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Century Schoolbook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1E211B-BA06-4B17-BF58-95415EB00503}">
  <a:tblStyle styleId="{421E211B-BA06-4B17-BF58-95415EB00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535246f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535246f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17376fe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17376fe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17376fe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17376fe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535246f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535246f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17376fe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17376fe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17376fe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17376fe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535246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535246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535246f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535246f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23d862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23d862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3ebca8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3ebca8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ebca8a3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ebca8a3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14e9310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14e9310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14e9310e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14e9310e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4e9310e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14e9310e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14e9310e4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14e9310e4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14e9310e4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14e9310e4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4e9310e4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4e9310e4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  <a:def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Char char="●"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■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■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■"/>
              <a:defRPr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32275" y="4683025"/>
            <a:ext cx="622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Habitat: A Runtime-Based Computational Performance Predictor for Deep Neural Network Training</a:t>
            </a:r>
            <a:endParaRPr sz="10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4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Old Standard TT"/>
                <a:ea typeface="Old Standard TT"/>
                <a:cs typeface="Old Standard TT"/>
                <a:sym typeface="Old Standard TT"/>
              </a:rPr>
              <a:t>Habitat: A Runtime-Based Computational Performance Predictor for Deep Neural Network Training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85206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Geoffrey X. Yu, </a:t>
            </a:r>
            <a:r>
              <a:rPr lang="en" sz="1000"/>
              <a:t>University of Toronto/Vector Institute</a:t>
            </a:r>
            <a:r>
              <a:rPr lang="en" sz="1600"/>
              <a:t>; Yubo Gao, </a:t>
            </a:r>
            <a:r>
              <a:rPr lang="en" sz="1000"/>
              <a:t>University of Toronto</a:t>
            </a:r>
            <a:r>
              <a:rPr lang="en" sz="1600"/>
              <a:t>; Pavel Golikov and Gennady Pekhimenko, </a:t>
            </a:r>
            <a:r>
              <a:rPr lang="en" sz="1000"/>
              <a:t>University of Toronto/Vector Institute</a:t>
            </a:r>
            <a:r>
              <a:rPr lang="en" sz="1600"/>
              <a:t>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https://www.usenix.org/system/files/atc21-yu.pdf</a:t>
            </a:r>
            <a:endParaRPr sz="12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806200" y="3441175"/>
            <a:ext cx="3531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Presenter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Dipak Acharya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University of North Texas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Denton TX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MLP: Data Collection</a:t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152475"/>
            <a:ext cx="37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for the kernel-varying operations were collected from randomly sampled input configurations.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operator uses a predefined range of parameters.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is collected for 6 different GPUs ranging 3 generations.</a:t>
            </a:r>
            <a:endParaRPr sz="1400"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427" y="1017725"/>
            <a:ext cx="4455872" cy="13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987" y="2608680"/>
            <a:ext cx="4146750" cy="184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Accuracy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47250" y="1147975"/>
            <a:ext cx="41646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Evaluation for models 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Resnet-50, Inception v3, Transformer, GNMT, DCGAN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Experiments done with GPUs 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V100, 2080 Ti, T4, 2070, P100, P4000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Average end-to-end accuracy across all experiments is </a:t>
            </a:r>
            <a:r>
              <a:rPr b="1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11.8%</a:t>
            </a:r>
            <a:endParaRPr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50" y="1147975"/>
            <a:ext cx="3753251" cy="193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5353175" y="3211400"/>
            <a:ext cx="33450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Fig: </a:t>
            </a:r>
            <a:r>
              <a:rPr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Prediction errors for V100 GPU for different models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Refer Paper for errors breakdown for other GPUs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Error Contribution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900" y="1133225"/>
            <a:ext cx="7283026" cy="20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1786850" y="2485950"/>
            <a:ext cx="1011600" cy="47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2842750" y="2485950"/>
            <a:ext cx="5035800" cy="47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0" name="Google Shape;200;p24"/>
          <p:cNvCxnSpPr>
            <a:endCxn id="201" idx="0"/>
          </p:cNvCxnSpPr>
          <p:nvPr/>
        </p:nvCxnSpPr>
        <p:spPr>
          <a:xfrm flipH="1">
            <a:off x="1683500" y="2975650"/>
            <a:ext cx="428400" cy="33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4"/>
          <p:cNvCxnSpPr>
            <a:stCxn id="199" idx="2"/>
            <a:endCxn id="203" idx="0"/>
          </p:cNvCxnSpPr>
          <p:nvPr/>
        </p:nvCxnSpPr>
        <p:spPr>
          <a:xfrm>
            <a:off x="5360650" y="2960850"/>
            <a:ext cx="973500" cy="30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1255250" y="3307750"/>
            <a:ext cx="8565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MLP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5682850" y="3263550"/>
            <a:ext cx="1302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Scaling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804825" y="3987200"/>
            <a:ext cx="778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Both MLP and Wave Scaling give prediction within acceptable error range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MLP Configuration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61850"/>
            <a:ext cx="3634825" cy="332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457200" y="1257300"/>
            <a:ext cx="3867300" cy="3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layer size give better accuracy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increasing layer size beyond 2</a:t>
            </a:r>
            <a:r>
              <a:rPr baseline="30000"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does not give any more improvement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Increasing number of layers also increase the accuracy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○"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Selecting 8 layers for the MLP gives acceptable accuracy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Making GPU Decisions</a:t>
            </a:r>
            <a:endParaRPr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0" y="1738675"/>
            <a:ext cx="3148641" cy="140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975" y="1738676"/>
            <a:ext cx="3241475" cy="14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1159250" y="1174650"/>
            <a:ext cx="6638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Selecting a GPU to rent,  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P100 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T4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or 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V100</a:t>
            </a:r>
            <a:endParaRPr b="1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2695050" y="1821425"/>
            <a:ext cx="908100" cy="112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6051975" y="1821425"/>
            <a:ext cx="908100" cy="112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4" name="Google Shape;224;p26"/>
          <p:cNvCxnSpPr>
            <a:stCxn id="222" idx="2"/>
          </p:cNvCxnSpPr>
          <p:nvPr/>
        </p:nvCxnSpPr>
        <p:spPr>
          <a:xfrm>
            <a:off x="3149100" y="2946125"/>
            <a:ext cx="3900" cy="41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>
            <a:endCxn id="226" idx="0"/>
          </p:cNvCxnSpPr>
          <p:nvPr/>
        </p:nvCxnSpPr>
        <p:spPr>
          <a:xfrm flipH="1">
            <a:off x="6506025" y="2945975"/>
            <a:ext cx="1800" cy="35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2039850" y="3359525"/>
            <a:ext cx="222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overall performance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5394825" y="3297875"/>
            <a:ext cx="22224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Best price for performance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588050" y="4117475"/>
            <a:ext cx="8002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Habitat leads to correct decisions for selecting a GPU for DNN training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Is V100 Always Better?</a:t>
            </a:r>
            <a:endParaRPr/>
          </a:p>
        </p:txBody>
      </p: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539000" y="3522025"/>
            <a:ext cx="80514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V100 gives the best performance but is only marginally better than 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2080 Ti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which is much more cost efficient. 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00" y="1292975"/>
            <a:ext cx="5081696" cy="219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>
            <a:off x="6060875" y="1385438"/>
            <a:ext cx="865200" cy="188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Wave Scaling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Proposed a novel technique for scaling execution time of a Kernel on one GPU to another GPU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Habitat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Implementation and evaluation of the tool that uses wave scaling combined with pre trained MLPs for predicting the end-to-end execution time of DNN training iteration from one GPU to another GPU.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based on limited number of GPUs.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this work evaluates only 6 GPUs from Pascal, Volta and Turing, while it does not evaluates Ampere architecture.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this experiment with 2 Ampere GPUs gave higher error compared to what is claimed by the authors.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Potential s</a:t>
            </a:r>
            <a:r>
              <a:rPr lang="en" sz="1400"/>
              <a:t>calability</a:t>
            </a:r>
            <a:r>
              <a:rPr lang="en" sz="1400"/>
              <a:t> issues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more complex GPU architectures in the future, more operators will  become Kernel-varying.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proposed solution may become unscalable as it will require training Large number of MLPs.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Furthermore compiler optimizations may result in more kernel varying operators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Distributed training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most demanding GPU tasks require cluster of GPUs rather than single GPU, Habitat will have little to no application in these situations.</a:t>
            </a:r>
            <a:endParaRPr sz="1400"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</a:t>
            </a:r>
            <a:endParaRPr sz="3600"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GPU For Deep Learning Training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064400" y="4068800"/>
            <a:ext cx="16251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86700" y="3982400"/>
            <a:ext cx="3330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672700" y="4025600"/>
            <a:ext cx="7551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7339700" y="3982400"/>
            <a:ext cx="333000" cy="57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952500" y="126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{421E211B-BA06-4B17-BF58-95415EB00503}</a:tableStyleId>
              </a:tblPr>
              <a:tblGrid>
                <a:gridCol w="2413000"/>
                <a:gridCol w="2413000"/>
                <a:gridCol w="2413000"/>
              </a:tblGrid>
              <a:tr h="468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Desktop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Shared Cluster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Cloud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  <a:tr h="83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RTX 4090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RTX 2080 Ti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GTX 1080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RTX 6000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RTX A5500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Nvidia H100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Nvidia A100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Nvidia V100</a:t>
                      </a:r>
                      <a:endParaRPr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/>
          <p:nvPr/>
        </p:nvSpPr>
        <p:spPr>
          <a:xfrm>
            <a:off x="3856775" y="2640400"/>
            <a:ext cx="965400" cy="8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entury Schoolbook"/>
                <a:ea typeface="Century Schoolbook"/>
                <a:cs typeface="Century Schoolbook"/>
                <a:sym typeface="Century Schoolbook"/>
              </a:rPr>
              <a:t>Build?</a:t>
            </a:r>
            <a:endParaRPr sz="13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814575" y="3026475"/>
            <a:ext cx="936300" cy="8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entury Schoolbook"/>
                <a:ea typeface="Century Schoolbook"/>
                <a:cs typeface="Century Schoolbook"/>
                <a:sym typeface="Century Schoolbook"/>
              </a:rPr>
              <a:t>Buy</a:t>
            </a:r>
            <a:r>
              <a:rPr lang="en" sz="1300"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13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898975" y="3026475"/>
            <a:ext cx="936300" cy="8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entury Schoolbook"/>
                <a:ea typeface="Century Schoolbook"/>
                <a:cs typeface="Century Schoolbook"/>
                <a:sym typeface="Century Schoolbook"/>
              </a:rPr>
              <a:t>Rent</a:t>
            </a:r>
            <a:r>
              <a:rPr lang="en" sz="1300"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13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67625" y="4098200"/>
            <a:ext cx="2421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Solution: Predict the Performance of a GPU</a:t>
            </a:r>
            <a:endParaRPr b="1" sz="12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 the Performance of DNN on a GPU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45525" y="1379400"/>
            <a:ext cx="35724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Measure performance directly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400"/>
              <a:t>	</a:t>
            </a:r>
            <a:r>
              <a:rPr lang="en" sz="1400"/>
              <a:t>GPU </a:t>
            </a:r>
            <a:r>
              <a:rPr lang="en" sz="1400"/>
              <a:t>Availability</a:t>
            </a:r>
            <a:r>
              <a:rPr lang="en" sz="1400"/>
              <a:t> </a:t>
            </a:r>
            <a:endParaRPr sz="14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545400" y="2835000"/>
            <a:ext cx="35724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Use Heuristics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400"/>
              <a:t>	</a:t>
            </a:r>
            <a:r>
              <a:rPr lang="en" sz="1400"/>
              <a:t>Proven to be not accurate</a:t>
            </a:r>
            <a:endParaRPr sz="1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117800" y="1379400"/>
            <a:ext cx="39324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Use publicly available Benchmarks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400"/>
              <a:t>	</a:t>
            </a:r>
            <a:r>
              <a:rPr lang="en" sz="1400"/>
              <a:t>Only available for popular models</a:t>
            </a:r>
            <a:endParaRPr sz="14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117800" y="2835000"/>
            <a:ext cx="39324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Always use the “Best” GPU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400"/>
              <a:t>	</a:t>
            </a:r>
            <a:r>
              <a:rPr lang="en" sz="1400"/>
              <a:t>Performance changes based on model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0"/>
              <a:t>Might be less cost effective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51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Repetitive</a:t>
            </a:r>
            <a:r>
              <a:rPr b="1" lang="en" sz="1400"/>
              <a:t> computation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DNN training involves thousands </a:t>
            </a:r>
            <a:r>
              <a:rPr lang="en"/>
              <a:t>repetitive</a:t>
            </a:r>
            <a:r>
              <a:rPr lang="en"/>
              <a:t> forward and backward passes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Building  blocks of DNN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DNNs are formed by combination of thousands of basic operators such as convolution, pooling, linear transform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Runtime information available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DNN developers already have a lower tier GPU available to them which gives important runtime information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25" y="1365225"/>
            <a:ext cx="3200176" cy="20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703850" y="3476825"/>
            <a:ext cx="312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Fig. </a:t>
            </a:r>
            <a:r>
              <a:rPr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DNN model as a computational graph </a:t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83000" y="1692975"/>
            <a:ext cx="1008600" cy="4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Model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83000" y="2545050"/>
            <a:ext cx="10086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Origin GPU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1" name="Google Shape;101;p17"/>
          <p:cNvCxnSpPr>
            <a:stCxn id="99" idx="3"/>
          </p:cNvCxnSpPr>
          <p:nvPr/>
        </p:nvCxnSpPr>
        <p:spPr>
          <a:xfrm>
            <a:off x="1291600" y="1904175"/>
            <a:ext cx="624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1291600" y="2735850"/>
            <a:ext cx="6240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/>
          <p:nvPr/>
        </p:nvSpPr>
        <p:spPr>
          <a:xfrm>
            <a:off x="1915600" y="1510175"/>
            <a:ext cx="1468500" cy="15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Profile information and runtime metadata of each operation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5162350" y="1541675"/>
            <a:ext cx="1468500" cy="15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Predicted execution time of each operation on the target GPU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3396825" y="2743650"/>
            <a:ext cx="17649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flipH="1" rot="10800000">
            <a:off x="3396825" y="1900875"/>
            <a:ext cx="1771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 txBox="1"/>
          <p:nvPr/>
        </p:nvSpPr>
        <p:spPr>
          <a:xfrm>
            <a:off x="3604825" y="1617325"/>
            <a:ext cx="1525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Scaling</a:t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636838" y="2462625"/>
            <a:ext cx="1525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Pre-trained MLPs</a:t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008100" y="2083850"/>
            <a:ext cx="4539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746075" y="1763250"/>
            <a:ext cx="1159800" cy="11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Execution time for single iteration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6630849" y="2409200"/>
            <a:ext cx="1114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6782473" y="2115375"/>
            <a:ext cx="9636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Combine</a:t>
            </a:r>
            <a:endParaRPr sz="1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Habitat: Wave Scaling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989850" y="1755300"/>
            <a:ext cx="1713600" cy="11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Kernel (DNN operator)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12 Thread blocks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71461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071461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344291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344291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617122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1617122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1889952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889952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158629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158629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431459" y="222972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431459" y="2437497"/>
            <a:ext cx="1998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682991" y="1042950"/>
            <a:ext cx="1713600" cy="8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GPU with 2 SM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820221" y="1432508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683567" y="1432508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682991" y="2172474"/>
            <a:ext cx="1713600" cy="124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Schoolbook"/>
                <a:ea typeface="Century Schoolbook"/>
                <a:cs typeface="Century Schoolbook"/>
                <a:sym typeface="Century Schoolbook"/>
              </a:rPr>
              <a:t>GPU with 4 SM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820221" y="2491127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683567" y="2491127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826195" y="2994766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689541" y="2994766"/>
            <a:ext cx="563700" cy="32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0" name="Google Shape;140;p18"/>
          <p:cNvCxnSpPr>
            <a:stCxn id="119" idx="3"/>
            <a:endCxn id="132" idx="1"/>
          </p:cNvCxnSpPr>
          <p:nvPr/>
        </p:nvCxnSpPr>
        <p:spPr>
          <a:xfrm flipH="1" rot="10800000">
            <a:off x="2703450" y="1486350"/>
            <a:ext cx="9795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19" idx="3"/>
            <a:endCxn id="135" idx="1"/>
          </p:cNvCxnSpPr>
          <p:nvPr/>
        </p:nvCxnSpPr>
        <p:spPr>
          <a:xfrm>
            <a:off x="2703450" y="2310750"/>
            <a:ext cx="9795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5636828" y="1195334"/>
            <a:ext cx="2517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Completes execution in 6 waves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636828" y="2543276"/>
            <a:ext cx="2517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Completes execution in 3 waves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07700" y="3943275"/>
            <a:ext cx="83286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Other factors that 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affect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execution: 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Memory Bandwidth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Wave Size</a:t>
            </a:r>
            <a:r>
              <a:rPr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Clock Frequency</a:t>
            </a:r>
            <a:endParaRPr b="1"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Scaling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012337" y="2237250"/>
            <a:ext cx="44814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T</a:t>
            </a:r>
            <a:r>
              <a:rPr baseline="-25000" i="1" lang="en" sz="1500"/>
              <a:t>i</a:t>
            </a:r>
            <a:r>
              <a:rPr i="1" lang="en" sz="1500"/>
              <a:t> = </a:t>
            </a:r>
            <a:r>
              <a:rPr lang="en" sz="1500"/>
              <a:t>Execution Time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/>
              <a:t>D</a:t>
            </a:r>
            <a:r>
              <a:rPr baseline="-25000" i="1" lang="en" sz="1500"/>
              <a:t>i</a:t>
            </a:r>
            <a:r>
              <a:rPr i="1" lang="en" sz="1500"/>
              <a:t> = </a:t>
            </a:r>
            <a:r>
              <a:rPr lang="en" sz="1500"/>
              <a:t>Memory Bandwidth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/>
              <a:t>C</a:t>
            </a:r>
            <a:r>
              <a:rPr baseline="-25000" i="1" lang="en" sz="1500"/>
              <a:t>i</a:t>
            </a:r>
            <a:r>
              <a:rPr i="1" lang="en" sz="1500"/>
              <a:t> = </a:t>
            </a:r>
            <a:r>
              <a:rPr lang="en" sz="1500"/>
              <a:t>Clock Frequency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/>
              <a:t>B = </a:t>
            </a:r>
            <a:r>
              <a:rPr lang="en" sz="1500"/>
              <a:t>Number of thread Blocks in the Kernel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/>
              <a:t>W</a:t>
            </a:r>
            <a:r>
              <a:rPr baseline="-25000" i="1" lang="en" sz="1500"/>
              <a:t>i</a:t>
            </a:r>
            <a:r>
              <a:rPr i="1" lang="en" sz="1500"/>
              <a:t> = </a:t>
            </a:r>
            <a:r>
              <a:rPr lang="en" sz="1500"/>
              <a:t>Number of thread Blocks in the Wave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𝛾 𝟄 [0, 1] - Memory bandwidth boundedness	</a:t>
            </a:r>
            <a:endParaRPr sz="15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694" y="1152469"/>
            <a:ext cx="3670675" cy="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Gamma (γ)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Roofline Model: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floating point operations per byte of data read/write (x)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Kernel performance is minimum of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peak performance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OR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Bandwidth times kernel’s </a:t>
            </a:r>
            <a:r>
              <a:rPr lang="en"/>
              <a:t>arithmetic</a:t>
            </a:r>
            <a:r>
              <a:rPr lang="en"/>
              <a:t> intensity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275" y="1583502"/>
            <a:ext cx="3889275" cy="14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888" y="3040850"/>
            <a:ext cx="2840100" cy="77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0"/>
          <p:cNvCxnSpPr/>
          <p:nvPr/>
        </p:nvCxnSpPr>
        <p:spPr>
          <a:xfrm flipH="1">
            <a:off x="5392775" y="1151000"/>
            <a:ext cx="10500" cy="11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6674125" y="1391475"/>
            <a:ext cx="0" cy="76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>
            <a:off x="4845325" y="765325"/>
            <a:ext cx="1381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Memory Bandwidth Bound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6107600" y="1113175"/>
            <a:ext cx="1689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Hardware Performance Bound</a:t>
            </a:r>
            <a:endParaRPr sz="1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Habitat: MLP Predictor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Predict execution time of the kernel-varying operation using Multi Layer Perceptron(MLP)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Convolution, LSTMs, Batched matrix multiplication, linear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Input features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dimensions (eg. input/output channels in convolution)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capacity and Bandwidth of target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Streaming Multiprocessors (SMs) on target GPU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Peak FLOPS of the target GPU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 architecture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layer, 8 hidden layers and output layer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hidden layer with ReLU activation with 1024 units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590450" y="4683025"/>
            <a:ext cx="404400" cy="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