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78" r:id="rId8"/>
    <p:sldId id="259" r:id="rId9"/>
    <p:sldId id="27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80" r:id="rId23"/>
    <p:sldId id="281" r:id="rId24"/>
    <p:sldId id="272" r:id="rId25"/>
    <p:sldId id="284" r:id="rId26"/>
    <p:sldId id="282" r:id="rId27"/>
    <p:sldId id="273" r:id="rId28"/>
    <p:sldId id="274" r:id="rId29"/>
    <p:sldId id="27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E936B3-58F7-4ECB-A480-1CFE39DC99FB}" v="266" dt="2024-10-17T18:59:38.1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108" autoAdjust="0"/>
  </p:normalViewPr>
  <p:slideViewPr>
    <p:cSldViewPr snapToGrid="0">
      <p:cViewPr varScale="1">
        <p:scale>
          <a:sx n="104" d="100"/>
          <a:sy n="104" d="100"/>
        </p:scale>
        <p:origin x="2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microsoft.com/office/2015/10/relationships/revisionInfo" Target="revisionInfo.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481E-4284-1084-E6C3-995F4C126F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708C83-B200-946E-6CCB-664A1D6A6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D8E582-BFF9-03DC-2A82-6782E06FF160}"/>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182D22E7-75A6-DD39-B4B3-D2C6E5291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E25ABC-3492-AAF8-55C3-7CC39D9DAAAF}"/>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6912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AF13-2BE2-6333-D98B-118EC87F3E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0A9567-CFD1-125E-6AD5-C7D5815B51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13E47-8265-9299-DA6D-2D43059FA97A}"/>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F96E965F-CEF5-720A-4BC2-AAB16824D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7FA80C-178C-BBAD-D650-B2802376BFAF}"/>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2867217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F76E93-1BEE-F5ED-0937-C61D8C5F049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FC9367-F52F-6343-F52C-1C4145F40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18A35-64FE-6DBB-269D-FB657833C995}"/>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17BBE753-C539-132E-AB7D-472B18B989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02615-B529-07DA-0790-7BA7C2AC88ED}"/>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17488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2BF8-81C3-A120-E5EC-732614C68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D1F33-2151-1B4B-4FDC-9A3DCC4EA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EC96A0-6C27-112A-6038-13321D20B626}"/>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2B561990-CDA0-2FA2-AC2F-46708E602D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C5FCF-AC2B-F34B-BE28-3F8D1F3F500E}"/>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3756137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B06A-5F09-C8C0-5E6F-3AC6D2DCD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F0368F-51C2-951C-05F0-C55979BB86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95813-A754-05C0-1733-0DDE1527D566}"/>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1EEB3016-510E-9DF0-843F-E98DFDBED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81ACB-D3B7-898B-AE81-FB8304CAE9A0}"/>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1274596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BB16-47EF-F4B4-D2A6-24A112587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9325D-215A-E04E-A8CE-C2BBEF8804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F52099-7FD9-25E0-DA67-2ADDE16754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636DD8-AA4A-AAEC-D66F-86C784FACD0E}"/>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6" name="Footer Placeholder 5">
            <a:extLst>
              <a:ext uri="{FF2B5EF4-FFF2-40B4-BE49-F238E27FC236}">
                <a16:creationId xmlns:a16="http://schemas.microsoft.com/office/drawing/2014/main" id="{3D555B34-D8D8-6B55-8CCB-4E62E6CB06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8A4E77-365C-6E5E-9F56-B2CF61889FDE}"/>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129379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FFCC6-CE07-89FC-F2F8-1C8077B4DC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70F423-F34D-A887-2A27-7A887B8F90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DD98C9-CF61-72F4-1207-7E30F9133B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D05EE0-9AB9-2019-571A-CEAC260AE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BEDB74-D74D-A61E-A04E-A59E135E17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E3B56-186C-92B5-280D-197009F5551B}"/>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8" name="Footer Placeholder 7">
            <a:extLst>
              <a:ext uri="{FF2B5EF4-FFF2-40B4-BE49-F238E27FC236}">
                <a16:creationId xmlns:a16="http://schemas.microsoft.com/office/drawing/2014/main" id="{CE952B19-AF42-930D-BB7C-9CB9A56F30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3A2A4-EC7A-B5BE-E2F2-2AD8B3924E1C}"/>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417811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8AAF-465E-0795-3C08-14E2D41435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77877-DBF4-427E-D63F-B252C05348A8}"/>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4" name="Footer Placeholder 3">
            <a:extLst>
              <a:ext uri="{FF2B5EF4-FFF2-40B4-BE49-F238E27FC236}">
                <a16:creationId xmlns:a16="http://schemas.microsoft.com/office/drawing/2014/main" id="{634267F5-72A3-EE2F-9B5A-4FD13F58F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F5F698-C84B-1F3C-8091-3D91D81B3353}"/>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97010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A73833-5395-A14F-C463-6D8556348CDA}"/>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3" name="Footer Placeholder 2">
            <a:extLst>
              <a:ext uri="{FF2B5EF4-FFF2-40B4-BE49-F238E27FC236}">
                <a16:creationId xmlns:a16="http://schemas.microsoft.com/office/drawing/2014/main" id="{8737FB96-3069-C3C6-D155-750374A35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2066E-E033-06F3-F3CF-FA467C18771F}"/>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407249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130BD-4AF0-AF54-F0F2-501C46AE2E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8C1C7C-DA55-0F84-3AE8-087D42F9E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DE64E-A0DE-E71D-8785-97132F5D2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10BBB-278F-C608-3181-09D0C99AE2C6}"/>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6" name="Footer Placeholder 5">
            <a:extLst>
              <a:ext uri="{FF2B5EF4-FFF2-40B4-BE49-F238E27FC236}">
                <a16:creationId xmlns:a16="http://schemas.microsoft.com/office/drawing/2014/main" id="{FC7FACB0-81CD-A9E2-A8C6-DBC4D0AEA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0DAA6-2AB7-5528-50C2-B0948D05EA07}"/>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554552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08B1-2A7A-FAA6-4D82-EC8D8FB6E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FB451-6F07-2435-8C40-2EE8B1390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13F1C9-918C-7E3B-CAF0-2A68EDBEDE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E7886-B29B-C92D-08C9-52E9C8D9FCC0}"/>
              </a:ext>
            </a:extLst>
          </p:cNvPr>
          <p:cNvSpPr>
            <a:spLocks noGrp="1"/>
          </p:cNvSpPr>
          <p:nvPr>
            <p:ph type="dt" sz="half" idx="10"/>
          </p:nvPr>
        </p:nvSpPr>
        <p:spPr/>
        <p:txBody>
          <a:bodyPr/>
          <a:lstStyle/>
          <a:p>
            <a:fld id="{25C3CB61-9297-48D9-B5DB-4FBF0042D77A}" type="datetimeFigureOut">
              <a:rPr lang="en-US" smtClean="0"/>
              <a:t>10/17/2024</a:t>
            </a:fld>
            <a:endParaRPr lang="en-US"/>
          </a:p>
        </p:txBody>
      </p:sp>
      <p:sp>
        <p:nvSpPr>
          <p:cNvPr id="6" name="Footer Placeholder 5">
            <a:extLst>
              <a:ext uri="{FF2B5EF4-FFF2-40B4-BE49-F238E27FC236}">
                <a16:creationId xmlns:a16="http://schemas.microsoft.com/office/drawing/2014/main" id="{9257E10D-4F88-C91C-2854-43DC128B87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CFB394-C275-37D1-CFC6-E9E840E4F67E}"/>
              </a:ext>
            </a:extLst>
          </p:cNvPr>
          <p:cNvSpPr>
            <a:spLocks noGrp="1"/>
          </p:cNvSpPr>
          <p:nvPr>
            <p:ph type="sldNum" sz="quarter" idx="12"/>
          </p:nvPr>
        </p:nvSpPr>
        <p:spPr/>
        <p:txBody>
          <a:bodyPr/>
          <a:lstStyle/>
          <a:p>
            <a:fld id="{5DF019E9-54AF-4CB0-A5D2-AEE3E1F4917C}" type="slidenum">
              <a:rPr lang="en-US" smtClean="0"/>
              <a:t>‹#›</a:t>
            </a:fld>
            <a:endParaRPr lang="en-US"/>
          </a:p>
        </p:txBody>
      </p:sp>
    </p:spTree>
    <p:extLst>
      <p:ext uri="{BB962C8B-B14F-4D97-AF65-F5344CB8AC3E}">
        <p14:creationId xmlns:p14="http://schemas.microsoft.com/office/powerpoint/2010/main" val="208670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1E6ED-4217-A091-F26D-B29CEB4CE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1FDA14-7127-997F-1AFE-F7EA6D15D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3C15A-4A4C-74A5-F923-1724BF2499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C3CB61-9297-48D9-B5DB-4FBF0042D77A}" type="datetimeFigureOut">
              <a:rPr lang="en-US" smtClean="0"/>
              <a:t>10/17/2024</a:t>
            </a:fld>
            <a:endParaRPr lang="en-US"/>
          </a:p>
        </p:txBody>
      </p:sp>
      <p:sp>
        <p:nvSpPr>
          <p:cNvPr id="5" name="Footer Placeholder 4">
            <a:extLst>
              <a:ext uri="{FF2B5EF4-FFF2-40B4-BE49-F238E27FC236}">
                <a16:creationId xmlns:a16="http://schemas.microsoft.com/office/drawing/2014/main" id="{2C54B32C-2642-208D-15E8-A93D50C97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EDB4DB-48AB-E51E-A5F1-E63C65614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F019E9-54AF-4CB0-A5D2-AEE3E1F4917C}" type="slidenum">
              <a:rPr lang="en-US" smtClean="0"/>
              <a:t>‹#›</a:t>
            </a:fld>
            <a:endParaRPr lang="en-US"/>
          </a:p>
        </p:txBody>
      </p:sp>
    </p:spTree>
    <p:extLst>
      <p:ext uri="{BB962C8B-B14F-4D97-AF65-F5344CB8AC3E}">
        <p14:creationId xmlns:p14="http://schemas.microsoft.com/office/powerpoint/2010/main" val="1539511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677CF0-3BF6-2E1C-8B1D-4883DC7264BE}"/>
              </a:ext>
            </a:extLst>
          </p:cNvPr>
          <p:cNvSpPr>
            <a:spLocks noGrp="1"/>
          </p:cNvSpPr>
          <p:nvPr>
            <p:ph type="ctrTitle"/>
          </p:nvPr>
        </p:nvSpPr>
        <p:spPr>
          <a:xfrm>
            <a:off x="838200" y="451381"/>
            <a:ext cx="10512552" cy="4066540"/>
          </a:xfrm>
        </p:spPr>
        <p:txBody>
          <a:bodyPr anchor="b">
            <a:normAutofit/>
          </a:bodyPr>
          <a:lstStyle/>
          <a:p>
            <a:pPr algn="l"/>
            <a:r>
              <a:rPr lang="en-US" sz="6600" b="1">
                <a:latin typeface="Times New Roman" panose="02020603050405020304" pitchFamily="18" charset="0"/>
                <a:cs typeface="Times New Roman" panose="02020603050405020304" pitchFamily="18" charset="0"/>
              </a:rPr>
              <a:t>Can Large Language Models Write Parallel Code?</a:t>
            </a:r>
          </a:p>
        </p:txBody>
      </p:sp>
      <p:sp>
        <p:nvSpPr>
          <p:cNvPr id="3" name="Subtitle 2">
            <a:extLst>
              <a:ext uri="{FF2B5EF4-FFF2-40B4-BE49-F238E27FC236}">
                <a16:creationId xmlns:a16="http://schemas.microsoft.com/office/drawing/2014/main" id="{F8C41D65-C606-C3F9-16CA-7DF95C377788}"/>
              </a:ext>
            </a:extLst>
          </p:cNvPr>
          <p:cNvSpPr>
            <a:spLocks noGrp="1"/>
          </p:cNvSpPr>
          <p:nvPr>
            <p:ph type="subTitle" idx="1"/>
          </p:nvPr>
        </p:nvSpPr>
        <p:spPr>
          <a:xfrm>
            <a:off x="838199" y="4983276"/>
            <a:ext cx="10512552" cy="1126680"/>
          </a:xfrm>
        </p:spPr>
        <p:txBody>
          <a:bodyPr>
            <a:normAutofit/>
          </a:bodyPr>
          <a:lstStyle/>
          <a:p>
            <a:pPr algn="l"/>
            <a:r>
              <a:rPr lang="en-US" sz="1700">
                <a:latin typeface="Times New Roman" panose="02020603050405020304" pitchFamily="18" charset="0"/>
                <a:cs typeface="Times New Roman" panose="02020603050405020304" pitchFamily="18" charset="0"/>
              </a:rPr>
              <a:t>Speaker: Jiang Chang</a:t>
            </a:r>
          </a:p>
          <a:p>
            <a:pPr algn="l"/>
            <a:r>
              <a:rPr lang="en-US" sz="1700">
                <a:latin typeface="Times New Roman" panose="02020603050405020304" pitchFamily="18" charset="0"/>
                <a:cs typeface="Times New Roman" panose="02020603050405020304" pitchFamily="18" charset="0"/>
              </a:rPr>
              <a:t>Author: Daniel Nichols, Joshua H. Davis,  </a:t>
            </a:r>
            <a:r>
              <a:rPr lang="en-US" sz="1700" err="1">
                <a:latin typeface="Times New Roman" panose="02020603050405020304" pitchFamily="18" charset="0"/>
                <a:cs typeface="Times New Roman" panose="02020603050405020304" pitchFamily="18" charset="0"/>
              </a:rPr>
              <a:t>Zhaojun</a:t>
            </a:r>
            <a:r>
              <a:rPr lang="en-US" sz="1700">
                <a:latin typeface="Times New Roman" panose="02020603050405020304" pitchFamily="18" charset="0"/>
                <a:cs typeface="Times New Roman" panose="02020603050405020304" pitchFamily="18" charset="0"/>
              </a:rPr>
              <a:t> Xie, </a:t>
            </a:r>
          </a:p>
          <a:p>
            <a:pPr algn="l"/>
            <a:r>
              <a:rPr lang="en-US" sz="1700">
                <a:latin typeface="Times New Roman" panose="02020603050405020304" pitchFamily="18" charset="0"/>
                <a:cs typeface="Times New Roman" panose="02020603050405020304" pitchFamily="18" charset="0"/>
              </a:rPr>
              <a:t>Arjun Rajaram, Abhinav </a:t>
            </a:r>
            <a:r>
              <a:rPr lang="en-US" sz="1700" err="1">
                <a:latin typeface="Times New Roman" panose="02020603050405020304" pitchFamily="18" charset="0"/>
                <a:cs typeface="Times New Roman" panose="02020603050405020304" pitchFamily="18" charset="0"/>
              </a:rPr>
              <a:t>Bhatele</a:t>
            </a:r>
            <a:endParaRPr lang="en-US" sz="1700">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2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BFFFB5-4C75-1689-196E-2B2F044B6AFA}"/>
              </a:ext>
            </a:extLst>
          </p:cNvPr>
          <p:cNvSpPr>
            <a:spLocks noGrp="1"/>
          </p:cNvSpPr>
          <p:nvPr>
            <p:ph type="title"/>
          </p:nvPr>
        </p:nvSpPr>
        <p:spPr>
          <a:xfrm>
            <a:off x="371094" y="1161288"/>
            <a:ext cx="3438144" cy="1239012"/>
          </a:xfrm>
        </p:spPr>
        <p:txBody>
          <a:bodyPr anchor="ctr">
            <a:normAutofit fontScale="90000"/>
          </a:bodyPr>
          <a:lstStyle/>
          <a:p>
            <a:r>
              <a:rPr lang="en-US" sz="2800" b="1" dirty="0">
                <a:latin typeface="Times New Roman" panose="02020603050405020304" pitchFamily="18" charset="0"/>
                <a:cs typeface="Times New Roman" panose="02020603050405020304" pitchFamily="18" charset="0"/>
              </a:rPr>
              <a:t>Experiment 1: Parallel Code Generation</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D5B96AF-CB54-B6DE-85EC-7419CDE4ABC2}"/>
              </a:ext>
            </a:extLst>
          </p:cNvPr>
          <p:cNvSpPr>
            <a:spLocks noGrp="1"/>
          </p:cNvSpPr>
          <p:nvPr>
            <p:ph idx="1"/>
          </p:nvPr>
        </p:nvSpPr>
        <p:spPr>
          <a:xfrm>
            <a:off x="371094" y="2718054"/>
            <a:ext cx="3438906" cy="3207258"/>
          </a:xfrm>
        </p:spPr>
        <p:txBody>
          <a:bodyPr anchor="t">
            <a:normAutofit/>
          </a:bodyPr>
          <a:lstStyle/>
          <a:p>
            <a:r>
              <a:rPr lang="en-US" sz="1700" dirty="0">
                <a:latin typeface="Times New Roman" panose="02020603050405020304" pitchFamily="18" charset="0"/>
                <a:cs typeface="Times New Roman" panose="02020603050405020304" pitchFamily="18" charset="0"/>
              </a:rPr>
              <a:t>This experiment evaluates the ability of LLMs to generate sequential or parallel programming model code. By compiling and executing the code, we compare the results across different execution models and problem types.</a:t>
            </a:r>
          </a:p>
        </p:txBody>
      </p:sp>
      <p:pic>
        <p:nvPicPr>
          <p:cNvPr id="5" name="Picture 4" descr="A screenshot of a computer code">
            <a:extLst>
              <a:ext uri="{FF2B5EF4-FFF2-40B4-BE49-F238E27FC236}">
                <a16:creationId xmlns:a16="http://schemas.microsoft.com/office/drawing/2014/main" id="{C0199EAF-F6BE-9104-76ED-B7026E580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26802"/>
            <a:ext cx="6922008" cy="5104979"/>
          </a:xfrm>
          <a:prstGeom prst="rect">
            <a:avLst/>
          </a:prstGeom>
        </p:spPr>
      </p:pic>
    </p:spTree>
    <p:extLst>
      <p:ext uri="{BB962C8B-B14F-4D97-AF65-F5344CB8AC3E}">
        <p14:creationId xmlns:p14="http://schemas.microsoft.com/office/powerpoint/2010/main" val="3805302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F54BBA-2CAF-1D88-1BFB-AA5B0DA88EF3}"/>
              </a:ext>
            </a:extLst>
          </p:cNvPr>
          <p:cNvSpPr>
            <a:spLocks noGrp="1"/>
          </p:cNvSpPr>
          <p:nvPr>
            <p:ph type="title"/>
          </p:nvPr>
        </p:nvSpPr>
        <p:spPr>
          <a:xfrm>
            <a:off x="371094" y="1161288"/>
            <a:ext cx="3438144" cy="1124712"/>
          </a:xfrm>
        </p:spPr>
        <p:txBody>
          <a:bodyPr vert="horz" lIns="91440" tIns="45720" rIns="91440" bIns="45720" rtlCol="0" anchor="b">
            <a:normAutofit/>
          </a:bodyPr>
          <a:lstStyle/>
          <a:p>
            <a:r>
              <a:rPr lang="en-US" sz="2800" b="1" dirty="0"/>
              <a:t>Experiment 2: </a:t>
            </a:r>
            <a:r>
              <a:rPr lang="en-US" sz="2800" dirty="0"/>
              <a:t>Parallel Code Translation</a:t>
            </a:r>
            <a:endParaRPr lang="en-US" sz="2800" kern="1200" dirty="0">
              <a:solidFill>
                <a:schemeClr val="tx1"/>
              </a:solidFill>
              <a:latin typeface="+mj-lt"/>
              <a:ea typeface="+mj-ea"/>
              <a:cs typeface="+mj-cs"/>
            </a:endParaRPr>
          </a:p>
        </p:txBody>
      </p:sp>
      <p:sp>
        <p:nvSpPr>
          <p:cNvPr id="24" name="Rectangle 23">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TextBox 5">
            <a:extLst>
              <a:ext uri="{FF2B5EF4-FFF2-40B4-BE49-F238E27FC236}">
                <a16:creationId xmlns:a16="http://schemas.microsoft.com/office/drawing/2014/main" id="{94D18D8D-046D-1DA5-324B-227685E50B0C}"/>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85750">
              <a:lnSpc>
                <a:spcPct val="90000"/>
              </a:lnSpc>
              <a:spcAft>
                <a:spcPts val="600"/>
              </a:spcAft>
              <a:buFont typeface="Arial" panose="020B0604020202020204" pitchFamily="34" charset="0"/>
              <a:buChar char="•"/>
            </a:pPr>
            <a:r>
              <a:rPr lang="en-US" sz="1700" dirty="0"/>
              <a:t>This experiment assesses the ability of LLMs to translate code between different execution models. We focus on translating from serial → OpenMP, serial → MPI, and CUDA → </a:t>
            </a:r>
            <a:r>
              <a:rPr lang="en-US" sz="1700" dirty="0" err="1"/>
              <a:t>Kokkos</a:t>
            </a:r>
            <a:r>
              <a:rPr lang="en-US" sz="1700" dirty="0"/>
              <a:t>, and compare results based on the source and target execution models and problem types.</a:t>
            </a:r>
          </a:p>
        </p:txBody>
      </p:sp>
      <p:pic>
        <p:nvPicPr>
          <p:cNvPr id="5" name="Content Placeholder 4" descr="A screenshot of a computer program&#10;&#10;Description automatically generated">
            <a:extLst>
              <a:ext uri="{FF2B5EF4-FFF2-40B4-BE49-F238E27FC236}">
                <a16:creationId xmlns:a16="http://schemas.microsoft.com/office/drawing/2014/main" id="{CB5730C2-6A1D-6D32-D25D-EC8A7474B6C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928"/>
          <a:stretch/>
        </p:blipFill>
        <p:spPr>
          <a:xfrm>
            <a:off x="6012645" y="843533"/>
            <a:ext cx="4694584" cy="5280175"/>
          </a:xfrm>
          <a:prstGeom prst="rect">
            <a:avLst/>
          </a:prstGeom>
        </p:spPr>
      </p:pic>
    </p:spTree>
    <p:extLst>
      <p:ext uri="{BB962C8B-B14F-4D97-AF65-F5344CB8AC3E}">
        <p14:creationId xmlns:p14="http://schemas.microsoft.com/office/powerpoint/2010/main" val="1777644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3E5EA-A197-8005-9753-D8B725947FA4}"/>
              </a:ext>
            </a:extLst>
          </p:cNvPr>
          <p:cNvSpPr>
            <a:spLocks noGrp="1"/>
          </p:cNvSpPr>
          <p:nvPr>
            <p:ph type="title"/>
          </p:nvPr>
        </p:nvSpPr>
        <p:spPr>
          <a:xfrm>
            <a:off x="481013" y="3752849"/>
            <a:ext cx="3290887" cy="2452687"/>
          </a:xfrm>
        </p:spPr>
        <p:txBody>
          <a:bodyPr anchor="ctr">
            <a:normAutofit/>
          </a:bodyPr>
          <a:lstStyle/>
          <a:p>
            <a:r>
              <a:rPr lang="en-US" sz="3600" b="1">
                <a:latin typeface="Times New Roman" panose="02020603050405020304" pitchFamily="18" charset="0"/>
                <a:cs typeface="Times New Roman" panose="02020603050405020304" pitchFamily="18" charset="0"/>
              </a:rPr>
              <a:t>Experiment</a:t>
            </a:r>
            <a:endParaRPr lang="en-US" sz="3600"/>
          </a:p>
        </p:txBody>
      </p:sp>
      <p:pic>
        <p:nvPicPr>
          <p:cNvPr id="5" name="Picture 4" descr="A screenshot of a computer&#10;&#10;Description automatically generated">
            <a:extLst>
              <a:ext uri="{FF2B5EF4-FFF2-40B4-BE49-F238E27FC236}">
                <a16:creationId xmlns:a16="http://schemas.microsoft.com/office/drawing/2014/main" id="{EFE3254F-5989-835E-AEFA-1993B9DDC77A}"/>
              </a:ext>
            </a:extLst>
          </p:cNvPr>
          <p:cNvPicPr>
            <a:picLocks noChangeAspect="1"/>
          </p:cNvPicPr>
          <p:nvPr/>
        </p:nvPicPr>
        <p:blipFill>
          <a:blip r:embed="rId2">
            <a:extLst>
              <a:ext uri="{28A0092B-C50C-407E-A947-70E740481C1C}">
                <a14:useLocalDpi xmlns:a14="http://schemas.microsoft.com/office/drawing/2010/main" val="0"/>
              </a:ext>
            </a:extLst>
          </a:blip>
          <a:srcRect b="1113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5576EE1-D66A-7158-112E-C886E5461545}"/>
              </a:ext>
            </a:extLst>
          </p:cNvPr>
          <p:cNvSpPr>
            <a:spLocks noGrp="1"/>
          </p:cNvSpPr>
          <p:nvPr>
            <p:ph idx="1"/>
          </p:nvPr>
        </p:nvSpPr>
        <p:spPr>
          <a:xfrm>
            <a:off x="4223982" y="3752850"/>
            <a:ext cx="7485413" cy="2452687"/>
          </a:xfrm>
        </p:spPr>
        <p:txBody>
          <a:bodyPr anchor="ctr">
            <a:normAutofit/>
          </a:bodyPr>
          <a:lstStyle/>
          <a:p>
            <a:r>
              <a:rPr lang="en-US" sz="1800" b="1" dirty="0" err="1">
                <a:latin typeface="Times New Roman" panose="02020603050405020304" pitchFamily="18" charset="0"/>
                <a:cs typeface="Times New Roman" panose="02020603050405020304" pitchFamily="18" charset="0"/>
              </a:rPr>
              <a:t>CodeLlama</a:t>
            </a:r>
            <a:r>
              <a:rPr lang="en-US" sz="1800" b="1" dirty="0">
                <a:latin typeface="Times New Roman" panose="02020603050405020304" pitchFamily="18" charset="0"/>
                <a:cs typeface="Times New Roman" panose="02020603050405020304" pitchFamily="18" charset="0"/>
              </a:rPr>
              <a:t> (CL-7B, CL-13B, CL-34B): </a:t>
            </a:r>
            <a:r>
              <a:rPr lang="en-US" sz="1800" dirty="0">
                <a:latin typeface="Times New Roman" panose="02020603050405020304" pitchFamily="18" charset="0"/>
                <a:cs typeface="Times New Roman" panose="02020603050405020304" pitchFamily="18" charset="0"/>
              </a:rPr>
              <a:t>Variants of the Llama 2 model fine-tuned on 500 billion tokens of code data, supporting 16k context length. These models are among the top open-source LLMs and are widely accessible due to their smaller sizes and strong ecosystem.</a:t>
            </a:r>
          </a:p>
          <a:p>
            <a:r>
              <a:rPr lang="en-US" sz="1800" b="1" dirty="0" err="1">
                <a:latin typeface="Times New Roman" panose="02020603050405020304" pitchFamily="18" charset="0"/>
                <a:cs typeface="Times New Roman" panose="02020603050405020304" pitchFamily="18" charset="0"/>
              </a:rPr>
              <a:t>StarCoderBase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15.5B parameter model trained on 1 trillion tokens from The Stack, including code and natural language. It supports code filling and is one of the best-performing open-source models of its size.</a:t>
            </a:r>
          </a:p>
        </p:txBody>
      </p:sp>
    </p:spTree>
    <p:extLst>
      <p:ext uri="{BB962C8B-B14F-4D97-AF65-F5344CB8AC3E}">
        <p14:creationId xmlns:p14="http://schemas.microsoft.com/office/powerpoint/2010/main" val="29252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
            <a:extLst>
              <a:ext uri="{FF2B5EF4-FFF2-40B4-BE49-F238E27FC236}">
                <a16:creationId xmlns:a16="http://schemas.microsoft.com/office/drawing/2014/main" id="{B0827AB7-D8AF-34B3-3D99-AADC5F1EBEB6}"/>
              </a:ext>
            </a:extLst>
          </p:cNvPr>
          <p:cNvPicPr>
            <a:picLocks noChangeAspect="1"/>
          </p:cNvPicPr>
          <p:nvPr/>
        </p:nvPicPr>
        <p:blipFill>
          <a:blip r:embed="rId2">
            <a:extLst>
              <a:ext uri="{28A0092B-C50C-407E-A947-70E740481C1C}">
                <a14:useLocalDpi xmlns:a14="http://schemas.microsoft.com/office/drawing/2010/main" val="0"/>
              </a:ext>
            </a:extLst>
          </a:blip>
          <a:srcRect b="11139"/>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3F85E5B6-922D-F978-C7FD-7E458F6F3190}"/>
              </a:ext>
            </a:extLst>
          </p:cNvPr>
          <p:cNvSpPr>
            <a:spLocks noGrp="1"/>
          </p:cNvSpPr>
          <p:nvPr>
            <p:ph idx="1"/>
          </p:nvPr>
        </p:nvSpPr>
        <p:spPr>
          <a:xfrm>
            <a:off x="1030310" y="3752850"/>
            <a:ext cx="10679085" cy="2452687"/>
          </a:xfrm>
        </p:spPr>
        <p:txBody>
          <a:bodyPr anchor="ctr">
            <a:normAutofit/>
          </a:bodyPr>
          <a:lstStyle/>
          <a:p>
            <a:r>
              <a:rPr lang="en-US" sz="1800" b="1" dirty="0">
                <a:latin typeface="Times New Roman" panose="02020603050405020304" pitchFamily="18" charset="0"/>
                <a:cs typeface="Times New Roman" panose="02020603050405020304" pitchFamily="18" charset="0"/>
              </a:rPr>
              <a:t>Phind-CodeLlama-V2: </a:t>
            </a:r>
            <a:r>
              <a:rPr lang="en-US" sz="1800" dirty="0">
                <a:latin typeface="Times New Roman" panose="02020603050405020304" pitchFamily="18" charset="0"/>
                <a:cs typeface="Times New Roman" panose="02020603050405020304" pitchFamily="18" charset="0"/>
              </a:rPr>
              <a:t>A version of CodeLlama-34B fine-tuned on 1.5 billion tokens of code data, achieving a pass@1 score of 71.95</a:t>
            </a:r>
          </a:p>
          <a:p>
            <a:r>
              <a:rPr lang="en-US" sz="1800" b="1" dirty="0">
                <a:latin typeface="Times New Roman" panose="02020603050405020304" pitchFamily="18" charset="0"/>
                <a:cs typeface="Times New Roman" panose="02020603050405020304" pitchFamily="18" charset="0"/>
              </a:rPr>
              <a:t>GPT-3.5 and GPT-4: </a:t>
            </a:r>
            <a:r>
              <a:rPr lang="en-US" sz="1800" dirty="0">
                <a:latin typeface="Times New Roman" panose="02020603050405020304" pitchFamily="18" charset="0"/>
                <a:cs typeface="Times New Roman" panose="02020603050405020304" pitchFamily="18" charset="0"/>
              </a:rPr>
              <a:t>Closed-source LLMs from OpenAI, accessed via a paid API. And their training data is not publicly available.</a:t>
            </a:r>
          </a:p>
        </p:txBody>
      </p:sp>
    </p:spTree>
    <p:extLst>
      <p:ext uri="{BB962C8B-B14F-4D97-AF65-F5344CB8AC3E}">
        <p14:creationId xmlns:p14="http://schemas.microsoft.com/office/powerpoint/2010/main" val="3113814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7E97-1716-F4A2-209D-B76FE0D0407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a:t>
            </a:r>
            <a:endParaRPr lang="en-US" sz="4000" dirty="0"/>
          </a:p>
        </p:txBody>
      </p:sp>
      <p:sp>
        <p:nvSpPr>
          <p:cNvPr id="3" name="Content Placeholder 2">
            <a:extLst>
              <a:ext uri="{FF2B5EF4-FFF2-40B4-BE49-F238E27FC236}">
                <a16:creationId xmlns:a16="http://schemas.microsoft.com/office/drawing/2014/main" id="{BF17D0ED-F033-EEDA-3A4E-F9A10EDA693E}"/>
              </a:ext>
            </a:extLst>
          </p:cNvPr>
          <p:cNvSpPr>
            <a:spLocks noGrp="1"/>
          </p:cNvSpPr>
          <p:nvPr>
            <p:ph idx="1"/>
          </p:nvPr>
        </p:nvSpPr>
        <p:spPr>
          <a:xfrm>
            <a:off x="838200" y="1361130"/>
            <a:ext cx="3733800" cy="481583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Correctness Metric:</a:t>
            </a:r>
          </a:p>
          <a:p>
            <a:r>
              <a:rPr lang="en-US" sz="2000" b="1" dirty="0">
                <a:latin typeface="Times New Roman" panose="02020603050405020304" pitchFamily="18" charset="0"/>
                <a:cs typeface="Times New Roman" panose="02020603050405020304" pitchFamily="18" charset="0"/>
              </a:rPr>
              <a:t>pass@𝑘: </a:t>
            </a:r>
            <a:r>
              <a:rPr lang="en-US" sz="2000" dirty="0">
                <a:latin typeface="Times New Roman" panose="02020603050405020304" pitchFamily="18" charset="0"/>
                <a:cs typeface="Times New Roman" panose="02020603050405020304" pitchFamily="18" charset="0"/>
              </a:rPr>
              <a:t>Estimates the probability that the model will generate correct code within 𝑘 attempts.</a:t>
            </a:r>
          </a:p>
          <a:p>
            <a:pPr marL="0" indent="0">
              <a:buNone/>
            </a:pPr>
            <a:r>
              <a:rPr lang="en-US" sz="2000" b="1" dirty="0">
                <a:latin typeface="Times New Roman" panose="02020603050405020304" pitchFamily="18" charset="0"/>
                <a:cs typeface="Times New Roman" panose="02020603050405020304" pitchFamily="18" charset="0"/>
              </a:rPr>
              <a:t>Temperature Settings:</a:t>
            </a:r>
          </a:p>
          <a:p>
            <a:r>
              <a:rPr lang="en-US" sz="2000" b="1" dirty="0">
                <a:latin typeface="Times New Roman" panose="02020603050405020304" pitchFamily="18" charset="0"/>
                <a:cs typeface="Times New Roman" panose="02020603050405020304" pitchFamily="18" charset="0"/>
              </a:rPr>
              <a:t>High Temperature (0.8): </a:t>
            </a:r>
            <a:r>
              <a:rPr lang="en-US" sz="2000" dirty="0">
                <a:latin typeface="Times New Roman" panose="02020603050405020304" pitchFamily="18" charset="0"/>
                <a:cs typeface="Times New Roman" panose="02020603050405020304" pitchFamily="18" charset="0"/>
              </a:rPr>
              <a:t>Used for higher 𝑘 values in pass@𝑘, allowing the model to explore a broader solution space.</a:t>
            </a:r>
          </a:p>
        </p:txBody>
      </p:sp>
      <p:pic>
        <p:nvPicPr>
          <p:cNvPr id="7" name="Picture 6" descr="A diagram of a number of samples">
            <a:extLst>
              <a:ext uri="{FF2B5EF4-FFF2-40B4-BE49-F238E27FC236}">
                <a16:creationId xmlns:a16="http://schemas.microsoft.com/office/drawing/2014/main" id="{16E318E7-F260-BBCD-3AA4-42227B294C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1775" y="1581029"/>
            <a:ext cx="6716331" cy="2933016"/>
          </a:xfrm>
          <a:prstGeom prst="rect">
            <a:avLst/>
          </a:prstGeom>
        </p:spPr>
      </p:pic>
    </p:spTree>
    <p:extLst>
      <p:ext uri="{BB962C8B-B14F-4D97-AF65-F5344CB8AC3E}">
        <p14:creationId xmlns:p14="http://schemas.microsoft.com/office/powerpoint/2010/main" val="1351196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05B76-CC58-03E3-3D78-3AF24795CBBE}"/>
              </a:ext>
            </a:extLst>
          </p:cNvPr>
          <p:cNvSpPr>
            <a:spLocks noGrp="1"/>
          </p:cNvSpPr>
          <p:nvPr>
            <p:ph type="title"/>
          </p:nvPr>
        </p:nvSpPr>
        <p:spPr>
          <a:xfrm>
            <a:off x="838200" y="369630"/>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a:t>
            </a:r>
            <a:endParaRPr lang="en-US" sz="4000" dirty="0"/>
          </a:p>
        </p:txBody>
      </p:sp>
      <p:sp>
        <p:nvSpPr>
          <p:cNvPr id="3" name="Content Placeholder 2">
            <a:extLst>
              <a:ext uri="{FF2B5EF4-FFF2-40B4-BE49-F238E27FC236}">
                <a16:creationId xmlns:a16="http://schemas.microsoft.com/office/drawing/2014/main" id="{5E64F2A2-8055-15C6-37EB-E8A725D017B5}"/>
              </a:ext>
            </a:extLst>
          </p:cNvPr>
          <p:cNvSpPr>
            <a:spLocks noGrp="1"/>
          </p:cNvSpPr>
          <p:nvPr>
            <p:ph idx="1"/>
          </p:nvPr>
        </p:nvSpPr>
        <p:spPr>
          <a:xfrm>
            <a:off x="76951" y="1456262"/>
            <a:ext cx="4797703"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Author also use the </a:t>
            </a:r>
            <a:r>
              <a:rPr lang="en-US" sz="2000" b="1" dirty="0">
                <a:latin typeface="Times New Roman" panose="02020603050405020304" pitchFamily="18" charset="0"/>
                <a:cs typeface="Times New Roman" panose="02020603050405020304" pitchFamily="18" charset="0"/>
              </a:rPr>
              <a:t>speedup𝑛@𝑘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efficiency𝑛@𝑘 </a:t>
            </a:r>
            <a:r>
              <a:rPr lang="en-US" sz="2000" dirty="0">
                <a:latin typeface="Times New Roman" panose="02020603050405020304" pitchFamily="18" charset="0"/>
                <a:cs typeface="Times New Roman" panose="02020603050405020304" pitchFamily="18" charset="0"/>
              </a:rPr>
              <a:t>serve to evaluate the performance of the parallel code generated by LLMs in terms of both speed and resource utilization.</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speedup𝑛@𝑘 (Primary Focus)Definition: </a:t>
            </a:r>
            <a:r>
              <a:rPr lang="en-US" sz="2000" dirty="0">
                <a:latin typeface="Times New Roman" panose="02020603050405020304" pitchFamily="18" charset="0"/>
                <a:cs typeface="Times New Roman" panose="02020603050405020304" pitchFamily="18" charset="0"/>
              </a:rPr>
              <a:t>This metric measures the expected best speedup of the generated code compared to a sequential baseline. It is based on the execution time using 𝑛 processes or threads. </a:t>
            </a:r>
          </a:p>
          <a:p>
            <a:r>
              <a:rPr lang="en-US" sz="2000" b="1" dirty="0">
                <a:latin typeface="Times New Roman" panose="02020603050405020304" pitchFamily="18" charset="0"/>
                <a:cs typeface="Times New Roman" panose="02020603050405020304" pitchFamily="18" charset="0"/>
              </a:rPr>
              <a:t>efficiency𝑛@𝑘 Definition: </a:t>
            </a:r>
            <a:r>
              <a:rPr lang="en-US" sz="2000" dirty="0">
                <a:latin typeface="Times New Roman" panose="02020603050405020304" pitchFamily="18" charset="0"/>
                <a:cs typeface="Times New Roman" panose="02020603050405020304" pitchFamily="18" charset="0"/>
              </a:rPr>
              <a:t>This metric measures the expected best parallel efficiency (speedup per process or thread) of the generated code with 𝑘 attempts. It ranges from 0 to 1, where 1.0 indicates perfect scalability.</a:t>
            </a:r>
          </a:p>
        </p:txBody>
      </p:sp>
      <p:pic>
        <p:nvPicPr>
          <p:cNvPr id="5" name="Picture 4" descr="A number of mathematical symbols&#10;&#10;Description automatically generated with medium confidence">
            <a:extLst>
              <a:ext uri="{FF2B5EF4-FFF2-40B4-BE49-F238E27FC236}">
                <a16:creationId xmlns:a16="http://schemas.microsoft.com/office/drawing/2014/main" id="{4C8D009E-2E8C-92B9-3D17-9746B8C88C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25" y="1933335"/>
            <a:ext cx="6960805" cy="1041685"/>
          </a:xfrm>
          <a:prstGeom prst="rect">
            <a:avLst/>
          </a:prstGeom>
        </p:spPr>
      </p:pic>
      <p:pic>
        <p:nvPicPr>
          <p:cNvPr id="7" name="Picture 6" descr="A number of mathematical symbols&#10;&#10;Description automatically generated with medium confidence">
            <a:extLst>
              <a:ext uri="{FF2B5EF4-FFF2-40B4-BE49-F238E27FC236}">
                <a16:creationId xmlns:a16="http://schemas.microsoft.com/office/drawing/2014/main" id="{8CC70651-9325-AE76-045C-FEEB85587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813" y="3631931"/>
            <a:ext cx="6664817" cy="1094615"/>
          </a:xfrm>
          <a:prstGeom prst="rect">
            <a:avLst/>
          </a:prstGeom>
        </p:spPr>
      </p:pic>
    </p:spTree>
    <p:extLst>
      <p:ext uri="{BB962C8B-B14F-4D97-AF65-F5344CB8AC3E}">
        <p14:creationId xmlns:p14="http://schemas.microsoft.com/office/powerpoint/2010/main" val="2728549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8AFFF-95FB-D4D1-403C-9B7E7297E144}"/>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Experiment Setup</a:t>
            </a:r>
            <a:endParaRPr lang="en-US" sz="4000" dirty="0"/>
          </a:p>
        </p:txBody>
      </p:sp>
      <p:sp>
        <p:nvSpPr>
          <p:cNvPr id="3" name="Content Placeholder 2">
            <a:extLst>
              <a:ext uri="{FF2B5EF4-FFF2-40B4-BE49-F238E27FC236}">
                <a16:creationId xmlns:a16="http://schemas.microsoft.com/office/drawing/2014/main" id="{444533D0-727A-0513-4328-4BC984395C80}"/>
              </a:ext>
            </a:extLst>
          </p:cNvPr>
          <p:cNvSpPr>
            <a:spLocks noGrp="1"/>
          </p:cNvSpPr>
          <p:nvPr>
            <p:ph idx="1"/>
          </p:nvPr>
        </p:nvSpPr>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LLM </a:t>
            </a:r>
            <a:r>
              <a:rPr lang="en-US" altLang="zh-CN" sz="1600" b="1" dirty="0">
                <a:latin typeface="Times New Roman" panose="02020603050405020304" pitchFamily="18" charset="0"/>
                <a:cs typeface="Times New Roman" panose="02020603050405020304" pitchFamily="18" charset="0"/>
              </a:rPr>
              <a:t>Setup</a:t>
            </a:r>
            <a:r>
              <a:rPr lang="en-US" sz="1600" b="1"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Open-source models are loaded using </a:t>
            </a:r>
            <a:r>
              <a:rPr lang="en-US" sz="1600" dirty="0" err="1">
                <a:latin typeface="Times New Roman" panose="02020603050405020304" pitchFamily="18" charset="0"/>
                <a:cs typeface="Times New Roman" panose="02020603050405020304" pitchFamily="18" charset="0"/>
              </a:rPr>
              <a:t>HuggingFace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PyTorch</a:t>
            </a:r>
            <a:r>
              <a:rPr lang="en-US" sz="1600" dirty="0">
                <a:latin typeface="Times New Roman" panose="02020603050405020304" pitchFamily="18" charset="0"/>
                <a:cs typeface="Times New Roman" panose="02020603050405020304" pitchFamily="18" charset="0"/>
              </a:rPr>
              <a:t>, running on an NVIDIA A100 80GB GPU.</a:t>
            </a:r>
          </a:p>
          <a:p>
            <a:r>
              <a:rPr lang="en-US" sz="1600" dirty="0">
                <a:latin typeface="Times New Roman" panose="02020603050405020304" pitchFamily="18" charset="0"/>
                <a:cs typeface="Times New Roman" panose="02020603050405020304" pitchFamily="18" charset="0"/>
              </a:rPr>
              <a:t>Nucleus sampling is used with 𝑝=0.95, limiting the maximum generated tokens to 1024.</a:t>
            </a:r>
          </a:p>
          <a:p>
            <a:r>
              <a:rPr lang="en-US" sz="1600" dirty="0">
                <a:latin typeface="Times New Roman" panose="02020603050405020304" pitchFamily="18" charset="0"/>
                <a:cs typeface="Times New Roman" panose="02020603050405020304" pitchFamily="18" charset="0"/>
              </a:rPr>
              <a:t>Two sets of outputs are generated per model: 20 samples (temperature 0.2) for 𝑘=1 evaluation, and 200 samples (temperature 0.8) for larger 𝑘 values.</a:t>
            </a:r>
          </a:p>
          <a:p>
            <a:r>
              <a:rPr lang="en-US" sz="1600" dirty="0">
                <a:latin typeface="Times New Roman" panose="02020603050405020304" pitchFamily="18" charset="0"/>
                <a:cs typeface="Times New Roman" panose="02020603050405020304" pitchFamily="18" charset="0"/>
              </a:rPr>
              <a:t>GPT-3.5 and GPT-4 did not undergo 200-sample evaluations due to cost constraints.</a:t>
            </a:r>
          </a:p>
          <a:p>
            <a:pPr marL="0" indent="0">
              <a:buNone/>
            </a:pPr>
            <a:r>
              <a:rPr lang="en-US" sz="1600" b="1" dirty="0">
                <a:latin typeface="Times New Roman" panose="02020603050405020304" pitchFamily="18" charset="0"/>
                <a:cs typeface="Times New Roman" panose="02020603050405020304" pitchFamily="18" charset="0"/>
              </a:rPr>
              <a:t>Code Evaluation:</a:t>
            </a:r>
          </a:p>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ParEval</a:t>
            </a:r>
            <a:r>
              <a:rPr lang="en-US" sz="1600" dirty="0">
                <a:latin typeface="Times New Roman" panose="02020603050405020304" pitchFamily="18" charset="0"/>
                <a:cs typeface="Times New Roman" panose="02020603050405020304" pitchFamily="18" charset="0"/>
              </a:rPr>
              <a:t> test compiles and runs the generated code, recording compile status, correctness, and runtime.</a:t>
            </a:r>
          </a:p>
          <a:p>
            <a:r>
              <a:rPr lang="en-US" sz="1600" dirty="0">
                <a:latin typeface="Times New Roman" panose="02020603050405020304" pitchFamily="18" charset="0"/>
                <a:cs typeface="Times New Roman" panose="02020603050405020304" pitchFamily="18" charset="0"/>
              </a:rPr>
              <a:t>GCC is used as the main compiler with adjusted flags for different execution models.</a:t>
            </a:r>
          </a:p>
          <a:p>
            <a:r>
              <a:rPr lang="en-US" sz="1600" dirty="0">
                <a:latin typeface="Times New Roman" panose="02020603050405020304" pitchFamily="18" charset="0"/>
                <a:cs typeface="Times New Roman" panose="02020603050405020304" pitchFamily="18" charset="0"/>
              </a:rPr>
              <a:t>Generated code is compared against hand-written sequential baselines.</a:t>
            </a:r>
          </a:p>
          <a:p>
            <a:r>
              <a:rPr lang="en-US" sz="1600" dirty="0">
                <a:latin typeface="Times New Roman" panose="02020603050405020304" pitchFamily="18" charset="0"/>
                <a:cs typeface="Times New Roman" panose="02020603050405020304" pitchFamily="18" charset="0"/>
              </a:rPr>
              <a:t>It is marked incorrect if it fails to compile, exceeds a 3-minute runtime, or doesn’t use the specified parallel mode</a:t>
            </a:r>
          </a:p>
        </p:txBody>
      </p:sp>
    </p:spTree>
    <p:extLst>
      <p:ext uri="{BB962C8B-B14F-4D97-AF65-F5344CB8AC3E}">
        <p14:creationId xmlns:p14="http://schemas.microsoft.com/office/powerpoint/2010/main" val="190296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93E73-ECD6-4B38-81BA-321E5CAF019D}"/>
              </a:ext>
            </a:extLst>
          </p:cNvPr>
          <p:cNvSpPr>
            <a:spLocks noGrp="1"/>
          </p:cNvSpPr>
          <p:nvPr>
            <p:ph type="title"/>
          </p:nvPr>
        </p:nvSpPr>
        <p:spPr>
          <a:xfrm>
            <a:off x="640080" y="329184"/>
            <a:ext cx="6894576" cy="1783080"/>
          </a:xfrm>
        </p:spPr>
        <p:txBody>
          <a:bodyPr anchor="b">
            <a:normAutofit/>
          </a:bodyPr>
          <a:lstStyle/>
          <a:p>
            <a:r>
              <a:rPr lang="en-US" sz="2800" b="1" dirty="0">
                <a:latin typeface="Times New Roman" panose="02020603050405020304" pitchFamily="18" charset="0"/>
                <a:cs typeface="Times New Roman" panose="02020603050405020304" pitchFamily="18" charset="0"/>
              </a:rPr>
              <a:t>Experiment 1: Parallel Code Generation Result for How well do state-of-the-art LLMs generate parallel code, and which models perform the best?</a:t>
            </a:r>
            <a:endParaRPr lang="en-US" sz="2800" dirty="0">
              <a:latin typeface="Times New Roman" panose="02020603050405020304" pitchFamily="18" charset="0"/>
              <a:cs typeface="Times New Roman" panose="02020603050405020304" pitchFamily="18" charset="0"/>
            </a:endParaRP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93F5C6-EC23-07FA-0CB9-B5C6E42E7914}"/>
              </a:ext>
            </a:extLst>
          </p:cNvPr>
          <p:cNvSpPr>
            <a:spLocks noGrp="1"/>
          </p:cNvSpPr>
          <p:nvPr>
            <p:ph idx="1"/>
          </p:nvPr>
        </p:nvSpPr>
        <p:spPr>
          <a:xfrm>
            <a:off x="640080" y="2706624"/>
            <a:ext cx="6894576" cy="3483864"/>
          </a:xfrm>
        </p:spPr>
        <p:txBody>
          <a:bodyPr>
            <a:normAutofit/>
          </a:bodyPr>
          <a:lstStyle/>
          <a:p>
            <a:r>
              <a:rPr lang="en-US" sz="1600" b="1" dirty="0">
                <a:latin typeface="Times New Roman" panose="02020603050405020304" pitchFamily="18" charset="0"/>
                <a:cs typeface="Times New Roman" panose="02020603050405020304" pitchFamily="18" charset="0"/>
              </a:rPr>
              <a:t>Point 1</a:t>
            </a:r>
            <a:r>
              <a:rPr lang="en-US" sz="1600" dirty="0">
                <a:latin typeface="Times New Roman" panose="02020603050405020304" pitchFamily="18" charset="0"/>
                <a:cs typeface="Times New Roman" panose="02020603050405020304" pitchFamily="18" charset="0"/>
              </a:rPr>
              <a:t>: All LLMs score lower on pass@1 for parallel code than for sequential code. (See Figure 1)</a:t>
            </a:r>
          </a:p>
          <a:p>
            <a:r>
              <a:rPr lang="en-US" sz="1600" b="1" dirty="0">
                <a:latin typeface="Times New Roman" panose="02020603050405020304" pitchFamily="18" charset="0"/>
                <a:cs typeface="Times New Roman" panose="02020603050405020304" pitchFamily="18" charset="0"/>
              </a:rPr>
              <a:t>Point 2</a:t>
            </a:r>
            <a:r>
              <a:rPr lang="en-US" sz="1600" dirty="0">
                <a:latin typeface="Times New Roman" panose="02020603050405020304" pitchFamily="18" charset="0"/>
                <a:cs typeface="Times New Roman" panose="02020603050405020304" pitchFamily="18" charset="0"/>
              </a:rPr>
              <a:t>: GPT-3.5 and GPT-4 drop from around 76 (sequential) to 39.6 and 37.8 (parallel). (See Figure 1)</a:t>
            </a:r>
          </a:p>
          <a:p>
            <a:r>
              <a:rPr lang="en-US" sz="1600" b="1" dirty="0">
                <a:latin typeface="Times New Roman" panose="02020603050405020304" pitchFamily="18" charset="0"/>
                <a:cs typeface="Times New Roman" panose="02020603050405020304" pitchFamily="18" charset="0"/>
              </a:rPr>
              <a:t>Point 3</a:t>
            </a:r>
            <a:r>
              <a:rPr lang="en-US" sz="1600" dirty="0">
                <a:latin typeface="Times New Roman" panose="02020603050405020304" pitchFamily="18" charset="0"/>
                <a:cs typeface="Times New Roman" panose="02020603050405020304" pitchFamily="18" charset="0"/>
              </a:rPr>
              <a:t>: Phind-CodeLlama-V2 is the best open-source model for parallel code, scoring 32, but still trails closed-source models by 8 points. (See Figure 1)</a:t>
            </a:r>
          </a:p>
          <a:p>
            <a:r>
              <a:rPr lang="en-US" sz="1600" b="1" dirty="0">
                <a:latin typeface="Times New Roman" panose="02020603050405020304" pitchFamily="18" charset="0"/>
                <a:cs typeface="Times New Roman" panose="02020603050405020304" pitchFamily="18" charset="0"/>
              </a:rPr>
              <a:t>Point 4</a:t>
            </a:r>
            <a:r>
              <a:rPr lang="en-US" sz="1600" dirty="0">
                <a:latin typeface="Times New Roman" panose="02020603050405020304" pitchFamily="18" charset="0"/>
                <a:cs typeface="Times New Roman" panose="02020603050405020304" pitchFamily="18" charset="0"/>
              </a:rPr>
              <a:t>: Larger models like CodeLlama-34B and GPT-4 score lower due to overconfidence in incorrect outputs. (See Figure 1)</a:t>
            </a:r>
          </a:p>
          <a:p>
            <a:r>
              <a:rPr lang="en-US" sz="1600" b="1" dirty="0">
                <a:latin typeface="Times New Roman" panose="02020603050405020304" pitchFamily="18" charset="0"/>
                <a:cs typeface="Times New Roman" panose="02020603050405020304" pitchFamily="18" charset="0"/>
              </a:rPr>
              <a:t>Point 5</a:t>
            </a:r>
            <a:r>
              <a:rPr lang="en-US" sz="1600" dirty="0">
                <a:latin typeface="Times New Roman" panose="02020603050405020304" pitchFamily="18" charset="0"/>
                <a:cs typeface="Times New Roman" panose="02020603050405020304" pitchFamily="18" charset="0"/>
              </a:rPr>
              <a:t>: Increasing the number of attempts (𝑘) improves scores, but gains plateau quickly. (See Figure 2)</a:t>
            </a:r>
          </a:p>
          <a:p>
            <a:endParaRPr lang="en-US" sz="1700" dirty="0"/>
          </a:p>
        </p:txBody>
      </p:sp>
      <p:pic>
        <p:nvPicPr>
          <p:cNvPr id="7" name="Picture 6" descr="A graph of different values&#10;&#10;Description automatically generated">
            <a:extLst>
              <a:ext uri="{FF2B5EF4-FFF2-40B4-BE49-F238E27FC236}">
                <a16:creationId xmlns:a16="http://schemas.microsoft.com/office/drawing/2014/main" id="{D6F87B30-3C42-3DE0-8A72-E8DA8337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7735" y="324612"/>
            <a:ext cx="3688138" cy="3429969"/>
          </a:xfrm>
          <a:prstGeom prst="rect">
            <a:avLst/>
          </a:prstGeom>
        </p:spPr>
      </p:pic>
      <p:pic>
        <p:nvPicPr>
          <p:cNvPr id="5" name="Picture 4" descr="A graph of parallel bars&#10;&#10;Description automatically generated">
            <a:extLst>
              <a:ext uri="{FF2B5EF4-FFF2-40B4-BE49-F238E27FC236}">
                <a16:creationId xmlns:a16="http://schemas.microsoft.com/office/drawing/2014/main" id="{A7E08081-9604-FF9A-5AA1-2A9A9FA3C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414" y="4079193"/>
            <a:ext cx="3046779" cy="2176272"/>
          </a:xfrm>
          <a:prstGeom prst="rect">
            <a:avLst/>
          </a:prstGeom>
        </p:spPr>
      </p:pic>
    </p:spTree>
    <p:extLst>
      <p:ext uri="{BB962C8B-B14F-4D97-AF65-F5344CB8AC3E}">
        <p14:creationId xmlns:p14="http://schemas.microsoft.com/office/powerpoint/2010/main" val="2052717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Freeform: Shape 3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4" name="Freeform: Shape 3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2A71F23-98A6-7715-DB4B-4249D20E915A}"/>
              </a:ext>
            </a:extLst>
          </p:cNvPr>
          <p:cNvSpPr>
            <a:spLocks noGrp="1"/>
          </p:cNvSpPr>
          <p:nvPr>
            <p:ph type="title"/>
          </p:nvPr>
        </p:nvSpPr>
        <p:spPr>
          <a:xfrm>
            <a:off x="371094" y="1161288"/>
            <a:ext cx="3438144" cy="1239012"/>
          </a:xfrm>
        </p:spPr>
        <p:txBody>
          <a:bodyPr anchor="ctr">
            <a:normAutofit/>
          </a:bodyPr>
          <a:lstStyle/>
          <a:p>
            <a:r>
              <a:rPr lang="en-US" sz="2000" b="1">
                <a:latin typeface="Times New Roman" panose="02020603050405020304" pitchFamily="18" charset="0"/>
                <a:cs typeface="Times New Roman" panose="02020603050405020304" pitchFamily="18" charset="0"/>
              </a:rPr>
              <a:t>Which parallel execution models and problem types are the most challenging for LLMs?</a:t>
            </a:r>
            <a:endParaRPr lang="en-US" sz="200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F1F0025-07A7-2DA3-1526-01FBF4176B80}"/>
              </a:ext>
            </a:extLst>
          </p:cNvPr>
          <p:cNvSpPr>
            <a:spLocks noGrp="1"/>
          </p:cNvSpPr>
          <p:nvPr>
            <p:ph idx="1"/>
          </p:nvPr>
        </p:nvSpPr>
        <p:spPr>
          <a:xfrm>
            <a:off x="371094" y="2718054"/>
            <a:ext cx="3438906" cy="3207258"/>
          </a:xfrm>
        </p:spPr>
        <p:txBody>
          <a:bodyPr anchor="t">
            <a:normAutofit/>
          </a:bodyPr>
          <a:lstStyle/>
          <a:p>
            <a:r>
              <a:rPr lang="en-US" sz="2000" b="1" dirty="0">
                <a:latin typeface="Times New Roman" panose="02020603050405020304" pitchFamily="18" charset="0"/>
                <a:cs typeface="Times New Roman" panose="02020603050405020304" pitchFamily="18" charset="0"/>
              </a:rPr>
              <a:t>Point </a:t>
            </a:r>
            <a:r>
              <a:rPr lang="haw-US" sz="2000" b="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LLMs perform best on OpenMP as it closely resembles sequential code. (See Figure 3)</a:t>
            </a:r>
          </a:p>
          <a:p>
            <a:r>
              <a:rPr lang="en-US" sz="2000" b="1" dirty="0">
                <a:latin typeface="Times New Roman" panose="02020603050405020304" pitchFamily="18" charset="0"/>
                <a:cs typeface="Times New Roman" panose="02020603050405020304" pitchFamily="18" charset="0"/>
              </a:rPr>
              <a:t>Point </a:t>
            </a:r>
            <a:r>
              <a:rPr lang="haw-US" sz="2000" b="1"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LLMs struggle most with MPI and </a:t>
            </a:r>
            <a:r>
              <a:rPr lang="en-US" sz="2000" dirty="0" err="1">
                <a:latin typeface="Times New Roman" panose="02020603050405020304" pitchFamily="18" charset="0"/>
                <a:cs typeface="Times New Roman" panose="02020603050405020304" pitchFamily="18" charset="0"/>
              </a:rPr>
              <a:t>MPI+OpenMP</a:t>
            </a:r>
            <a:r>
              <a:rPr lang="en-US" sz="2000" dirty="0">
                <a:latin typeface="Times New Roman" panose="02020603050405020304" pitchFamily="18" charset="0"/>
                <a:cs typeface="Times New Roman" panose="02020603050405020304" pitchFamily="18" charset="0"/>
              </a:rPr>
              <a:t> due to their complexity compared to sequential code. (See Figure 3)</a:t>
            </a:r>
          </a:p>
          <a:p>
            <a:endParaRPr lang="en-US" sz="1700" dirty="0"/>
          </a:p>
        </p:txBody>
      </p:sp>
      <p:pic>
        <p:nvPicPr>
          <p:cNvPr id="5" name="Picture 4" descr="A graph of different colored bars&#10;&#10;Description automatically generated">
            <a:extLst>
              <a:ext uri="{FF2B5EF4-FFF2-40B4-BE49-F238E27FC236}">
                <a16:creationId xmlns:a16="http://schemas.microsoft.com/office/drawing/2014/main" id="{93710C39-9ED2-E7D1-6466-054482EE8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23" y="493518"/>
            <a:ext cx="6906467" cy="5276088"/>
          </a:xfrm>
          <a:prstGeom prst="rect">
            <a:avLst/>
          </a:prstGeom>
        </p:spPr>
      </p:pic>
    </p:spTree>
    <p:extLst>
      <p:ext uri="{BB962C8B-B14F-4D97-AF65-F5344CB8AC3E}">
        <p14:creationId xmlns:p14="http://schemas.microsoft.com/office/powerpoint/2010/main" val="686084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5DAAE3-7216-C2D9-DC59-E0F9CD413A3A}"/>
              </a:ext>
            </a:extLst>
          </p:cNvPr>
          <p:cNvSpPr>
            <a:spLocks noGrp="1"/>
          </p:cNvSpPr>
          <p:nvPr>
            <p:ph idx="1"/>
          </p:nvPr>
        </p:nvSpPr>
        <p:spPr>
          <a:xfrm>
            <a:off x="838200" y="4765183"/>
            <a:ext cx="10920211" cy="1939802"/>
          </a:xfrm>
        </p:spPr>
        <p:txBody>
          <a:bodyPr>
            <a:normAutofit fontScale="85000" lnSpcReduction="20000"/>
          </a:bodyPr>
          <a:lstStyle/>
          <a:p>
            <a:r>
              <a:rPr lang="en-US" sz="2800" b="1" dirty="0">
                <a:latin typeface="Times New Roman" panose="02020603050405020304" pitchFamily="18" charset="0"/>
                <a:cs typeface="Times New Roman" panose="02020603050405020304" pitchFamily="18" charset="0"/>
              </a:rPr>
              <a:t>Point </a:t>
            </a:r>
            <a:r>
              <a:rPr lang="haw-US" sz="2800" b="1" dirty="0">
                <a:latin typeface="Times New Roman" panose="02020603050405020304" pitchFamily="18" charset="0"/>
                <a:cs typeface="Times New Roman" panose="02020603050405020304" pitchFamily="18" charset="0"/>
              </a:rPr>
              <a:t>3</a:t>
            </a:r>
            <a:r>
              <a:rPr lang="en-US" sz="2800" dirty="0">
                <a:latin typeface="Times New Roman" panose="02020603050405020304" pitchFamily="18" charset="0"/>
                <a:cs typeface="Times New Roman" panose="02020603050405020304" pitchFamily="18" charset="0"/>
              </a:rPr>
              <a:t>: LLMs handle structured, dense problems (e.g., transform, reduce, search) well, as they are easier to parallelize. (See Figure 4)</a:t>
            </a:r>
          </a:p>
          <a:p>
            <a:r>
              <a:rPr lang="en-US" sz="2800" b="1" dirty="0">
                <a:latin typeface="Times New Roman" panose="02020603050405020304" pitchFamily="18" charset="0"/>
                <a:cs typeface="Times New Roman" panose="02020603050405020304" pitchFamily="18" charset="0"/>
              </a:rPr>
              <a:t>Point </a:t>
            </a:r>
            <a:r>
              <a:rPr lang="haw-US" sz="2800" b="1" dirty="0">
                <a:latin typeface="Times New Roman" panose="02020603050405020304" pitchFamily="18" charset="0"/>
                <a:cs typeface="Times New Roman" panose="02020603050405020304" pitchFamily="18" charset="0"/>
              </a:rPr>
              <a:t>4</a:t>
            </a:r>
            <a:r>
              <a:rPr lang="en-US" sz="2800" dirty="0">
                <a:latin typeface="Times New Roman" panose="02020603050405020304" pitchFamily="18" charset="0"/>
                <a:cs typeface="Times New Roman" panose="02020603050405020304" pitchFamily="18" charset="0"/>
              </a:rPr>
              <a:t>: LLMs perform worst on sparse linear algebra, scan, FFT, geometry, and sort due to their complexity. (See Figure 4)</a:t>
            </a:r>
          </a:p>
          <a:p>
            <a:r>
              <a:rPr lang="en-US" sz="2800" b="1" dirty="0">
                <a:latin typeface="Times New Roman" panose="02020603050405020304" pitchFamily="18" charset="0"/>
                <a:cs typeface="Times New Roman" panose="02020603050405020304" pitchFamily="18" charset="0"/>
              </a:rPr>
              <a:t>Point </a:t>
            </a:r>
            <a:r>
              <a:rPr lang="haw-US" sz="2800" b="1" dirty="0">
                <a:latin typeface="Times New Roman" panose="02020603050405020304" pitchFamily="18" charset="0"/>
                <a:cs typeface="Times New Roman" panose="02020603050405020304" pitchFamily="18" charset="0"/>
              </a:rPr>
              <a:t>5</a:t>
            </a:r>
            <a:r>
              <a:rPr lang="en-US" sz="2800" dirty="0">
                <a:latin typeface="Times New Roman" panose="02020603050405020304" pitchFamily="18" charset="0"/>
                <a:cs typeface="Times New Roman" panose="02020603050405020304" pitchFamily="18" charset="0"/>
              </a:rPr>
              <a:t>: GPT-4’s performance varies significantly across models and problem types, highlighting its limitations with more complex parallel tasks. (See Figure 5)</a:t>
            </a:r>
          </a:p>
          <a:p>
            <a:endParaRPr lang="en-US" dirty="0"/>
          </a:p>
        </p:txBody>
      </p:sp>
      <p:pic>
        <p:nvPicPr>
          <p:cNvPr id="6" name="Picture 5" descr="A graph of different colored bars&#10;&#10;Description automatically generated">
            <a:extLst>
              <a:ext uri="{FF2B5EF4-FFF2-40B4-BE49-F238E27FC236}">
                <a16:creationId xmlns:a16="http://schemas.microsoft.com/office/drawing/2014/main" id="{804F74CA-8EA7-0704-2C05-C0C28289B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961" y="99296"/>
            <a:ext cx="10283779" cy="4453386"/>
          </a:xfrm>
          <a:prstGeom prst="rect">
            <a:avLst/>
          </a:prstGeom>
        </p:spPr>
      </p:pic>
    </p:spTree>
    <p:extLst>
      <p:ext uri="{BB962C8B-B14F-4D97-AF65-F5344CB8AC3E}">
        <p14:creationId xmlns:p14="http://schemas.microsoft.com/office/powerpoint/2010/main" val="120809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919384-D6B0-D387-ADC4-6FB5271D6A78}"/>
              </a:ext>
            </a:extLst>
          </p:cNvPr>
          <p:cNvSpPr>
            <a:spLocks noGrp="1"/>
          </p:cNvSpPr>
          <p:nvPr>
            <p:ph type="title"/>
          </p:nvPr>
        </p:nvSpPr>
        <p:spPr>
          <a:xfrm>
            <a:off x="838200" y="365125"/>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Background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6FA05A-B187-1631-8FAD-2CC868E87F52}"/>
              </a:ext>
            </a:extLst>
          </p:cNvPr>
          <p:cNvSpPr>
            <a:spLocks noGrp="1"/>
          </p:cNvSpPr>
          <p:nvPr>
            <p:ph idx="1"/>
          </p:nvPr>
        </p:nvSpPr>
        <p:spPr>
          <a:xfrm>
            <a:off x="838200" y="1929384"/>
            <a:ext cx="10515600" cy="425196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Large language model (LLM) based coding tools are becoming popular in software development workflows.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This tool is deeply involved in all phases of software development.</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increasing the productivity of software developers.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helping to debug and reducing the cost of learning new knowledge.</a:t>
            </a:r>
          </a:p>
          <a:p>
            <a:pPr marL="0" indent="0">
              <a:buNone/>
            </a:pPr>
            <a:r>
              <a:rPr lang="en-US" sz="2000" b="1" dirty="0">
                <a:latin typeface="Times New Roman" panose="02020603050405020304" pitchFamily="18" charset="0"/>
                <a:cs typeface="Times New Roman" panose="02020603050405020304" pitchFamily="18" charset="0"/>
              </a:rPr>
              <a:t>This makes them a promising tool for improving developer productivity and the overall quality of software.</a:t>
            </a:r>
          </a:p>
          <a:p>
            <a:pPr marL="0" indent="0" algn="ctr">
              <a:buNone/>
            </a:pPr>
            <a:r>
              <a:rPr lang="en-US" sz="4000" b="1" dirty="0">
                <a:solidFill>
                  <a:srgbClr val="FF0000"/>
                </a:solidFill>
                <a:latin typeface="Times New Roman" panose="02020603050405020304" pitchFamily="18" charset="0"/>
                <a:cs typeface="Times New Roman" panose="02020603050405020304" pitchFamily="18" charset="0"/>
              </a:rPr>
              <a:t>According to these reasons, why authors did this study?</a:t>
            </a:r>
          </a:p>
        </p:txBody>
      </p:sp>
    </p:spTree>
    <p:extLst>
      <p:ext uri="{BB962C8B-B14F-4D97-AF65-F5344CB8AC3E}">
        <p14:creationId xmlns:p14="http://schemas.microsoft.com/office/powerpoint/2010/main" val="3084881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C3F29E0-B920-1906-7DF2-5A32A427B4E0}"/>
              </a:ext>
            </a:extLst>
          </p:cNvPr>
          <p:cNvSpPr txBox="1"/>
          <p:nvPr/>
        </p:nvSpPr>
        <p:spPr>
          <a:xfrm>
            <a:off x="411480" y="2684095"/>
            <a:ext cx="3136650" cy="34928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t>Point 5</a:t>
            </a:r>
            <a:r>
              <a:rPr lang="en-US" dirty="0"/>
              <a:t>: GPT-4’s performance varies significantly across models and problem types, highlighting its limitations with more complex parallel tasks. (See Figure 5)</a:t>
            </a:r>
          </a:p>
          <a:p>
            <a:pPr indent="-228600">
              <a:lnSpc>
                <a:spcPct val="90000"/>
              </a:lnSpc>
              <a:spcAft>
                <a:spcPts val="600"/>
              </a:spcAft>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2D0C829-8638-72FD-52A0-0E0DCBBE8FFD}"/>
              </a:ext>
            </a:extLst>
          </p:cNvPr>
          <p:cNvPicPr>
            <a:picLocks noChangeAspect="1"/>
          </p:cNvPicPr>
          <p:nvPr/>
        </p:nvPicPr>
        <p:blipFill>
          <a:blip r:embed="rId2"/>
          <a:stretch>
            <a:fillRect/>
          </a:stretch>
        </p:blipFill>
        <p:spPr>
          <a:xfrm>
            <a:off x="4101922" y="656092"/>
            <a:ext cx="6452316" cy="5490461"/>
          </a:xfrm>
          <a:prstGeom prst="rect">
            <a:avLst/>
          </a:prstGeom>
        </p:spPr>
      </p:pic>
    </p:spTree>
    <p:extLst>
      <p:ext uri="{BB962C8B-B14F-4D97-AF65-F5344CB8AC3E}">
        <p14:creationId xmlns:p14="http://schemas.microsoft.com/office/powerpoint/2010/main" val="999882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276735-2E02-126E-71FD-E92E78E6F77B}"/>
              </a:ext>
            </a:extLst>
          </p:cNvPr>
          <p:cNvSpPr>
            <a:spLocks noGrp="1"/>
          </p:cNvSpPr>
          <p:nvPr>
            <p:ph type="title"/>
          </p:nvPr>
        </p:nvSpPr>
        <p:spPr>
          <a:xfrm>
            <a:off x="630936" y="639520"/>
            <a:ext cx="3429000" cy="1719072"/>
          </a:xfrm>
        </p:spPr>
        <p:txBody>
          <a:bodyPr anchor="b">
            <a:normAutofit/>
          </a:bodyPr>
          <a:lstStyle/>
          <a:p>
            <a:r>
              <a:rPr lang="en-US" sz="2200" b="1">
                <a:latin typeface="Times New Roman" panose="02020603050405020304" pitchFamily="18" charset="0"/>
                <a:cs typeface="Times New Roman" panose="02020603050405020304" pitchFamily="18" charset="0"/>
              </a:rPr>
              <a:t>Result for How do LLMs perform in terms of parallel code efficiency and scalability?</a:t>
            </a:r>
            <a:endParaRPr lang="en-US" sz="2200">
              <a:latin typeface="Times New Roman" panose="02020603050405020304" pitchFamily="18" charset="0"/>
              <a:cs typeface="Times New Roman" panose="02020603050405020304" pitchFamily="18" charset="0"/>
            </a:endParaRPr>
          </a:p>
        </p:txBody>
      </p:sp>
      <p:sp>
        <p:nvSpPr>
          <p:cNvPr id="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52DB87-16B1-0B7F-5025-957DAEE3CFEC}"/>
              </a:ext>
            </a:extLst>
          </p:cNvPr>
          <p:cNvSpPr>
            <a:spLocks noGrp="1"/>
          </p:cNvSpPr>
          <p:nvPr>
            <p:ph idx="1"/>
          </p:nvPr>
        </p:nvSpPr>
        <p:spPr>
          <a:xfrm>
            <a:off x="630936" y="2807208"/>
            <a:ext cx="3429000" cy="3410712"/>
          </a:xfrm>
        </p:spPr>
        <p:txBody>
          <a:bodyPr anchor="t">
            <a:normAutofit/>
          </a:bodyPr>
          <a:lstStyle/>
          <a:p>
            <a:r>
              <a:rPr lang="en-US" sz="2000" b="1" dirty="0">
                <a:latin typeface="Times New Roman" panose="02020603050405020304" pitchFamily="18" charset="0"/>
                <a:cs typeface="Times New Roman" panose="02020603050405020304" pitchFamily="18" charset="0"/>
              </a:rPr>
              <a:t>Point 1</a:t>
            </a:r>
            <a:r>
              <a:rPr lang="en-US" sz="2000" dirty="0">
                <a:latin typeface="Times New Roman" panose="02020603050405020304" pitchFamily="18" charset="0"/>
                <a:cs typeface="Times New Roman" panose="02020603050405020304" pitchFamily="18" charset="0"/>
              </a:rPr>
              <a:t>: Some LLMs generate correct parallel code, but the resource efficiency is generally low. (See Figure 6)</a:t>
            </a:r>
          </a:p>
          <a:p>
            <a:r>
              <a:rPr lang="en-US" sz="2000" b="1" dirty="0">
                <a:latin typeface="Times New Roman" panose="02020603050405020304" pitchFamily="18" charset="0"/>
                <a:cs typeface="Times New Roman" panose="02020603050405020304" pitchFamily="18" charset="0"/>
              </a:rPr>
              <a:t>Point 2</a:t>
            </a:r>
            <a:r>
              <a:rPr lang="en-US" sz="2000" dirty="0">
                <a:latin typeface="Times New Roman" panose="02020603050405020304" pitchFamily="18" charset="0"/>
                <a:cs typeface="Times New Roman" panose="02020603050405020304" pitchFamily="18" charset="0"/>
              </a:rPr>
              <a:t>: GPT-4 achieves an average speedup of 20.28x but only 13% efficiency, indicating poor resource utilization. (See Figure 6)</a:t>
            </a:r>
          </a:p>
          <a:p>
            <a:endParaRPr lang="en-US" sz="2000" dirty="0"/>
          </a:p>
        </p:txBody>
      </p:sp>
      <p:pic>
        <p:nvPicPr>
          <p:cNvPr id="10" name="Picture 9" descr="A graph of a number of people&#10;&#10;Description automatically generated with medium confidence">
            <a:extLst>
              <a:ext uri="{FF2B5EF4-FFF2-40B4-BE49-F238E27FC236}">
                <a16:creationId xmlns:a16="http://schemas.microsoft.com/office/drawing/2014/main" id="{353710D3-D081-707B-9A69-F7DCAAE1CB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2398" y="891883"/>
            <a:ext cx="6903720" cy="5074233"/>
          </a:xfrm>
          <a:prstGeom prst="rect">
            <a:avLst/>
          </a:prstGeom>
        </p:spPr>
      </p:pic>
    </p:spTree>
    <p:extLst>
      <p:ext uri="{BB962C8B-B14F-4D97-AF65-F5344CB8AC3E}">
        <p14:creationId xmlns:p14="http://schemas.microsoft.com/office/powerpoint/2010/main" val="353419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30D7E83-EFC5-F612-E34E-84C6EF49977E}"/>
              </a:ext>
            </a:extLst>
          </p:cNvPr>
          <p:cNvPicPr>
            <a:picLocks noChangeAspect="1"/>
          </p:cNvPicPr>
          <p:nvPr/>
        </p:nvPicPr>
        <p:blipFill>
          <a:blip r:embed="rId2"/>
          <a:stretch>
            <a:fillRect/>
          </a:stretch>
        </p:blipFill>
        <p:spPr>
          <a:xfrm>
            <a:off x="1558653" y="501415"/>
            <a:ext cx="8671581" cy="3326770"/>
          </a:xfrm>
          <a:prstGeom prst="rect">
            <a:avLst/>
          </a:prstGeom>
        </p:spPr>
      </p:pic>
      <p:sp>
        <p:nvSpPr>
          <p:cNvPr id="4" name="TextBox 3">
            <a:extLst>
              <a:ext uri="{FF2B5EF4-FFF2-40B4-BE49-F238E27FC236}">
                <a16:creationId xmlns:a16="http://schemas.microsoft.com/office/drawing/2014/main" id="{A1E53112-D6D3-758D-00D0-6B266046AF8C}"/>
              </a:ext>
            </a:extLst>
          </p:cNvPr>
          <p:cNvSpPr txBox="1"/>
          <p:nvPr/>
        </p:nvSpPr>
        <p:spPr>
          <a:xfrm>
            <a:off x="2501871" y="4548572"/>
            <a:ext cx="6858000" cy="1200329"/>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Point 3</a:t>
            </a:r>
            <a:r>
              <a:rPr lang="en-US" sz="1800" dirty="0">
                <a:latin typeface="Times New Roman" panose="02020603050405020304" pitchFamily="18" charset="0"/>
                <a:cs typeface="Times New Roman" panose="02020603050405020304" pitchFamily="18" charset="0"/>
              </a:rPr>
              <a:t>: As resource count (𝑛) increases, efficiency declines for all LLMs, especially in OpenMP, where it drops to around 0.2. </a:t>
            </a:r>
            <a:r>
              <a:rPr lang="en-US" sz="1800" dirty="0" err="1">
                <a:latin typeface="Times New Roman" panose="02020603050405020304" pitchFamily="18" charset="0"/>
                <a:cs typeface="Times New Roman" panose="02020603050405020304" pitchFamily="18" charset="0"/>
              </a:rPr>
              <a:t>Kokkos</a:t>
            </a:r>
            <a:r>
              <a:rPr lang="en-US" sz="1800" dirty="0">
                <a:latin typeface="Times New Roman" panose="02020603050405020304" pitchFamily="18" charset="0"/>
                <a:cs typeface="Times New Roman" panose="02020603050405020304" pitchFamily="18" charset="0"/>
              </a:rPr>
              <a:t> shows more stable efficiency. (See Figure 7)</a:t>
            </a:r>
          </a:p>
          <a:p>
            <a:endParaRPr lang="en-US" dirty="0"/>
          </a:p>
        </p:txBody>
      </p:sp>
    </p:spTree>
    <p:extLst>
      <p:ext uri="{BB962C8B-B14F-4D97-AF65-F5344CB8AC3E}">
        <p14:creationId xmlns:p14="http://schemas.microsoft.com/office/powerpoint/2010/main" val="1097073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different colored bars&#10;&#10;Description automatically generated with medium confidence">
            <a:extLst>
              <a:ext uri="{FF2B5EF4-FFF2-40B4-BE49-F238E27FC236}">
                <a16:creationId xmlns:a16="http://schemas.microsoft.com/office/drawing/2014/main" id="{89165235-AEC1-C358-294A-A0BF3997A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587" y="426124"/>
            <a:ext cx="7953718" cy="4512923"/>
          </a:xfrm>
          <a:prstGeom prst="rect">
            <a:avLst/>
          </a:prstGeom>
        </p:spPr>
      </p:pic>
      <p:sp>
        <p:nvSpPr>
          <p:cNvPr id="3" name="TextBox 2">
            <a:extLst>
              <a:ext uri="{FF2B5EF4-FFF2-40B4-BE49-F238E27FC236}">
                <a16:creationId xmlns:a16="http://schemas.microsoft.com/office/drawing/2014/main" id="{B8AA48E2-54A4-6005-6BF9-211F9E21979C}"/>
              </a:ext>
            </a:extLst>
          </p:cNvPr>
          <p:cNvSpPr txBox="1"/>
          <p:nvPr/>
        </p:nvSpPr>
        <p:spPr>
          <a:xfrm>
            <a:off x="1126901" y="5434885"/>
            <a:ext cx="9240592" cy="923330"/>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Point 4</a:t>
            </a:r>
            <a:r>
              <a:rPr lang="en-US" sz="1800" dirty="0">
                <a:latin typeface="Times New Roman" panose="02020603050405020304" pitchFamily="18" charset="0"/>
                <a:cs typeface="Times New Roman" panose="02020603050405020304" pitchFamily="18" charset="0"/>
              </a:rPr>
              <a:t>: Metrics like </a:t>
            </a:r>
            <a:r>
              <a:rPr lang="en-US" sz="1800" dirty="0" err="1">
                <a:latin typeface="Times New Roman" panose="02020603050405020304" pitchFamily="18" charset="0"/>
                <a:cs typeface="Times New Roman" panose="02020603050405020304" pitchFamily="18" charset="0"/>
              </a:rPr>
              <a:t>speedup_max</a:t>
            </a:r>
            <a:r>
              <a:rPr lang="en-US" sz="1800" dirty="0">
                <a:latin typeface="Times New Roman" panose="02020603050405020304" pitchFamily="18" charset="0"/>
                <a:cs typeface="Times New Roman" panose="02020603050405020304" pitchFamily="18" charset="0"/>
              </a:rPr>
              <a:t>@𝑘 and </a:t>
            </a:r>
            <a:r>
              <a:rPr lang="en-US" sz="1800" dirty="0" err="1">
                <a:latin typeface="Times New Roman" panose="02020603050405020304" pitchFamily="18" charset="0"/>
                <a:cs typeface="Times New Roman" panose="02020603050405020304" pitchFamily="18" charset="0"/>
              </a:rPr>
              <a:t>efficiency_max</a:t>
            </a:r>
            <a:r>
              <a:rPr lang="en-US" sz="1800" dirty="0">
                <a:latin typeface="Times New Roman" panose="02020603050405020304" pitchFamily="18" charset="0"/>
                <a:cs typeface="Times New Roman" panose="02020603050405020304" pitchFamily="18" charset="0"/>
              </a:rPr>
              <a:t>@𝑘 suggest better efficiency with smaller 𝑛, showing LLMs struggle with large-scale parallelism. (See Figure 8)</a:t>
            </a:r>
          </a:p>
          <a:p>
            <a:endParaRPr lang="en-US" dirty="0"/>
          </a:p>
        </p:txBody>
      </p:sp>
    </p:spTree>
    <p:extLst>
      <p:ext uri="{BB962C8B-B14F-4D97-AF65-F5344CB8AC3E}">
        <p14:creationId xmlns:p14="http://schemas.microsoft.com/office/powerpoint/2010/main" val="2074778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4AAE5-1E88-0C05-3CD8-1935728D25F9}"/>
              </a:ext>
            </a:extLst>
          </p:cNvPr>
          <p:cNvSpPr>
            <a:spLocks noGrp="1"/>
          </p:cNvSpPr>
          <p:nvPr>
            <p:ph type="title"/>
          </p:nvPr>
        </p:nvSpPr>
        <p:spPr>
          <a:xfrm>
            <a:off x="630936" y="640080"/>
            <a:ext cx="4818888" cy="1481328"/>
          </a:xfrm>
        </p:spPr>
        <p:txBody>
          <a:bodyPr anchor="b">
            <a:normAutofit/>
          </a:bodyPr>
          <a:lstStyle/>
          <a:p>
            <a:r>
              <a:rPr lang="en-US" sz="3000" b="1">
                <a:latin typeface="Times New Roman" panose="02020603050405020304" pitchFamily="18" charset="0"/>
                <a:cs typeface="Times New Roman" panose="02020603050405020304" pitchFamily="18" charset="0"/>
              </a:rPr>
              <a:t>Experiment 2 result for </a:t>
            </a:r>
            <a:r>
              <a:rPr lang="fr-FR" sz="3000" b="1">
                <a:latin typeface="Times New Roman" panose="02020603050405020304" pitchFamily="18" charset="0"/>
                <a:cs typeface="Times New Roman" panose="02020603050405020304" pitchFamily="18" charset="0"/>
              </a:rPr>
              <a:t>Parallel Code Translation</a:t>
            </a:r>
            <a:endParaRPr lang="en-US" sz="3000">
              <a:latin typeface="Times New Roman" panose="02020603050405020304" pitchFamily="18" charset="0"/>
              <a:cs typeface="Times New Roman" panose="02020603050405020304" pitchFamily="18" charset="0"/>
            </a:endParaRPr>
          </a:p>
        </p:txBody>
      </p:sp>
      <p:sp>
        <p:nvSpPr>
          <p:cNvPr id="2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4EBFE53-9323-56F1-9180-A365C9F0205E}"/>
              </a:ext>
            </a:extLst>
          </p:cNvPr>
          <p:cNvSpPr>
            <a:spLocks noGrp="1"/>
          </p:cNvSpPr>
          <p:nvPr>
            <p:ph idx="1"/>
          </p:nvPr>
        </p:nvSpPr>
        <p:spPr>
          <a:xfrm>
            <a:off x="630936" y="2660904"/>
            <a:ext cx="4818888" cy="3547872"/>
          </a:xfrm>
        </p:spPr>
        <p:txBody>
          <a:bodyPr anchor="t">
            <a:normAutofit/>
          </a:bodyPr>
          <a:lstStyle/>
          <a:p>
            <a:r>
              <a:rPr lang="en-US" sz="2200" dirty="0">
                <a:latin typeface="Times New Roman" panose="02020603050405020304" pitchFamily="18" charset="0"/>
                <a:cs typeface="Times New Roman" panose="02020603050405020304" pitchFamily="18" charset="0"/>
              </a:rPr>
              <a:t>Better translation performance: LLMs perform better in translating sequential to parallel code than generating parallel code from scratch. (See Figure 9)</a:t>
            </a:r>
          </a:p>
          <a:p>
            <a:r>
              <a:rPr lang="en-US" sz="2200" dirty="0">
                <a:latin typeface="Times New Roman" panose="02020603050405020304" pitchFamily="18" charset="0"/>
                <a:cs typeface="Times New Roman" panose="02020603050405020304" pitchFamily="18" charset="0"/>
              </a:rPr>
              <a:t>Significant improvement in smaller models: Models like CodeLlama-7B show major gains in translation, with pass@1 increasing from 20 to 52. (See Figure 9)</a:t>
            </a:r>
          </a:p>
        </p:txBody>
      </p:sp>
      <p:pic>
        <p:nvPicPr>
          <p:cNvPr id="13" name="Picture 12" descr="A graph of different colored squares&#10;&#10;Description automatically generated">
            <a:extLst>
              <a:ext uri="{FF2B5EF4-FFF2-40B4-BE49-F238E27FC236}">
                <a16:creationId xmlns:a16="http://schemas.microsoft.com/office/drawing/2014/main" id="{28A0B2B3-F270-5499-BA09-98C109DDB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388428"/>
            <a:ext cx="5458968" cy="4081144"/>
          </a:xfrm>
          <a:prstGeom prst="rect">
            <a:avLst/>
          </a:prstGeom>
        </p:spPr>
      </p:pic>
    </p:spTree>
    <p:extLst>
      <p:ext uri="{BB962C8B-B14F-4D97-AF65-F5344CB8AC3E}">
        <p14:creationId xmlns:p14="http://schemas.microsoft.com/office/powerpoint/2010/main" val="748252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F34A18-D200-8591-C735-438A7921F0FA}"/>
              </a:ext>
            </a:extLst>
          </p:cNvPr>
          <p:cNvSpPr>
            <a:spLocks noGrp="1"/>
          </p:cNvSpPr>
          <p:nvPr>
            <p:ph type="title"/>
          </p:nvPr>
        </p:nvSpPr>
        <p:spPr>
          <a:xfrm>
            <a:off x="630936" y="4440365"/>
            <a:ext cx="4245864" cy="1722691"/>
          </a:xfrm>
        </p:spPr>
        <p:txBody>
          <a:bodyPr anchor="ctr">
            <a:normAutofit/>
          </a:bodyPr>
          <a:lstStyle/>
          <a:p>
            <a:r>
              <a:rPr lang="en-US" sz="3800" b="1">
                <a:latin typeface="Times New Roman" panose="02020603050405020304" pitchFamily="18" charset="0"/>
                <a:cs typeface="Times New Roman" panose="02020603050405020304" pitchFamily="18" charset="0"/>
              </a:rPr>
              <a:t>Experiment 2 result for </a:t>
            </a:r>
            <a:r>
              <a:rPr lang="fr-FR" sz="3800" b="1">
                <a:latin typeface="Times New Roman" panose="02020603050405020304" pitchFamily="18" charset="0"/>
                <a:cs typeface="Times New Roman" panose="02020603050405020304" pitchFamily="18" charset="0"/>
              </a:rPr>
              <a:t>Parallel Code Translation</a:t>
            </a:r>
            <a:endParaRPr lang="en-US" sz="3800"/>
          </a:p>
        </p:txBody>
      </p:sp>
      <p:pic>
        <p:nvPicPr>
          <p:cNvPr id="7" name="Picture 6" descr="A graph of different colored bars&#10;&#10;Description automatically generated">
            <a:extLst>
              <a:ext uri="{FF2B5EF4-FFF2-40B4-BE49-F238E27FC236}">
                <a16:creationId xmlns:a16="http://schemas.microsoft.com/office/drawing/2014/main" id="{A90F9DE2-2474-9A0E-E6F6-3E9EF4AC9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96" y="362453"/>
            <a:ext cx="5471160" cy="3842205"/>
          </a:xfrm>
          <a:prstGeom prst="rect">
            <a:avLst/>
          </a:prstGeom>
        </p:spPr>
      </p:pic>
      <p:pic>
        <p:nvPicPr>
          <p:cNvPr id="5" name="Picture 4" descr="A graph of different colored squares&#10;&#10;Description automatically generated">
            <a:extLst>
              <a:ext uri="{FF2B5EF4-FFF2-40B4-BE49-F238E27FC236}">
                <a16:creationId xmlns:a16="http://schemas.microsoft.com/office/drawing/2014/main" id="{68EBD072-E25F-084C-D6F4-F8264EFE73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4496" y="418787"/>
            <a:ext cx="5471160" cy="3729536"/>
          </a:xfrm>
          <a:prstGeom prst="rect">
            <a:avLst/>
          </a:prstGeom>
        </p:spPr>
      </p:pic>
      <p:sp>
        <p:nvSpPr>
          <p:cNvPr id="28"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429D0A-4EFC-51C1-6B66-B972B060C4D3}"/>
              </a:ext>
            </a:extLst>
          </p:cNvPr>
          <p:cNvSpPr>
            <a:spLocks noGrp="1"/>
          </p:cNvSpPr>
          <p:nvPr>
            <p:ph idx="1"/>
          </p:nvPr>
        </p:nvSpPr>
        <p:spPr>
          <a:xfrm>
            <a:off x="5333999" y="4440365"/>
            <a:ext cx="6214871" cy="1722691"/>
          </a:xfrm>
        </p:spPr>
        <p:txBody>
          <a:bodyPr anchor="ctr">
            <a:normAutofit/>
          </a:bodyPr>
          <a:lstStyle/>
          <a:p>
            <a:r>
              <a:rPr lang="en-US" sz="1700" dirty="0">
                <a:latin typeface="Times New Roman" panose="02020603050405020304" pitchFamily="18" charset="0"/>
                <a:cs typeface="Times New Roman" panose="02020603050405020304" pitchFamily="18" charset="0"/>
              </a:rPr>
              <a:t>Limited performance improvement: Translation improves correctness but doesn’t significantly enhance performance. (See Figure 10)</a:t>
            </a:r>
          </a:p>
          <a:p>
            <a:r>
              <a:rPr lang="en-US" sz="1700" dirty="0">
                <a:latin typeface="Times New Roman" panose="02020603050405020304" pitchFamily="18" charset="0"/>
                <a:cs typeface="Times New Roman" panose="02020603050405020304" pitchFamily="18" charset="0"/>
              </a:rPr>
              <a:t>MPI exception: CodeLlama-13B, CodeLlama-34B, and GPT-4 perform better in MPI translation than generation. (See Figure 11)</a:t>
            </a:r>
          </a:p>
        </p:txBody>
      </p:sp>
    </p:spTree>
    <p:extLst>
      <p:ext uri="{BB962C8B-B14F-4D97-AF65-F5344CB8AC3E}">
        <p14:creationId xmlns:p14="http://schemas.microsoft.com/office/powerpoint/2010/main" val="657397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016460-0667-AD73-20EE-A1C6B7392A89}"/>
              </a:ext>
            </a:extLst>
          </p:cNvPr>
          <p:cNvSpPr>
            <a:spLocks noGrp="1"/>
          </p:cNvSpPr>
          <p:nvPr>
            <p:ph type="title"/>
          </p:nvPr>
        </p:nvSpPr>
        <p:spPr>
          <a:xfrm>
            <a:off x="838200" y="365125"/>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Conclusion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CF3D2B4-AD87-755C-5CD9-2B28C2E14033}"/>
              </a:ext>
            </a:extLst>
          </p:cNvPr>
          <p:cNvSpPr>
            <a:spLocks noGrp="1" noChangeArrowheads="1"/>
          </p:cNvSpPr>
          <p:nvPr>
            <p:ph idx="1"/>
          </p:nvPr>
        </p:nvSpPr>
        <p:spPr bwMode="auto">
          <a:xfrm>
            <a:off x="838200" y="1929383"/>
            <a:ext cx="10515600" cy="48449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457200" marR="0" lvl="0" indent="-457200" defTabSz="914400" rtl="0" eaLnBrk="0" fontAlgn="base" latinLnBrk="0" hangingPunct="0">
              <a:spcBef>
                <a:spcPct val="0"/>
              </a:spcBef>
              <a:spcAft>
                <a:spcPts val="600"/>
              </a:spcAft>
              <a:buClrTx/>
              <a:buSzTx/>
              <a:buFont typeface="+mj-lt"/>
              <a:buAutoNum type="arabicPeriod"/>
              <a:tabLst/>
            </a:pPr>
            <a:r>
              <a:rPr lang="en-US" altLang="en-US" sz="2200" b="1" dirty="0" err="1">
                <a:latin typeface="Times New Roman" panose="02020603050405020304" pitchFamily="18" charset="0"/>
                <a:cs typeface="Times New Roman" panose="02020603050405020304" pitchFamily="18" charset="0"/>
              </a:rPr>
              <a:t>P</a:t>
            </a:r>
            <a:r>
              <a:rPr kumimoji="0" lang="en-US" altLang="en-US" sz="2200" b="1" i="0" u="none" strike="noStrike" cap="none" normalizeH="0" baseline="0" dirty="0" err="1">
                <a:ln>
                  <a:noFill/>
                </a:ln>
                <a:effectLst/>
                <a:latin typeface="Times New Roman" panose="02020603050405020304" pitchFamily="18" charset="0"/>
                <a:cs typeface="Times New Roman" panose="02020603050405020304" pitchFamily="18" charset="0"/>
              </a:rPr>
              <a:t>arEval</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 Benchmark</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The paper introduces the </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Parallel Code Generation Evaluation (</a:t>
            </a:r>
            <a:r>
              <a:rPr kumimoji="0" lang="en-US" altLang="en-US" sz="2200" b="1" i="0" u="none" strike="noStrike" cap="none" normalizeH="0" baseline="0" dirty="0" err="1">
                <a:ln>
                  <a:noFill/>
                </a:ln>
                <a:effectLst/>
                <a:latin typeface="Times New Roman" panose="02020603050405020304" pitchFamily="18" charset="0"/>
                <a:cs typeface="Times New Roman" panose="02020603050405020304" pitchFamily="18" charset="0"/>
              </a:rPr>
              <a:t>ParEval</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benchmark to evaluate LLMs’ ability to generate parallel code, along with two new metrics for assessing performance and scalability.</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Poor Parallel Code Generation</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LLMs perform significantly worse at generating parallel code compared to sequential code, especially struggling with </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MPI code</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sparse, unstructured problems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Closed-Source Models Outperform Open-Source</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Closed-source models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like GPT-3.5 and GPT-4 outperform all tested open-source models in generating parallel code.</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Limited Improvement from Correct Implementations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Providing correct sequential code helps LLMs generate parallel code but doesn’t significantly improve performance or scalability. </a:t>
            </a:r>
          </a:p>
          <a:p>
            <a:pPr marL="457200" marR="0" lvl="0" indent="-457200" defTabSz="914400" rtl="0" eaLnBrk="0" fontAlgn="base" latinLnBrk="0" hangingPunct="0">
              <a:spcBef>
                <a:spcPct val="0"/>
              </a:spcBef>
              <a:spcAft>
                <a:spcPts val="600"/>
              </a:spcAft>
              <a:buClrTx/>
              <a:buSzTx/>
              <a:buFont typeface="+mj-lt"/>
              <a:buAutoNum type="arabicPeriod"/>
              <a:tabLst/>
            </a:pPr>
            <a:r>
              <a:rPr kumimoji="0" lang="en-US" altLang="en-US" sz="2200" b="1" i="0" u="none" strike="noStrike" cap="none" normalizeH="0" baseline="0" dirty="0">
                <a:ln>
                  <a:noFill/>
                </a:ln>
                <a:effectLst/>
                <a:latin typeface="Times New Roman" panose="02020603050405020304" pitchFamily="18" charset="0"/>
                <a:cs typeface="Times New Roman" panose="02020603050405020304" pitchFamily="18" charset="0"/>
              </a:rPr>
              <a:t>Importance of Benchmarks</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Benchmarks like </a:t>
            </a:r>
            <a:r>
              <a:rPr kumimoji="0" lang="en-US" altLang="en-US" sz="2200" b="0" i="0" u="none" strike="noStrike" cap="none" normalizeH="0" baseline="0" dirty="0" err="1">
                <a:ln>
                  <a:noFill/>
                </a:ln>
                <a:effectLst/>
                <a:latin typeface="Times New Roman" panose="02020603050405020304" pitchFamily="18" charset="0"/>
                <a:cs typeface="Times New Roman" panose="02020603050405020304" pitchFamily="18" charset="0"/>
              </a:rPr>
              <a:t>ParEval</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are </a:t>
            </a:r>
            <a:r>
              <a:rPr kumimoji="0" lang="en-US" altLang="zh-CN" sz="2200" b="0" i="0" u="none" strike="noStrike" cap="none" normalizeH="0" baseline="0" dirty="0">
                <a:ln>
                  <a:noFill/>
                </a:ln>
                <a:effectLst/>
                <a:latin typeface="Times New Roman" panose="02020603050405020304" pitchFamily="18" charset="0"/>
                <a:cs typeface="Times New Roman" panose="02020603050405020304" pitchFamily="18" charset="0"/>
              </a:rPr>
              <a:t>important</a:t>
            </a:r>
            <a:r>
              <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rPr>
              <a:t> for improving LLMs' ability to generate parallel code, and iterative improvements on these benchmarks and metrics will drive advancements in this field.</a:t>
            </a:r>
          </a:p>
        </p:txBody>
      </p:sp>
    </p:spTree>
    <p:extLst>
      <p:ext uri="{BB962C8B-B14F-4D97-AF65-F5344CB8AC3E}">
        <p14:creationId xmlns:p14="http://schemas.microsoft.com/office/powerpoint/2010/main" val="40864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050A-DEEC-0E82-A3B3-0F91F9C97C09}"/>
              </a:ext>
            </a:extLst>
          </p:cNvPr>
          <p:cNvSpPr>
            <a:spLocks noGrp="1"/>
          </p:cNvSpPr>
          <p:nvPr>
            <p:ph type="title"/>
          </p:nvPr>
        </p:nvSpPr>
        <p:spPr>
          <a:xfrm>
            <a:off x="321469" y="121445"/>
            <a:ext cx="11530011" cy="848187"/>
          </a:xfrm>
        </p:spPr>
        <p:txBody>
          <a:bodyPr anchor="b">
            <a:normAutofit/>
          </a:bodyPr>
          <a:lstStyle/>
          <a:p>
            <a:pPr algn="ctr"/>
            <a:r>
              <a:rPr lang="en-US" altLang="zh-CN" sz="4800" b="1" dirty="0">
                <a:latin typeface="Times New Roman" panose="02020603050405020304" pitchFamily="18" charset="0"/>
                <a:cs typeface="Times New Roman" panose="02020603050405020304" pitchFamily="18" charset="0"/>
              </a:rPr>
              <a:t>The Questions Raised By This Article</a:t>
            </a:r>
          </a:p>
        </p:txBody>
      </p:sp>
      <p:sp>
        <p:nvSpPr>
          <p:cNvPr id="3" name="Content Placeholder 2">
            <a:extLst>
              <a:ext uri="{FF2B5EF4-FFF2-40B4-BE49-F238E27FC236}">
                <a16:creationId xmlns:a16="http://schemas.microsoft.com/office/drawing/2014/main" id="{CBD6FF81-147E-5F67-5663-550842CA3840}"/>
              </a:ext>
            </a:extLst>
          </p:cNvPr>
          <p:cNvSpPr>
            <a:spLocks noGrp="1"/>
          </p:cNvSpPr>
          <p:nvPr>
            <p:ph idx="1"/>
          </p:nvPr>
        </p:nvSpPr>
        <p:spPr>
          <a:xfrm>
            <a:off x="150019" y="1123055"/>
            <a:ext cx="11587161" cy="5613499"/>
          </a:xfrm>
        </p:spPr>
        <p:txBody>
          <a:bodyPr anchor="t">
            <a:noAutofit/>
          </a:bodyPr>
          <a:lstStyle/>
          <a:p>
            <a:pPr marL="0" indent="0" algn="ctr">
              <a:buNone/>
            </a:pPr>
            <a:r>
              <a:rPr lang="en-US" sz="2400" b="1" dirty="0">
                <a:solidFill>
                  <a:srgbClr val="FF0000"/>
                </a:solidFill>
                <a:latin typeface="Times New Roman" panose="02020603050405020304" pitchFamily="18" charset="0"/>
                <a:cs typeface="Times New Roman" panose="02020603050405020304" pitchFamily="18" charset="0"/>
              </a:rPr>
              <a:t>Why the author did this study?(Problems)</a:t>
            </a:r>
          </a:p>
          <a:p>
            <a:pPr marL="0" indent="0" algn="ctr">
              <a:buNone/>
            </a:pPr>
            <a:r>
              <a:rPr lang="en-US" sz="2400" b="1" dirty="0">
                <a:solidFill>
                  <a:srgbClr val="FF0000"/>
                </a:solidFill>
                <a:latin typeface="Times New Roman" panose="02020603050405020304" pitchFamily="18" charset="0"/>
                <a:cs typeface="Times New Roman" panose="02020603050405020304" pitchFamily="18" charset="0"/>
              </a:rPr>
              <a:t>First,</a:t>
            </a:r>
          </a:p>
          <a:p>
            <a:pPr marL="0" indent="0">
              <a:buNone/>
            </a:pPr>
            <a:r>
              <a:rPr lang="en-US" sz="2400" b="1" dirty="0">
                <a:latin typeface="Times New Roman" panose="02020603050405020304" pitchFamily="18" charset="0"/>
                <a:cs typeface="Times New Roman" panose="02020603050405020304" pitchFamily="18" charset="0"/>
              </a:rPr>
              <a:t>What Is the Parallel programing?</a:t>
            </a:r>
          </a:p>
          <a:p>
            <a:pPr marL="0" indent="0">
              <a:buNone/>
            </a:pPr>
            <a:r>
              <a:rPr lang="en-US" sz="2400" dirty="0">
                <a:latin typeface="Times New Roman" panose="02020603050405020304" pitchFamily="18" charset="0"/>
                <a:cs typeface="Times New Roman" panose="02020603050405020304" pitchFamily="18" charset="0"/>
              </a:rPr>
              <a:t>A parallel language is a programming language designed for writing programs that can execute on multiple processors cores.</a:t>
            </a:r>
          </a:p>
          <a:p>
            <a:pPr marL="0" indent="0">
              <a:buNone/>
            </a:pPr>
            <a:r>
              <a:rPr lang="en-US" sz="2400" b="1" dirty="0">
                <a:latin typeface="Times New Roman" panose="02020603050405020304" pitchFamily="18" charset="0"/>
                <a:cs typeface="Times New Roman" panose="02020603050405020304" pitchFamily="18" charset="0"/>
              </a:rPr>
              <a:t>Advantages of Parallel Languages:</a:t>
            </a:r>
          </a:p>
          <a:p>
            <a:r>
              <a:rPr lang="en-US" sz="2400" b="1" dirty="0">
                <a:latin typeface="Times New Roman" panose="02020603050405020304" pitchFamily="18" charset="0"/>
                <a:cs typeface="Times New Roman" panose="02020603050405020304" pitchFamily="18" charset="0"/>
              </a:rPr>
              <a:t>Improve performance and efficiency: </a:t>
            </a:r>
            <a:r>
              <a:rPr lang="en-US" sz="2400" dirty="0">
                <a:latin typeface="Times New Roman" panose="02020603050405020304" pitchFamily="18" charset="0"/>
                <a:cs typeface="Times New Roman" panose="02020603050405020304" pitchFamily="18" charset="0"/>
              </a:rPr>
              <a:t>Parallel languages make tasks to run on multiple processor cores simultaneously, maximizing computational efficiency and reducing execution time.</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Handle large-scale computation: </a:t>
            </a:r>
            <a:r>
              <a:rPr lang="en-US" sz="2400" dirty="0">
                <a:latin typeface="Times New Roman" panose="02020603050405020304" pitchFamily="18" charset="0"/>
                <a:cs typeface="Times New Roman" panose="02020603050405020304" pitchFamily="18" charset="0"/>
              </a:rPr>
              <a:t>Parallel processing makes it possible to efficiently manage big data, machine learning, scientific simulations, and more, ensuring tasks are completed quickly and at scale.</a:t>
            </a:r>
          </a:p>
        </p:txBody>
      </p:sp>
      <p:sp>
        <p:nvSpPr>
          <p:cNvPr id="12" name="Rectangle 11">
            <a:extLst>
              <a:ext uri="{FF2B5EF4-FFF2-40B4-BE49-F238E27FC236}">
                <a16:creationId xmlns:a16="http://schemas.microsoft.com/office/drawing/2014/main" id="{6CF042CA-1AB3-5530-1155-8018D6D6A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D5A982-4141-9143-22DC-C0713B397E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897382"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179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B5859D-1D8D-7719-413A-B93758D0EE9A}"/>
              </a:ext>
            </a:extLst>
          </p:cNvPr>
          <p:cNvSpPr>
            <a:spLocks noGrp="1"/>
          </p:cNvSpPr>
          <p:nvPr>
            <p:ph type="title"/>
          </p:nvPr>
        </p:nvSpPr>
        <p:spPr>
          <a:xfrm>
            <a:off x="838200" y="365125"/>
            <a:ext cx="10515600" cy="1325563"/>
          </a:xfrm>
        </p:spPr>
        <p:txBody>
          <a:bodyPr>
            <a:normAutofit/>
          </a:bodyPr>
          <a:lstStyle/>
          <a:p>
            <a:r>
              <a:rPr lang="en-US" altLang="zh-CN" sz="5000" b="1" dirty="0">
                <a:latin typeface="Times New Roman" panose="02020603050405020304" pitchFamily="18" charset="0"/>
                <a:cs typeface="Times New Roman" panose="02020603050405020304" pitchFamily="18" charset="0"/>
              </a:rPr>
              <a:t>The Questions Raised By This Article</a:t>
            </a:r>
            <a:endParaRPr lang="en-US" sz="5000" dirty="0"/>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030BEA-5BD9-B836-E10C-11018A7B0290}"/>
              </a:ext>
            </a:extLst>
          </p:cNvPr>
          <p:cNvSpPr>
            <a:spLocks noGrp="1"/>
          </p:cNvSpPr>
          <p:nvPr>
            <p:ph idx="1"/>
          </p:nvPr>
        </p:nvSpPr>
        <p:spPr>
          <a:xfrm>
            <a:off x="838200" y="1929384"/>
            <a:ext cx="10515600" cy="4251960"/>
          </a:xfrm>
        </p:spPr>
        <p:txBody>
          <a:bodyPr>
            <a:normAutofit/>
          </a:bodyPr>
          <a:lstStyle/>
          <a:p>
            <a:pPr marL="342900" indent="-342900">
              <a:buFont typeface="+mj-lt"/>
              <a:buAutoNum type="arabicPeriod"/>
            </a:pPr>
            <a:endParaRPr lang="en-US" sz="2200" b="1" dirty="0">
              <a:latin typeface="Times New Roman" panose="02020603050405020304" pitchFamily="18" charset="0"/>
              <a:cs typeface="Times New Roman" panose="02020603050405020304" pitchFamily="18" charset="0"/>
            </a:endParaRPr>
          </a:p>
          <a:p>
            <a:pPr marL="0" indent="0" algn="ctr">
              <a:buNone/>
            </a:pPr>
            <a:r>
              <a:rPr lang="en-US" sz="2200" b="1" dirty="0">
                <a:latin typeface="Times New Roman" panose="02020603050405020304" pitchFamily="18" charset="0"/>
                <a:cs typeface="Times New Roman" panose="02020603050405020304" pitchFamily="18" charset="0"/>
              </a:rPr>
              <a:t>Even with all the advantages of parallel languages, there are some issues:</a:t>
            </a:r>
          </a:p>
          <a:p>
            <a:pPr marL="0" indent="0">
              <a:buNone/>
            </a:pPr>
            <a:r>
              <a:rPr lang="en-US" sz="2200" b="1" dirty="0">
                <a:latin typeface="Times New Roman" panose="02020603050405020304" pitchFamily="18" charset="0"/>
                <a:cs typeface="Times New Roman" panose="02020603050405020304" pitchFamily="18" charset="0"/>
              </a:rPr>
              <a:t>Parallel code is difficult to write and optimize </a:t>
            </a:r>
            <a:r>
              <a:rPr lang="en-US" sz="2200" dirty="0">
                <a:latin typeface="Times New Roman" panose="02020603050405020304" pitchFamily="18" charset="0"/>
                <a:cs typeface="Times New Roman" panose="02020603050405020304" pitchFamily="18" charset="0"/>
              </a:rPr>
              <a:t>Any mistake can lead to bugs like race conditions and deadlocks. </a:t>
            </a:r>
          </a:p>
          <a:p>
            <a:pPr marL="0" indent="0" algn="ctr">
              <a:buNone/>
            </a:pPr>
            <a:r>
              <a:rPr lang="en-US" sz="2200" b="1" dirty="0">
                <a:latin typeface="Times New Roman" panose="02020603050405020304" pitchFamily="18" charset="0"/>
                <a:cs typeface="Times New Roman" panose="02020603050405020304" pitchFamily="18" charset="0"/>
              </a:rPr>
              <a:t>Good news! The LLM, which is very hot right now, can help people solve this problem, </a:t>
            </a:r>
            <a:r>
              <a:rPr lang="en-US" sz="2200" b="1" dirty="0">
                <a:solidFill>
                  <a:srgbClr val="FF0000"/>
                </a:solidFill>
                <a:latin typeface="Times New Roman" panose="02020603050405020304" pitchFamily="18" charset="0"/>
                <a:cs typeface="Times New Roman" panose="02020603050405020304" pitchFamily="18" charset="0"/>
              </a:rPr>
              <a:t>but:</a:t>
            </a:r>
          </a:p>
          <a:p>
            <a:pPr marL="0" indent="0">
              <a:buNone/>
            </a:pPr>
            <a:r>
              <a:rPr lang="en-US" sz="2200" dirty="0">
                <a:latin typeface="Times New Roman" panose="02020603050405020304" pitchFamily="18" charset="0"/>
                <a:cs typeface="Times New Roman" panose="02020603050405020304" pitchFamily="18" charset="0"/>
              </a:rPr>
              <a:t>      If we need to use a tool, we need to understand the performance of the tool in order to use it with confidence. So, we need a Tool for quantify LLM’s ability for generate code in complex takes, but there isn’t tool that can quantify LLM's ability to generate code in complex tasks.</a:t>
            </a:r>
          </a:p>
          <a:p>
            <a:endParaRPr lang="en-US" sz="2200" dirty="0"/>
          </a:p>
        </p:txBody>
      </p:sp>
    </p:spTree>
    <p:extLst>
      <p:ext uri="{BB962C8B-B14F-4D97-AF65-F5344CB8AC3E}">
        <p14:creationId xmlns:p14="http://schemas.microsoft.com/office/powerpoint/2010/main" val="36231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833F7-85F6-EBCB-1C16-F9D88838C915}"/>
              </a:ext>
            </a:extLst>
          </p:cNvPr>
          <p:cNvSpPr>
            <a:spLocks noGrp="1"/>
          </p:cNvSpPr>
          <p:nvPr>
            <p:ph type="title"/>
          </p:nvPr>
        </p:nvSpPr>
        <p:spPr>
          <a:xfrm>
            <a:off x="838200" y="365125"/>
            <a:ext cx="10515600" cy="1325563"/>
          </a:xfrm>
        </p:spPr>
        <p:txBody>
          <a:bodyPr>
            <a:normAutofit/>
          </a:bodyPr>
          <a:lstStyle/>
          <a:p>
            <a:r>
              <a:rPr lang="en-US" sz="2600" b="1">
                <a:latin typeface="Times New Roman" panose="02020603050405020304" pitchFamily="18" charset="0"/>
                <a:cs typeface="Times New Roman" panose="02020603050405020304" pitchFamily="18" charset="0"/>
              </a:rPr>
              <a:t>Paper proposed a new Benchmarks for quantify LLM's ability to generate code in complex tasks.</a:t>
            </a:r>
            <a:br>
              <a:rPr lang="en-US" sz="2600" b="1">
                <a:latin typeface="Times New Roman" panose="02020603050405020304" pitchFamily="18" charset="0"/>
                <a:cs typeface="Times New Roman" panose="02020603050405020304" pitchFamily="18" charset="0"/>
              </a:rPr>
            </a:br>
            <a:endParaRPr lang="en-US" sz="2600" b="1">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9D1829-4083-8BB6-252E-CC2B56FBC71C}"/>
              </a:ext>
            </a:extLst>
          </p:cNvPr>
          <p:cNvSpPr>
            <a:spLocks noGrp="1"/>
          </p:cNvSpPr>
          <p:nvPr>
            <p:ph idx="1"/>
          </p:nvPr>
        </p:nvSpPr>
        <p:spPr>
          <a:xfrm>
            <a:off x="838200" y="1929384"/>
            <a:ext cx="10515600" cy="4251960"/>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Current benchmarks Still have some issue for</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evaluate LLM generate Parallel code or Complex Task:  </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Focus on simple tasks</a:t>
            </a:r>
            <a:r>
              <a:rPr lang="en-US" sz="2200" dirty="0">
                <a:latin typeface="Times New Roman" panose="02020603050405020304" pitchFamily="18" charset="0"/>
                <a:cs typeface="Times New Roman" panose="02020603050405020304" pitchFamily="18" charset="0"/>
              </a:rPr>
              <a:t>: Existing benchmarks assess LLMs' ability to generate correct code for simple tasks like arrays or strings.</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Lack of parallel code testing</a:t>
            </a:r>
            <a:r>
              <a:rPr lang="en-US" sz="2200" dirty="0">
                <a:latin typeface="Times New Roman" panose="02020603050405020304" pitchFamily="18" charset="0"/>
                <a:cs typeface="Times New Roman" panose="02020603050405020304" pitchFamily="18" charset="0"/>
              </a:rPr>
              <a:t>: These benchmarks don't evaluate LLMs' ability to generate parallel code, which is very important.</a:t>
            </a:r>
          </a:p>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Does not evaluate performance </a:t>
            </a:r>
            <a:r>
              <a:rPr lang="en-US" sz="2200" dirty="0">
                <a:latin typeface="Times New Roman" panose="02020603050405020304" pitchFamily="18" charset="0"/>
                <a:cs typeface="Times New Roman" panose="02020603050405020304" pitchFamily="18" charset="0"/>
              </a:rPr>
              <a:t>: Even correctness is important, but code performance is also important for developers working on parallel programming.</a:t>
            </a:r>
          </a:p>
          <a:p>
            <a:pPr marL="0" indent="0">
              <a:buNone/>
            </a:pPr>
            <a:endParaRPr lang="en-US" sz="22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200" b="0" i="0" u="none" strike="noStrike" baseline="0" dirty="0">
              <a:latin typeface="LinLibertineT"/>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59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B4E8-1E40-BB79-FEB4-B1C1C01F2EB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Challenges in Designing a New Benchmarks Specialized for Parallel Languages</a:t>
            </a:r>
          </a:p>
        </p:txBody>
      </p:sp>
      <p:sp>
        <p:nvSpPr>
          <p:cNvPr id="3" name="Content Placeholder 2">
            <a:extLst>
              <a:ext uri="{FF2B5EF4-FFF2-40B4-BE49-F238E27FC236}">
                <a16:creationId xmlns:a16="http://schemas.microsoft.com/office/drawing/2014/main" id="{7AF57AD0-5589-2683-3607-403E1C25BD37}"/>
              </a:ext>
            </a:extLst>
          </p:cNvPr>
          <p:cNvSpPr>
            <a:spLocks noGrp="1"/>
          </p:cNvSpPr>
          <p:nvPr>
            <p:ph idx="1"/>
          </p:nvPr>
        </p:nvSpPr>
        <p:spPr/>
        <p:txBody>
          <a:bodyPr/>
          <a:lstStyle/>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Designing new benchmarks is complex</a:t>
            </a:r>
            <a:r>
              <a:rPr lang="en-US" sz="2400" dirty="0">
                <a:latin typeface="Times New Roman" panose="02020603050405020304" pitchFamily="18" charset="0"/>
                <a:cs typeface="Times New Roman" panose="02020603050405020304" pitchFamily="18" charset="0"/>
              </a:rPr>
              <a:t>: To fully evaluate LLMs for parallel code generation, testing is required across shared and distributed memory models, different computational problems, and parallel algorithms.</a:t>
            </a:r>
          </a:p>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Really hard in testing</a:t>
            </a:r>
            <a:r>
              <a:rPr lang="en-US" sz="2400" dirty="0">
                <a:latin typeface="Times New Roman" panose="02020603050405020304" pitchFamily="18" charset="0"/>
                <a:cs typeface="Times New Roman" panose="02020603050405020304" pitchFamily="18" charset="0"/>
              </a:rPr>
              <a:t>: Testing parallel code requires compiling C/C++ code, linking parallel libraries, running it in parallel environments, and selecting appropriate input sizes to assess performance</a:t>
            </a:r>
            <a:r>
              <a:rPr lang="en-US" sz="2800" dirty="0">
                <a:latin typeface="Times New Roman" panose="02020603050405020304" pitchFamily="18" charset="0"/>
                <a:cs typeface="Times New Roman" panose="02020603050405020304" pitchFamily="18" charset="0"/>
              </a:rPr>
              <a:t>.</a:t>
            </a:r>
          </a:p>
          <a:p>
            <a:pPr marL="0" indent="0" algn="ctr">
              <a:buNone/>
            </a:pPr>
            <a:r>
              <a:rPr lang="en-US" b="1" dirty="0">
                <a:solidFill>
                  <a:srgbClr val="FF0000"/>
                </a:solidFill>
                <a:latin typeface="Times New Roman" panose="02020603050405020304" pitchFamily="18" charset="0"/>
                <a:cs typeface="Times New Roman" panose="02020603050405020304" pitchFamily="18" charset="0"/>
              </a:rPr>
              <a:t>But the author overcomes these challenges.</a:t>
            </a:r>
            <a:endParaRPr lang="en-US" sz="2800" b="1" dirty="0">
              <a:solidFill>
                <a:srgbClr val="FF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32092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38E4C0-25A4-C7E9-3420-ECB30C4F191C}"/>
              </a:ext>
            </a:extLst>
          </p:cNvPr>
          <p:cNvSpPr>
            <a:spLocks noGrp="1"/>
          </p:cNvSpPr>
          <p:nvPr>
            <p:ph type="title"/>
          </p:nvPr>
        </p:nvSpPr>
        <p:spPr>
          <a:xfrm>
            <a:off x="1115568" y="548640"/>
            <a:ext cx="10168128" cy="1179576"/>
          </a:xfrm>
        </p:spPr>
        <p:txBody>
          <a:bodyPr>
            <a:normAutofit/>
          </a:bodyPr>
          <a:lstStyle/>
          <a:p>
            <a:r>
              <a:rPr lang="en-US" sz="2800" b="1" i="0" u="none" strike="noStrike" baseline="0">
                <a:latin typeface="Times New Roman" panose="02020603050405020304" pitchFamily="18" charset="0"/>
                <a:cs typeface="Times New Roman" panose="02020603050405020304" pitchFamily="18" charset="0"/>
              </a:rPr>
              <a:t>Parallel Code Generation Evaluation (ParEval) Benchmark</a:t>
            </a:r>
            <a:br>
              <a:rPr lang="en-US" sz="2800" b="0" i="0" u="none" strike="noStrike" baseline="0">
                <a:latin typeface="Times New Roman" panose="02020603050405020304" pitchFamily="18" charset="0"/>
                <a:cs typeface="Times New Roman" panose="02020603050405020304" pitchFamily="18" charset="0"/>
              </a:rPr>
            </a:br>
            <a:endParaRPr lang="en-US" sz="28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B98B02-C091-509E-038F-93E114C4190D}"/>
              </a:ext>
            </a:extLst>
          </p:cNvPr>
          <p:cNvSpPr>
            <a:spLocks noGrp="1"/>
          </p:cNvSpPr>
          <p:nvPr>
            <p:ph idx="1"/>
          </p:nvPr>
        </p:nvSpPr>
        <p:spPr>
          <a:xfrm>
            <a:off x="566928" y="2018805"/>
            <a:ext cx="10168128" cy="4710405"/>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Author propose the </a:t>
            </a:r>
            <a:r>
              <a:rPr lang="en-US" sz="1600" b="1" dirty="0">
                <a:latin typeface="Times New Roman" panose="02020603050405020304" pitchFamily="18" charset="0"/>
                <a:cs typeface="Times New Roman" panose="02020603050405020304" pitchFamily="18" charset="0"/>
              </a:rPr>
              <a:t>Parallel Code Generation Evaluation (</a:t>
            </a:r>
            <a:r>
              <a:rPr lang="en-US" sz="1600" b="1" dirty="0" err="1">
                <a:latin typeface="Times New Roman" panose="02020603050405020304" pitchFamily="18" charset="0"/>
                <a:cs typeface="Times New Roman" panose="02020603050405020304" pitchFamily="18" charset="0"/>
              </a:rPr>
              <a:t>ParEval</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benchmark: a set of benchmarks designed to evaluate LLMs‘ performance in generating parallel code. These benchmarks cover seven execution models: </a:t>
            </a:r>
            <a:r>
              <a:rPr lang="en-US" altLang="zh-CN" sz="1600" b="1" dirty="0">
                <a:solidFill>
                  <a:srgbClr val="FF0000"/>
                </a:solidFill>
                <a:latin typeface="Times New Roman" panose="02020603050405020304" pitchFamily="18" charset="0"/>
                <a:cs typeface="Times New Roman" panose="02020603050405020304" pitchFamily="18" charset="0"/>
              </a:rPr>
              <a:t>S</a:t>
            </a:r>
            <a:r>
              <a:rPr lang="en-US" sz="1600" b="1" dirty="0">
                <a:solidFill>
                  <a:srgbClr val="FF0000"/>
                </a:solidFill>
                <a:latin typeface="Times New Roman" panose="02020603050405020304" pitchFamily="18" charset="0"/>
                <a:cs typeface="Times New Roman" panose="02020603050405020304" pitchFamily="18" charset="0"/>
              </a:rPr>
              <a:t>erial</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OpenMP</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Kokkos</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MPI</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err="1">
                <a:solidFill>
                  <a:srgbClr val="FF0000"/>
                </a:solidFill>
                <a:latin typeface="Times New Roman" panose="02020603050405020304" pitchFamily="18" charset="0"/>
                <a:cs typeface="Times New Roman" panose="02020603050405020304" pitchFamily="18" charset="0"/>
              </a:rPr>
              <a:t>MPI+OpenMP</a:t>
            </a:r>
            <a:r>
              <a:rPr lang="en-US" sz="1600" dirty="0">
                <a:solidFill>
                  <a:srgbClr val="FF0000"/>
                </a:solidFill>
                <a:latin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cs typeface="Times New Roman" panose="02020603050405020304" pitchFamily="18" charset="0"/>
              </a:rPr>
              <a:t>CUDA</a:t>
            </a:r>
            <a:r>
              <a:rPr lang="en-US" sz="1600" dirty="0">
                <a:solidFill>
                  <a:srgbClr val="FF000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t>
            </a:r>
            <a:r>
              <a:rPr lang="en-US" sz="1600" b="1" dirty="0">
                <a:solidFill>
                  <a:srgbClr val="FF0000"/>
                </a:solidFill>
                <a:latin typeface="Times New Roman" panose="02020603050405020304" pitchFamily="18" charset="0"/>
                <a:cs typeface="Times New Roman" panose="02020603050405020304" pitchFamily="18" charset="0"/>
              </a:rPr>
              <a:t>HIP</a:t>
            </a:r>
            <a:r>
              <a:rPr lang="en-US" sz="16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An </a:t>
            </a:r>
            <a:r>
              <a:rPr lang="en-US" sz="1600" b="1" dirty="0">
                <a:latin typeface="Times New Roman" panose="02020603050405020304" pitchFamily="18" charset="0"/>
                <a:cs typeface="Times New Roman" panose="02020603050405020304" pitchFamily="18" charset="0"/>
              </a:rPr>
              <a:t>execution model </a:t>
            </a:r>
            <a:r>
              <a:rPr lang="en-US" sz="1600" dirty="0">
                <a:latin typeface="Times New Roman" panose="02020603050405020304" pitchFamily="18" charset="0"/>
                <a:cs typeface="Times New Roman" panose="02020603050405020304" pitchFamily="18" charset="0"/>
              </a:rPr>
              <a:t>refers to the way a program is executed on computing devices such as CPUs, GPUs, or distributed systems, particularly in parallel computing. It defines how tasks are assigned to multiple processing units (such as threads, cores, or nodes) and how to communication </a:t>
            </a:r>
          </a:p>
          <a:p>
            <a:pPr marL="0" indent="0">
              <a:buNone/>
            </a:pPr>
            <a:r>
              <a:rPr lang="en-US" sz="1600" b="1" dirty="0">
                <a:latin typeface="Times New Roman" panose="02020603050405020304" pitchFamily="18" charset="0"/>
                <a:cs typeface="Times New Roman" panose="02020603050405020304" pitchFamily="18" charset="0"/>
              </a:rPr>
              <a:t>The seven exciton models: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Serial:</a:t>
            </a:r>
            <a:r>
              <a:rPr lang="en-US" sz="1600" dirty="0">
                <a:latin typeface="Times New Roman" panose="02020603050405020304" pitchFamily="18" charset="0"/>
                <a:cs typeface="Times New Roman" panose="02020603050405020304" pitchFamily="18" charset="0"/>
              </a:rPr>
              <a:t> Sequential execution where tasks run one after another on a single core.</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OpenMP: </a:t>
            </a:r>
            <a:r>
              <a:rPr lang="en-US" sz="1600" dirty="0">
                <a:latin typeface="Times New Roman" panose="02020603050405020304" pitchFamily="18" charset="0"/>
                <a:cs typeface="Times New Roman" panose="02020603050405020304" pitchFamily="18" charset="0"/>
              </a:rPr>
              <a:t>A shared memory multithreading parallel model commonly used for multi-core processors.</a:t>
            </a:r>
          </a:p>
          <a:p>
            <a:pPr marL="342900" indent="-342900">
              <a:buFont typeface="+mj-lt"/>
              <a:buAutoNum type="arabicPeriod"/>
            </a:pPr>
            <a:r>
              <a:rPr lang="en-US" sz="1600" b="1" dirty="0" err="1">
                <a:latin typeface="Times New Roman" panose="02020603050405020304" pitchFamily="18" charset="0"/>
                <a:cs typeface="Times New Roman" panose="02020603050405020304" pitchFamily="18" charset="0"/>
              </a:rPr>
              <a:t>Kokkos</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 abstract parallel programming model designed for multiple hardware architectures.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MPI: </a:t>
            </a:r>
            <a:r>
              <a:rPr lang="en-US" sz="1600" dirty="0">
                <a:latin typeface="Times New Roman" panose="02020603050405020304" pitchFamily="18" charset="0"/>
                <a:cs typeface="Times New Roman" panose="02020603050405020304" pitchFamily="18" charset="0"/>
              </a:rPr>
              <a:t>A distributed memory parallel model widely used in supercomputing clusters.</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CUDA: </a:t>
            </a:r>
            <a:r>
              <a:rPr lang="en-US" sz="1600" dirty="0">
                <a:latin typeface="Times New Roman" panose="02020603050405020304" pitchFamily="18" charset="0"/>
                <a:cs typeface="Times New Roman" panose="02020603050405020304" pitchFamily="18" charset="0"/>
              </a:rPr>
              <a:t>A parallel computing model for GPUs, developed primarily by NVIDIA.</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HIP:</a:t>
            </a:r>
            <a:r>
              <a:rPr lang="en-US" sz="1600" dirty="0">
                <a:latin typeface="Times New Roman" panose="02020603050405020304" pitchFamily="18" charset="0"/>
                <a:cs typeface="Times New Roman" panose="02020603050405020304" pitchFamily="18" charset="0"/>
              </a:rPr>
              <a:t> A GPU parallel computing model by AMD, similar to CUDA.</a:t>
            </a:r>
          </a:p>
          <a:p>
            <a:pPr marL="342900" indent="-342900">
              <a:buFont typeface="+mj-lt"/>
              <a:buAutoNum type="arabicPeriod"/>
            </a:pPr>
            <a:r>
              <a:rPr lang="en-US" sz="1600" b="1" dirty="0" err="1">
                <a:latin typeface="Times New Roman" panose="02020603050405020304" pitchFamily="18" charset="0"/>
                <a:cs typeface="Times New Roman" panose="02020603050405020304" pitchFamily="18" charset="0"/>
              </a:rPr>
              <a:t>MPI+OpenMP</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hybrid parallel model that combines MPI for distributed memory across multiple nodes and OpenMP for shared memory parallelism within each node, often used in high-performance computing environments to maximize resource utilization.</a:t>
            </a:r>
          </a:p>
        </p:txBody>
      </p:sp>
    </p:spTree>
    <p:extLst>
      <p:ext uri="{BB962C8B-B14F-4D97-AF65-F5344CB8AC3E}">
        <p14:creationId xmlns:p14="http://schemas.microsoft.com/office/powerpoint/2010/main" val="136401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DDDB-5E13-F0F5-B273-85CED43EFA6B}"/>
              </a:ext>
            </a:extLst>
          </p:cNvPr>
          <p:cNvSpPr>
            <a:spLocks noGrp="1"/>
          </p:cNvSpPr>
          <p:nvPr>
            <p:ph type="title"/>
          </p:nvPr>
        </p:nvSpPr>
        <p:spPr>
          <a:xfrm>
            <a:off x="838200" y="365126"/>
            <a:ext cx="10515600" cy="997270"/>
          </a:xfrm>
        </p:spPr>
        <p:txBody>
          <a:bodyPr>
            <a:normAutofit fontScale="90000"/>
          </a:bodyPr>
          <a:lstStyle/>
          <a:p>
            <a:pPr algn="ctr"/>
            <a:r>
              <a:rPr lang="en-US" sz="4000" b="1" i="0" u="none" strike="noStrike" baseline="0" dirty="0">
                <a:latin typeface="Times New Roman" panose="02020603050405020304" pitchFamily="18" charset="0"/>
                <a:cs typeface="Times New Roman" panose="02020603050405020304" pitchFamily="18" charset="0"/>
              </a:rPr>
              <a:t>Parallel Code Generation Evaluation (</a:t>
            </a:r>
            <a:r>
              <a:rPr lang="en-US" sz="4000" b="1" i="0" u="none" strike="noStrike" baseline="0" dirty="0" err="1">
                <a:latin typeface="Times New Roman" panose="02020603050405020304" pitchFamily="18" charset="0"/>
                <a:cs typeface="Times New Roman" panose="02020603050405020304" pitchFamily="18" charset="0"/>
              </a:rPr>
              <a:t>ParEval</a:t>
            </a:r>
            <a:r>
              <a:rPr lang="en-US" sz="4000" b="1" i="0" u="none" strike="noStrike" baseline="0" dirty="0">
                <a:latin typeface="Times New Roman" panose="02020603050405020304" pitchFamily="18" charset="0"/>
                <a:cs typeface="Times New Roman" panose="02020603050405020304" pitchFamily="18" charset="0"/>
              </a:rPr>
              <a:t>) Benchmark</a:t>
            </a:r>
            <a:endParaRPr lang="en-US" sz="4000" b="1" dirty="0">
              <a:latin typeface="Times New Roman" panose="02020603050405020304" pitchFamily="18" charset="0"/>
              <a:cs typeface="Times New Roman" panose="02020603050405020304" pitchFamily="18" charset="0"/>
            </a:endParaRPr>
          </a:p>
        </p:txBody>
      </p:sp>
      <p:pic>
        <p:nvPicPr>
          <p:cNvPr id="9" name="Content Placeholder 8" descr="A document with text">
            <a:extLst>
              <a:ext uri="{FF2B5EF4-FFF2-40B4-BE49-F238E27FC236}">
                <a16:creationId xmlns:a16="http://schemas.microsoft.com/office/drawing/2014/main" id="{97FC9D4E-2A03-B03E-8C8F-9BFFEDC129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05444" y="1530726"/>
            <a:ext cx="3577820" cy="4962148"/>
          </a:xfrm>
        </p:spPr>
      </p:pic>
      <p:sp>
        <p:nvSpPr>
          <p:cNvPr id="11" name="TextBox 10">
            <a:extLst>
              <a:ext uri="{FF2B5EF4-FFF2-40B4-BE49-F238E27FC236}">
                <a16:creationId xmlns:a16="http://schemas.microsoft.com/office/drawing/2014/main" id="{52C3A772-4DBE-8024-EB0C-6B30EE4F393C}"/>
              </a:ext>
            </a:extLst>
          </p:cNvPr>
          <p:cNvSpPr txBox="1"/>
          <p:nvPr/>
        </p:nvSpPr>
        <p:spPr>
          <a:xfrm>
            <a:off x="807517" y="1530726"/>
            <a:ext cx="6397220" cy="1323439"/>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Branchmark</a:t>
            </a:r>
            <a:r>
              <a:rPr lang="en-US" sz="1600" dirty="0">
                <a:latin typeface="Times New Roman" panose="02020603050405020304" pitchFamily="18" charset="0"/>
                <a:cs typeface="Times New Roman" panose="02020603050405020304" pitchFamily="18" charset="0"/>
              </a:rPr>
              <a:t> also cover twelve different computational problem types: </a:t>
            </a:r>
            <a:r>
              <a:rPr lang="en-US" sz="1600" b="1" i="0" u="none" strike="noStrike" baseline="0" dirty="0">
                <a:solidFill>
                  <a:srgbClr val="FF0000"/>
                </a:solidFill>
                <a:latin typeface="Times New Roman" panose="02020603050405020304" pitchFamily="18" charset="0"/>
                <a:cs typeface="Times New Roman" panose="02020603050405020304" pitchFamily="18" charset="0"/>
              </a:rPr>
              <a:t>Sort, Scan, Dense Linear Algebra, Sparse Linear Algebra, Search, Reduce, Histogram, Stencil, Graph, Geometry, Fourier Transform, Transform </a:t>
            </a:r>
            <a:r>
              <a:rPr lang="en-US" sz="1600" dirty="0">
                <a:latin typeface="Times New Roman" panose="02020603050405020304" pitchFamily="18" charset="0"/>
                <a:cs typeface="Times New Roman" panose="02020603050405020304" pitchFamily="18" charset="0"/>
              </a:rPr>
              <a:t>and author also use two</a:t>
            </a:r>
            <a:r>
              <a:rPr lang="en-US" sz="1600" b="0" i="0" u="none" strike="noStrike" baseline="0" dirty="0">
                <a:latin typeface="Times New Roman" panose="02020603050405020304" pitchFamily="18" charset="0"/>
                <a:cs typeface="Times New Roman" panose="02020603050405020304" pitchFamily="18" charset="0"/>
              </a:rPr>
              <a:t> a strategy for token selection for avoid repetitive, low-quality outputs</a:t>
            </a:r>
            <a:endParaRPr lang="en-US"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AAF7BC3-18C9-C4A4-595F-64C4230C01AD}"/>
              </a:ext>
            </a:extLst>
          </p:cNvPr>
          <p:cNvSpPr txBox="1"/>
          <p:nvPr/>
        </p:nvSpPr>
        <p:spPr>
          <a:xfrm>
            <a:off x="807517" y="2932053"/>
            <a:ext cx="6617148" cy="329320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Model Temperature: </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Temperature</a:t>
            </a:r>
            <a:r>
              <a:rPr lang="en-US" sz="1600" dirty="0">
                <a:latin typeface="Times New Roman" panose="02020603050405020304" pitchFamily="18" charset="0"/>
                <a:cs typeface="Times New Roman" panose="02020603050405020304" pitchFamily="18" charset="0"/>
              </a:rPr>
              <a:t>: Produces more varied and creative outputs, ideal for scenarios requiring diversity.</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 Temperature</a:t>
            </a:r>
            <a:r>
              <a:rPr lang="en-US" sz="1600" dirty="0">
                <a:latin typeface="Times New Roman" panose="02020603050405020304" pitchFamily="18" charset="0"/>
                <a:cs typeface="Times New Roman" panose="02020603050405020304" pitchFamily="18" charset="0"/>
              </a:rPr>
              <a:t>: Yields more conservative and confident outputs, suited for tasks needing precision and reliability.</a:t>
            </a:r>
          </a:p>
          <a:p>
            <a:pPr algn="just"/>
            <a:r>
              <a:rPr lang="en-US" sz="1600" b="1" dirty="0">
                <a:latin typeface="Times New Roman" panose="02020603050405020304" pitchFamily="18" charset="0"/>
                <a:cs typeface="Times New Roman" panose="02020603050405020304" pitchFamily="18" charset="0"/>
              </a:rPr>
              <a:t>Nucleus Sampling: </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Nucleus sampling (top-p) selects the next token based on cumulative probability reaching a threshold 𝑝, instead of selecting from a fixed top-k tokens.</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Ensures more diverse outputs, avoiding over-reliance on the top few likely tokens.</a:t>
            </a:r>
          </a:p>
          <a:p>
            <a:endParaRPr lang="en-US" sz="1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0342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Freeform: Shape 22">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CB4E66-CA2A-4388-DFE3-0A66967323CD}"/>
              </a:ext>
            </a:extLst>
          </p:cNvPr>
          <p:cNvSpPr>
            <a:spLocks noGrp="1"/>
          </p:cNvSpPr>
          <p:nvPr>
            <p:ph type="title"/>
          </p:nvPr>
        </p:nvSpPr>
        <p:spPr>
          <a:xfrm>
            <a:off x="838200" y="253397"/>
            <a:ext cx="10515600" cy="1273233"/>
          </a:xfrm>
        </p:spPr>
        <p:txBody>
          <a:bodyPr>
            <a:normAutofit/>
          </a:bodyPr>
          <a:lstStyle/>
          <a:p>
            <a:r>
              <a:rPr lang="en-US" sz="4000" b="1" i="0" u="none" strike="noStrike" baseline="0">
                <a:latin typeface="Times New Roman" panose="02020603050405020304" pitchFamily="18" charset="0"/>
                <a:cs typeface="Times New Roman" panose="02020603050405020304" pitchFamily="18" charset="0"/>
              </a:rPr>
              <a:t>Components of ParEval Benchmark</a:t>
            </a:r>
            <a:endParaRPr lang="en-US" sz="4000"/>
          </a:p>
        </p:txBody>
      </p:sp>
      <p:sp>
        <p:nvSpPr>
          <p:cNvPr id="34" name="Rectangle 3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BFBAA30-85ED-FE9D-68DD-A7FDE179FF0D}"/>
              </a:ext>
            </a:extLst>
          </p:cNvPr>
          <p:cNvSpPr>
            <a:spLocks noGrp="1"/>
          </p:cNvSpPr>
          <p:nvPr>
            <p:ph idx="1"/>
          </p:nvPr>
        </p:nvSpPr>
        <p:spPr>
          <a:xfrm>
            <a:off x="838200" y="2478024"/>
            <a:ext cx="10515600" cy="3694176"/>
          </a:xfrm>
        </p:spPr>
        <p:txBody>
          <a:bodyPr>
            <a:normAutofit/>
          </a:bodyPr>
          <a:lstStyle/>
          <a:p>
            <a:r>
              <a:rPr lang="en-US" sz="1700" b="1" dirty="0">
                <a:latin typeface="Times New Roman" panose="02020603050405020304" pitchFamily="18" charset="0"/>
                <a:cs typeface="Times New Roman" panose="02020603050405020304" pitchFamily="18" charset="0"/>
              </a:rPr>
              <a:t>Task/Prompt: </a:t>
            </a:r>
            <a:r>
              <a:rPr lang="en-US" sz="1700" dirty="0">
                <a:latin typeface="Times New Roman" panose="02020603050405020304" pitchFamily="18" charset="0"/>
                <a:cs typeface="Times New Roman" panose="02020603050405020304" pitchFamily="18" charset="0"/>
              </a:rPr>
              <a:t>A single text prompt given to the LLM to generate code. The generated code can be compiled, executed, and scored either correct or incorrect.</a:t>
            </a:r>
          </a:p>
          <a:p>
            <a:r>
              <a:rPr lang="en-US" sz="1700" b="1" dirty="0">
                <a:latin typeface="Times New Roman" panose="02020603050405020304" pitchFamily="18" charset="0"/>
                <a:cs typeface="Times New Roman" panose="02020603050405020304" pitchFamily="18" charset="0"/>
              </a:rPr>
              <a:t>Problem: </a:t>
            </a:r>
            <a:r>
              <a:rPr lang="en-US" sz="1700" dirty="0">
                <a:latin typeface="Times New Roman" panose="02020603050405020304" pitchFamily="18" charset="0"/>
                <a:cs typeface="Times New Roman" panose="02020603050405020304" pitchFamily="18" charset="0"/>
              </a:rPr>
              <a:t>A set of tasks or prompts designed to test the LLM’s ability to generate code for the same computational task, with each task or prompt potentially using a different execution model.</a:t>
            </a:r>
          </a:p>
          <a:p>
            <a:r>
              <a:rPr lang="en-US" sz="1700" b="1" dirty="0">
                <a:latin typeface="Times New Roman" panose="02020603050405020304" pitchFamily="18" charset="0"/>
                <a:cs typeface="Times New Roman" panose="02020603050405020304" pitchFamily="18" charset="0"/>
              </a:rPr>
              <a:t>Problem Type: </a:t>
            </a:r>
            <a:r>
              <a:rPr lang="en-US" sz="1700" dirty="0">
                <a:latin typeface="Times New Roman" panose="02020603050405020304" pitchFamily="18" charset="0"/>
                <a:cs typeface="Times New Roman" panose="02020603050405020304" pitchFamily="18" charset="0"/>
              </a:rPr>
              <a:t>A set of problems used to test computational tasks that involve similar work or come from similar domains (e.g., sorting problems).</a:t>
            </a:r>
          </a:p>
          <a:p>
            <a:r>
              <a:rPr lang="en-US" sz="1700" b="1" dirty="0">
                <a:latin typeface="Times New Roman" panose="02020603050405020304" pitchFamily="18" charset="0"/>
                <a:cs typeface="Times New Roman" panose="02020603050405020304" pitchFamily="18" charset="0"/>
              </a:rPr>
              <a:t>Benchmark: </a:t>
            </a:r>
            <a:r>
              <a:rPr lang="en-US" sz="1700" dirty="0">
                <a:latin typeface="Times New Roman" panose="02020603050405020304" pitchFamily="18" charset="0"/>
                <a:cs typeface="Times New Roman" panose="02020603050405020304" pitchFamily="18" charset="0"/>
              </a:rPr>
              <a:t>A collection of prompts tested together to evaluate the performance of the LLM. We refer to the collection of all prompts we designed as the </a:t>
            </a:r>
            <a:r>
              <a:rPr lang="en-US" sz="1700" dirty="0" err="1">
                <a:latin typeface="Times New Roman" panose="02020603050405020304" pitchFamily="18" charset="0"/>
                <a:cs typeface="Times New Roman" panose="02020603050405020304" pitchFamily="18" charset="0"/>
              </a:rPr>
              <a:t>ParEval</a:t>
            </a:r>
            <a:r>
              <a:rPr lang="en-US" sz="1700" dirty="0">
                <a:latin typeface="Times New Roman" panose="02020603050405020304" pitchFamily="18" charset="0"/>
                <a:cs typeface="Times New Roman" panose="02020603050405020304" pitchFamily="18" charset="0"/>
              </a:rPr>
              <a:t> benchmark.</a:t>
            </a:r>
          </a:p>
          <a:p>
            <a:pPr marL="0" indent="0">
              <a:buNone/>
            </a:pPr>
            <a:r>
              <a:rPr lang="en-US" sz="1700" b="1" dirty="0">
                <a:solidFill>
                  <a:srgbClr val="FF0000"/>
                </a:solidFill>
                <a:latin typeface="Times New Roman" panose="02020603050405020304" pitchFamily="18" charset="0"/>
                <a:cs typeface="Times New Roman" panose="02020603050405020304" pitchFamily="18" charset="0"/>
              </a:rPr>
              <a:t>Hit: </a:t>
            </a:r>
            <a:r>
              <a:rPr lang="en-US" sz="1700" dirty="0">
                <a:latin typeface="Times New Roman" panose="02020603050405020304" pitchFamily="18" charset="0"/>
                <a:cs typeface="Times New Roman" panose="02020603050405020304" pitchFamily="18" charset="0"/>
              </a:rPr>
              <a:t>Every computational problem (such as sorting, scanning, etc.) has a prompt (task) that requires the LLM to generate code suitable for that specific problem. Since there are various parallel programming approaches, each problem requires different prompts to different execution models.</a:t>
            </a:r>
          </a:p>
        </p:txBody>
      </p:sp>
    </p:spTree>
    <p:extLst>
      <p:ext uri="{BB962C8B-B14F-4D97-AF65-F5344CB8AC3E}">
        <p14:creationId xmlns:p14="http://schemas.microsoft.com/office/powerpoint/2010/main" val="103488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d64b38a-ec69-4e6e-9295-4160cf04148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D3F96683790C47A5BDE28BEFA49C70" ma:contentTypeVersion="6" ma:contentTypeDescription="Create a new document." ma:contentTypeScope="" ma:versionID="95157dbf5e02d8d7a974d8b936c4283f">
  <xsd:schema xmlns:xsd="http://www.w3.org/2001/XMLSchema" xmlns:xs="http://www.w3.org/2001/XMLSchema" xmlns:p="http://schemas.microsoft.com/office/2006/metadata/properties" xmlns:ns3="fd64b38a-ec69-4e6e-9295-4160cf041487" targetNamespace="http://schemas.microsoft.com/office/2006/metadata/properties" ma:root="true" ma:fieldsID="d3f6430065e08801d16fa2918360684d" ns3:_="">
    <xsd:import namespace="fd64b38a-ec69-4e6e-9295-4160cf041487"/>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64b38a-ec69-4e6e-9295-4160cf04148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626A87-835F-46E6-929C-0CDC773E5832}">
  <ds:schemaRefs>
    <ds:schemaRef ds:uri="http://schemas.microsoft.com/sharepoint/v3/contenttype/forms"/>
  </ds:schemaRefs>
</ds:datastoreItem>
</file>

<file path=customXml/itemProps2.xml><?xml version="1.0" encoding="utf-8"?>
<ds:datastoreItem xmlns:ds="http://schemas.openxmlformats.org/officeDocument/2006/customXml" ds:itemID="{C0FE3CCB-C834-4ADC-8B84-89C2B82908D9}">
  <ds:schemaRefs>
    <ds:schemaRef ds:uri="fd64b38a-ec69-4e6e-9295-4160cf041487"/>
    <ds:schemaRef ds:uri="http://schemas.microsoft.com/office/infopath/2007/PartnerControls"/>
    <ds:schemaRef ds:uri="http://purl.org/dc/term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3.xml><?xml version="1.0" encoding="utf-8"?>
<ds:datastoreItem xmlns:ds="http://schemas.openxmlformats.org/officeDocument/2006/customXml" ds:itemID="{F35BC930-6B71-4F1C-8F73-BF70BEE0DA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64b38a-ec69-4e6e-9295-4160cf04148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de1992-07c6-480f-a318-a1afcba03983}" enabled="0" method="" siteId="{70de1992-07c6-480f-a318-a1afcba03983}" removed="1"/>
</clbl:labelList>
</file>

<file path=docProps/app.xml><?xml version="1.0" encoding="utf-8"?>
<Properties xmlns="http://schemas.openxmlformats.org/officeDocument/2006/extended-properties" xmlns:vt="http://schemas.openxmlformats.org/officeDocument/2006/docPropsVTypes">
  <TotalTime>748</TotalTime>
  <Words>2355</Words>
  <Application>Microsoft Office PowerPoint</Application>
  <PresentationFormat>Widescreen</PresentationFormat>
  <Paragraphs>119</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LinLibertineT</vt:lpstr>
      <vt:lpstr>Aptos</vt:lpstr>
      <vt:lpstr>Aptos Display</vt:lpstr>
      <vt:lpstr>Arial</vt:lpstr>
      <vt:lpstr>Calibri</vt:lpstr>
      <vt:lpstr>Times New Roman</vt:lpstr>
      <vt:lpstr>Office Theme</vt:lpstr>
      <vt:lpstr>Can Large Language Models Write Parallel Code?</vt:lpstr>
      <vt:lpstr>Background</vt:lpstr>
      <vt:lpstr>The Questions Raised By This Article</vt:lpstr>
      <vt:lpstr>The Questions Raised By This Article</vt:lpstr>
      <vt:lpstr>Paper proposed a new Benchmarks for quantify LLM's ability to generate code in complex tasks. </vt:lpstr>
      <vt:lpstr>Challenges in Designing a New Benchmarks Specialized for Parallel Languages</vt:lpstr>
      <vt:lpstr>Parallel Code Generation Evaluation (ParEval) Benchmark </vt:lpstr>
      <vt:lpstr>Parallel Code Generation Evaluation (ParEval) Benchmark</vt:lpstr>
      <vt:lpstr>Components of ParEval Benchmark</vt:lpstr>
      <vt:lpstr>Experiment 1: Parallel Code Generation</vt:lpstr>
      <vt:lpstr>Experiment 2: Parallel Code Translation</vt:lpstr>
      <vt:lpstr>Experiment</vt:lpstr>
      <vt:lpstr>PowerPoint Presentation</vt:lpstr>
      <vt:lpstr>Experiment</vt:lpstr>
      <vt:lpstr>Experiment</vt:lpstr>
      <vt:lpstr>Experiment Setup</vt:lpstr>
      <vt:lpstr>Experiment 1: Parallel Code Generation Result for How well do state-of-the-art LLMs generate parallel code, and which models perform the best?</vt:lpstr>
      <vt:lpstr>Which parallel execution models and problem types are the most challenging for LLMs?</vt:lpstr>
      <vt:lpstr>PowerPoint Presentation</vt:lpstr>
      <vt:lpstr>PowerPoint Presentation</vt:lpstr>
      <vt:lpstr>Result for How do LLMs perform in terms of parallel code efficiency and scalability?</vt:lpstr>
      <vt:lpstr>PowerPoint Presentation</vt:lpstr>
      <vt:lpstr>PowerPoint Presentation</vt:lpstr>
      <vt:lpstr>Experiment 2 result for Parallel Code Translation</vt:lpstr>
      <vt:lpstr>Experiment 2 result for Parallel Code Translation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Chang, Jiang</dc:creator>
  <cp:lastModifiedBy>Chang, Jiang</cp:lastModifiedBy>
  <cp:revision>7</cp:revision>
  <dcterms:created xsi:type="dcterms:W3CDTF">2024-10-15T19:40:06Z</dcterms:created>
  <dcterms:modified xsi:type="dcterms:W3CDTF">2024-10-17T19:04:10Z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0x0101001FD3F96683790C47A5BDE28BEFA49C70</vt:lpwstr>
  </property>
</Properties>
</file>