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3"/>
    <p:sldId id="377" r:id="rId5"/>
    <p:sldId id="381" r:id="rId6"/>
    <p:sldId id="298" r:id="rId7"/>
    <p:sldId id="361" r:id="rId8"/>
    <p:sldId id="362" r:id="rId9"/>
    <p:sldId id="366" r:id="rId10"/>
    <p:sldId id="367" r:id="rId11"/>
    <p:sldId id="368" r:id="rId12"/>
    <p:sldId id="369" r:id="rId13"/>
    <p:sldId id="373" r:id="rId14"/>
    <p:sldId id="374" r:id="rId15"/>
    <p:sldId id="378" r:id="rId16"/>
    <p:sldId id="290" r:id="rId17"/>
    <p:sldId id="29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58BC4BD-D51A-42BA-994D-228743F06223}">
          <p14:sldIdLst>
            <p14:sldId id="264"/>
            <p14:sldId id="265"/>
            <p14:sldId id="292"/>
            <p14:sldId id="298"/>
            <p14:sldId id="293"/>
            <p14:sldId id="294"/>
            <p14:sldId id="295"/>
            <p14:sldId id="296"/>
            <p14:sldId id="297"/>
            <p14:sldId id="327"/>
            <p14:sldId id="299"/>
            <p14:sldId id="300"/>
            <p14:sldId id="302"/>
            <p14:sldId id="301"/>
            <p14:sldId id="310"/>
            <p14:sldId id="309"/>
            <p14:sldId id="311"/>
            <p14:sldId id="305"/>
            <p14:sldId id="306"/>
            <p14:sldId id="304"/>
            <p14:sldId id="307"/>
            <p14:sldId id="308"/>
            <p14:sldId id="32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5" autoAdjust="0"/>
    <p:restoredTop sz="95673" autoAdjust="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E1AA-C29E-4A9B-8EDA-93D04C53B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B4B97-646C-4A35-BFFD-BDE754E093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B4B97-646C-4A35-BFFD-BDE754E0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、在进入购物车一的时候，份数肯定为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，为什么要传</a:t>
            </a:r>
            <a:r>
              <a:rPr lang="en-US" altLang="zh-CN" dirty="0" smtClean="0"/>
              <a:t>quantity</a:t>
            </a:r>
            <a:r>
              <a:rPr lang="zh-CN" altLang="en-US" dirty="0" smtClean="0"/>
              <a:t>，和判断</a:t>
            </a:r>
            <a:r>
              <a:rPr lang="en-US" altLang="zh-CN" dirty="0" smtClean="0"/>
              <a:t>quantity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、利用购物车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访问，可以多次进入购物车二页面，为什么提交订单之后就不能进了。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B4B97-646C-4A35-BFFD-BDE754E0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1779189"/>
            <a:ext cx="7488832" cy="61555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71599" y="2780928"/>
            <a:ext cx="74874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4900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42792" cy="50014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42792" cy="50014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4900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124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4900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8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49006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98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>
            <a:off x="0" y="0"/>
            <a:ext cx="9144000" cy="788276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9188"/>
            <a:ext cx="7848872" cy="1289771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ysClr val="window" lastClr="FFFFFF"/>
                </a:solidFill>
              </a:rPr>
              <a:t>小谈</a:t>
            </a:r>
            <a:r>
              <a:rPr lang="en-US" altLang="zh-CN" dirty="0" smtClean="0">
                <a:solidFill>
                  <a:sysClr val="window" lastClr="FFFFFF"/>
                </a:solidFill>
              </a:rPr>
              <a:t>“</a:t>
            </a:r>
            <a:r>
              <a:rPr lang="zh-CN" altLang="en-US" dirty="0" smtClean="0">
                <a:solidFill>
                  <a:sysClr val="window" lastClr="FFFFFF"/>
                </a:solidFill>
              </a:rPr>
              <a:t>缓存与DB的一致性</a:t>
            </a:r>
            <a:r>
              <a:rPr lang="en-US" altLang="zh-CN" dirty="0" smtClean="0">
                <a:solidFill>
                  <a:sysClr val="window" lastClr="FFFFFF"/>
                </a:solidFill>
              </a:rPr>
              <a:t>”</a:t>
            </a:r>
            <a:endParaRPr lang="en-US" altLang="zh-CN" dirty="0" smtClean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9552" y="2780928"/>
            <a:ext cx="7272808" cy="266429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延保</a:t>
            </a:r>
            <a:r>
              <a:rPr lang="zh-CN" altLang="en-US" dirty="0" smtClean="0">
                <a:solidFill>
                  <a:schemeClr val="tx1"/>
                </a:solidFill>
              </a:rPr>
              <a:t>产品开发部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r"/>
            <a:endParaRPr lang="en-US" altLang="zh-CN" dirty="0" smtClean="0">
              <a:solidFill>
                <a:srgbClr val="000000"/>
              </a:solidFill>
            </a:endParaRPr>
          </a:p>
          <a:p>
            <a:pPr algn="r"/>
            <a:r>
              <a:rPr lang="zh-CN" altLang="en-US" dirty="0" smtClean="0">
                <a:solidFill>
                  <a:srgbClr val="000000"/>
                </a:solidFill>
              </a:rPr>
              <a:t>李   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r"/>
            <a:r>
              <a:rPr lang="en-US" altLang="zh-CN" dirty="0" smtClean="0">
                <a:solidFill>
                  <a:srgbClr val="000000"/>
                </a:solidFill>
              </a:rPr>
              <a:t>2017-11-15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怎么破？</a:t>
            </a:r>
            <a:endParaRPr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1505" y="3717290"/>
            <a:ext cx="792607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写请求由2步升级为2.5步：</a:t>
            </a:r>
            <a:endParaRPr lang="zh-CN" altLang="en-US"/>
          </a:p>
          <a:p>
            <a:r>
              <a:rPr lang="zh-CN" altLang="en-US"/>
              <a:t>（1）先淘汰缓存</a:t>
            </a:r>
            <a:endParaRPr lang="zh-CN" altLang="en-US"/>
          </a:p>
          <a:p>
            <a:r>
              <a:rPr lang="zh-CN" altLang="en-US"/>
              <a:t>（2）再写数据库（这两步和原来一样）</a:t>
            </a:r>
            <a:endParaRPr lang="zh-CN" altLang="en-US"/>
          </a:p>
          <a:p>
            <a:r>
              <a:rPr lang="zh-CN" altLang="en-US"/>
              <a:t>（2.5）不再休眠1s，而是往消息总线esb发送一个消息，发送完成之后马上就能返回</a:t>
            </a:r>
            <a:endParaRPr lang="zh-CN" altLang="en-US"/>
          </a:p>
          <a:p>
            <a:r>
              <a:rPr lang="zh-CN" altLang="en-US"/>
              <a:t>这样的话，写请求的处理时间几乎没有增加，这个方法淘汰了缓存两次，因此被称为“缓存双淘汰”法。这个方法付出的代价是，缓存会增加1次cache miss（代价几乎可以忽略）。</a:t>
            </a:r>
            <a:endParaRPr lang="zh-CN" altLang="en-US"/>
          </a:p>
          <a:p>
            <a:r>
              <a:rPr lang="zh-CN" altLang="en-US"/>
              <a:t>而在下游，有一个异步淘汰缓存的消费者，在接收到消息之后，asy-expire在1s之后淘汰缓存。这样，即使1s内有脏数据入缓存，也有机会再次被淘汰掉。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0960" y="909320"/>
            <a:ext cx="5944235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怎么破？</a:t>
            </a: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650" y="4580890"/>
            <a:ext cx="792607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业务线的代码就不需要动了，新增一个线下的读binlog的异步淘汰模块，读取到binlog中的数据，异步的淘汰缓存。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67585" y="1196340"/>
            <a:ext cx="3811905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总结</a:t>
            </a: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360" y="1412875"/>
            <a:ext cx="792607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在“异常时序”或者“读从库”导致脏数据入缓存时，可以用二次异步淘汰的“缓存双淘汰”法来解决缓存与数据库中数据不一致的问题，具体实施至少有三种方案：</a:t>
            </a:r>
            <a:endParaRPr lang="zh-CN" altLang="en-US"/>
          </a:p>
          <a:p>
            <a:r>
              <a:rPr lang="zh-CN" altLang="en-US"/>
              <a:t>（1）timer异步淘汰（本文没有细讲，本质就是起个线程专门异步二次淘汰缓存）</a:t>
            </a:r>
            <a:endParaRPr lang="zh-CN" altLang="en-US"/>
          </a:p>
          <a:p>
            <a:r>
              <a:rPr lang="zh-CN" altLang="en-US"/>
              <a:t>（2）总线异步淘汰</a:t>
            </a:r>
            <a:endParaRPr lang="zh-CN" altLang="en-US"/>
          </a:p>
          <a:p>
            <a:r>
              <a:rPr lang="zh-CN" altLang="en-US"/>
              <a:t>（3）读binlog异步淘汰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缓存架构优化</a:t>
            </a:r>
            <a:endParaRPr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895" y="4509135"/>
            <a:ext cx="81349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主流优化方案是服务化：加入一个服务层，向上游提供帅气的数据访问接口，向上游屏蔽底层数据存储的细节，这样业务线不需要关注数据是来自于cache还是DB。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07540" y="1340485"/>
            <a:ext cx="4809490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基本概念</a:t>
            </a:r>
            <a:endParaRPr lang="zh-CN" altLang="en-US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895" y="3500755"/>
            <a:ext cx="775081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缓存是一种提高系统读性能的常见技术，对于读多写少的应用场景，我们经常使用缓存来进行优化。</a:t>
            </a:r>
            <a:endParaRPr lang="zh-CN" altLang="en-US"/>
          </a:p>
          <a:p>
            <a:r>
              <a:rPr lang="zh-CN" altLang="en-US"/>
              <a:t>操作流程：</a:t>
            </a:r>
            <a:br>
              <a:rPr lang="zh-CN" altLang="en-US"/>
            </a:br>
            <a:r>
              <a:rPr lang="zh-CN" altLang="en-US"/>
              <a:t>（1）读取缓存中是否有相关数据，uid-&gt;money</a:t>
            </a:r>
            <a:endParaRPr lang="zh-CN" altLang="en-US"/>
          </a:p>
          <a:p>
            <a:r>
              <a:rPr lang="zh-CN" altLang="en-US"/>
              <a:t>（2）如果缓存中有相关数据money，则返回【这就是所谓的数据命中“hit”】</a:t>
            </a:r>
            <a:endParaRPr lang="zh-CN" altLang="en-US"/>
          </a:p>
          <a:p>
            <a:r>
              <a:rPr lang="zh-CN" altLang="en-US"/>
              <a:t>（3）如果缓存中没有相关数据money，则从数据库读取相关数据money【这就是所谓的数据未命中“miss”】，放入缓存中uid-&gt;money，再返回</a:t>
            </a:r>
            <a:endParaRPr lang="zh-CN" altLang="en-US"/>
          </a:p>
          <a:p>
            <a:r>
              <a:rPr lang="zh-CN" altLang="en-US"/>
              <a:t>缓存的命中率 = 命中缓存请求个数/总缓存访问请求个数 = hit/(hit+miss)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24075" y="1124585"/>
            <a:ext cx="4083050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更新缓存 VS 淘汰缓存</a:t>
            </a:r>
            <a:endParaRPr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895" y="1412875"/>
            <a:ext cx="813498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什么是更新缓存：数据不但写入数据库，还会写入缓存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什么是淘汰缓存：数据只会写入数据库，不会写入缓存，只会把数据淘汰掉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更新缓存的优点：缓存不会增加一次miss，命中率高</a:t>
            </a:r>
            <a:endParaRPr lang="zh-CN" altLang="en-US"/>
          </a:p>
          <a:p>
            <a:r>
              <a:rPr lang="zh-CN" altLang="en-US"/>
              <a:t>淘汰缓存的优点：简单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更新缓存的代价很小，此时我们应该更倾向于更新缓存，以保证更高的缓存命中率</a:t>
            </a:r>
            <a:endParaRPr lang="zh-CN" altLang="en-US"/>
          </a:p>
          <a:p>
            <a:r>
              <a:rPr lang="zh-CN" altLang="en-US"/>
              <a:t>更新缓存的代价很大，此时我们应该更倾向于淘汰缓存。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淘汰缓存操作简单，且避免一致性问题，并且带来的副作用只是增加了一次cache miss，建议作为通用的处理方式。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先更新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DB VS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先淘汰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405" y="4580890"/>
            <a:ext cx="77508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假设先写数据库，再淘汰缓存：第一步写数据库操作成功，第二步淘汰缓存失败，则会出现DB中是新数据，Cache中是旧数据，数据不一致【如上图：db中是新数据，cache中是旧数据】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740" y="1556385"/>
            <a:ext cx="6031865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先更新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DB VS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先淘汰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cache</a:t>
            </a:r>
            <a:endParaRPr lang="zh-CN" altLang="en-US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1640" y="1268730"/>
            <a:ext cx="6176010" cy="2750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940" y="4436745"/>
            <a:ext cx="662559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假设先淘汰缓存，再写数据库：第一步淘汰缓存成功，第二步写数据库失败，则只会引发一次Cache miss【如上图：cache中无数据，db中是旧数据】。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结论：先淘汰缓存，再写数据库。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其他不一致</a:t>
            </a: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605" y="4076700"/>
            <a:ext cx="813498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先操作缓存，在写数据库成功之前，如果有读请求发生，这时可能导致旧数据入缓存，引发数据不一致，如何解？？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（a）发生了写请求A，A的第一步淘汰了cache（如上图中的1）</a:t>
            </a:r>
            <a:endParaRPr lang="zh-CN" altLang="en-US"/>
          </a:p>
          <a:p>
            <a:r>
              <a:rPr lang="zh-CN" altLang="en-US"/>
              <a:t>（b）A的第二步写数据库，发出修改请求（如上图中的2）</a:t>
            </a:r>
            <a:endParaRPr lang="zh-CN" altLang="en-US"/>
          </a:p>
          <a:p>
            <a:r>
              <a:rPr lang="zh-CN" altLang="en-US"/>
              <a:t>（c）发生了读请求B，B的第一步读取cache，发现cache中是空的（如上图中的步骤3）</a:t>
            </a:r>
            <a:endParaRPr lang="zh-CN" altLang="en-US"/>
          </a:p>
          <a:p>
            <a:r>
              <a:rPr lang="zh-CN" altLang="en-US"/>
              <a:t>（d）B的第二步读取数据库，发出读取请求，此时A的第二步写数据还没完成，读出了一个脏数据放入cache（如上图中的步骤4）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67585" y="980440"/>
            <a:ext cx="4565650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其他不一致</a:t>
            </a: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550" y="1124585"/>
            <a:ext cx="6889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数据库架构做了一主多从，读写分离时，更多的脏数据入缓存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7850" y="4853305"/>
            <a:ext cx="831469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1）请求A发起一个写操作，第一步淘汰了cache，如上图步骤1</a:t>
            </a:r>
            <a:endParaRPr lang="zh-CN" altLang="en-US"/>
          </a:p>
          <a:p>
            <a:r>
              <a:rPr lang="zh-CN" altLang="en-US"/>
              <a:t>2）请求A写数据库了，写入了最新的数据，如上图步骤2</a:t>
            </a:r>
            <a:endParaRPr lang="zh-CN" altLang="en-US"/>
          </a:p>
          <a:p>
            <a:r>
              <a:rPr lang="zh-CN" altLang="en-US"/>
              <a:t>3）请求B发起一个读操作，读cache，cache miss，如上图步骤3</a:t>
            </a:r>
            <a:endParaRPr lang="zh-CN" altLang="en-US"/>
          </a:p>
          <a:p>
            <a:r>
              <a:rPr lang="zh-CN" altLang="en-US"/>
              <a:t>4）请求B继续读DB，读的是从库，此时主从同步还没有完成，读出来一个脏数据，然后脏数据入cache，如上图步4</a:t>
            </a:r>
            <a:endParaRPr lang="zh-CN" altLang="en-US"/>
          </a:p>
          <a:p>
            <a:r>
              <a:rPr lang="zh-CN" altLang="en-US"/>
              <a:t>5）最后数据库的主从同步完成了，如上图步骤5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1640" y="1844675"/>
            <a:ext cx="4638040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不一致分析</a:t>
            </a:r>
            <a:endParaRPr 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7360" y="1628775"/>
            <a:ext cx="813498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出现不一致的根本原因：</a:t>
            </a:r>
            <a:endParaRPr lang="zh-CN" altLang="en-US"/>
          </a:p>
          <a:p>
            <a:r>
              <a:rPr lang="zh-CN" altLang="en-US"/>
              <a:t>（1）单库情况下，服务层在进行1s的逻辑计算过程中，可能读到旧数据入缓存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（2）主从库+读写分离情况下，在1s钟主从同步延时过程中，可能读到旧数据入缓存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1696" y="260648"/>
            <a:ext cx="5951848" cy="648072"/>
          </a:xfrm>
        </p:spPr>
        <p:txBody>
          <a:bodyPr/>
          <a:lstStyle/>
          <a:p>
            <a:r>
              <a:rPr 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+mn-ea"/>
              </a:rPr>
              <a:t>怎么破？</a:t>
            </a:r>
            <a:endParaRPr 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+mn-ea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b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7405" y="1772920"/>
            <a:ext cx="813498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写请求的步骤由2步升级为3步：</a:t>
            </a:r>
            <a:endParaRPr lang="zh-CN" altLang="en-US"/>
          </a:p>
          <a:p>
            <a:r>
              <a:rPr lang="zh-CN" altLang="en-US"/>
              <a:t>（1）先淘汰缓存</a:t>
            </a:r>
            <a:endParaRPr lang="zh-CN" altLang="en-US"/>
          </a:p>
          <a:p>
            <a:r>
              <a:rPr lang="zh-CN" altLang="en-US"/>
              <a:t>（2）再写数据库（这两步和原来一样）</a:t>
            </a:r>
            <a:endParaRPr lang="zh-CN" altLang="en-US"/>
          </a:p>
          <a:p>
            <a:r>
              <a:rPr lang="zh-CN" altLang="en-US"/>
              <a:t>（3）休眠1秒，再次淘汰缓存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所有的写请求都阻塞了1秒，大大降低了写请求的吞吐量，增长了处理时间，业务上是接受不了的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Kingsoft Office WPP</Application>
  <PresentationFormat>全屏显示(4:3)</PresentationFormat>
  <Paragraphs>144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SUNING PPT模板</vt:lpstr>
      <vt:lpstr>小谈“缓存与DB的一致性”</vt:lpstr>
      <vt:lpstr>  </vt:lpstr>
      <vt:lpstr>  </vt:lpstr>
      <vt:lpstr>先更新DB VS 先淘汰cache  </vt:lpstr>
      <vt:lpstr>  </vt:lpstr>
      <vt:lpstr>其他不一致  </vt:lpstr>
      <vt:lpstr>其他不一致  </vt:lpstr>
      <vt:lpstr>  </vt:lpstr>
      <vt:lpstr>  </vt:lpstr>
      <vt:lpstr>  </vt:lpstr>
      <vt:lpstr>怎么破？  </vt:lpstr>
      <vt:lpstr>总结  </vt:lpstr>
      <vt:lpstr> 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魏宏亮</dc:creator>
  <cp:lastModifiedBy>15090931</cp:lastModifiedBy>
  <cp:revision>995</cp:revision>
  <dcterms:created xsi:type="dcterms:W3CDTF">2015-04-01T11:55:00Z</dcterms:created>
  <dcterms:modified xsi:type="dcterms:W3CDTF">2017-11-22T02:30:58Z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