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5"/>
  </p:notesMasterIdLst>
  <p:handoutMasterIdLst>
    <p:handoutMasterId r:id="rId26"/>
  </p:handoutMasterIdLst>
  <p:sldIdLst>
    <p:sldId id="261" r:id="rId2"/>
    <p:sldId id="343" r:id="rId3"/>
    <p:sldId id="459" r:id="rId4"/>
    <p:sldId id="460" r:id="rId5"/>
    <p:sldId id="461" r:id="rId6"/>
    <p:sldId id="462" r:id="rId7"/>
    <p:sldId id="463" r:id="rId8"/>
    <p:sldId id="464" r:id="rId9"/>
    <p:sldId id="465" r:id="rId10"/>
    <p:sldId id="475" r:id="rId11"/>
    <p:sldId id="466" r:id="rId12"/>
    <p:sldId id="467" r:id="rId13"/>
    <p:sldId id="468" r:id="rId14"/>
    <p:sldId id="469" r:id="rId15"/>
    <p:sldId id="470" r:id="rId16"/>
    <p:sldId id="471" r:id="rId17"/>
    <p:sldId id="472" r:id="rId18"/>
    <p:sldId id="473" r:id="rId19"/>
    <p:sldId id="476" r:id="rId20"/>
    <p:sldId id="474" r:id="rId21"/>
    <p:sldId id="477" r:id="rId22"/>
    <p:sldId id="478" r:id="rId23"/>
    <p:sldId id="25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a:srgbClr val="FFCE33"/>
    <a:srgbClr val="FFE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8" autoAdjust="0"/>
    <p:restoredTop sz="99708" autoAdjust="0"/>
  </p:normalViewPr>
  <p:slideViewPr>
    <p:cSldViewPr>
      <p:cViewPr>
        <p:scale>
          <a:sx n="80" d="100"/>
          <a:sy n="80" d="100"/>
        </p:scale>
        <p:origin x="-1344" y="-258"/>
      </p:cViewPr>
      <p:guideLst>
        <p:guide orient="horz" pos="2160"/>
        <p:guide pos="2880"/>
      </p:guideLst>
    </p:cSldViewPr>
  </p:slideViewPr>
  <p:outlineViewPr>
    <p:cViewPr>
      <p:scale>
        <a:sx n="33" d="100"/>
        <a:sy n="33" d="100"/>
      </p:scale>
      <p:origin x="102" y="5436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C86883-DB73-4EFD-B436-17781281987E}" type="datetimeFigureOut">
              <a:rPr lang="zh-CN" altLang="en-US" smtClean="0"/>
              <a:pPr/>
              <a:t>2019/3/21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54F46-90B3-401B-904B-912B55885556}" type="slidenum">
              <a:rPr lang="zh-CN" altLang="en-US" smtClean="0"/>
              <a:pPr/>
              <a:t>‹#›</a:t>
            </a:fld>
            <a:endParaRPr lang="zh-CN" altLang="en-US"/>
          </a:p>
        </p:txBody>
      </p:sp>
    </p:spTree>
    <p:extLst>
      <p:ext uri="{BB962C8B-B14F-4D97-AF65-F5344CB8AC3E}">
        <p14:creationId xmlns:p14="http://schemas.microsoft.com/office/powerpoint/2010/main" val="2482527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24B0F-7DB7-417D-8501-0E26238EAEDA}" type="datetimeFigureOut">
              <a:rPr lang="zh-CN" altLang="en-US" smtClean="0"/>
              <a:pPr/>
              <a:t>2019/3/21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5288C-6DA0-4A11-8F68-B9FD027855BA}" type="slidenum">
              <a:rPr lang="zh-CN" altLang="en-US" smtClean="0"/>
              <a:pPr/>
              <a:t>‹#›</a:t>
            </a:fld>
            <a:endParaRPr lang="zh-CN" altLang="en-US"/>
          </a:p>
        </p:txBody>
      </p:sp>
      <p:pic>
        <p:nvPicPr>
          <p:cNvPr id="1026" name="Picture 2" descr="C:\Documents and Settings\Administrator\桌面\苏宁VI\集团确定新VI项目\PPT模板\苏宁ppt-07.jpg"/>
          <p:cNvPicPr>
            <a:picLocks noChangeAspect="1" noChangeArrowheads="1"/>
          </p:cNvPicPr>
          <p:nvPr/>
        </p:nvPicPr>
        <p:blipFill>
          <a:blip r:embed="rId2"/>
          <a:srcRect/>
          <a:stretch>
            <a:fillRect/>
          </a:stretch>
        </p:blipFill>
        <p:spPr bwMode="auto">
          <a:xfrm>
            <a:off x="714356" y="4357686"/>
            <a:ext cx="5436982" cy="4071966"/>
          </a:xfrm>
          <a:prstGeom prst="rect">
            <a:avLst/>
          </a:prstGeom>
          <a:noFill/>
        </p:spPr>
      </p:pic>
    </p:spTree>
    <p:extLst>
      <p:ext uri="{BB962C8B-B14F-4D97-AF65-F5344CB8AC3E}">
        <p14:creationId xmlns:p14="http://schemas.microsoft.com/office/powerpoint/2010/main" val="20835225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灯片编号占位符 8"/>
          <p:cNvSpPr txBox="1">
            <a:spLocks/>
          </p:cNvSpPr>
          <p:nvPr userDrawn="1"/>
        </p:nvSpPr>
        <p:spPr>
          <a:xfrm>
            <a:off x="6516216" y="6304235"/>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sp>
        <p:nvSpPr>
          <p:cNvPr id="9" name="灯片编号占位符 2"/>
          <p:cNvSpPr txBox="1">
            <a:spLocks/>
          </p:cNvSpPr>
          <p:nvPr userDrawn="1"/>
        </p:nvSpPr>
        <p:spPr>
          <a:xfrm>
            <a:off x="6516216" y="6304235"/>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pic>
        <p:nvPicPr>
          <p:cNvPr id="10" name="Picture 5" descr="C:\Users\Administrator\Documents\SuningImFiles\12070017\fileRec\2-0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4553" r="16232" b="11105"/>
          <a:stretch/>
        </p:blipFill>
        <p:spPr bwMode="auto">
          <a:xfrm>
            <a:off x="228829" y="0"/>
            <a:ext cx="969477" cy="118175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883535" y="804032"/>
            <a:ext cx="826046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Picture 5" descr="C:\Users\Administrator\Documents\SuningImFiles\12070017\fileRec\2-0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4553" r="16232" b="11105"/>
          <a:stretch/>
        </p:blipFill>
        <p:spPr bwMode="auto">
          <a:xfrm>
            <a:off x="228829" y="0"/>
            <a:ext cx="969477" cy="118175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userDrawn="1"/>
        </p:nvCxnSpPr>
        <p:spPr>
          <a:xfrm>
            <a:off x="883535" y="804032"/>
            <a:ext cx="826046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7675" y="284163"/>
            <a:ext cx="8229600" cy="4619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9222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6516688" y="6303963"/>
            <a:ext cx="2133600" cy="365125"/>
          </a:xfrm>
          <a:prstGeom prst="rect">
            <a:avLst/>
          </a:prstGeom>
        </p:spPr>
        <p:txBody>
          <a:bodyPr/>
          <a:lstStyle>
            <a:lvl1pPr>
              <a:defRPr/>
            </a:lvl1pPr>
          </a:lstStyle>
          <a:p>
            <a:pPr>
              <a:defRPr/>
            </a:pPr>
            <a:fld id="{3787F012-8CA8-48C8-924C-B41F2552F45F}" type="slidenum">
              <a:rPr lang="zh-CN" altLang="en-US"/>
              <a:pPr>
                <a:defRPr/>
              </a:pPr>
              <a:t>‹#›</a:t>
            </a:fld>
            <a:endParaRPr lang="en-US" altLang="zh-CN"/>
          </a:p>
        </p:txBody>
      </p:sp>
    </p:spTree>
    <p:extLst>
      <p:ext uri="{BB962C8B-B14F-4D97-AF65-F5344CB8AC3E}">
        <p14:creationId xmlns:p14="http://schemas.microsoft.com/office/powerpoint/2010/main" val="37757732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9" name="灯片编号占位符 2"/>
          <p:cNvSpPr txBox="1">
            <a:spLocks/>
          </p:cNvSpPr>
          <p:nvPr userDrawn="1"/>
        </p:nvSpPr>
        <p:spPr>
          <a:xfrm>
            <a:off x="6516216" y="6304235"/>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pic>
        <p:nvPicPr>
          <p:cNvPr id="10" name="Picture 5" descr="C:\Users\Administrator\Documents\SuningImFiles\12070017\fileRec\2-02.pn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24553" r="16232" b="11105"/>
          <a:stretch/>
        </p:blipFill>
        <p:spPr bwMode="auto">
          <a:xfrm>
            <a:off x="228829" y="0"/>
            <a:ext cx="969477" cy="118175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883535" y="804032"/>
            <a:ext cx="826046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新VI\！2015苏宁易购新LOGO\ppt模板-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 y="-27384"/>
            <a:ext cx="9163905" cy="6885384"/>
          </a:xfrm>
          <a:prstGeom prst="rect">
            <a:avLst/>
          </a:prstGeom>
          <a:noFill/>
          <a:extLst>
            <a:ext uri="{909E8E84-426E-40DD-AFC4-6F175D3DCCD1}">
              <a14:hiddenFill xmlns:a14="http://schemas.microsoft.com/office/drawing/2010/main">
                <a:solidFill>
                  <a:srgbClr val="FFFFFF"/>
                </a:solidFill>
              </a14:hiddenFill>
            </a:ext>
          </a:extLst>
        </p:spPr>
      </p:pic>
      <p:sp>
        <p:nvSpPr>
          <p:cNvPr id="15" name="标题 4"/>
          <p:cNvSpPr txBox="1">
            <a:spLocks/>
          </p:cNvSpPr>
          <p:nvPr/>
        </p:nvSpPr>
        <p:spPr>
          <a:xfrm>
            <a:off x="-4239" y="1340768"/>
            <a:ext cx="7772400" cy="936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latin typeface="微软雅黑" pitchFamily="34" charset="-122"/>
                <a:ea typeface="微软雅黑" pitchFamily="34" charset="-122"/>
                <a:cs typeface="方正兰亭黑6_GBK"/>
              </a:rPr>
              <a:t>协议接口自动化测试</a:t>
            </a:r>
            <a:endParaRPr lang="zh-CN" altLang="en-US" b="1" dirty="0">
              <a:latin typeface="微软雅黑" pitchFamily="34" charset="-122"/>
              <a:ea typeface="微软雅黑" pitchFamily="34" charset="-122"/>
              <a:cs typeface="方正兰亭黑6_GBK"/>
            </a:endParaRPr>
          </a:p>
        </p:txBody>
      </p:sp>
      <p:sp>
        <p:nvSpPr>
          <p:cNvPr id="17" name="副标题 6"/>
          <p:cNvSpPr txBox="1">
            <a:spLocks/>
          </p:cNvSpPr>
          <p:nvPr/>
        </p:nvSpPr>
        <p:spPr bwMode="auto">
          <a:xfrm>
            <a:off x="3491880" y="4077073"/>
            <a:ext cx="460692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Font typeface="Arial" pitchFamily="34" charset="0"/>
              <a:buNone/>
            </a:pPr>
            <a:r>
              <a:rPr lang="zh-CN" altLang="en-US" sz="2400" b="1" dirty="0">
                <a:latin typeface="微软雅黑" pitchFamily="34" charset="-122"/>
                <a:ea typeface="微软雅黑" pitchFamily="34" charset="-122"/>
              </a:rPr>
              <a:t>测试平台研发中心</a:t>
            </a:r>
            <a:endParaRPr lang="en-US" altLang="zh-CN" sz="24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302230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 y="-16043"/>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20311" y="2122978"/>
            <a:ext cx="6691170" cy="5262979"/>
          </a:xfrm>
          <a:prstGeom prst="rect">
            <a:avLst/>
          </a:prstGeom>
          <a:noFill/>
        </p:spPr>
        <p:txBody>
          <a:bodyPr wrap="square" rtlCol="0">
            <a:spAutoFit/>
          </a:bodyPr>
          <a:lstStyle/>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第一部分  接口测试</a:t>
            </a:r>
            <a:endParaRPr lang="en-US" altLang="zh-CN"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latin typeface="微软雅黑" pitchFamily="34" charset="-122"/>
                <a:ea typeface="微软雅黑" pitchFamily="34" charset="-122"/>
              </a:rPr>
              <a:t>第二部分 </a:t>
            </a: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HTTP</a:t>
            </a:r>
            <a:r>
              <a:rPr lang="zh-CN" altLang="en-US" sz="2800" b="1" dirty="0" smtClean="0">
                <a:latin typeface="微软雅黑" pitchFamily="34" charset="-122"/>
                <a:ea typeface="微软雅黑" pitchFamily="34" charset="-122"/>
              </a:rPr>
              <a:t>协议</a:t>
            </a:r>
            <a:endParaRPr lang="en-US" altLang="zh-CN" sz="2800" b="1" dirty="0" smtClean="0">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第三部分  </a:t>
            </a:r>
            <a:r>
              <a:rPr lang="en-US" altLang="zh-CN" sz="2800" b="1" dirty="0" smtClean="0">
                <a:solidFill>
                  <a:schemeClr val="bg1">
                    <a:lumMod val="75000"/>
                  </a:schemeClr>
                </a:solidFill>
                <a:latin typeface="微软雅黑" pitchFamily="34" charset="-122"/>
                <a:ea typeface="微软雅黑" pitchFamily="34" charset="-122"/>
              </a:rPr>
              <a:t>SAT</a:t>
            </a:r>
            <a:r>
              <a:rPr lang="zh-CN" altLang="en-US" sz="2800" b="1" dirty="0" smtClean="0">
                <a:solidFill>
                  <a:schemeClr val="bg1">
                    <a:lumMod val="75000"/>
                  </a:schemeClr>
                </a:solidFill>
                <a:latin typeface="微软雅黑" pitchFamily="34" charset="-122"/>
                <a:ea typeface="微软雅黑" pitchFamily="34" charset="-122"/>
              </a:rPr>
              <a:t>的协议</a:t>
            </a:r>
            <a:r>
              <a:rPr lang="zh-CN" altLang="en-US" sz="2800" b="1" dirty="0" smtClean="0">
                <a:solidFill>
                  <a:schemeClr val="bg1">
                    <a:lumMod val="75000"/>
                  </a:schemeClr>
                </a:solidFill>
                <a:latin typeface="微软雅黑" pitchFamily="34" charset="-122"/>
                <a:ea typeface="微软雅黑" pitchFamily="34" charset="-122"/>
              </a:rPr>
              <a:t>接口</a:t>
            </a:r>
            <a:endParaRPr lang="en-US" altLang="zh-CN" sz="2800" b="1" dirty="0" smtClean="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第四部分  </a:t>
            </a:r>
            <a:r>
              <a:rPr lang="en-US" altLang="zh-CN" sz="2800" b="1" dirty="0">
                <a:solidFill>
                  <a:schemeClr val="bg1">
                    <a:lumMod val="75000"/>
                  </a:schemeClr>
                </a:solidFill>
                <a:latin typeface="微软雅黑" pitchFamily="34" charset="-122"/>
                <a:ea typeface="微软雅黑" pitchFamily="34" charset="-122"/>
              </a:rPr>
              <a:t>RSF</a:t>
            </a:r>
            <a:r>
              <a:rPr lang="zh-CN" altLang="en-US" sz="2800" b="1" dirty="0">
                <a:solidFill>
                  <a:schemeClr val="bg1">
                    <a:lumMod val="75000"/>
                  </a:schemeClr>
                </a:solidFill>
                <a:latin typeface="微软雅黑" pitchFamily="34" charset="-122"/>
                <a:ea typeface="微软雅黑" pitchFamily="34" charset="-122"/>
              </a:rPr>
              <a:t>服务测试</a:t>
            </a:r>
            <a:endParaRPr lang="en-US" altLang="zh-CN"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en-US" altLang="zh-CN" sz="2800" b="1" dirty="0" smtClean="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1992330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简介</a:t>
            </a:r>
            <a:endParaRPr lang="en-US" altLang="zh-CN" sz="800" smtClean="0">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pPr>
            <a:r>
              <a:rPr lang="en-US" altLang="zh-CN" sz="1600">
                <a:latin typeface="微软雅黑" pitchFamily="34" charset="-122"/>
                <a:ea typeface="微软雅黑" pitchFamily="34" charset="-122"/>
              </a:rPr>
              <a:t>HTTP</a:t>
            </a:r>
            <a:r>
              <a:rPr lang="zh-CN" altLang="en-US" sz="1600">
                <a:latin typeface="微软雅黑" pitchFamily="34" charset="-122"/>
                <a:ea typeface="微软雅黑" pitchFamily="34" charset="-122"/>
              </a:rPr>
              <a:t>协议是</a:t>
            </a:r>
            <a:r>
              <a:rPr lang="en-US" altLang="zh-CN" sz="1600">
                <a:latin typeface="微软雅黑" pitchFamily="34" charset="-122"/>
                <a:ea typeface="微软雅黑" pitchFamily="34" charset="-122"/>
              </a:rPr>
              <a:t>Hyper Text Transfer Protocol</a:t>
            </a:r>
            <a:r>
              <a:rPr lang="zh-CN" altLang="en-US" sz="1600">
                <a:latin typeface="微软雅黑" pitchFamily="34" charset="-122"/>
                <a:ea typeface="微软雅黑" pitchFamily="34" charset="-122"/>
              </a:rPr>
              <a:t>（超文本传输协议）的缩写</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是用于从万维网（</a:t>
            </a:r>
            <a:r>
              <a:rPr lang="en-US" altLang="zh-CN" sz="1600">
                <a:latin typeface="微软雅黑" pitchFamily="34" charset="-122"/>
                <a:ea typeface="微软雅黑" pitchFamily="34" charset="-122"/>
              </a:rPr>
              <a:t>WWW:World Wide Web </a:t>
            </a:r>
            <a:r>
              <a:rPr lang="zh-CN" altLang="en-US" sz="1600">
                <a:latin typeface="微软雅黑" pitchFamily="34" charset="-122"/>
                <a:ea typeface="微软雅黑" pitchFamily="34" charset="-122"/>
              </a:rPr>
              <a:t>）服务器传输超文本到本地浏览器的传送协议</a:t>
            </a:r>
            <a:r>
              <a:rPr lang="zh-CN" altLang="en-US" sz="1600" smtClean="0">
                <a:latin typeface="微软雅黑" pitchFamily="34" charset="-122"/>
                <a:ea typeface="微软雅黑" pitchFamily="34" charset="-122"/>
              </a:rPr>
              <a:t>。</a:t>
            </a:r>
            <a:endParaRPr lang="zh-CN" altLang="en-US" sz="1600">
              <a:latin typeface="微软雅黑" pitchFamily="34" charset="-122"/>
              <a:ea typeface="微软雅黑" pitchFamily="34" charset="-122"/>
            </a:endParaRPr>
          </a:p>
          <a:p>
            <a:pPr>
              <a:lnSpc>
                <a:spcPct val="150000"/>
              </a:lnSpc>
            </a:pPr>
            <a:r>
              <a:rPr lang="en-US" altLang="zh-CN" sz="1600">
                <a:latin typeface="微软雅黑" pitchFamily="34" charset="-122"/>
                <a:ea typeface="微软雅黑" pitchFamily="34" charset="-122"/>
              </a:rPr>
              <a:t>HTTP</a:t>
            </a:r>
            <a:r>
              <a:rPr lang="zh-CN" altLang="en-US" sz="1600">
                <a:latin typeface="微软雅黑" pitchFamily="34" charset="-122"/>
                <a:ea typeface="微软雅黑" pitchFamily="34" charset="-122"/>
              </a:rPr>
              <a:t>是一个基于</a:t>
            </a:r>
            <a:r>
              <a:rPr lang="en-US" altLang="zh-CN" sz="1600">
                <a:latin typeface="微软雅黑" pitchFamily="34" charset="-122"/>
                <a:ea typeface="微软雅黑" pitchFamily="34" charset="-122"/>
              </a:rPr>
              <a:t>TCP/IP</a:t>
            </a:r>
            <a:r>
              <a:rPr lang="zh-CN" altLang="en-US" sz="1600">
                <a:latin typeface="微软雅黑" pitchFamily="34" charset="-122"/>
                <a:ea typeface="微软雅黑" pitchFamily="34" charset="-122"/>
              </a:rPr>
              <a:t>通信协议来传递数据（</a:t>
            </a:r>
            <a:r>
              <a:rPr lang="en-US" altLang="zh-CN" sz="1600">
                <a:latin typeface="微软雅黑" pitchFamily="34" charset="-122"/>
                <a:ea typeface="微软雅黑" pitchFamily="34" charset="-122"/>
              </a:rPr>
              <a:t>HTML </a:t>
            </a:r>
            <a:r>
              <a:rPr lang="zh-CN" altLang="en-US" sz="1600">
                <a:latin typeface="微软雅黑" pitchFamily="34" charset="-122"/>
                <a:ea typeface="微软雅黑" pitchFamily="34" charset="-122"/>
              </a:rPr>
              <a:t>文件</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图片文件</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查询结果等）</a:t>
            </a:r>
            <a:r>
              <a:rPr lang="zh-CN" altLang="en-US" sz="1600" smtClean="0">
                <a:latin typeface="微软雅黑" pitchFamily="34" charset="-122"/>
                <a:ea typeface="微软雅黑" pitchFamily="34" charset="-122"/>
              </a:rPr>
              <a:t>。</a:t>
            </a:r>
            <a:endParaRPr lang="en-US" altLang="zh-CN" sz="1600" smtClean="0">
              <a:latin typeface="微软雅黑" pitchFamily="34" charset="-122"/>
              <a:ea typeface="微软雅黑" pitchFamily="34" charset="-122"/>
            </a:endParaRPr>
          </a:p>
          <a:p>
            <a:pPr>
              <a:lnSpc>
                <a:spcPct val="150000"/>
              </a:lnSpc>
            </a:pPr>
            <a:endParaRPr lang="en-US" altLang="zh-CN" sz="1600">
              <a:latin typeface="微软雅黑" pitchFamily="34" charset="-122"/>
              <a:ea typeface="微软雅黑" pitchFamily="34" charset="-122"/>
            </a:endParaRPr>
          </a:p>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工作原理</a:t>
            </a:r>
            <a:endParaRPr lang="en-US" altLang="zh-CN" sz="800">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pPr>
            <a:r>
              <a:rPr lang="en-US" altLang="zh-CN" sz="1600">
                <a:latin typeface="微软雅黑" pitchFamily="34" charset="-122"/>
                <a:ea typeface="微软雅黑" pitchFamily="34" charset="-122"/>
              </a:rPr>
              <a:t>HTTP</a:t>
            </a:r>
            <a:r>
              <a:rPr lang="zh-CN" altLang="en-US" sz="1600">
                <a:latin typeface="微软雅黑" pitchFamily="34" charset="-122"/>
                <a:ea typeface="微软雅黑" pitchFamily="34" charset="-122"/>
              </a:rPr>
              <a:t>协议工作于客户端</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服务端架构为上。浏览器作为</a:t>
            </a:r>
            <a:r>
              <a:rPr lang="en-US" altLang="zh-CN" sz="1600">
                <a:latin typeface="微软雅黑" pitchFamily="34" charset="-122"/>
                <a:ea typeface="微软雅黑" pitchFamily="34" charset="-122"/>
              </a:rPr>
              <a:t>HTTP</a:t>
            </a:r>
            <a:r>
              <a:rPr lang="zh-CN" altLang="en-US" sz="1600">
                <a:latin typeface="微软雅黑" pitchFamily="34" charset="-122"/>
                <a:ea typeface="微软雅黑" pitchFamily="34" charset="-122"/>
              </a:rPr>
              <a:t>客户端通过</a:t>
            </a:r>
            <a:r>
              <a:rPr lang="en-US" altLang="zh-CN" sz="1600">
                <a:latin typeface="微软雅黑" pitchFamily="34" charset="-122"/>
                <a:ea typeface="微软雅黑" pitchFamily="34" charset="-122"/>
              </a:rPr>
              <a:t>URL</a:t>
            </a:r>
            <a:r>
              <a:rPr lang="zh-CN" altLang="en-US" sz="1600">
                <a:latin typeface="微软雅黑" pitchFamily="34" charset="-122"/>
                <a:ea typeface="微软雅黑" pitchFamily="34" charset="-122"/>
              </a:rPr>
              <a:t>向</a:t>
            </a:r>
            <a:r>
              <a:rPr lang="en-US" altLang="zh-CN" sz="1600">
                <a:latin typeface="微软雅黑" pitchFamily="34" charset="-122"/>
                <a:ea typeface="微软雅黑" pitchFamily="34" charset="-122"/>
              </a:rPr>
              <a:t>HTTP</a:t>
            </a:r>
            <a:r>
              <a:rPr lang="zh-CN" altLang="en-US" sz="1600">
                <a:latin typeface="微软雅黑" pitchFamily="34" charset="-122"/>
                <a:ea typeface="微软雅黑" pitchFamily="34" charset="-122"/>
              </a:rPr>
              <a:t>服务端即</a:t>
            </a:r>
            <a:r>
              <a:rPr lang="en-US" altLang="zh-CN" sz="1600">
                <a:latin typeface="微软雅黑" pitchFamily="34" charset="-122"/>
                <a:ea typeface="微软雅黑" pitchFamily="34" charset="-122"/>
              </a:rPr>
              <a:t>WEB</a:t>
            </a:r>
            <a:r>
              <a:rPr lang="zh-CN" altLang="en-US" sz="1600">
                <a:latin typeface="微软雅黑" pitchFamily="34" charset="-122"/>
                <a:ea typeface="微软雅黑" pitchFamily="34" charset="-122"/>
              </a:rPr>
              <a:t>服务器发送所有请求。</a:t>
            </a:r>
          </a:p>
          <a:p>
            <a:pPr marL="0" indent="0">
              <a:lnSpc>
                <a:spcPct val="150000"/>
              </a:lnSpc>
              <a:buNone/>
            </a:pPr>
            <a:r>
              <a:rPr lang="en-US" altLang="zh-CN" sz="1600" smtClean="0">
                <a:latin typeface="微软雅黑" pitchFamily="34" charset="-122"/>
                <a:ea typeface="微软雅黑" pitchFamily="34" charset="-122"/>
              </a:rPr>
              <a:t>     Web</a:t>
            </a:r>
            <a:r>
              <a:rPr lang="zh-CN" altLang="en-US" sz="1600">
                <a:latin typeface="微软雅黑" pitchFamily="34" charset="-122"/>
                <a:ea typeface="微软雅黑" pitchFamily="34" charset="-122"/>
              </a:rPr>
              <a:t>服务器有：</a:t>
            </a:r>
            <a:r>
              <a:rPr lang="en-US" altLang="zh-CN" sz="1600">
                <a:latin typeface="微软雅黑" pitchFamily="34" charset="-122"/>
                <a:ea typeface="微软雅黑" pitchFamily="34" charset="-122"/>
              </a:rPr>
              <a:t>Apache</a:t>
            </a:r>
            <a:r>
              <a:rPr lang="zh-CN" altLang="en-US" sz="1600">
                <a:latin typeface="微软雅黑" pitchFamily="34" charset="-122"/>
                <a:ea typeface="微软雅黑" pitchFamily="34" charset="-122"/>
              </a:rPr>
              <a:t>服务器，</a:t>
            </a:r>
            <a:r>
              <a:rPr lang="en-US" altLang="zh-CN" sz="1600">
                <a:latin typeface="微软雅黑" pitchFamily="34" charset="-122"/>
                <a:ea typeface="微软雅黑" pitchFamily="34" charset="-122"/>
              </a:rPr>
              <a:t>IIS</a:t>
            </a:r>
            <a:r>
              <a:rPr lang="zh-CN" altLang="en-US" sz="1600">
                <a:latin typeface="微软雅黑" pitchFamily="34" charset="-122"/>
                <a:ea typeface="微软雅黑" pitchFamily="34" charset="-122"/>
              </a:rPr>
              <a:t>服务器（</a:t>
            </a:r>
            <a:r>
              <a:rPr lang="en-US" altLang="zh-CN" sz="1600">
                <a:latin typeface="微软雅黑" pitchFamily="34" charset="-122"/>
                <a:ea typeface="微软雅黑" pitchFamily="34" charset="-122"/>
              </a:rPr>
              <a:t>Internet Information Services</a:t>
            </a:r>
            <a:r>
              <a:rPr lang="zh-CN" altLang="en-US" sz="1600">
                <a:latin typeface="微软雅黑" pitchFamily="34" charset="-122"/>
                <a:ea typeface="微软雅黑" pitchFamily="34" charset="-122"/>
              </a:rPr>
              <a:t>）等。</a:t>
            </a:r>
          </a:p>
          <a:p>
            <a:pPr>
              <a:lnSpc>
                <a:spcPct val="150000"/>
              </a:lnSpc>
            </a:pPr>
            <a:r>
              <a:rPr lang="en-US" altLang="zh-CN" sz="1600">
                <a:latin typeface="微软雅黑" pitchFamily="34" charset="-122"/>
                <a:ea typeface="微软雅黑" pitchFamily="34" charset="-122"/>
              </a:rPr>
              <a:t>Web</a:t>
            </a:r>
            <a:r>
              <a:rPr lang="zh-CN" altLang="en-US" sz="1600">
                <a:latin typeface="微软雅黑" pitchFamily="34" charset="-122"/>
                <a:ea typeface="微软雅黑" pitchFamily="34" charset="-122"/>
              </a:rPr>
              <a:t>服务器根据接收到的请求后，向客户端发送响应信息。</a:t>
            </a:r>
          </a:p>
          <a:p>
            <a:pPr>
              <a:lnSpc>
                <a:spcPct val="150000"/>
              </a:lnSpc>
            </a:pPr>
            <a:r>
              <a:rPr lang="en-US" altLang="zh-CN" sz="1600">
                <a:latin typeface="微软雅黑" pitchFamily="34" charset="-122"/>
                <a:ea typeface="微软雅黑" pitchFamily="34" charset="-122"/>
              </a:rPr>
              <a:t>HTTP</a:t>
            </a:r>
            <a:r>
              <a:rPr lang="zh-CN" altLang="en-US" sz="1600">
                <a:latin typeface="微软雅黑" pitchFamily="34" charset="-122"/>
                <a:ea typeface="微软雅黑" pitchFamily="34" charset="-122"/>
              </a:rPr>
              <a:t>默认端口号为</a:t>
            </a:r>
            <a:r>
              <a:rPr lang="en-US" altLang="zh-CN" sz="1600">
                <a:latin typeface="微软雅黑" pitchFamily="34" charset="-122"/>
                <a:ea typeface="微软雅黑" pitchFamily="34" charset="-122"/>
              </a:rPr>
              <a:t>80</a:t>
            </a:r>
            <a:r>
              <a:rPr lang="zh-CN" altLang="en-US" sz="1600">
                <a:latin typeface="微软雅黑" pitchFamily="34" charset="-122"/>
                <a:ea typeface="微软雅黑" pitchFamily="34" charset="-122"/>
              </a:rPr>
              <a:t>，</a:t>
            </a:r>
            <a:r>
              <a:rPr lang="zh-CN" altLang="en-US" sz="1600" smtClean="0">
                <a:latin typeface="微软雅黑" pitchFamily="34" charset="-122"/>
                <a:ea typeface="微软雅黑" pitchFamily="34" charset="-122"/>
              </a:rPr>
              <a:t>但也可改为</a:t>
            </a:r>
            <a:r>
              <a:rPr lang="en-US" altLang="zh-CN" sz="1600">
                <a:latin typeface="微软雅黑" pitchFamily="34" charset="-122"/>
                <a:ea typeface="微软雅黑" pitchFamily="34" charset="-122"/>
              </a:rPr>
              <a:t>8080</a:t>
            </a:r>
            <a:r>
              <a:rPr lang="zh-CN" altLang="en-US" sz="1600">
                <a:latin typeface="微软雅黑" pitchFamily="34" charset="-122"/>
                <a:ea typeface="微软雅黑" pitchFamily="34" charset="-122"/>
              </a:rPr>
              <a:t>或者其他端口。</a:t>
            </a:r>
          </a:p>
          <a:p>
            <a:pPr>
              <a:lnSpc>
                <a:spcPct val="150000"/>
              </a:lnSpc>
            </a:pPr>
            <a:endParaRPr lang="zh-CN" altLang="en-US" sz="1600">
              <a:latin typeface="微软雅黑" pitchFamily="34" charset="-122"/>
              <a:ea typeface="微软雅黑" pitchFamily="34" charset="-122"/>
            </a:endParaRPr>
          </a:p>
        </p:txBody>
      </p:sp>
    </p:spTree>
    <p:extLst>
      <p:ext uri="{BB962C8B-B14F-4D97-AF65-F5344CB8AC3E}">
        <p14:creationId xmlns:p14="http://schemas.microsoft.com/office/powerpoint/2010/main" val="2513679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消息结构</a:t>
            </a:r>
            <a:endParaRPr lang="en-US" altLang="zh-CN" sz="2000" b="1" smtClean="0">
              <a:latin typeface="微软雅黑" pitchFamily="34" charset="-122"/>
              <a:ea typeface="微软雅黑" pitchFamily="34" charset="-122"/>
            </a:endParaRPr>
          </a:p>
          <a:p>
            <a:pPr>
              <a:buFont typeface="Wingdings" pitchFamily="2" charset="2"/>
              <a:buChar char="n"/>
              <a:defRPr/>
            </a:pPr>
            <a:endParaRPr lang="en-US" altLang="zh-CN" sz="800" smtClean="0">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buFont typeface="Wingdings" pitchFamily="2" charset="2"/>
              <a:buChar char="Ø"/>
            </a:pPr>
            <a:r>
              <a:rPr lang="zh-CN" altLang="en-US" sz="1800">
                <a:latin typeface="微软雅黑" pitchFamily="34" charset="-122"/>
                <a:ea typeface="微软雅黑" pitchFamily="34" charset="-122"/>
              </a:rPr>
              <a:t>客户端请求消息</a:t>
            </a:r>
          </a:p>
          <a:p>
            <a:pPr marL="0" indent="0">
              <a:lnSpc>
                <a:spcPct val="150000"/>
              </a:lnSpc>
              <a:buNone/>
            </a:pPr>
            <a:r>
              <a:rPr lang="zh-CN" altLang="en-US" sz="1600" smtClean="0">
                <a:latin typeface="微软雅黑" pitchFamily="34" charset="-122"/>
                <a:ea typeface="微软雅黑" pitchFamily="34" charset="-122"/>
              </a:rPr>
              <a:t>请求</a:t>
            </a:r>
            <a:r>
              <a:rPr lang="zh-CN" altLang="en-US" sz="1600">
                <a:latin typeface="微软雅黑" pitchFamily="34" charset="-122"/>
                <a:ea typeface="微软雅黑" pitchFamily="34" charset="-122"/>
              </a:rPr>
              <a:t>消息包括以下格式：请求行（</a:t>
            </a:r>
            <a:r>
              <a:rPr lang="en-US" altLang="zh-CN" sz="1600">
                <a:latin typeface="微软雅黑" pitchFamily="34" charset="-122"/>
                <a:ea typeface="微软雅黑" pitchFamily="34" charset="-122"/>
              </a:rPr>
              <a:t>request line</a:t>
            </a:r>
            <a:r>
              <a:rPr lang="zh-CN" altLang="en-US" sz="1600">
                <a:latin typeface="微软雅黑" pitchFamily="34" charset="-122"/>
                <a:ea typeface="微软雅黑" pitchFamily="34" charset="-122"/>
              </a:rPr>
              <a:t>）、请求头部（</a:t>
            </a:r>
            <a:r>
              <a:rPr lang="en-US" altLang="zh-CN" sz="1600">
                <a:latin typeface="微软雅黑" pitchFamily="34" charset="-122"/>
                <a:ea typeface="微软雅黑" pitchFamily="34" charset="-122"/>
              </a:rPr>
              <a:t>header</a:t>
            </a:r>
            <a:r>
              <a:rPr lang="zh-CN" altLang="en-US" sz="1600">
                <a:latin typeface="微软雅黑" pitchFamily="34" charset="-122"/>
                <a:ea typeface="微软雅黑" pitchFamily="34" charset="-122"/>
              </a:rPr>
              <a:t>）、空行和请求数据</a:t>
            </a:r>
            <a:r>
              <a:rPr lang="en-US" altLang="zh-CN" sz="1600">
                <a:latin typeface="微软雅黑" pitchFamily="34" charset="-122"/>
                <a:ea typeface="微软雅黑" pitchFamily="34" charset="-122"/>
              </a:rPr>
              <a:t>4</a:t>
            </a:r>
            <a:r>
              <a:rPr lang="zh-CN" altLang="en-US" sz="1600">
                <a:latin typeface="微软雅黑" pitchFamily="34" charset="-122"/>
                <a:ea typeface="微软雅黑" pitchFamily="34" charset="-122"/>
              </a:rPr>
              <a:t>个部分组成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4438650" cy="1571625"/>
          </a:xfrm>
          <a:prstGeom prst="rect">
            <a:avLst/>
          </a:prstGeom>
        </p:spPr>
      </p:pic>
    </p:spTree>
    <p:extLst>
      <p:ext uri="{BB962C8B-B14F-4D97-AF65-F5344CB8AC3E}">
        <p14:creationId xmlns:p14="http://schemas.microsoft.com/office/powerpoint/2010/main" val="2872518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消息结构</a:t>
            </a:r>
            <a:endParaRPr lang="en-US" altLang="zh-CN" sz="2000" b="1" smtClean="0">
              <a:latin typeface="微软雅黑" pitchFamily="34" charset="-122"/>
              <a:ea typeface="微软雅黑" pitchFamily="34" charset="-122"/>
            </a:endParaRPr>
          </a:p>
          <a:p>
            <a:pPr>
              <a:buFont typeface="Wingdings" pitchFamily="2" charset="2"/>
              <a:buChar char="n"/>
              <a:defRPr/>
            </a:pPr>
            <a:endParaRPr lang="en-US" altLang="zh-CN" sz="800" smtClean="0">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buFont typeface="Wingdings" pitchFamily="2" charset="2"/>
              <a:buChar char="Ø"/>
            </a:pPr>
            <a:r>
              <a:rPr lang="zh-CN" altLang="en-US" sz="1800" smtClean="0">
                <a:latin typeface="微软雅黑" pitchFamily="34" charset="-122"/>
                <a:ea typeface="微软雅黑" pitchFamily="34" charset="-122"/>
              </a:rPr>
              <a:t>服务器响应消息</a:t>
            </a:r>
            <a:endParaRPr lang="zh-CN" altLang="en-US" sz="1800">
              <a:latin typeface="微软雅黑" pitchFamily="34" charset="-122"/>
              <a:ea typeface="微软雅黑" pitchFamily="34" charset="-122"/>
            </a:endParaRPr>
          </a:p>
          <a:p>
            <a:pPr marL="0" indent="0">
              <a:lnSpc>
                <a:spcPct val="150000"/>
              </a:lnSpc>
              <a:buNone/>
            </a:pPr>
            <a:r>
              <a:rPr lang="en-US" altLang="zh-CN" sz="1600">
                <a:latin typeface="微软雅黑" pitchFamily="34" charset="-122"/>
                <a:ea typeface="微软雅黑" pitchFamily="34" charset="-122"/>
              </a:rPr>
              <a:t>HTTP</a:t>
            </a:r>
            <a:r>
              <a:rPr lang="zh-CN" altLang="en-US" sz="1600">
                <a:latin typeface="微软雅黑" pitchFamily="34" charset="-122"/>
                <a:ea typeface="微软雅黑" pitchFamily="34" charset="-122"/>
              </a:rPr>
              <a:t>响应也由三个部分组成，分别是：状态行、消息报头、响应正文</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96" y="2852936"/>
            <a:ext cx="6505575" cy="2905125"/>
          </a:xfrm>
          <a:prstGeom prst="rect">
            <a:avLst/>
          </a:prstGeom>
        </p:spPr>
      </p:pic>
    </p:spTree>
    <p:extLst>
      <p:ext uri="{BB962C8B-B14F-4D97-AF65-F5344CB8AC3E}">
        <p14:creationId xmlns:p14="http://schemas.microsoft.com/office/powerpoint/2010/main" val="4075082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请求方法</a:t>
            </a:r>
            <a:endParaRPr lang="en-US" altLang="zh-CN" sz="2000" b="1" smtClean="0">
              <a:latin typeface="微软雅黑" pitchFamily="34" charset="-122"/>
              <a:ea typeface="微软雅黑" pitchFamily="34" charset="-122"/>
            </a:endParaRPr>
          </a:p>
          <a:p>
            <a:pPr marL="0" indent="0">
              <a:buNone/>
              <a:defRPr/>
            </a:pPr>
            <a:endParaRPr lang="en-US" altLang="zh-CN" sz="800" smtClean="0">
              <a:effectLst>
                <a:outerShdw blurRad="38100" dist="38100" dir="2700000" algn="tl">
                  <a:srgbClr val="000000">
                    <a:alpha val="43137"/>
                  </a:srgbClr>
                </a:outerShdw>
              </a:effectLst>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712642199"/>
              </p:ext>
            </p:extLst>
          </p:nvPr>
        </p:nvGraphicFramePr>
        <p:xfrm>
          <a:off x="683567" y="1942195"/>
          <a:ext cx="7344817" cy="3359013"/>
        </p:xfrm>
        <a:graphic>
          <a:graphicData uri="http://schemas.openxmlformats.org/drawingml/2006/table">
            <a:tbl>
              <a:tblPr/>
              <a:tblGrid>
                <a:gridCol w="576064"/>
                <a:gridCol w="864096"/>
                <a:gridCol w="5904657"/>
              </a:tblGrid>
              <a:tr h="497324">
                <a:tc>
                  <a:txBody>
                    <a:bodyPr/>
                    <a:lstStyle/>
                    <a:p>
                      <a:pPr algn="l" fontAlgn="t"/>
                      <a:r>
                        <a:rPr lang="zh-CN" altLang="en-US" sz="1100">
                          <a:solidFill>
                            <a:srgbClr val="FFFFFF"/>
                          </a:solidFill>
                          <a:effectLst/>
                        </a:rPr>
                        <a:t>序号</a:t>
                      </a:r>
                    </a:p>
                  </a:txBody>
                  <a:tcPr marL="23459" marR="23459" marT="23459" marB="2345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100">
                          <a:solidFill>
                            <a:srgbClr val="FFFFFF"/>
                          </a:solidFill>
                          <a:effectLst/>
                        </a:rPr>
                        <a:t>方法</a:t>
                      </a:r>
                    </a:p>
                  </a:txBody>
                  <a:tcPr marL="23459" marR="23459" marT="23459" marB="2345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100">
                          <a:solidFill>
                            <a:srgbClr val="FFFFFF"/>
                          </a:solidFill>
                          <a:effectLst/>
                        </a:rPr>
                        <a:t>描述</a:t>
                      </a:r>
                    </a:p>
                  </a:txBody>
                  <a:tcPr marL="23459" marR="23459" marT="23459" marB="2345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34677">
                <a:tc>
                  <a:txBody>
                    <a:bodyPr/>
                    <a:lstStyle/>
                    <a:p>
                      <a:pPr fontAlgn="t"/>
                      <a:r>
                        <a:rPr lang="en-US" altLang="zh-CN" sz="1100">
                          <a:effectLst/>
                        </a:rPr>
                        <a:t>1</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GET</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latin typeface="+mn-ea"/>
                          <a:ea typeface="+mn-ea"/>
                        </a:rPr>
                        <a:t>请求指定的页面信息，并返回实体主体。</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20127">
                <a:tc>
                  <a:txBody>
                    <a:bodyPr/>
                    <a:lstStyle/>
                    <a:p>
                      <a:pPr fontAlgn="t"/>
                      <a:r>
                        <a:rPr lang="en-US" altLang="zh-CN" sz="1100">
                          <a:effectLst/>
                        </a:rPr>
                        <a:t>2</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HEAD</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latin typeface="+mn-ea"/>
                          <a:ea typeface="+mn-ea"/>
                        </a:rPr>
                        <a:t>类似于</a:t>
                      </a:r>
                      <a:r>
                        <a:rPr lang="en-US" altLang="zh-CN" sz="1100">
                          <a:effectLst/>
                          <a:latin typeface="+mn-ea"/>
                          <a:ea typeface="+mn-ea"/>
                        </a:rPr>
                        <a:t>get</a:t>
                      </a:r>
                      <a:r>
                        <a:rPr lang="zh-CN" altLang="en-US" sz="1100">
                          <a:effectLst/>
                          <a:latin typeface="+mn-ea"/>
                          <a:ea typeface="+mn-ea"/>
                        </a:rPr>
                        <a:t>请求，只不过返回的响应中没有具体的内容，用于获取报头</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80326">
                <a:tc>
                  <a:txBody>
                    <a:bodyPr/>
                    <a:lstStyle/>
                    <a:p>
                      <a:pPr fontAlgn="t"/>
                      <a:r>
                        <a:rPr lang="en-US" altLang="zh-CN" sz="1100">
                          <a:effectLst/>
                        </a:rPr>
                        <a:t>3</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POST</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latin typeface="+mn-ea"/>
                          <a:ea typeface="+mn-ea"/>
                        </a:rPr>
                        <a:t>向指定资源提交数据进行处理请求（例如提交表单或者上传文件）。数据被包含在请求体中。</a:t>
                      </a:r>
                      <a:r>
                        <a:rPr lang="en-US" altLang="zh-CN" sz="1100">
                          <a:effectLst/>
                          <a:latin typeface="+mn-ea"/>
                          <a:ea typeface="+mn-ea"/>
                        </a:rPr>
                        <a:t>POST</a:t>
                      </a:r>
                      <a:r>
                        <a:rPr lang="zh-CN" altLang="en-US" sz="1100">
                          <a:effectLst/>
                          <a:latin typeface="+mn-ea"/>
                          <a:ea typeface="+mn-ea"/>
                        </a:rPr>
                        <a:t>请求可能会导致新的资源的建立和</a:t>
                      </a:r>
                      <a:r>
                        <a:rPr lang="en-US" altLang="zh-CN" sz="1100">
                          <a:effectLst/>
                          <a:latin typeface="+mn-ea"/>
                          <a:ea typeface="+mn-ea"/>
                        </a:rPr>
                        <a:t>/</a:t>
                      </a:r>
                      <a:r>
                        <a:rPr lang="zh-CN" altLang="en-US" sz="1100">
                          <a:effectLst/>
                          <a:latin typeface="+mn-ea"/>
                          <a:ea typeface="+mn-ea"/>
                        </a:rPr>
                        <a:t>或已有资源的修改。</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4677">
                <a:tc>
                  <a:txBody>
                    <a:bodyPr/>
                    <a:lstStyle/>
                    <a:p>
                      <a:pPr fontAlgn="t"/>
                      <a:r>
                        <a:rPr lang="en-US" altLang="zh-CN" sz="1100">
                          <a:effectLst/>
                        </a:rPr>
                        <a:t>4</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PUT</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latin typeface="+mn-ea"/>
                          <a:ea typeface="+mn-ea"/>
                        </a:rPr>
                        <a:t>从客户端向服务器传送的数据取代指定的文档的内容。</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37125">
                <a:tc>
                  <a:txBody>
                    <a:bodyPr/>
                    <a:lstStyle/>
                    <a:p>
                      <a:pPr fontAlgn="t"/>
                      <a:r>
                        <a:rPr lang="en-US" altLang="zh-CN" sz="1100">
                          <a:effectLst/>
                        </a:rPr>
                        <a:t>5</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DELETE</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latin typeface="+mn-ea"/>
                          <a:ea typeface="+mn-ea"/>
                        </a:rPr>
                        <a:t>请求服务器删除指定的页面。</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0040">
                <a:tc>
                  <a:txBody>
                    <a:bodyPr/>
                    <a:lstStyle/>
                    <a:p>
                      <a:pPr fontAlgn="t"/>
                      <a:r>
                        <a:rPr lang="en-US" altLang="zh-CN" sz="1100">
                          <a:effectLst/>
                        </a:rPr>
                        <a:t>6</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CONNECT</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latin typeface="+mn-ea"/>
                          <a:ea typeface="+mn-ea"/>
                        </a:rPr>
                        <a:t>HTTP/1.1</a:t>
                      </a:r>
                      <a:r>
                        <a:rPr lang="zh-CN" altLang="en-US" sz="1100">
                          <a:effectLst/>
                          <a:latin typeface="+mn-ea"/>
                          <a:ea typeface="+mn-ea"/>
                        </a:rPr>
                        <a:t>协议中预留给能够将连接改为管道方式的代理服务器。</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60040">
                <a:tc>
                  <a:txBody>
                    <a:bodyPr/>
                    <a:lstStyle/>
                    <a:p>
                      <a:pPr fontAlgn="t"/>
                      <a:r>
                        <a:rPr lang="en-US" altLang="zh-CN" sz="1100">
                          <a:effectLst/>
                        </a:rPr>
                        <a:t>7</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OPTIONS</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latin typeface="+mn-ea"/>
                          <a:ea typeface="+mn-ea"/>
                        </a:rPr>
                        <a:t>允许客户端查看服务器的性能。</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4677">
                <a:tc>
                  <a:txBody>
                    <a:bodyPr/>
                    <a:lstStyle/>
                    <a:p>
                      <a:pPr fontAlgn="t"/>
                      <a:r>
                        <a:rPr lang="en-US" altLang="zh-CN" sz="1100">
                          <a:effectLst/>
                        </a:rPr>
                        <a:t>8</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TRACE</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latin typeface="+mn-ea"/>
                          <a:ea typeface="+mn-ea"/>
                        </a:rPr>
                        <a:t>回显服务器收到的请求，主要用于测试或诊断。</a:t>
                      </a:r>
                    </a:p>
                  </a:txBody>
                  <a:tcPr marL="39098" marR="39098" marT="54737" marB="5473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3881153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请求方法</a:t>
            </a:r>
            <a:endParaRPr lang="en-US" altLang="zh-CN" sz="2000" b="1" smtClean="0">
              <a:latin typeface="微软雅黑" pitchFamily="34" charset="-122"/>
              <a:ea typeface="微软雅黑" pitchFamily="34" charset="-122"/>
            </a:endParaRPr>
          </a:p>
          <a:p>
            <a:pPr marL="0" indent="0">
              <a:lnSpc>
                <a:spcPct val="150000"/>
              </a:lnSpc>
              <a:buNone/>
            </a:pPr>
            <a:r>
              <a:rPr lang="en-US" altLang="zh-CN" sz="1600" smtClean="0">
                <a:latin typeface="微软雅黑" pitchFamily="34" charset="-122"/>
                <a:ea typeface="微软雅黑" pitchFamily="34" charset="-122"/>
              </a:rPr>
              <a:t>GET</a:t>
            </a:r>
            <a:r>
              <a:rPr lang="zh-CN" altLang="en-US" sz="1600" smtClean="0">
                <a:latin typeface="微软雅黑" pitchFamily="34" charset="-122"/>
                <a:ea typeface="微软雅黑" pitchFamily="34" charset="-122"/>
              </a:rPr>
              <a:t>请求：</a:t>
            </a:r>
            <a:endParaRPr lang="en-US" altLang="zh-CN" sz="1600" smtClean="0">
              <a:latin typeface="微软雅黑" pitchFamily="34" charset="-122"/>
              <a:ea typeface="微软雅黑" pitchFamily="34" charset="-122"/>
            </a:endParaRPr>
          </a:p>
          <a:p>
            <a:pPr marL="0" indent="0">
              <a:lnSpc>
                <a:spcPct val="150000"/>
              </a:lnSpc>
              <a:buNone/>
            </a:pPr>
            <a:r>
              <a:rPr lang="en-US" altLang="zh-CN" sz="1600" smtClean="0">
                <a:solidFill>
                  <a:srgbClr val="FF0000"/>
                </a:solidFill>
                <a:latin typeface="微软雅黑" pitchFamily="34" charset="-122"/>
                <a:ea typeface="微软雅黑" pitchFamily="34" charset="-122"/>
              </a:rPr>
              <a:t>login.action?name=hyddd&amp;password=idontknow&amp;verify</a:t>
            </a:r>
            <a:r>
              <a:rPr lang="en-US" altLang="zh-CN" sz="1600">
                <a:solidFill>
                  <a:srgbClr val="FF0000"/>
                </a:solidFill>
                <a:latin typeface="微软雅黑" pitchFamily="34" charset="-122"/>
                <a:ea typeface="微软雅黑" pitchFamily="34" charset="-122"/>
              </a:rPr>
              <a:t>=%E4%BD%E5%A5%BD</a:t>
            </a:r>
          </a:p>
          <a:p>
            <a:pPr>
              <a:lnSpc>
                <a:spcPct val="150000"/>
              </a:lnSpc>
            </a:pPr>
            <a:r>
              <a:rPr lang="zh-CN" altLang="en-US" sz="1600" smtClean="0">
                <a:latin typeface="微软雅黑" pitchFamily="34" charset="-122"/>
                <a:ea typeface="微软雅黑" pitchFamily="34" charset="-122"/>
              </a:rPr>
              <a:t>以</a:t>
            </a:r>
            <a:r>
              <a:rPr lang="en-US" altLang="zh-CN" sz="1600"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来</a:t>
            </a:r>
            <a:r>
              <a:rPr lang="zh-CN" altLang="en-US" sz="1600">
                <a:latin typeface="微软雅黑" pitchFamily="34" charset="-122"/>
                <a:ea typeface="微软雅黑" pitchFamily="34" charset="-122"/>
              </a:rPr>
              <a:t>分隔</a:t>
            </a:r>
            <a:r>
              <a:rPr lang="en-US" altLang="zh-CN" sz="1600">
                <a:latin typeface="微软雅黑" pitchFamily="34" charset="-122"/>
                <a:ea typeface="微软雅黑" pitchFamily="34" charset="-122"/>
              </a:rPr>
              <a:t>URL</a:t>
            </a:r>
            <a:r>
              <a:rPr lang="zh-CN" altLang="en-US" sz="1600">
                <a:latin typeface="微软雅黑" pitchFamily="34" charset="-122"/>
                <a:ea typeface="微软雅黑" pitchFamily="34" charset="-122"/>
              </a:rPr>
              <a:t>和数据； </a:t>
            </a:r>
          </a:p>
          <a:p>
            <a:pPr>
              <a:lnSpc>
                <a:spcPct val="150000"/>
              </a:lnSpc>
            </a:pPr>
            <a:r>
              <a:rPr lang="zh-CN" altLang="en-US" sz="1600" smtClean="0">
                <a:latin typeface="微软雅黑" pitchFamily="34" charset="-122"/>
                <a:ea typeface="微软雅黑" pitchFamily="34" charset="-122"/>
              </a:rPr>
              <a:t>以</a:t>
            </a:r>
            <a:r>
              <a:rPr lang="en-US" altLang="zh-CN" sz="1600">
                <a:latin typeface="微软雅黑" pitchFamily="34" charset="-122"/>
                <a:ea typeface="微软雅黑" pitchFamily="34" charset="-122"/>
              </a:rPr>
              <a:t>&amp; </a:t>
            </a:r>
            <a:r>
              <a:rPr lang="zh-CN" altLang="en-US" sz="1600">
                <a:latin typeface="微软雅黑" pitchFamily="34" charset="-122"/>
                <a:ea typeface="微软雅黑" pitchFamily="34" charset="-122"/>
              </a:rPr>
              <a:t>来分隔参数；</a:t>
            </a:r>
          </a:p>
          <a:p>
            <a:pPr>
              <a:lnSpc>
                <a:spcPct val="150000"/>
              </a:lnSpc>
            </a:pPr>
            <a:r>
              <a:rPr lang="zh-CN" altLang="en-US" sz="1600" smtClean="0">
                <a:latin typeface="微软雅黑" pitchFamily="34" charset="-122"/>
                <a:ea typeface="微软雅黑" pitchFamily="34" charset="-122"/>
              </a:rPr>
              <a:t>如果</a:t>
            </a:r>
            <a:r>
              <a:rPr lang="zh-CN" altLang="en-US" sz="1600">
                <a:latin typeface="微软雅黑" pitchFamily="34" charset="-122"/>
                <a:ea typeface="微软雅黑" pitchFamily="34" charset="-122"/>
              </a:rPr>
              <a:t>数据是英文或数字，原样发送；</a:t>
            </a:r>
          </a:p>
          <a:p>
            <a:pPr>
              <a:lnSpc>
                <a:spcPct val="150000"/>
              </a:lnSpc>
            </a:pPr>
            <a:r>
              <a:rPr lang="zh-CN" altLang="en-US" sz="1600" smtClean="0">
                <a:latin typeface="微软雅黑" pitchFamily="34" charset="-122"/>
                <a:ea typeface="微软雅黑" pitchFamily="34" charset="-122"/>
              </a:rPr>
              <a:t>如果</a:t>
            </a:r>
            <a:r>
              <a:rPr lang="zh-CN" altLang="en-US" sz="1600">
                <a:latin typeface="微软雅黑" pitchFamily="34" charset="-122"/>
                <a:ea typeface="微软雅黑" pitchFamily="34" charset="-122"/>
              </a:rPr>
              <a:t>数据是中文或其它字符，则进行</a:t>
            </a:r>
            <a:r>
              <a:rPr lang="en-US" altLang="zh-CN" sz="1600">
                <a:latin typeface="微软雅黑" pitchFamily="34" charset="-122"/>
                <a:ea typeface="微软雅黑" pitchFamily="34" charset="-122"/>
              </a:rPr>
              <a:t>BASE64</a:t>
            </a:r>
            <a:r>
              <a:rPr lang="zh-CN" altLang="en-US" sz="1600">
                <a:latin typeface="微软雅黑" pitchFamily="34" charset="-122"/>
                <a:ea typeface="微软雅黑" pitchFamily="34" charset="-122"/>
              </a:rPr>
              <a:t>编码</a:t>
            </a:r>
          </a:p>
          <a:p>
            <a:pPr>
              <a:buFont typeface="Wingdings" pitchFamily="2" charset="2"/>
              <a:buChar char="Ø"/>
              <a:defRPr/>
            </a:pPr>
            <a:endParaRPr lang="en-US" altLang="zh-CN" sz="800" smtClean="0">
              <a:effectLst>
                <a:outerShdw blurRad="38100" dist="38100" dir="2700000" algn="tl">
                  <a:srgbClr val="000000">
                    <a:alpha val="43137"/>
                  </a:srgbClr>
                </a:outerShdw>
              </a:effectLst>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545293885"/>
              </p:ext>
            </p:extLst>
          </p:nvPr>
        </p:nvGraphicFramePr>
        <p:xfrm>
          <a:off x="683568" y="4437112"/>
          <a:ext cx="6096000" cy="1259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zh-CN" altLang="en-US" sz="1400" smtClean="0"/>
                        <a:t>操作方式</a:t>
                      </a:r>
                      <a:endParaRPr lang="zh-CN" altLang="en-US" sz="1400"/>
                    </a:p>
                  </a:txBody>
                  <a:tcPr/>
                </a:tc>
                <a:tc>
                  <a:txBody>
                    <a:bodyPr/>
                    <a:lstStyle/>
                    <a:p>
                      <a:r>
                        <a:rPr lang="zh-CN" altLang="en-US" sz="1400" smtClean="0"/>
                        <a:t>数据位置</a:t>
                      </a:r>
                      <a:endParaRPr lang="zh-CN" altLang="en-US" sz="1400"/>
                    </a:p>
                  </a:txBody>
                  <a:tcPr/>
                </a:tc>
                <a:tc>
                  <a:txBody>
                    <a:bodyPr/>
                    <a:lstStyle/>
                    <a:p>
                      <a:r>
                        <a:rPr lang="zh-CN" altLang="en-US" sz="1400" smtClean="0"/>
                        <a:t>明文密文</a:t>
                      </a:r>
                      <a:endParaRPr lang="zh-CN" altLang="en-US" sz="1400"/>
                    </a:p>
                  </a:txBody>
                  <a:tcPr/>
                </a:tc>
                <a:tc>
                  <a:txBody>
                    <a:bodyPr/>
                    <a:lstStyle/>
                    <a:p>
                      <a:r>
                        <a:rPr lang="zh-CN" altLang="en-US" sz="1400" smtClean="0"/>
                        <a:t>数据安全</a:t>
                      </a:r>
                      <a:endParaRPr lang="zh-CN" altLang="en-US" sz="1400"/>
                    </a:p>
                  </a:txBody>
                  <a:tcPr/>
                </a:tc>
                <a:tc>
                  <a:txBody>
                    <a:bodyPr/>
                    <a:lstStyle/>
                    <a:p>
                      <a:r>
                        <a:rPr lang="zh-CN" altLang="en-US" sz="1400" smtClean="0"/>
                        <a:t>长度限制</a:t>
                      </a:r>
                      <a:endParaRPr lang="zh-CN" altLang="en-US" sz="1400"/>
                    </a:p>
                  </a:txBody>
                  <a:tcPr/>
                </a:tc>
                <a:tc>
                  <a:txBody>
                    <a:bodyPr/>
                    <a:lstStyle/>
                    <a:p>
                      <a:r>
                        <a:rPr lang="zh-CN" altLang="en-US" sz="1400" smtClean="0"/>
                        <a:t>应用场景</a:t>
                      </a:r>
                      <a:endParaRPr lang="zh-CN" altLang="en-US" sz="1400"/>
                    </a:p>
                  </a:txBody>
                  <a:tcPr/>
                </a:tc>
              </a:tr>
              <a:tr h="370840">
                <a:tc>
                  <a:txBody>
                    <a:bodyPr/>
                    <a:lstStyle/>
                    <a:p>
                      <a:r>
                        <a:rPr lang="en-US" altLang="zh-CN" sz="1400" smtClean="0">
                          <a:latin typeface="+mn-ea"/>
                          <a:ea typeface="+mn-ea"/>
                        </a:rPr>
                        <a:t>GET</a:t>
                      </a:r>
                      <a:endParaRPr lang="zh-CN" altLang="en-US" sz="1400">
                        <a:latin typeface="+mn-ea"/>
                        <a:ea typeface="+mn-ea"/>
                      </a:endParaRPr>
                    </a:p>
                  </a:txBody>
                  <a:tcPr/>
                </a:tc>
                <a:tc>
                  <a:txBody>
                    <a:bodyPr/>
                    <a:lstStyle/>
                    <a:p>
                      <a:r>
                        <a:rPr lang="en-US" altLang="zh-CN" sz="1400" smtClean="0">
                          <a:latin typeface="+mn-ea"/>
                          <a:ea typeface="+mn-ea"/>
                        </a:rPr>
                        <a:t>HTTP</a:t>
                      </a:r>
                      <a:r>
                        <a:rPr lang="zh-CN" altLang="en-US" sz="1400" smtClean="0">
                          <a:latin typeface="+mn-ea"/>
                          <a:ea typeface="+mn-ea"/>
                        </a:rPr>
                        <a:t>包头</a:t>
                      </a:r>
                      <a:endParaRPr lang="zh-CN" altLang="en-US" sz="1400">
                        <a:latin typeface="+mn-ea"/>
                        <a:ea typeface="+mn-ea"/>
                      </a:endParaRPr>
                    </a:p>
                  </a:txBody>
                  <a:tcPr/>
                </a:tc>
                <a:tc>
                  <a:txBody>
                    <a:bodyPr/>
                    <a:lstStyle/>
                    <a:p>
                      <a:r>
                        <a:rPr lang="zh-CN" altLang="en-US" sz="1400" smtClean="0">
                          <a:latin typeface="+mn-ea"/>
                          <a:ea typeface="+mn-ea"/>
                        </a:rPr>
                        <a:t>明文</a:t>
                      </a:r>
                      <a:endParaRPr lang="zh-CN" altLang="en-US" sz="1400">
                        <a:latin typeface="+mn-ea"/>
                        <a:ea typeface="+mn-ea"/>
                      </a:endParaRPr>
                    </a:p>
                  </a:txBody>
                  <a:tcPr/>
                </a:tc>
                <a:tc>
                  <a:txBody>
                    <a:bodyPr/>
                    <a:lstStyle/>
                    <a:p>
                      <a:r>
                        <a:rPr lang="zh-CN" altLang="en-US" sz="1400" smtClean="0">
                          <a:latin typeface="+mn-ea"/>
                          <a:ea typeface="+mn-ea"/>
                        </a:rPr>
                        <a:t>不安全</a:t>
                      </a:r>
                      <a:endParaRPr lang="zh-CN" altLang="en-US" sz="1400">
                        <a:latin typeface="+mn-ea"/>
                        <a:ea typeface="+mn-ea"/>
                      </a:endParaRPr>
                    </a:p>
                  </a:txBody>
                  <a:tcPr/>
                </a:tc>
                <a:tc>
                  <a:txBody>
                    <a:bodyPr/>
                    <a:lstStyle/>
                    <a:p>
                      <a:r>
                        <a:rPr lang="zh-CN" altLang="en-US" sz="1400" smtClean="0">
                          <a:latin typeface="+mn-ea"/>
                          <a:ea typeface="+mn-ea"/>
                        </a:rPr>
                        <a:t>长度较小</a:t>
                      </a:r>
                      <a:endParaRPr lang="zh-CN" altLang="en-US" sz="1400">
                        <a:latin typeface="+mn-ea"/>
                        <a:ea typeface="+mn-ea"/>
                      </a:endParaRPr>
                    </a:p>
                  </a:txBody>
                  <a:tcPr/>
                </a:tc>
                <a:tc>
                  <a:txBody>
                    <a:bodyPr/>
                    <a:lstStyle/>
                    <a:p>
                      <a:r>
                        <a:rPr lang="zh-CN" altLang="en-US" sz="1400" smtClean="0">
                          <a:latin typeface="+mn-ea"/>
                          <a:ea typeface="+mn-ea"/>
                        </a:rPr>
                        <a:t>查询数据</a:t>
                      </a:r>
                      <a:endParaRPr lang="zh-CN" altLang="en-US" sz="1400">
                        <a:latin typeface="+mn-ea"/>
                        <a:ea typeface="+mn-ea"/>
                      </a:endParaRPr>
                    </a:p>
                  </a:txBody>
                  <a:tcPr/>
                </a:tc>
              </a:tr>
              <a:tr h="370840">
                <a:tc>
                  <a:txBody>
                    <a:bodyPr/>
                    <a:lstStyle/>
                    <a:p>
                      <a:r>
                        <a:rPr lang="en-US" altLang="zh-CN" sz="1400" smtClean="0">
                          <a:latin typeface="+mn-ea"/>
                          <a:ea typeface="+mn-ea"/>
                        </a:rPr>
                        <a:t>POST</a:t>
                      </a:r>
                      <a:endParaRPr lang="zh-CN" altLang="en-US" sz="1400">
                        <a:latin typeface="+mn-ea"/>
                        <a:ea typeface="+mn-ea"/>
                      </a:endParaRPr>
                    </a:p>
                  </a:txBody>
                  <a:tcPr/>
                </a:tc>
                <a:tc>
                  <a:txBody>
                    <a:bodyPr/>
                    <a:lstStyle/>
                    <a:p>
                      <a:r>
                        <a:rPr lang="en-US" altLang="zh-CN" sz="1400" smtClean="0">
                          <a:latin typeface="+mn-ea"/>
                          <a:ea typeface="+mn-ea"/>
                        </a:rPr>
                        <a:t>HTTP</a:t>
                      </a:r>
                      <a:r>
                        <a:rPr lang="zh-CN" altLang="en-US" sz="1400" smtClean="0">
                          <a:latin typeface="+mn-ea"/>
                          <a:ea typeface="+mn-ea"/>
                        </a:rPr>
                        <a:t>正文</a:t>
                      </a:r>
                      <a:endParaRPr lang="zh-CN" altLang="en-US" sz="1400">
                        <a:latin typeface="+mn-ea"/>
                        <a:ea typeface="+mn-ea"/>
                      </a:endParaRPr>
                    </a:p>
                  </a:txBody>
                  <a:tcPr/>
                </a:tc>
                <a:tc>
                  <a:txBody>
                    <a:bodyPr/>
                    <a:lstStyle/>
                    <a:p>
                      <a:r>
                        <a:rPr lang="zh-CN" altLang="en-US" sz="1400" smtClean="0">
                          <a:latin typeface="+mn-ea"/>
                          <a:ea typeface="+mn-ea"/>
                        </a:rPr>
                        <a:t>密文</a:t>
                      </a:r>
                      <a:endParaRPr lang="zh-CN" altLang="en-US" sz="1400">
                        <a:latin typeface="+mn-ea"/>
                        <a:ea typeface="+mn-ea"/>
                      </a:endParaRPr>
                    </a:p>
                  </a:txBody>
                  <a:tcPr/>
                </a:tc>
                <a:tc>
                  <a:txBody>
                    <a:bodyPr/>
                    <a:lstStyle/>
                    <a:p>
                      <a:r>
                        <a:rPr lang="zh-CN" altLang="en-US" sz="1400" smtClean="0">
                          <a:latin typeface="+mn-ea"/>
                          <a:ea typeface="+mn-ea"/>
                        </a:rPr>
                        <a:t>安全</a:t>
                      </a:r>
                      <a:endParaRPr lang="zh-CN" altLang="en-US" sz="1400">
                        <a:latin typeface="+mn-ea"/>
                        <a:ea typeface="+mn-ea"/>
                      </a:endParaRPr>
                    </a:p>
                  </a:txBody>
                  <a:tcPr/>
                </a:tc>
                <a:tc>
                  <a:txBody>
                    <a:bodyPr/>
                    <a:lstStyle/>
                    <a:p>
                      <a:r>
                        <a:rPr lang="zh-CN" altLang="en-US" sz="1400" smtClean="0">
                          <a:latin typeface="+mn-ea"/>
                          <a:ea typeface="+mn-ea"/>
                        </a:rPr>
                        <a:t>支持较大数据传输</a:t>
                      </a:r>
                      <a:endParaRPr lang="zh-CN" altLang="en-US" sz="1400">
                        <a:latin typeface="+mn-ea"/>
                        <a:ea typeface="+mn-ea"/>
                      </a:endParaRPr>
                    </a:p>
                  </a:txBody>
                  <a:tcPr/>
                </a:tc>
                <a:tc>
                  <a:txBody>
                    <a:bodyPr/>
                    <a:lstStyle/>
                    <a:p>
                      <a:r>
                        <a:rPr lang="zh-CN" altLang="en-US" sz="1400" smtClean="0">
                          <a:latin typeface="+mn-ea"/>
                          <a:ea typeface="+mn-ea"/>
                        </a:rPr>
                        <a:t>修改数据</a:t>
                      </a:r>
                      <a:endParaRPr lang="zh-CN" altLang="en-US" sz="1400">
                        <a:latin typeface="+mn-ea"/>
                        <a:ea typeface="+mn-ea"/>
                      </a:endParaRPr>
                    </a:p>
                  </a:txBody>
                  <a:tcPr/>
                </a:tc>
              </a:tr>
            </a:tbl>
          </a:graphicData>
        </a:graphic>
      </p:graphicFrame>
    </p:spTree>
    <p:extLst>
      <p:ext uri="{BB962C8B-B14F-4D97-AF65-F5344CB8AC3E}">
        <p14:creationId xmlns:p14="http://schemas.microsoft.com/office/powerpoint/2010/main" val="1898640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状态码</a:t>
            </a:r>
            <a:endParaRPr lang="en-US" altLang="zh-CN" sz="2000" b="1" smtClean="0">
              <a:latin typeface="微软雅黑" pitchFamily="34" charset="-122"/>
              <a:ea typeface="微软雅黑" pitchFamily="34" charset="-122"/>
            </a:endParaRPr>
          </a:p>
          <a:p>
            <a:pPr marL="0" indent="0">
              <a:lnSpc>
                <a:spcPct val="150000"/>
              </a:lnSpc>
              <a:buNone/>
            </a:pPr>
            <a:r>
              <a:rPr lang="zh-CN" altLang="en-US" sz="1400" smtClean="0">
                <a:latin typeface="微软雅黑" pitchFamily="34" charset="-122"/>
                <a:ea typeface="微软雅黑" pitchFamily="34" charset="-122"/>
              </a:rPr>
              <a:t>    浏览</a:t>
            </a:r>
            <a:r>
              <a:rPr lang="zh-CN" altLang="en-US" sz="1400">
                <a:latin typeface="微软雅黑" pitchFamily="34" charset="-122"/>
                <a:ea typeface="微软雅黑" pitchFamily="34" charset="-122"/>
              </a:rPr>
              <a:t>者访问一个网页时，浏览者的浏览器会向网页所在服务器发出请求。当浏览器接收并显示网页前，此网页所在的服务器会返回一个包含</a:t>
            </a:r>
            <a:r>
              <a:rPr lang="en-US" altLang="zh-CN" sz="1400">
                <a:latin typeface="微软雅黑" pitchFamily="34" charset="-122"/>
                <a:ea typeface="微软雅黑" pitchFamily="34" charset="-122"/>
              </a:rPr>
              <a:t>HTTP</a:t>
            </a:r>
            <a:r>
              <a:rPr lang="zh-CN" altLang="en-US" sz="1400">
                <a:latin typeface="微软雅黑" pitchFamily="34" charset="-122"/>
                <a:ea typeface="微软雅黑" pitchFamily="34" charset="-122"/>
              </a:rPr>
              <a:t>状态码的信息头（</a:t>
            </a:r>
            <a:r>
              <a:rPr lang="en-US" altLang="zh-CN" sz="1400">
                <a:latin typeface="微软雅黑" pitchFamily="34" charset="-122"/>
                <a:ea typeface="微软雅黑" pitchFamily="34" charset="-122"/>
              </a:rPr>
              <a:t>server header</a:t>
            </a:r>
            <a:r>
              <a:rPr lang="zh-CN" altLang="en-US" sz="1400">
                <a:latin typeface="微软雅黑" pitchFamily="34" charset="-122"/>
                <a:ea typeface="微软雅黑" pitchFamily="34" charset="-122"/>
              </a:rPr>
              <a:t>）用以响应浏览器的请求。</a:t>
            </a:r>
          </a:p>
          <a:p>
            <a:pPr marL="0" indent="0">
              <a:lnSpc>
                <a:spcPct val="150000"/>
              </a:lnSpc>
              <a:buNone/>
            </a:pPr>
            <a:endParaRPr lang="en-US" altLang="zh-CN" sz="800" smtClean="0">
              <a:latin typeface="微软雅黑" pitchFamily="34" charset="-122"/>
              <a:ea typeface="微软雅黑" pitchFamily="34" charset="-122"/>
            </a:endParaRPr>
          </a:p>
          <a:p>
            <a:pPr marL="0" indent="0">
              <a:lnSpc>
                <a:spcPct val="150000"/>
              </a:lnSpc>
              <a:buNone/>
            </a:pPr>
            <a:r>
              <a:rPr lang="zh-CN" altLang="en-US" sz="1400" smtClean="0">
                <a:latin typeface="微软雅黑" pitchFamily="34" charset="-122"/>
                <a:ea typeface="微软雅黑" pitchFamily="34" charset="-122"/>
              </a:rPr>
              <a:t>常见</a:t>
            </a:r>
            <a:r>
              <a:rPr lang="zh-CN" altLang="en-US" sz="1400">
                <a:latin typeface="微软雅黑" pitchFamily="34" charset="-122"/>
                <a:ea typeface="微软雅黑" pitchFamily="34" charset="-122"/>
              </a:rPr>
              <a:t>的</a:t>
            </a:r>
            <a:r>
              <a:rPr lang="en-US" altLang="zh-CN" sz="1400">
                <a:latin typeface="微软雅黑" pitchFamily="34" charset="-122"/>
                <a:ea typeface="微软雅黑" pitchFamily="34" charset="-122"/>
              </a:rPr>
              <a:t>HTTP</a:t>
            </a:r>
            <a:r>
              <a:rPr lang="zh-CN" altLang="en-US" sz="1400">
                <a:latin typeface="微软雅黑" pitchFamily="34" charset="-122"/>
                <a:ea typeface="微软雅黑" pitchFamily="34" charset="-122"/>
              </a:rPr>
              <a:t>状态</a:t>
            </a:r>
            <a:r>
              <a:rPr lang="zh-CN" altLang="en-US" sz="1400" smtClean="0">
                <a:latin typeface="微软雅黑" pitchFamily="34" charset="-122"/>
                <a:ea typeface="微软雅黑" pitchFamily="34" charset="-122"/>
              </a:rPr>
              <a:t>码</a:t>
            </a:r>
            <a:r>
              <a:rPr lang="en-US" altLang="zh-CN" sz="1400" smtClean="0">
                <a:latin typeface="微软雅黑" pitchFamily="34" charset="-122"/>
                <a:ea typeface="微软雅黑" pitchFamily="34" charset="-122"/>
              </a:rPr>
              <a:t>(</a:t>
            </a:r>
            <a:r>
              <a:rPr lang="en-US" altLang="zh-CN" sz="1400">
                <a:latin typeface="微软雅黑" pitchFamily="34" charset="-122"/>
                <a:ea typeface="微软雅黑" pitchFamily="34" charset="-122"/>
              </a:rPr>
              <a:t>HTTP Status Code</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a:t>
            </a:r>
            <a:endParaRPr lang="zh-CN" altLang="en-US" sz="1400">
              <a:latin typeface="微软雅黑" pitchFamily="34" charset="-122"/>
              <a:ea typeface="微软雅黑" pitchFamily="34" charset="-122"/>
            </a:endParaRPr>
          </a:p>
          <a:p>
            <a:pPr>
              <a:lnSpc>
                <a:spcPct val="150000"/>
              </a:lnSpc>
            </a:pPr>
            <a:r>
              <a:rPr lang="en-US" altLang="zh-CN" sz="1400">
                <a:latin typeface="微软雅黑" pitchFamily="34" charset="-122"/>
                <a:ea typeface="微软雅黑" pitchFamily="34" charset="-122"/>
              </a:rPr>
              <a:t>200 - </a:t>
            </a:r>
            <a:r>
              <a:rPr lang="zh-CN" altLang="en-US" sz="1400">
                <a:latin typeface="微软雅黑" pitchFamily="34" charset="-122"/>
                <a:ea typeface="微软雅黑" pitchFamily="34" charset="-122"/>
              </a:rPr>
              <a:t>请求成功</a:t>
            </a:r>
          </a:p>
          <a:p>
            <a:pPr>
              <a:lnSpc>
                <a:spcPct val="150000"/>
              </a:lnSpc>
            </a:pPr>
            <a:r>
              <a:rPr lang="en-US" altLang="zh-CN" sz="1400">
                <a:latin typeface="微软雅黑" pitchFamily="34" charset="-122"/>
                <a:ea typeface="微软雅黑" pitchFamily="34" charset="-122"/>
              </a:rPr>
              <a:t>301 - </a:t>
            </a:r>
            <a:r>
              <a:rPr lang="zh-CN" altLang="en-US" sz="1400">
                <a:latin typeface="微软雅黑" pitchFamily="34" charset="-122"/>
                <a:ea typeface="微软雅黑" pitchFamily="34" charset="-122"/>
              </a:rPr>
              <a:t>资源（网页等）被永久转移到其它</a:t>
            </a:r>
            <a:r>
              <a:rPr lang="en-US" altLang="zh-CN" sz="1400">
                <a:latin typeface="微软雅黑" pitchFamily="34" charset="-122"/>
                <a:ea typeface="微软雅黑" pitchFamily="34" charset="-122"/>
              </a:rPr>
              <a:t>URL</a:t>
            </a:r>
          </a:p>
          <a:p>
            <a:pPr>
              <a:lnSpc>
                <a:spcPct val="150000"/>
              </a:lnSpc>
            </a:pPr>
            <a:r>
              <a:rPr lang="en-US" altLang="zh-CN" sz="1400">
                <a:latin typeface="微软雅黑" pitchFamily="34" charset="-122"/>
                <a:ea typeface="微软雅黑" pitchFamily="34" charset="-122"/>
              </a:rPr>
              <a:t>404 - </a:t>
            </a:r>
            <a:r>
              <a:rPr lang="zh-CN" altLang="en-US" sz="1400">
                <a:latin typeface="微软雅黑" pitchFamily="34" charset="-122"/>
                <a:ea typeface="微软雅黑" pitchFamily="34" charset="-122"/>
              </a:rPr>
              <a:t>请求的资源（网页等）不存在</a:t>
            </a:r>
          </a:p>
          <a:p>
            <a:pPr>
              <a:lnSpc>
                <a:spcPct val="150000"/>
              </a:lnSpc>
            </a:pPr>
            <a:r>
              <a:rPr lang="en-US" altLang="zh-CN" sz="1400">
                <a:latin typeface="微软雅黑" pitchFamily="34" charset="-122"/>
                <a:ea typeface="微软雅黑" pitchFamily="34" charset="-122"/>
              </a:rPr>
              <a:t>500 - </a:t>
            </a:r>
            <a:r>
              <a:rPr lang="zh-CN" altLang="en-US" sz="1400">
                <a:latin typeface="微软雅黑" pitchFamily="34" charset="-122"/>
                <a:ea typeface="微软雅黑" pitchFamily="34" charset="-122"/>
              </a:rPr>
              <a:t>内部服务器错误</a:t>
            </a:r>
          </a:p>
          <a:p>
            <a:pPr marL="0" indent="0">
              <a:buNone/>
              <a:defRPr/>
            </a:pPr>
            <a:endParaRPr lang="en-US" altLang="zh-CN" sz="800" smtClean="0">
              <a:effectLst>
                <a:outerShdw blurRad="38100" dist="38100" dir="2700000" algn="tl">
                  <a:srgbClr val="000000">
                    <a:alpha val="43137"/>
                  </a:srgbClr>
                </a:outerShdw>
              </a:effectLst>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26195887"/>
              </p:ext>
            </p:extLst>
          </p:nvPr>
        </p:nvGraphicFramePr>
        <p:xfrm>
          <a:off x="611560" y="4435564"/>
          <a:ext cx="6943726" cy="1729740"/>
        </p:xfrm>
        <a:graphic>
          <a:graphicData uri="http://schemas.openxmlformats.org/drawingml/2006/table">
            <a:tbl>
              <a:tblPr/>
              <a:tblGrid>
                <a:gridCol w="1645333"/>
                <a:gridCol w="5298393"/>
              </a:tblGrid>
              <a:tr h="0">
                <a:tc>
                  <a:txBody>
                    <a:bodyPr/>
                    <a:lstStyle/>
                    <a:p>
                      <a:pPr algn="l" fontAlgn="t"/>
                      <a:r>
                        <a:rPr lang="zh-CN" altLang="en-US" sz="1100">
                          <a:solidFill>
                            <a:srgbClr val="FFFFFF"/>
                          </a:solidFill>
                          <a:effectLst/>
                        </a:rPr>
                        <a:t>分类</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100">
                          <a:solidFill>
                            <a:srgbClr val="FFFFFF"/>
                          </a:solidFill>
                          <a:effectLst/>
                        </a:rPr>
                        <a:t>分类描述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ltLang="zh-CN" sz="1100">
                          <a:effectLst/>
                        </a:rPr>
                        <a:t>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信息，服务器收到请求，需要请求者继续执行操作</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ltLang="zh-CN" sz="1100">
                          <a:effectLst/>
                        </a:rPr>
                        <a:t>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成功，操作被成功接收并处理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altLang="zh-CN" sz="1100">
                          <a:effectLst/>
                        </a:rPr>
                        <a:t>3**</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重定向，需要进一步的操作以完成请求</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ltLang="zh-CN" sz="1100">
                          <a:effectLst/>
                        </a:rPr>
                        <a:t>4**</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客户端错误，请求包含语法错误或无法完成请求</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altLang="zh-CN" sz="1100">
                          <a:effectLst/>
                        </a:rPr>
                        <a:t>5**</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服务器错误，服务器在处理请求的过程中发生了错误</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20311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196752"/>
            <a:ext cx="8229600" cy="4801071"/>
          </a:xfrm>
        </p:spPr>
        <p:txBody>
          <a:bodyPr/>
          <a:lstStyle/>
          <a:p>
            <a:pPr>
              <a:buFont typeface="Wingdings" pitchFamily="2" charset="2"/>
              <a:buChar char="n"/>
              <a:defRPr/>
            </a:pPr>
            <a:r>
              <a:rPr lang="en-US" altLang="zh-CN" sz="2000" b="1" smtClean="0">
                <a:latin typeface="微软雅黑" pitchFamily="34" charset="-122"/>
                <a:ea typeface="微软雅黑" pitchFamily="34" charset="-122"/>
              </a:rPr>
              <a:t>HTTP</a:t>
            </a:r>
            <a:r>
              <a:rPr lang="zh-CN" altLang="en-US" sz="2000" b="1" smtClean="0">
                <a:latin typeface="微软雅黑" pitchFamily="34" charset="-122"/>
                <a:ea typeface="微软雅黑" pitchFamily="34" charset="-122"/>
              </a:rPr>
              <a:t>消息体格式</a:t>
            </a:r>
            <a:endParaRPr lang="en-US" altLang="zh-CN" sz="2000" b="1" smtClean="0">
              <a:latin typeface="微软雅黑" pitchFamily="34" charset="-122"/>
              <a:ea typeface="微软雅黑" pitchFamily="34" charset="-122"/>
            </a:endParaRPr>
          </a:p>
          <a:p>
            <a:pPr>
              <a:lnSpc>
                <a:spcPct val="150000"/>
              </a:lnSpc>
              <a:buFont typeface="Wingdings" pitchFamily="2" charset="2"/>
              <a:buChar char="Ø"/>
            </a:pPr>
            <a:r>
              <a:rPr lang="en-US" altLang="zh-CN" sz="1400" smtClean="0">
                <a:effectLst>
                  <a:outerShdw blurRad="38100" dist="38100" dir="2700000" algn="tl">
                    <a:srgbClr val="000000">
                      <a:alpha val="43137"/>
                    </a:srgbClr>
                  </a:outerShdw>
                </a:effectLst>
                <a:latin typeface="微软雅黑" pitchFamily="34" charset="-122"/>
                <a:ea typeface="微软雅黑" pitchFamily="34" charset="-122"/>
              </a:rPr>
              <a:t>XML</a:t>
            </a:r>
            <a:r>
              <a:rPr lang="zh-CN" altLang="en-US" sz="1400" smtClean="0">
                <a:effectLst>
                  <a:outerShdw blurRad="38100" dist="38100" dir="2700000" algn="tl">
                    <a:srgbClr val="000000">
                      <a:alpha val="43137"/>
                    </a:srgbClr>
                  </a:outerShdw>
                </a:effectLst>
                <a:latin typeface="微软雅黑" pitchFamily="34" charset="-122"/>
                <a:ea typeface="微软雅黑" pitchFamily="34" charset="-122"/>
              </a:rPr>
              <a:t>格式    </a:t>
            </a:r>
            <a:endParaRPr lang="en-US" altLang="zh-CN" sz="1400" smtClean="0">
              <a:effectLst>
                <a:outerShdw blurRad="38100" dist="38100" dir="2700000" algn="tl">
                  <a:srgbClr val="000000">
                    <a:alpha val="43137"/>
                  </a:srgbClr>
                </a:outerShdw>
              </a:effectLst>
              <a:latin typeface="微软雅黑" pitchFamily="34" charset="-122"/>
              <a:ea typeface="微软雅黑" pitchFamily="34" charset="-122"/>
            </a:endParaRPr>
          </a:p>
          <a:p>
            <a:pPr marL="0" indent="0">
              <a:lnSpc>
                <a:spcPct val="150000"/>
              </a:lnSpc>
              <a:buNone/>
            </a:pPr>
            <a:r>
              <a:rPr lang="en-US" altLang="zh-CN" sz="1400" smtClean="0">
                <a:latin typeface="微软雅黑" pitchFamily="34" charset="-122"/>
                <a:ea typeface="微软雅黑" pitchFamily="34" charset="-122"/>
              </a:rPr>
              <a:t>XML</a:t>
            </a:r>
            <a:r>
              <a:rPr lang="zh-CN" altLang="en-US" sz="1400" smtClean="0">
                <a:latin typeface="微软雅黑" pitchFamily="34" charset="-122"/>
                <a:ea typeface="微软雅黑" pitchFamily="34" charset="-122"/>
              </a:rPr>
              <a:t>被设计用来传输和存储数据，标签没有预定义，需要自行定义，可扩展，具备自我描述性。</a:t>
            </a:r>
            <a:endParaRPr lang="en-US" altLang="zh-CN" sz="1400" smtClean="0">
              <a:latin typeface="微软雅黑" pitchFamily="34" charset="-122"/>
              <a:ea typeface="微软雅黑" pitchFamily="34" charset="-122"/>
            </a:endParaRPr>
          </a:p>
          <a:p>
            <a:pPr marL="0" indent="0">
              <a:lnSpc>
                <a:spcPct val="150000"/>
              </a:lnSpc>
              <a:buNone/>
            </a:pPr>
            <a:r>
              <a:rPr lang="zh-CN" altLang="en-US" sz="1400" smtClean="0">
                <a:latin typeface="微软雅黑" pitchFamily="34" charset="-122"/>
                <a:ea typeface="微软雅黑" pitchFamily="34" charset="-122"/>
              </a:rPr>
              <a:t>树形结构，格式参考</a:t>
            </a:r>
            <a:r>
              <a:rPr lang="en-US" altLang="zh-CN" sz="1400" smtClean="0">
                <a:latin typeface="微软雅黑" pitchFamily="34" charset="-122"/>
                <a:ea typeface="微软雅黑" pitchFamily="34" charset="-122"/>
              </a:rPr>
              <a:t>XPATH</a:t>
            </a:r>
            <a:r>
              <a:rPr lang="zh-CN" altLang="en-US" sz="1400" smtClean="0">
                <a:latin typeface="微软雅黑" pitchFamily="34" charset="-122"/>
                <a:ea typeface="微软雅黑" pitchFamily="34" charset="-122"/>
              </a:rPr>
              <a:t>介绍</a:t>
            </a:r>
            <a:endParaRPr lang="en-US" altLang="zh-CN" sz="1400">
              <a:latin typeface="微软雅黑" pitchFamily="34" charset="-122"/>
              <a:ea typeface="微软雅黑" pitchFamily="34"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72122"/>
            <a:ext cx="52292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136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196752"/>
            <a:ext cx="8229600" cy="4801071"/>
          </a:xfrm>
        </p:spPr>
        <p:txBody>
          <a:bodyPr/>
          <a:lstStyle/>
          <a:p>
            <a:pPr>
              <a:buFont typeface="Wingdings" pitchFamily="2" charset="2"/>
              <a:buChar char="n"/>
              <a:defRPr/>
            </a:pPr>
            <a:r>
              <a:rPr lang="en-US" altLang="zh-CN" sz="2000" b="1" dirty="0" smtClean="0">
                <a:latin typeface="微软雅黑" pitchFamily="34" charset="-122"/>
                <a:ea typeface="微软雅黑" pitchFamily="34" charset="-122"/>
              </a:rPr>
              <a:t>HTTP</a:t>
            </a:r>
            <a:r>
              <a:rPr lang="zh-CN" altLang="en-US" sz="2000" b="1" dirty="0" smtClean="0">
                <a:latin typeface="微软雅黑" pitchFamily="34" charset="-122"/>
                <a:ea typeface="微软雅黑" pitchFamily="34" charset="-122"/>
              </a:rPr>
              <a:t>消息体格式</a:t>
            </a:r>
            <a:endParaRPr lang="en-US" altLang="zh-CN" sz="2000" b="1" dirty="0" smtClean="0">
              <a:latin typeface="微软雅黑" pitchFamily="34" charset="-122"/>
              <a:ea typeface="微软雅黑" pitchFamily="34" charset="-122"/>
            </a:endParaRPr>
          </a:p>
          <a:p>
            <a:pPr>
              <a:lnSpc>
                <a:spcPct val="150000"/>
              </a:lnSpc>
              <a:buFont typeface="Wingdings" pitchFamily="2" charset="2"/>
              <a:buChar char="Ø"/>
            </a:pPr>
            <a:r>
              <a:rPr lang="en-US" altLang="zh-CN" sz="1400" dirty="0" smtClean="0">
                <a:effectLst>
                  <a:outerShdw blurRad="38100" dist="38100" dir="2700000" algn="tl">
                    <a:srgbClr val="000000">
                      <a:alpha val="43137"/>
                    </a:srgbClr>
                  </a:outerShdw>
                </a:effectLst>
                <a:latin typeface="微软雅黑" pitchFamily="34" charset="-122"/>
                <a:ea typeface="微软雅黑" pitchFamily="34" charset="-122"/>
              </a:rPr>
              <a:t>JSON</a:t>
            </a:r>
            <a:r>
              <a:rPr lang="zh-CN" altLang="en-US" sz="1400" dirty="0" smtClean="0">
                <a:effectLst>
                  <a:outerShdw blurRad="38100" dist="38100" dir="2700000" algn="tl">
                    <a:srgbClr val="000000">
                      <a:alpha val="43137"/>
                    </a:srgbClr>
                  </a:outerShdw>
                </a:effectLst>
                <a:latin typeface="微软雅黑" pitchFamily="34" charset="-122"/>
                <a:ea typeface="微软雅黑" pitchFamily="34" charset="-122"/>
              </a:rPr>
              <a:t>格式    </a:t>
            </a:r>
            <a:endParaRPr lang="en-US" altLang="zh-CN" sz="1400" dirty="0" smtClean="0">
              <a:effectLst>
                <a:outerShdw blurRad="38100" dist="38100" dir="2700000" algn="tl">
                  <a:srgbClr val="000000">
                    <a:alpha val="43137"/>
                  </a:srgbClr>
                </a:outerShdw>
              </a:effectLst>
              <a:latin typeface="微软雅黑" pitchFamily="34" charset="-122"/>
              <a:ea typeface="微软雅黑" pitchFamily="34" charset="-122"/>
            </a:endParaRPr>
          </a:p>
          <a:p>
            <a:pPr marL="0" indent="0">
              <a:lnSpc>
                <a:spcPct val="150000"/>
              </a:lnSpc>
              <a:buNone/>
            </a:pPr>
            <a:r>
              <a:rPr lang="en-US" altLang="zh-CN" sz="1400" dirty="0">
                <a:latin typeface="微软雅黑" pitchFamily="34" charset="-122"/>
                <a:ea typeface="微软雅黑" pitchFamily="34" charset="-122"/>
              </a:rPr>
              <a:t>JSON </a:t>
            </a:r>
            <a:r>
              <a:rPr lang="zh-CN" altLang="en-US" sz="1400" dirty="0">
                <a:latin typeface="微软雅黑" pitchFamily="34" charset="-122"/>
                <a:ea typeface="微软雅黑" pitchFamily="34" charset="-122"/>
              </a:rPr>
              <a:t>指的是 </a:t>
            </a:r>
            <a:r>
              <a:rPr lang="en-US" altLang="zh-CN" sz="1400" dirty="0">
                <a:latin typeface="微软雅黑" pitchFamily="34" charset="-122"/>
                <a:ea typeface="微软雅黑" pitchFamily="34" charset="-122"/>
              </a:rPr>
              <a:t>JavaScript </a:t>
            </a:r>
            <a:r>
              <a:rPr lang="zh-CN" altLang="en-US" sz="1400" dirty="0">
                <a:latin typeface="微软雅黑" pitchFamily="34" charset="-122"/>
                <a:ea typeface="微软雅黑" pitchFamily="34" charset="-122"/>
              </a:rPr>
              <a:t>对象表示法（</a:t>
            </a:r>
            <a:r>
              <a:rPr lang="en-US" altLang="zh-CN" sz="1400" b="1" dirty="0">
                <a:latin typeface="微软雅黑" pitchFamily="34" charset="-122"/>
                <a:ea typeface="微软雅黑" pitchFamily="34" charset="-122"/>
              </a:rPr>
              <a:t>J</a:t>
            </a:r>
            <a:r>
              <a:rPr lang="en-US" altLang="zh-CN" sz="1400" dirty="0">
                <a:latin typeface="微软雅黑" pitchFamily="34" charset="-122"/>
                <a:ea typeface="微软雅黑" pitchFamily="34" charset="-122"/>
              </a:rPr>
              <a:t>ava</a:t>
            </a:r>
            <a:r>
              <a:rPr lang="en-US" altLang="zh-CN" sz="1400" b="1" dirty="0">
                <a:latin typeface="微软雅黑" pitchFamily="34" charset="-122"/>
                <a:ea typeface="微软雅黑" pitchFamily="34" charset="-122"/>
              </a:rPr>
              <a:t>S</a:t>
            </a:r>
            <a:r>
              <a:rPr lang="en-US" altLang="zh-CN" sz="1400" dirty="0">
                <a:latin typeface="微软雅黑" pitchFamily="34" charset="-122"/>
                <a:ea typeface="微软雅黑" pitchFamily="34" charset="-122"/>
              </a:rPr>
              <a:t>cript </a:t>
            </a:r>
            <a:r>
              <a:rPr lang="en-US" altLang="zh-CN" sz="1400" b="1" dirty="0">
                <a:latin typeface="微软雅黑" pitchFamily="34" charset="-122"/>
                <a:ea typeface="微软雅黑" pitchFamily="34" charset="-122"/>
              </a:rPr>
              <a:t>O</a:t>
            </a:r>
            <a:r>
              <a:rPr lang="en-US" altLang="zh-CN" sz="1400" dirty="0">
                <a:latin typeface="微软雅黑" pitchFamily="34" charset="-122"/>
                <a:ea typeface="微软雅黑" pitchFamily="34" charset="-122"/>
              </a:rPr>
              <a:t>bject </a:t>
            </a:r>
            <a:r>
              <a:rPr lang="en-US" altLang="zh-CN" sz="1400" b="1" dirty="0">
                <a:latin typeface="微软雅黑" pitchFamily="34" charset="-122"/>
                <a:ea typeface="微软雅黑" pitchFamily="34" charset="-122"/>
              </a:rPr>
              <a:t>N</a:t>
            </a:r>
            <a:r>
              <a:rPr lang="en-US" altLang="zh-CN" sz="1400" dirty="0">
                <a:latin typeface="微软雅黑" pitchFamily="34" charset="-122"/>
                <a:ea typeface="微软雅黑" pitchFamily="34" charset="-122"/>
              </a:rPr>
              <a:t>otation</a:t>
            </a:r>
            <a:r>
              <a:rPr lang="zh-CN" altLang="en-US" sz="1400" dirty="0" smtClean="0">
                <a:latin typeface="微软雅黑" pitchFamily="34" charset="-122"/>
                <a:ea typeface="微软雅黑" pitchFamily="34" charset="-122"/>
              </a:rPr>
              <a:t>），轻量级</a:t>
            </a:r>
            <a:r>
              <a:rPr lang="zh-CN" altLang="en-US" sz="1400" dirty="0">
                <a:latin typeface="微软雅黑" pitchFamily="34" charset="-122"/>
                <a:ea typeface="微软雅黑" pitchFamily="34" charset="-122"/>
              </a:rPr>
              <a:t>的文本数据交换</a:t>
            </a:r>
            <a:r>
              <a:rPr lang="zh-CN" altLang="en-US" sz="1400" dirty="0" smtClean="0">
                <a:latin typeface="微软雅黑" pitchFamily="34" charset="-122"/>
                <a:ea typeface="微软雅黑" pitchFamily="34" charset="-122"/>
              </a:rPr>
              <a:t>格式，独立</a:t>
            </a:r>
            <a:r>
              <a:rPr lang="zh-CN" altLang="en-US" sz="1400" dirty="0">
                <a:latin typeface="微软雅黑" pitchFamily="34" charset="-122"/>
                <a:ea typeface="微软雅黑" pitchFamily="34" charset="-122"/>
              </a:rPr>
              <a:t>于语言 </a:t>
            </a:r>
            <a:r>
              <a:rPr lang="zh-CN" altLang="en-US" sz="1400" dirty="0" smtClean="0">
                <a:latin typeface="微软雅黑" pitchFamily="34" charset="-122"/>
                <a:ea typeface="微软雅黑" pitchFamily="34" charset="-122"/>
              </a:rPr>
              <a:t>*，具有</a:t>
            </a:r>
            <a:r>
              <a:rPr lang="zh-CN" altLang="en-US" sz="1400" dirty="0">
                <a:latin typeface="微软雅黑" pitchFamily="34" charset="-122"/>
                <a:ea typeface="微软雅黑" pitchFamily="34" charset="-122"/>
              </a:rPr>
              <a:t>自我描述性，更易</a:t>
            </a:r>
            <a:r>
              <a:rPr lang="zh-CN" altLang="en-US" sz="1400" dirty="0" smtClean="0">
                <a:latin typeface="微软雅黑" pitchFamily="34" charset="-122"/>
                <a:ea typeface="微软雅黑" pitchFamily="34" charset="-122"/>
              </a:rPr>
              <a:t>理解；</a:t>
            </a:r>
            <a:endParaRPr lang="en-US" altLang="zh-CN" sz="1400" dirty="0" smtClean="0">
              <a:latin typeface="微软雅黑" pitchFamily="34" charset="-122"/>
              <a:ea typeface="微软雅黑" pitchFamily="34" charset="-122"/>
            </a:endParaRPr>
          </a:p>
          <a:p>
            <a:pPr marL="0" indent="0">
              <a:lnSpc>
                <a:spcPct val="150000"/>
              </a:lnSpc>
              <a:buNone/>
            </a:pPr>
            <a:r>
              <a:rPr lang="en-US" altLang="zh-CN" sz="1400" dirty="0" smtClean="0">
                <a:latin typeface="微软雅黑" pitchFamily="34" charset="-122"/>
                <a:ea typeface="微软雅黑" pitchFamily="34" charset="-122"/>
              </a:rPr>
              <a:t>JSON </a:t>
            </a:r>
            <a:r>
              <a:rPr lang="zh-CN" altLang="en-US" sz="1400" dirty="0">
                <a:latin typeface="微软雅黑" pitchFamily="34" charset="-122"/>
                <a:ea typeface="微软雅黑" pitchFamily="34" charset="-122"/>
              </a:rPr>
              <a:t>数据的书写</a:t>
            </a:r>
            <a:r>
              <a:rPr lang="zh-CN" altLang="en-US" sz="1400" dirty="0" smtClean="0">
                <a:latin typeface="微软雅黑" pitchFamily="34" charset="-122"/>
                <a:ea typeface="微软雅黑" pitchFamily="34" charset="-122"/>
              </a:rPr>
              <a:t>格式</a:t>
            </a:r>
            <a:r>
              <a:rPr lang="zh-CN" altLang="en-US" sz="1400" dirty="0">
                <a:latin typeface="微软雅黑" pitchFamily="34" charset="-122"/>
                <a:ea typeface="微软雅黑" pitchFamily="34" charset="-122"/>
              </a:rPr>
              <a:t>是：名称</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值</a:t>
            </a:r>
            <a:r>
              <a:rPr lang="zh-CN" altLang="en-US" sz="1400" dirty="0" smtClean="0">
                <a:latin typeface="微软雅黑" pitchFamily="34" charset="-122"/>
                <a:ea typeface="微软雅黑" pitchFamily="34" charset="-122"/>
              </a:rPr>
              <a:t>对。</a:t>
            </a:r>
            <a:endParaRPr lang="en-US" altLang="zh-CN" sz="1400" dirty="0" smtClean="0">
              <a:latin typeface="微软雅黑" pitchFamily="34" charset="-122"/>
              <a:ea typeface="微软雅黑" pitchFamily="34" charset="-122"/>
            </a:endParaRPr>
          </a:p>
          <a:p>
            <a:pPr marL="0" indent="0">
              <a:lnSpc>
                <a:spcPct val="150000"/>
              </a:lnSpc>
              <a:buNone/>
            </a:pPr>
            <a:r>
              <a:rPr lang="en-US" altLang="zh-CN" sz="1400" dirty="0">
                <a:latin typeface="微软雅黑" pitchFamily="34" charset="-122"/>
                <a:ea typeface="微软雅黑" pitchFamily="34" charset="-122"/>
              </a:rPr>
              <a:t>JSON </a:t>
            </a:r>
            <a:r>
              <a:rPr lang="zh-CN" altLang="en-US" sz="1400" dirty="0">
                <a:latin typeface="微软雅黑" pitchFamily="34" charset="-122"/>
                <a:ea typeface="微软雅黑" pitchFamily="34" charset="-122"/>
              </a:rPr>
              <a:t>值可以是：</a:t>
            </a:r>
          </a:p>
          <a:p>
            <a:pPr>
              <a:lnSpc>
                <a:spcPct val="150000"/>
              </a:lnSpc>
            </a:pPr>
            <a:r>
              <a:rPr lang="zh-CN" altLang="en-US" sz="1400" dirty="0">
                <a:latin typeface="微软雅黑" pitchFamily="34" charset="-122"/>
                <a:ea typeface="微软雅黑" pitchFamily="34" charset="-122"/>
              </a:rPr>
              <a:t>数字（整数或浮点数）</a:t>
            </a:r>
          </a:p>
          <a:p>
            <a:pPr>
              <a:lnSpc>
                <a:spcPct val="150000"/>
              </a:lnSpc>
            </a:pPr>
            <a:r>
              <a:rPr lang="zh-CN" altLang="en-US" sz="1400" dirty="0">
                <a:latin typeface="微软雅黑" pitchFamily="34" charset="-122"/>
                <a:ea typeface="微软雅黑" pitchFamily="34" charset="-122"/>
              </a:rPr>
              <a:t>字符串（在双引号中）</a:t>
            </a:r>
          </a:p>
          <a:p>
            <a:pPr>
              <a:lnSpc>
                <a:spcPct val="150000"/>
              </a:lnSpc>
            </a:pPr>
            <a:r>
              <a:rPr lang="zh-CN" altLang="en-US" sz="1400" dirty="0">
                <a:latin typeface="微软雅黑" pitchFamily="34" charset="-122"/>
                <a:ea typeface="微软雅黑" pitchFamily="34" charset="-122"/>
              </a:rPr>
              <a:t>逻辑值（</a:t>
            </a:r>
            <a:r>
              <a:rPr lang="en-US" altLang="zh-CN" sz="1400" dirty="0">
                <a:latin typeface="微软雅黑" pitchFamily="34" charset="-122"/>
                <a:ea typeface="微软雅黑" pitchFamily="34" charset="-122"/>
              </a:rPr>
              <a:t>true </a:t>
            </a:r>
            <a:r>
              <a:rPr lang="zh-CN" altLang="en-US" sz="1400" dirty="0">
                <a:latin typeface="微软雅黑" pitchFamily="34" charset="-122"/>
                <a:ea typeface="微软雅黑" pitchFamily="34" charset="-122"/>
              </a:rPr>
              <a:t>或 </a:t>
            </a:r>
            <a:r>
              <a:rPr lang="en-US" altLang="zh-CN" sz="1400" dirty="0">
                <a:latin typeface="微软雅黑" pitchFamily="34" charset="-122"/>
                <a:ea typeface="微软雅黑" pitchFamily="34" charset="-122"/>
              </a:rPr>
              <a:t>false</a:t>
            </a:r>
            <a:r>
              <a:rPr lang="zh-CN" altLang="en-US" sz="1400" dirty="0">
                <a:latin typeface="微软雅黑" pitchFamily="34" charset="-122"/>
                <a:ea typeface="微软雅黑" pitchFamily="34" charset="-122"/>
              </a:rPr>
              <a:t>）</a:t>
            </a:r>
          </a:p>
          <a:p>
            <a:pPr>
              <a:lnSpc>
                <a:spcPct val="150000"/>
              </a:lnSpc>
            </a:pPr>
            <a:r>
              <a:rPr lang="zh-CN" altLang="en-US" sz="1400" dirty="0">
                <a:latin typeface="微软雅黑" pitchFamily="34" charset="-122"/>
                <a:ea typeface="微软雅黑" pitchFamily="34" charset="-122"/>
              </a:rPr>
              <a:t>数组（在方括号中）</a:t>
            </a:r>
          </a:p>
          <a:p>
            <a:pPr>
              <a:lnSpc>
                <a:spcPct val="150000"/>
              </a:lnSpc>
            </a:pPr>
            <a:r>
              <a:rPr lang="zh-CN" altLang="en-US" sz="1400" dirty="0">
                <a:latin typeface="微软雅黑" pitchFamily="34" charset="-122"/>
                <a:ea typeface="微软雅黑" pitchFamily="34" charset="-122"/>
              </a:rPr>
              <a:t>对象（在花括号中</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pPr>
            <a:r>
              <a:rPr lang="en-US" altLang="zh-CN" sz="1400" dirty="0">
                <a:latin typeface="微软雅黑" pitchFamily="34" charset="-122"/>
                <a:ea typeface="微软雅黑" pitchFamily="34" charset="-122"/>
              </a:rPr>
              <a:t>null</a:t>
            </a:r>
            <a:endParaRPr lang="zh-CN" altLang="en-US" sz="1400" dirty="0">
              <a:latin typeface="微软雅黑" pitchFamily="34" charset="-122"/>
              <a:ea typeface="微软雅黑" pitchFamily="34" charset="-122"/>
            </a:endParaRPr>
          </a:p>
          <a:p>
            <a:pPr marL="0" indent="0">
              <a:buNone/>
            </a:pPr>
            <a:endParaRPr lang="en-US" altLang="zh-CN" sz="1400" dirty="0" smtClean="0">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852936"/>
            <a:ext cx="44481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479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 y="-16043"/>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20311" y="2122978"/>
            <a:ext cx="6691170" cy="4616648"/>
          </a:xfrm>
          <a:prstGeom prst="rect">
            <a:avLst/>
          </a:prstGeom>
          <a:noFill/>
        </p:spPr>
        <p:txBody>
          <a:bodyPr wrap="square" rtlCol="0">
            <a:spAutoFit/>
          </a:bodyPr>
          <a:lstStyle/>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第一部分  接口测试</a:t>
            </a:r>
            <a:endParaRPr lang="en-US" altLang="zh-CN"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第二部分  </a:t>
            </a:r>
            <a:r>
              <a:rPr lang="en-US" altLang="zh-CN" sz="2800" b="1" dirty="0">
                <a:solidFill>
                  <a:schemeClr val="bg1">
                    <a:lumMod val="75000"/>
                  </a:schemeClr>
                </a:solidFill>
                <a:latin typeface="微软雅黑" pitchFamily="34" charset="-122"/>
                <a:ea typeface="微软雅黑" pitchFamily="34" charset="-122"/>
              </a:rPr>
              <a:t>HTTP</a:t>
            </a:r>
            <a:r>
              <a:rPr lang="zh-CN" altLang="en-US" sz="2800" b="1" dirty="0">
                <a:solidFill>
                  <a:schemeClr val="bg1">
                    <a:lumMod val="75000"/>
                  </a:schemeClr>
                </a:solidFill>
                <a:latin typeface="微软雅黑" pitchFamily="34" charset="-122"/>
                <a:ea typeface="微软雅黑" pitchFamily="34" charset="-122"/>
              </a:rPr>
              <a:t>协议</a:t>
            </a:r>
            <a:endParaRPr lang="en-US" altLang="zh-CN"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latin typeface="微软雅黑" pitchFamily="34" charset="-122"/>
                <a:ea typeface="微软雅黑" pitchFamily="34" charset="-122"/>
              </a:rPr>
              <a:t>第三部分  </a:t>
            </a:r>
            <a:r>
              <a:rPr lang="en-US" altLang="zh-CN" sz="2800" b="1" dirty="0" smtClean="0">
                <a:latin typeface="微软雅黑" pitchFamily="34" charset="-122"/>
                <a:ea typeface="微软雅黑" pitchFamily="34" charset="-122"/>
              </a:rPr>
              <a:t>SAT</a:t>
            </a:r>
            <a:r>
              <a:rPr lang="zh-CN" altLang="en-US" sz="2800" b="1" dirty="0" smtClean="0">
                <a:latin typeface="微软雅黑" pitchFamily="34" charset="-122"/>
                <a:ea typeface="微软雅黑" pitchFamily="34" charset="-122"/>
              </a:rPr>
              <a:t>的协议</a:t>
            </a:r>
            <a:r>
              <a:rPr lang="zh-CN" altLang="en-US" sz="2800" b="1" dirty="0" smtClean="0">
                <a:latin typeface="微软雅黑" pitchFamily="34" charset="-122"/>
                <a:ea typeface="微软雅黑" pitchFamily="34" charset="-122"/>
              </a:rPr>
              <a:t>接口</a:t>
            </a:r>
            <a:endParaRPr lang="en-US" altLang="zh-CN" sz="2800" b="1" dirty="0" smtClean="0">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第四部分  </a:t>
            </a:r>
            <a:r>
              <a:rPr lang="en-US" altLang="zh-CN" sz="2800" b="1" dirty="0">
                <a:solidFill>
                  <a:schemeClr val="bg1">
                    <a:lumMod val="75000"/>
                  </a:schemeClr>
                </a:solidFill>
                <a:latin typeface="微软雅黑" pitchFamily="34" charset="-122"/>
                <a:ea typeface="微软雅黑" pitchFamily="34" charset="-122"/>
              </a:rPr>
              <a:t>RSF</a:t>
            </a:r>
            <a:r>
              <a:rPr lang="zh-CN" altLang="en-US" sz="2800" b="1" dirty="0">
                <a:solidFill>
                  <a:schemeClr val="bg1">
                    <a:lumMod val="75000"/>
                  </a:schemeClr>
                </a:solidFill>
                <a:latin typeface="微软雅黑" pitchFamily="34" charset="-122"/>
                <a:ea typeface="微软雅黑" pitchFamily="34" charset="-122"/>
              </a:rPr>
              <a:t>服务</a:t>
            </a:r>
            <a:r>
              <a:rPr lang="zh-CN" altLang="en-US" sz="2800" b="1" dirty="0" smtClean="0">
                <a:solidFill>
                  <a:schemeClr val="bg1">
                    <a:lumMod val="75000"/>
                  </a:schemeClr>
                </a:solidFill>
                <a:latin typeface="微软雅黑" pitchFamily="34" charset="-122"/>
                <a:ea typeface="微软雅黑" pitchFamily="34" charset="-122"/>
              </a:rPr>
              <a:t>测试</a:t>
            </a:r>
            <a:endParaRPr lang="en-US" altLang="zh-CN" sz="2800" b="1" dirty="0" smtClean="0">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3282511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 y="-16043"/>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20311" y="2122978"/>
            <a:ext cx="6691170" cy="4616648"/>
          </a:xfrm>
          <a:prstGeom prst="rect">
            <a:avLst/>
          </a:prstGeom>
          <a:noFill/>
        </p:spPr>
        <p:txBody>
          <a:bodyPr wrap="square" rtlCol="0">
            <a:spAutoFit/>
          </a:bodyPr>
          <a:lstStyle/>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latin typeface="微软雅黑" pitchFamily="34" charset="-122"/>
                <a:ea typeface="微软雅黑" pitchFamily="34" charset="-122"/>
              </a:rPr>
              <a:t>第</a:t>
            </a:r>
            <a:r>
              <a:rPr lang="zh-CN" altLang="en-US" sz="2800" b="1" dirty="0" smtClean="0">
                <a:latin typeface="微软雅黑" pitchFamily="34" charset="-122"/>
                <a:ea typeface="微软雅黑" pitchFamily="34" charset="-122"/>
              </a:rPr>
              <a:t>一部分  接口测试</a:t>
            </a:r>
            <a:endParaRPr lang="en-US" altLang="zh-CN" sz="2800" b="1" dirty="0" smtClean="0">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第二部分 </a:t>
            </a:r>
            <a:r>
              <a:rPr lang="zh-CN" altLang="en-US" sz="2800" b="1" dirty="0" smtClean="0">
                <a:solidFill>
                  <a:schemeClr val="bg1">
                    <a:lumMod val="75000"/>
                  </a:schemeClr>
                </a:solidFill>
                <a:latin typeface="微软雅黑" pitchFamily="34" charset="-122"/>
                <a:ea typeface="微软雅黑" pitchFamily="34" charset="-122"/>
              </a:rPr>
              <a:t> </a:t>
            </a:r>
            <a:r>
              <a:rPr lang="en-US" altLang="zh-CN" sz="2800" b="1" dirty="0" smtClean="0">
                <a:solidFill>
                  <a:schemeClr val="bg1">
                    <a:lumMod val="75000"/>
                  </a:schemeClr>
                </a:solidFill>
                <a:latin typeface="微软雅黑" pitchFamily="34" charset="-122"/>
                <a:ea typeface="微软雅黑" pitchFamily="34" charset="-122"/>
              </a:rPr>
              <a:t>HTTP</a:t>
            </a:r>
            <a:r>
              <a:rPr lang="zh-CN" altLang="en-US" sz="2800" b="1" dirty="0" smtClean="0">
                <a:solidFill>
                  <a:schemeClr val="bg1">
                    <a:lumMod val="75000"/>
                  </a:schemeClr>
                </a:solidFill>
                <a:latin typeface="微软雅黑" pitchFamily="34" charset="-122"/>
                <a:ea typeface="微软雅黑" pitchFamily="34" charset="-122"/>
              </a:rPr>
              <a:t>协议</a:t>
            </a:r>
            <a:endParaRPr lang="en-US" altLang="zh-CN" sz="2800" b="1" dirty="0" smtClean="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第三部分  </a:t>
            </a:r>
            <a:r>
              <a:rPr lang="en-US" altLang="zh-CN" sz="2800" b="1" dirty="0" smtClean="0">
                <a:solidFill>
                  <a:schemeClr val="bg1">
                    <a:lumMod val="75000"/>
                  </a:schemeClr>
                </a:solidFill>
                <a:latin typeface="微软雅黑" pitchFamily="34" charset="-122"/>
                <a:ea typeface="微软雅黑" pitchFamily="34" charset="-122"/>
              </a:rPr>
              <a:t>SAT</a:t>
            </a:r>
            <a:r>
              <a:rPr lang="zh-CN" altLang="en-US" sz="2800" b="1" dirty="0" smtClean="0">
                <a:solidFill>
                  <a:schemeClr val="bg1">
                    <a:lumMod val="75000"/>
                  </a:schemeClr>
                </a:solidFill>
                <a:latin typeface="微软雅黑" pitchFamily="34" charset="-122"/>
                <a:ea typeface="微软雅黑" pitchFamily="34" charset="-122"/>
              </a:rPr>
              <a:t>的协议</a:t>
            </a:r>
            <a:r>
              <a:rPr lang="zh-CN" altLang="en-US" sz="2800" b="1" dirty="0" smtClean="0">
                <a:solidFill>
                  <a:schemeClr val="bg1">
                    <a:lumMod val="75000"/>
                  </a:schemeClr>
                </a:solidFill>
                <a:latin typeface="微软雅黑" pitchFamily="34" charset="-122"/>
                <a:ea typeface="微软雅黑" pitchFamily="34" charset="-122"/>
              </a:rPr>
              <a:t>接口</a:t>
            </a:r>
            <a:endParaRPr lang="en-US" altLang="zh-CN" sz="2800" b="1" dirty="0" smtClean="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smtClean="0">
                <a:solidFill>
                  <a:schemeClr val="bg1">
                    <a:lumMod val="75000"/>
                  </a:schemeClr>
                </a:solidFill>
                <a:latin typeface="微软雅黑" pitchFamily="34" charset="-122"/>
                <a:ea typeface="微软雅黑" pitchFamily="34" charset="-122"/>
              </a:rPr>
              <a:t>第四部分  </a:t>
            </a:r>
            <a:r>
              <a:rPr lang="en-US" altLang="zh-CN" sz="2800" b="1" dirty="0" smtClean="0">
                <a:solidFill>
                  <a:schemeClr val="bg1">
                    <a:lumMod val="75000"/>
                  </a:schemeClr>
                </a:solidFill>
                <a:latin typeface="微软雅黑" pitchFamily="34" charset="-122"/>
                <a:ea typeface="微软雅黑" pitchFamily="34" charset="-122"/>
              </a:rPr>
              <a:t>RSF</a:t>
            </a:r>
            <a:r>
              <a:rPr lang="zh-CN" altLang="en-US" sz="2800" b="1" dirty="0">
                <a:solidFill>
                  <a:schemeClr val="bg1">
                    <a:lumMod val="75000"/>
                  </a:schemeClr>
                </a:solidFill>
                <a:latin typeface="微软雅黑" pitchFamily="34" charset="-122"/>
                <a:ea typeface="微软雅黑" pitchFamily="34" charset="-122"/>
              </a:rPr>
              <a:t>服务测试</a:t>
            </a:r>
            <a:endParaRPr lang="en-US" altLang="zh-CN" sz="2800" b="1" dirty="0" smtClean="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3338491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196752"/>
            <a:ext cx="8229600" cy="4824535"/>
          </a:xfrm>
        </p:spPr>
        <p:txBody>
          <a:bodyPr/>
          <a:lstStyle/>
          <a:p>
            <a:pPr>
              <a:buFont typeface="Wingdings" pitchFamily="2" charset="2"/>
              <a:buChar char="n"/>
              <a:defRPr/>
            </a:pPr>
            <a:r>
              <a:rPr lang="en-US" altLang="zh-CN" sz="2000" b="1" dirty="0" smtClean="0">
                <a:latin typeface="微软雅黑" pitchFamily="34" charset="-122"/>
                <a:ea typeface="微软雅黑" pitchFamily="34" charset="-122"/>
              </a:rPr>
              <a:t>SAT</a:t>
            </a:r>
            <a:r>
              <a:rPr lang="zh-CN" altLang="en-US" sz="2000" b="1" dirty="0" smtClean="0">
                <a:latin typeface="微软雅黑" pitchFamily="34" charset="-122"/>
                <a:ea typeface="微软雅黑" pitchFamily="34" charset="-122"/>
              </a:rPr>
              <a:t>的</a:t>
            </a:r>
            <a:r>
              <a:rPr lang="en-US" altLang="zh-CN" sz="2000" b="1" dirty="0" smtClean="0">
                <a:latin typeface="微软雅黑" pitchFamily="34" charset="-122"/>
                <a:ea typeface="微软雅黑" pitchFamily="34" charset="-122"/>
              </a:rPr>
              <a:t>HTTP</a:t>
            </a:r>
            <a:r>
              <a:rPr lang="zh-CN" altLang="en-US" sz="2000" b="1" dirty="0" smtClean="0">
                <a:latin typeface="微软雅黑" pitchFamily="34" charset="-122"/>
                <a:ea typeface="微软雅黑" pitchFamily="34" charset="-122"/>
              </a:rPr>
              <a:t>协议自动化</a:t>
            </a:r>
            <a:endParaRPr lang="en-US" altLang="zh-CN" sz="2000" b="1"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effectLst>
                  <a:outerShdw blurRad="38100" dist="38100" dir="2700000" algn="tl">
                    <a:srgbClr val="000000">
                      <a:alpha val="43137"/>
                    </a:srgbClr>
                  </a:outerShdw>
                </a:effectLst>
                <a:latin typeface="微软雅黑" pitchFamily="34" charset="-122"/>
                <a:ea typeface="微软雅黑" pitchFamily="34" charset="-122"/>
              </a:rPr>
              <a:t>基于</a:t>
            </a:r>
            <a:r>
              <a:rPr lang="en-US" altLang="zh-CN" sz="1400" dirty="0" err="1" smtClean="0">
                <a:effectLst>
                  <a:outerShdw blurRad="38100" dist="38100" dir="2700000" algn="tl">
                    <a:srgbClr val="000000">
                      <a:alpha val="43137"/>
                    </a:srgbClr>
                  </a:outerShdw>
                </a:effectLst>
                <a:latin typeface="微软雅黑" pitchFamily="34" charset="-122"/>
                <a:ea typeface="微软雅黑" pitchFamily="34" charset="-122"/>
              </a:rPr>
              <a:t>HTTPClient</a:t>
            </a:r>
            <a:r>
              <a:rPr lang="zh-CN" altLang="en-US" sz="1400" dirty="0" smtClean="0">
                <a:effectLst>
                  <a:outerShdw blurRad="38100" dist="38100" dir="2700000" algn="tl">
                    <a:srgbClr val="000000">
                      <a:alpha val="43137"/>
                    </a:srgbClr>
                  </a:outerShdw>
                </a:effectLst>
                <a:latin typeface="微软雅黑" pitchFamily="34" charset="-122"/>
                <a:ea typeface="微软雅黑" pitchFamily="34" charset="-122"/>
              </a:rPr>
              <a:t>封装</a:t>
            </a:r>
            <a:r>
              <a:rPr lang="en-US" altLang="zh-CN" sz="1400" dirty="0" smtClean="0">
                <a:effectLst>
                  <a:outerShdw blurRad="38100" dist="38100" dir="2700000" algn="tl">
                    <a:srgbClr val="000000">
                      <a:alpha val="43137"/>
                    </a:srgbClr>
                  </a:outerShdw>
                </a:effectLst>
                <a:latin typeface="微软雅黑" pitchFamily="34" charset="-122"/>
                <a:ea typeface="微软雅黑" pitchFamily="34" charset="-122"/>
              </a:rPr>
              <a:t>HTTP</a:t>
            </a:r>
            <a:r>
              <a:rPr lang="zh-CN" altLang="en-US" sz="1400" dirty="0" smtClean="0">
                <a:effectLst>
                  <a:outerShdw blurRad="38100" dist="38100" dir="2700000" algn="tl">
                    <a:srgbClr val="000000">
                      <a:alpha val="43137"/>
                    </a:srgbClr>
                  </a:outerShdw>
                </a:effectLst>
                <a:latin typeface="微软雅黑" pitchFamily="34" charset="-122"/>
                <a:ea typeface="微软雅黑" pitchFamily="34" charset="-122"/>
              </a:rPr>
              <a:t>协议测试的关键字</a:t>
            </a:r>
            <a:endParaRPr lang="en-US" altLang="zh-CN" sz="1400" dirty="0" smtClean="0">
              <a:effectLst>
                <a:outerShdw blurRad="38100" dist="38100" dir="2700000" algn="tl">
                  <a:srgbClr val="000000">
                    <a:alpha val="43137"/>
                  </a:srgbClr>
                </a:outerShdw>
              </a:effectLst>
              <a:latin typeface="微软雅黑" pitchFamily="34" charset="-122"/>
              <a:ea typeface="微软雅黑" pitchFamily="34" charset="-122"/>
            </a:endParaRPr>
          </a:p>
          <a:p>
            <a:pPr marL="0" indent="0">
              <a:lnSpc>
                <a:spcPct val="150000"/>
              </a:lnSpc>
              <a:buNone/>
            </a:pPr>
            <a:r>
              <a:rPr lang="en-US" altLang="zh-CN" sz="1400" dirty="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HttpClient</a:t>
            </a:r>
            <a:r>
              <a:rPr lang="en-US" altLang="zh-CN" sz="1400" dirty="0" smtClean="0">
                <a:latin typeface="微软雅黑" pitchFamily="34" charset="-122"/>
                <a:ea typeface="微软雅黑" pitchFamily="34" charset="-122"/>
              </a:rPr>
              <a:t> </a:t>
            </a:r>
            <a:r>
              <a:rPr lang="zh-CN" altLang="en-US" sz="1400" dirty="0">
                <a:latin typeface="微软雅黑" pitchFamily="34" charset="-122"/>
                <a:ea typeface="微软雅黑" pitchFamily="34" charset="-122"/>
              </a:rPr>
              <a:t>是 </a:t>
            </a:r>
            <a:r>
              <a:rPr lang="en-US" altLang="zh-CN" sz="1400" dirty="0">
                <a:latin typeface="微软雅黑" pitchFamily="34" charset="-122"/>
                <a:ea typeface="微软雅黑" pitchFamily="34" charset="-122"/>
              </a:rPr>
              <a:t>Apache Jakarta Common </a:t>
            </a:r>
            <a:r>
              <a:rPr lang="zh-CN" altLang="en-US" sz="1400" dirty="0">
                <a:latin typeface="微软雅黑" pitchFamily="34" charset="-122"/>
                <a:ea typeface="微软雅黑" pitchFamily="34" charset="-122"/>
              </a:rPr>
              <a:t>下的子项目，用来提供高效的、最新的、功能丰富的支持 </a:t>
            </a:r>
            <a:r>
              <a:rPr lang="en-US" altLang="zh-CN" sz="1400" dirty="0">
                <a:latin typeface="微软雅黑" pitchFamily="34" charset="-122"/>
                <a:ea typeface="微软雅黑" pitchFamily="34" charset="-122"/>
              </a:rPr>
              <a:t>HTTP </a:t>
            </a:r>
            <a:r>
              <a:rPr lang="zh-CN" altLang="en-US" sz="1400" dirty="0">
                <a:latin typeface="微软雅黑" pitchFamily="34" charset="-122"/>
                <a:ea typeface="微软雅黑" pitchFamily="34" charset="-122"/>
              </a:rPr>
              <a:t>协议的客户端编程工具包，并且它支持 </a:t>
            </a:r>
            <a:r>
              <a:rPr lang="en-US" altLang="zh-CN" sz="1400" dirty="0">
                <a:latin typeface="微软雅黑" pitchFamily="34" charset="-122"/>
                <a:ea typeface="微软雅黑" pitchFamily="34" charset="-122"/>
              </a:rPr>
              <a:t>HTTP </a:t>
            </a:r>
            <a:r>
              <a:rPr lang="zh-CN" altLang="en-US" sz="1400" dirty="0">
                <a:latin typeface="微软雅黑" pitchFamily="34" charset="-122"/>
                <a:ea typeface="微软雅黑" pitchFamily="34" charset="-122"/>
              </a:rPr>
              <a:t>协议最新的版本和</a:t>
            </a:r>
            <a:r>
              <a:rPr lang="zh-CN" altLang="en-US" sz="1400" dirty="0" smtClean="0">
                <a:latin typeface="微软雅黑" pitchFamily="34" charset="-122"/>
                <a:ea typeface="微软雅黑" pitchFamily="34" charset="-122"/>
              </a:rPr>
              <a:t>建议。</a:t>
            </a:r>
            <a:endParaRPr lang="en-US" altLang="zh-CN" sz="1400" dirty="0">
              <a:latin typeface="微软雅黑" pitchFamily="34" charset="-122"/>
              <a:ea typeface="微软雅黑" pitchFamily="34" charset="-122"/>
            </a:endParaRPr>
          </a:p>
          <a:p>
            <a:pPr marL="0" indent="0">
              <a:lnSpc>
                <a:spcPct val="150000"/>
              </a:lnSpc>
              <a:buNone/>
            </a:pPr>
            <a:endParaRPr lang="en-US" altLang="zh-CN" sz="800" dirty="0" smtClean="0">
              <a:latin typeface="微软雅黑" pitchFamily="34" charset="-122"/>
              <a:ea typeface="微软雅黑" pitchFamily="34" charset="-122"/>
            </a:endParaRPr>
          </a:p>
          <a:p>
            <a:pPr marL="0" indent="0">
              <a:lnSpc>
                <a:spcPct val="150000"/>
              </a:lnSpc>
              <a:buNone/>
            </a:pPr>
            <a:r>
              <a:rPr lang="zh-CN" altLang="en-US" sz="1400" dirty="0" smtClean="0">
                <a:latin typeface="微软雅黑" pitchFamily="34" charset="-122"/>
                <a:ea typeface="微软雅黑" pitchFamily="34" charset="-122"/>
              </a:rPr>
              <a:t>  主要功能：</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实现</a:t>
            </a:r>
            <a:r>
              <a:rPr lang="zh-CN" altLang="en-US" sz="1400" dirty="0">
                <a:latin typeface="微软雅黑" pitchFamily="34" charset="-122"/>
                <a:ea typeface="微软雅黑" pitchFamily="34" charset="-122"/>
              </a:rPr>
              <a:t>了所有 </a:t>
            </a:r>
            <a:r>
              <a:rPr lang="en-US" altLang="zh-CN" sz="1400" dirty="0">
                <a:latin typeface="微软雅黑" pitchFamily="34" charset="-122"/>
                <a:ea typeface="微软雅黑" pitchFamily="34" charset="-122"/>
              </a:rPr>
              <a:t>HTTP </a:t>
            </a:r>
            <a:r>
              <a:rPr lang="zh-CN" altLang="en-US" sz="1400" dirty="0">
                <a:latin typeface="微软雅黑" pitchFamily="34" charset="-122"/>
                <a:ea typeface="微软雅黑" pitchFamily="34" charset="-122"/>
              </a:rPr>
              <a:t>的方法（</a:t>
            </a:r>
            <a:r>
              <a:rPr lang="en-US" altLang="zh-CN" sz="1400" dirty="0">
                <a:latin typeface="微软雅黑" pitchFamily="34" charset="-122"/>
                <a:ea typeface="微软雅黑" pitchFamily="34" charset="-122"/>
              </a:rPr>
              <a:t>GET,POST,PUT,HEAD </a:t>
            </a:r>
            <a:r>
              <a:rPr lang="zh-CN" altLang="en-US" sz="1400" dirty="0">
                <a:latin typeface="微软雅黑" pitchFamily="34" charset="-122"/>
                <a:ea typeface="微软雅黑" pitchFamily="34" charset="-122"/>
              </a:rPr>
              <a:t>等）</a:t>
            </a:r>
          </a:p>
          <a:p>
            <a:r>
              <a:rPr lang="zh-CN" altLang="en-US" sz="1400" dirty="0" smtClean="0">
                <a:latin typeface="微软雅黑" pitchFamily="34" charset="-122"/>
                <a:ea typeface="微软雅黑" pitchFamily="34" charset="-122"/>
              </a:rPr>
              <a:t>支持</a:t>
            </a:r>
            <a:r>
              <a:rPr lang="zh-CN" altLang="en-US" sz="1400" dirty="0">
                <a:latin typeface="微软雅黑" pitchFamily="34" charset="-122"/>
                <a:ea typeface="微软雅黑" pitchFamily="34" charset="-122"/>
              </a:rPr>
              <a:t>自动转向</a:t>
            </a:r>
          </a:p>
          <a:p>
            <a:r>
              <a:rPr lang="zh-CN" altLang="en-US" sz="1400" dirty="0">
                <a:latin typeface="微软雅黑" pitchFamily="34" charset="-122"/>
                <a:ea typeface="微软雅黑" pitchFamily="34" charset="-122"/>
              </a:rPr>
              <a:t>支持 </a:t>
            </a:r>
            <a:r>
              <a:rPr lang="en-US" altLang="zh-CN" sz="1400" dirty="0">
                <a:latin typeface="微软雅黑" pitchFamily="34" charset="-122"/>
                <a:ea typeface="微软雅黑" pitchFamily="34" charset="-122"/>
              </a:rPr>
              <a:t>HTTPS </a:t>
            </a:r>
            <a:r>
              <a:rPr lang="zh-CN" altLang="en-US" sz="1400" dirty="0">
                <a:latin typeface="微软雅黑" pitchFamily="34" charset="-122"/>
                <a:ea typeface="微软雅黑" pitchFamily="34" charset="-122"/>
              </a:rPr>
              <a:t>协议</a:t>
            </a:r>
          </a:p>
          <a:p>
            <a:r>
              <a:rPr lang="zh-CN" altLang="en-US" sz="1400" dirty="0">
                <a:latin typeface="微软雅黑" pitchFamily="34" charset="-122"/>
                <a:ea typeface="微软雅黑" pitchFamily="34" charset="-122"/>
              </a:rPr>
              <a:t>支持代理服务器</a:t>
            </a:r>
            <a:r>
              <a:rPr lang="zh-CN" altLang="en-US" sz="1400" dirty="0" smtClean="0">
                <a:latin typeface="微软雅黑" pitchFamily="34" charset="-122"/>
                <a:ea typeface="微软雅黑" pitchFamily="34" charset="-122"/>
              </a:rPr>
              <a:t>等</a:t>
            </a:r>
            <a:endParaRPr lang="en-US" altLang="zh-CN" sz="1400" dirty="0" smtClean="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pPr>
              <a:lnSpc>
                <a:spcPct val="150000"/>
              </a:lnSpc>
              <a:buFont typeface="Wingdings" pitchFamily="2" charset="2"/>
              <a:buChar char="Ø"/>
            </a:pPr>
            <a:r>
              <a:rPr lang="en-US" altLang="zh-CN" sz="1400" dirty="0" smtClean="0">
                <a:effectLst>
                  <a:outerShdw blurRad="38100" dist="38100" dir="2700000" algn="tl">
                    <a:srgbClr val="000000">
                      <a:alpha val="43137"/>
                    </a:srgbClr>
                  </a:outerShdw>
                </a:effectLst>
                <a:latin typeface="微软雅黑" pitchFamily="34" charset="-122"/>
                <a:ea typeface="微软雅黑" pitchFamily="34" charset="-122"/>
              </a:rPr>
              <a:t>SAT</a:t>
            </a:r>
            <a:r>
              <a:rPr lang="zh-CN" altLang="en-US" sz="1400" dirty="0" smtClean="0">
                <a:effectLst>
                  <a:outerShdw blurRad="38100" dist="38100" dir="2700000" algn="tl">
                    <a:srgbClr val="000000">
                      <a:alpha val="43137"/>
                    </a:srgbClr>
                  </a:outerShdw>
                </a:effectLst>
                <a:latin typeface="微软雅黑" pitchFamily="34" charset="-122"/>
                <a:ea typeface="微软雅黑" pitchFamily="34" charset="-122"/>
              </a:rPr>
              <a:t>协议关键字使用方法</a:t>
            </a:r>
            <a:endParaRPr lang="en-US" altLang="zh-CN" sz="1400" dirty="0" smtClean="0">
              <a:effectLst>
                <a:outerShdw blurRad="38100" dist="38100" dir="2700000" algn="tl">
                  <a:srgbClr val="000000">
                    <a:alpha val="43137"/>
                  </a:srgbClr>
                </a:outerShdw>
              </a:effectLst>
              <a:latin typeface="微软雅黑" pitchFamily="34" charset="-122"/>
              <a:ea typeface="微软雅黑" pitchFamily="34" charset="-122"/>
            </a:endParaRPr>
          </a:p>
          <a:p>
            <a:pPr marL="0" indent="0">
              <a:lnSpc>
                <a:spcPct val="150000"/>
              </a:lnSpc>
              <a:buNone/>
            </a:pPr>
            <a:r>
              <a:rPr lang="en-US" altLang="zh-CN" sz="1400" dirty="0">
                <a:effectLst>
                  <a:outerShdw blurRad="38100" dist="38100" dir="2700000" algn="tl">
                    <a:srgbClr val="000000">
                      <a:alpha val="43137"/>
                    </a:srgbClr>
                  </a:outerShdw>
                </a:effectLst>
                <a:latin typeface="微软雅黑" pitchFamily="34" charset="-122"/>
                <a:ea typeface="微软雅黑" pitchFamily="34" charset="-122"/>
              </a:rPr>
              <a:t> </a:t>
            </a:r>
            <a:r>
              <a:rPr lang="en-US" altLang="zh-CN" sz="1400" dirty="0" smtClean="0">
                <a:effectLst>
                  <a:outerShdw blurRad="38100" dist="38100" dir="2700000" algn="tl">
                    <a:srgbClr val="000000">
                      <a:alpha val="43137"/>
                    </a:srgbClr>
                  </a:outerShdw>
                </a:effectLst>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请参考</a:t>
            </a:r>
            <a:r>
              <a:rPr lang="en-US" altLang="zh-CN" sz="1400" dirty="0" smtClean="0">
                <a:latin typeface="微软雅黑" pitchFamily="34" charset="-122"/>
                <a:ea typeface="微软雅黑" pitchFamily="34" charset="-122"/>
              </a:rPr>
              <a:t>SAT</a:t>
            </a:r>
            <a:r>
              <a:rPr lang="zh-CN" altLang="en-US" sz="1400" dirty="0" smtClean="0">
                <a:latin typeface="微软雅黑" pitchFamily="34" charset="-122"/>
                <a:ea typeface="微软雅黑" pitchFamily="34" charset="-122"/>
              </a:rPr>
              <a:t>帮助文档</a:t>
            </a:r>
            <a:endParaRPr lang="en-US" altLang="zh-CN" sz="1400" dirty="0">
              <a:latin typeface="微软雅黑" pitchFamily="34" charset="-122"/>
              <a:ea typeface="微软雅黑" pitchFamily="34" charset="-122"/>
            </a:endParaRPr>
          </a:p>
          <a:p>
            <a:pPr marL="0" indent="0">
              <a:buNone/>
            </a:pPr>
            <a:endParaRPr lang="zh-CN" altLang="en-US" sz="1400" dirty="0">
              <a:latin typeface="微软雅黑" pitchFamily="34" charset="-122"/>
              <a:ea typeface="微软雅黑" pitchFamily="34" charset="-122"/>
            </a:endParaRPr>
          </a:p>
          <a:p>
            <a:pPr marL="0" indent="0">
              <a:lnSpc>
                <a:spcPct val="150000"/>
              </a:lnSpc>
              <a:buNone/>
            </a:pPr>
            <a:endParaRPr lang="en-US" altLang="zh-CN" sz="1400" dirty="0" smtClean="0">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717032"/>
            <a:ext cx="27717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右箭头 1"/>
          <p:cNvSpPr/>
          <p:nvPr/>
        </p:nvSpPr>
        <p:spPr>
          <a:xfrm>
            <a:off x="3275856" y="4760019"/>
            <a:ext cx="1728192" cy="253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9070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 y="-16043"/>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20311" y="2122978"/>
            <a:ext cx="6691170" cy="4616648"/>
          </a:xfrm>
          <a:prstGeom prst="rect">
            <a:avLst/>
          </a:prstGeom>
          <a:noFill/>
        </p:spPr>
        <p:txBody>
          <a:bodyPr wrap="square" rtlCol="0">
            <a:spAutoFit/>
          </a:bodyPr>
          <a:lstStyle/>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第一部分  接口测试</a:t>
            </a:r>
            <a:endParaRPr lang="en-US" altLang="zh-CN"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第二部分  </a:t>
            </a:r>
            <a:r>
              <a:rPr lang="en-US" altLang="zh-CN" sz="2800" b="1" dirty="0">
                <a:solidFill>
                  <a:schemeClr val="bg1">
                    <a:lumMod val="75000"/>
                  </a:schemeClr>
                </a:solidFill>
                <a:latin typeface="微软雅黑" pitchFamily="34" charset="-122"/>
                <a:ea typeface="微软雅黑" pitchFamily="34" charset="-122"/>
              </a:rPr>
              <a:t>HTTP</a:t>
            </a:r>
            <a:r>
              <a:rPr lang="zh-CN" altLang="en-US" sz="2800" b="1" dirty="0">
                <a:solidFill>
                  <a:schemeClr val="bg1">
                    <a:lumMod val="75000"/>
                  </a:schemeClr>
                </a:solidFill>
                <a:latin typeface="微软雅黑" pitchFamily="34" charset="-122"/>
                <a:ea typeface="微软雅黑" pitchFamily="34" charset="-122"/>
              </a:rPr>
              <a:t>协议</a:t>
            </a:r>
            <a:endParaRPr lang="en-US" altLang="zh-CN"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solidFill>
                  <a:schemeClr val="bg1">
                    <a:lumMod val="75000"/>
                  </a:schemeClr>
                </a:solidFill>
                <a:latin typeface="微软雅黑" pitchFamily="34" charset="-122"/>
                <a:ea typeface="微软雅黑" pitchFamily="34" charset="-122"/>
              </a:rPr>
              <a:t>第三部分  </a:t>
            </a:r>
            <a:r>
              <a:rPr lang="en-US" altLang="zh-CN" sz="2800" b="1" dirty="0">
                <a:solidFill>
                  <a:schemeClr val="bg1">
                    <a:lumMod val="75000"/>
                  </a:schemeClr>
                </a:solidFill>
                <a:latin typeface="微软雅黑" pitchFamily="34" charset="-122"/>
                <a:ea typeface="微软雅黑" pitchFamily="34" charset="-122"/>
              </a:rPr>
              <a:t>SAT</a:t>
            </a:r>
            <a:r>
              <a:rPr lang="zh-CN" altLang="en-US" sz="2800" b="1" dirty="0">
                <a:solidFill>
                  <a:schemeClr val="bg1">
                    <a:lumMod val="75000"/>
                  </a:schemeClr>
                </a:solidFill>
                <a:latin typeface="微软雅黑" pitchFamily="34" charset="-122"/>
                <a:ea typeface="微软雅黑" pitchFamily="34" charset="-122"/>
              </a:rPr>
              <a:t>的协议接口</a:t>
            </a:r>
            <a:endParaRPr lang="en-US" altLang="zh-CN"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r>
              <a:rPr lang="zh-CN" altLang="en-US" sz="2800" b="1" dirty="0">
                <a:latin typeface="微软雅黑" pitchFamily="34" charset="-122"/>
                <a:ea typeface="微软雅黑" pitchFamily="34" charset="-122"/>
              </a:rPr>
              <a:t>第四部分  </a:t>
            </a:r>
            <a:r>
              <a:rPr lang="en-US" altLang="zh-CN" sz="2800" b="1" dirty="0">
                <a:latin typeface="微软雅黑" pitchFamily="34" charset="-122"/>
                <a:ea typeface="微软雅黑" pitchFamily="34" charset="-122"/>
              </a:rPr>
              <a:t>RSF</a:t>
            </a:r>
            <a:r>
              <a:rPr lang="zh-CN" altLang="en-US" sz="2800" b="1" dirty="0">
                <a:latin typeface="微软雅黑" pitchFamily="34" charset="-122"/>
                <a:ea typeface="微软雅黑" pitchFamily="34" charset="-122"/>
              </a:rPr>
              <a:t>服务</a:t>
            </a:r>
            <a:r>
              <a:rPr lang="zh-CN" altLang="en-US" sz="2800" b="1" dirty="0">
                <a:latin typeface="微软雅黑" pitchFamily="34" charset="-122"/>
                <a:ea typeface="微软雅黑" pitchFamily="34" charset="-122"/>
              </a:rPr>
              <a:t>测试</a:t>
            </a:r>
            <a:endParaRPr lang="en-US" altLang="zh-CN" sz="2800" b="1" dirty="0">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solidFill>
                <a:schemeClr val="bg1">
                  <a:lumMod val="75000"/>
                </a:schemeClr>
              </a:solidFill>
              <a:latin typeface="微软雅黑" pitchFamily="34" charset="-122"/>
              <a:ea typeface="微软雅黑" pitchFamily="34" charset="-122"/>
            </a:endParaRPr>
          </a:p>
          <a:p>
            <a:pPr marL="474663" indent="-234950" defTabSz="465138">
              <a:lnSpc>
                <a:spcPct val="150000"/>
              </a:lnSpc>
              <a:tabLst>
                <a:tab pos="463550" algn="l"/>
                <a:tab pos="935038" algn="l"/>
                <a:tab pos="1403350" algn="l"/>
                <a:tab pos="1871663" algn="l"/>
                <a:tab pos="2341563" algn="l"/>
                <a:tab pos="2813050" algn="l"/>
                <a:tab pos="3276600" algn="l"/>
                <a:tab pos="3749675" algn="l"/>
                <a:tab pos="4219575" algn="l"/>
                <a:tab pos="4686300" algn="l"/>
                <a:tab pos="5154613" algn="l"/>
                <a:tab pos="5626100" algn="l"/>
                <a:tab pos="6096000" algn="l"/>
                <a:tab pos="6564313" algn="l"/>
                <a:tab pos="7032625" algn="l"/>
                <a:tab pos="7502525" algn="l"/>
                <a:tab pos="7970838" algn="l"/>
                <a:tab pos="8442325" algn="l"/>
                <a:tab pos="8910638" algn="l"/>
                <a:tab pos="9380538" algn="l"/>
              </a:tabLst>
            </a:pP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3825840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dirty="0" smtClean="0">
                <a:solidFill>
                  <a:schemeClr val="tx1">
                    <a:lumMod val="50000"/>
                    <a:lumOff val="50000"/>
                  </a:schemeClr>
                </a:solidFill>
                <a:latin typeface="微软雅黑" pitchFamily="34" charset="-122"/>
                <a:ea typeface="微软雅黑" pitchFamily="34" charset="-122"/>
              </a:rPr>
              <a:t>第</a:t>
            </a:r>
            <a:r>
              <a:rPr lang="zh-CN" altLang="en-US" sz="2800" b="1" dirty="0">
                <a:solidFill>
                  <a:schemeClr val="tx1">
                    <a:lumMod val="50000"/>
                    <a:lumOff val="50000"/>
                  </a:schemeClr>
                </a:solidFill>
                <a:latin typeface="微软雅黑" pitchFamily="34" charset="-122"/>
                <a:ea typeface="微软雅黑" pitchFamily="34" charset="-122"/>
              </a:rPr>
              <a:t>四</a:t>
            </a:r>
            <a:r>
              <a:rPr lang="zh-CN" altLang="en-US" sz="2800" b="1" dirty="0" smtClean="0">
                <a:solidFill>
                  <a:schemeClr val="tx1">
                    <a:lumMod val="50000"/>
                    <a:lumOff val="50000"/>
                  </a:schemeClr>
                </a:solidFill>
                <a:latin typeface="微软雅黑" pitchFamily="34" charset="-122"/>
                <a:ea typeface="微软雅黑" pitchFamily="34" charset="-122"/>
              </a:rPr>
              <a:t>部分  </a:t>
            </a:r>
            <a:r>
              <a:rPr lang="en-US" altLang="zh-CN" sz="2800" b="1" dirty="0" smtClean="0">
                <a:solidFill>
                  <a:schemeClr val="tx1">
                    <a:lumMod val="50000"/>
                    <a:lumOff val="50000"/>
                  </a:schemeClr>
                </a:solidFill>
                <a:latin typeface="微软雅黑" pitchFamily="34" charset="-122"/>
                <a:ea typeface="微软雅黑" pitchFamily="34" charset="-122"/>
              </a:rPr>
              <a:t>RSF</a:t>
            </a:r>
            <a:r>
              <a:rPr lang="zh-CN" altLang="en-US" sz="2800" b="1" dirty="0">
                <a:solidFill>
                  <a:schemeClr val="tx1">
                    <a:lumMod val="50000"/>
                    <a:lumOff val="50000"/>
                  </a:schemeClr>
                </a:solidFill>
                <a:latin typeface="微软雅黑" pitchFamily="34" charset="-122"/>
                <a:ea typeface="微软雅黑" pitchFamily="34" charset="-122"/>
              </a:rPr>
              <a:t>服务测试</a:t>
            </a:r>
          </a:p>
        </p:txBody>
      </p:sp>
      <p:sp>
        <p:nvSpPr>
          <p:cNvPr id="3" name="内容占位符 2"/>
          <p:cNvSpPr>
            <a:spLocks noGrp="1"/>
          </p:cNvSpPr>
          <p:nvPr>
            <p:ph idx="1"/>
          </p:nvPr>
        </p:nvSpPr>
        <p:spPr>
          <a:xfrm>
            <a:off x="457200" y="1196752"/>
            <a:ext cx="8229600" cy="4824535"/>
          </a:xfrm>
        </p:spPr>
        <p:txBody>
          <a:bodyPr/>
          <a:lstStyle/>
          <a:p>
            <a:pPr marL="0" indent="0">
              <a:buNone/>
            </a:pPr>
            <a:endParaRPr lang="en-US" altLang="zh-CN" sz="1400" dirty="0" smtClean="0">
              <a:latin typeface="微软雅黑" pitchFamily="34" charset="-122"/>
              <a:ea typeface="微软雅黑" pitchFamily="34" charset="-122"/>
            </a:endParaRPr>
          </a:p>
          <a:p>
            <a:pPr marL="0" indent="0">
              <a:buNone/>
            </a:pPr>
            <a:endParaRPr lang="en-US" altLang="zh-CN" sz="1400" dirty="0">
              <a:latin typeface="微软雅黑" pitchFamily="34" charset="-122"/>
              <a:ea typeface="微软雅黑" pitchFamily="34" charset="-122"/>
            </a:endParaRPr>
          </a:p>
          <a:p>
            <a:pPr marL="0" indent="0">
              <a:buNone/>
            </a:pPr>
            <a:r>
              <a:rPr lang="en-US" altLang="zh-CN" sz="14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结合</a:t>
            </a:r>
            <a:r>
              <a:rPr lang="en-US" altLang="zh-CN" sz="2000" dirty="0" smtClean="0">
                <a:latin typeface="微软雅黑" pitchFamily="34" charset="-122"/>
                <a:ea typeface="微软雅黑" pitchFamily="34" charset="-122"/>
              </a:rPr>
              <a:t>RSF</a:t>
            </a:r>
            <a:r>
              <a:rPr lang="zh-CN" altLang="en-US" sz="2000" dirty="0" smtClean="0">
                <a:latin typeface="微软雅黑" pitchFamily="34" charset="-122"/>
                <a:ea typeface="微软雅黑" pitchFamily="34" charset="-122"/>
              </a:rPr>
              <a:t>平台，取实际接口，现场演示</a:t>
            </a:r>
            <a:r>
              <a:rPr lang="en-US" altLang="zh-CN" sz="2000" dirty="0" smtClean="0">
                <a:latin typeface="微软雅黑" pitchFamily="34" charset="-122"/>
                <a:ea typeface="微软雅黑" pitchFamily="34" charset="-122"/>
              </a:rPr>
              <a:t>SAT</a:t>
            </a:r>
            <a:r>
              <a:rPr lang="zh-CN" altLang="en-US" sz="2000" dirty="0" smtClean="0">
                <a:latin typeface="微软雅黑" pitchFamily="34" charset="-122"/>
                <a:ea typeface="微软雅黑" pitchFamily="34" charset="-122"/>
              </a:rPr>
              <a:t>使用</a:t>
            </a:r>
            <a:endParaRPr lang="zh-CN" altLang="en-US" sz="2000" dirty="0">
              <a:latin typeface="微软雅黑" pitchFamily="34" charset="-122"/>
              <a:ea typeface="微软雅黑" pitchFamily="34" charset="-122"/>
            </a:endParaRPr>
          </a:p>
          <a:p>
            <a:pPr marL="0" indent="0">
              <a:lnSpc>
                <a:spcPct val="150000"/>
              </a:lnSpc>
              <a:buNone/>
            </a:pP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748228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2015年\!！日常设计\！易购新VI项目\ppt模板\PPT-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7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93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p:cNvSpPr>
          <p:nvPr>
            <p:ph idx="1"/>
          </p:nvPr>
        </p:nvSpPr>
        <p:spPr bwMode="auto">
          <a:xfrm>
            <a:off x="839788" y="1340768"/>
            <a:ext cx="7524750" cy="40751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Wingdings" pitchFamily="2" charset="2"/>
              <a:buChar char="n"/>
              <a:defRPr/>
            </a:pPr>
            <a:r>
              <a:rPr lang="zh-CN" altLang="en-US" sz="1800" b="1" smtClean="0">
                <a:latin typeface="微软雅黑" pitchFamily="34" charset="-122"/>
                <a:ea typeface="微软雅黑" pitchFamily="34" charset="-122"/>
              </a:rPr>
              <a:t>接口测试定义</a:t>
            </a:r>
            <a:endParaRPr lang="en-US" altLang="zh-CN" sz="1800" b="1" smtClean="0">
              <a:latin typeface="微软雅黑" pitchFamily="34" charset="-122"/>
              <a:ea typeface="微软雅黑" pitchFamily="34" charset="-122"/>
            </a:endParaRPr>
          </a:p>
          <a:p>
            <a:pPr marL="0" indent="0">
              <a:buNone/>
              <a:defRPr/>
            </a:pPr>
            <a:endParaRPr lang="en-US" altLang="zh-CN" sz="1800" smtClean="0">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pPr>
            <a:r>
              <a:rPr lang="zh-CN" altLang="zh-CN" sz="1600">
                <a:latin typeface="微软雅黑" pitchFamily="34" charset="-122"/>
                <a:ea typeface="微软雅黑" pitchFamily="34" charset="-122"/>
              </a:rPr>
              <a:t>接口测试是测试系统组件间接口的一种测试。</a:t>
            </a:r>
          </a:p>
          <a:p>
            <a:pPr>
              <a:lnSpc>
                <a:spcPct val="150000"/>
              </a:lnSpc>
            </a:pPr>
            <a:r>
              <a:rPr lang="zh-CN" altLang="zh-CN" sz="1600">
                <a:latin typeface="微软雅黑" pitchFamily="34" charset="-122"/>
                <a:ea typeface="微软雅黑" pitchFamily="34" charset="-122"/>
              </a:rPr>
              <a:t>接口测试主要用于检测外部系统与系统之间以及内部各个子系统之间的交互点。</a:t>
            </a:r>
          </a:p>
          <a:p>
            <a:pPr>
              <a:lnSpc>
                <a:spcPct val="150000"/>
              </a:lnSpc>
            </a:pPr>
            <a:r>
              <a:rPr lang="zh-CN" altLang="zh-CN" sz="1600">
                <a:latin typeface="微软雅黑" pitchFamily="34" charset="-122"/>
                <a:ea typeface="微软雅黑" pitchFamily="34" charset="-122"/>
              </a:rPr>
              <a:t>测试的重点是要检查数据的交换，传递和控制管理过程，以及系统间的相互逻辑依赖关系等。</a:t>
            </a:r>
          </a:p>
          <a:p>
            <a:pPr marL="0" indent="0" eaLnBrk="1" hangingPunct="1">
              <a:buFontTx/>
              <a:buNone/>
              <a:defRPr/>
            </a:pPr>
            <a:endParaRPr lang="en-US" altLang="zh-CN" sz="2000" b="1" dirty="0" smtClean="0">
              <a:latin typeface="微软雅黑" pitchFamily="34" charset="-122"/>
              <a:ea typeface="微软雅黑" pitchFamily="34" charset="-122"/>
            </a:endParaRPr>
          </a:p>
          <a:p>
            <a:pPr marL="0" indent="0" eaLnBrk="1" hangingPunct="1">
              <a:buFontTx/>
              <a:buNone/>
              <a:defRP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endParaRPr lang="en-US" altLang="zh-CN" sz="1800" b="1" dirty="0" smtClean="0"/>
          </a:p>
        </p:txBody>
      </p:sp>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2099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p:cNvSpPr>
          <p:nvPr>
            <p:ph idx="1"/>
          </p:nvPr>
        </p:nvSpPr>
        <p:spPr bwMode="auto">
          <a:xfrm>
            <a:off x="839788" y="1340768"/>
            <a:ext cx="7524750" cy="532859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pPr>
              <a:buFont typeface="Wingdings" pitchFamily="2" charset="2"/>
              <a:buChar char="n"/>
              <a:defRPr/>
            </a:pPr>
            <a:r>
              <a:rPr lang="zh-CN" altLang="en-US" b="1" smtClean="0">
                <a:latin typeface="微软雅黑" pitchFamily="34" charset="-122"/>
                <a:ea typeface="微软雅黑" pitchFamily="34" charset="-122"/>
              </a:rPr>
              <a:t>接口测试分类</a:t>
            </a:r>
            <a:endParaRPr lang="en-US" altLang="zh-CN" b="1" smtClean="0">
              <a:latin typeface="微软雅黑" pitchFamily="34" charset="-122"/>
              <a:ea typeface="微软雅黑" pitchFamily="34" charset="-122"/>
            </a:endParaRPr>
          </a:p>
          <a:p>
            <a:pPr marL="0" indent="0">
              <a:buNone/>
              <a:defRPr/>
            </a:pPr>
            <a:endParaRPr lang="en-US" altLang="zh-CN" sz="1800" smtClean="0">
              <a:effectLst>
                <a:outerShdw blurRad="38100" dist="38100" dir="2700000" algn="tl">
                  <a:srgbClr val="000000">
                    <a:alpha val="43137"/>
                  </a:srgbClr>
                </a:outerShdw>
              </a:effectLst>
              <a:latin typeface="微软雅黑" pitchFamily="34" charset="-122"/>
              <a:ea typeface="微软雅黑" pitchFamily="34" charset="-122"/>
            </a:endParaRPr>
          </a:p>
          <a:p>
            <a:pPr lvl="0" latinLnBrk="1">
              <a:lnSpc>
                <a:spcPct val="170000"/>
              </a:lnSpc>
            </a:pPr>
            <a:r>
              <a:rPr lang="zh-CN" altLang="zh-CN" sz="2600" smtClean="0">
                <a:effectLst>
                  <a:outerShdw blurRad="38100" dist="38100" dir="2700000" algn="tl">
                    <a:srgbClr val="000000">
                      <a:alpha val="43137"/>
                    </a:srgbClr>
                  </a:outerShdw>
                </a:effectLst>
                <a:latin typeface="微软雅黑" pitchFamily="34" charset="-122"/>
                <a:ea typeface="微软雅黑" pitchFamily="34" charset="-122"/>
              </a:rPr>
              <a:t>系统</a:t>
            </a:r>
            <a:r>
              <a:rPr lang="zh-CN" altLang="zh-CN" sz="2600">
                <a:effectLst>
                  <a:outerShdw blurRad="38100" dist="38100" dir="2700000" algn="tl">
                    <a:srgbClr val="000000">
                      <a:alpha val="43137"/>
                    </a:srgbClr>
                  </a:outerShdw>
                </a:effectLst>
                <a:latin typeface="微软雅黑" pitchFamily="34" charset="-122"/>
                <a:ea typeface="微软雅黑" pitchFamily="34" charset="-122"/>
              </a:rPr>
              <a:t>与系统之间的</a:t>
            </a:r>
            <a:r>
              <a:rPr lang="zh-CN" altLang="zh-CN" sz="2600" smtClean="0">
                <a:effectLst>
                  <a:outerShdw blurRad="38100" dist="38100" dir="2700000" algn="tl">
                    <a:srgbClr val="000000">
                      <a:alpha val="43137"/>
                    </a:srgbClr>
                  </a:outerShdw>
                </a:effectLst>
                <a:latin typeface="微软雅黑" pitchFamily="34" charset="-122"/>
                <a:ea typeface="微软雅黑" pitchFamily="34" charset="-122"/>
              </a:rPr>
              <a:t>调用</a:t>
            </a:r>
            <a:endParaRPr lang="en-US" altLang="zh-CN" sz="2600" smtClean="0">
              <a:effectLst>
                <a:outerShdw blurRad="38100" dist="38100" dir="2700000" algn="tl">
                  <a:srgbClr val="000000">
                    <a:alpha val="43137"/>
                  </a:srgbClr>
                </a:outerShdw>
              </a:effectLst>
              <a:latin typeface="微软雅黑" pitchFamily="34" charset="-122"/>
              <a:ea typeface="微软雅黑" pitchFamily="34" charset="-122"/>
            </a:endParaRPr>
          </a:p>
          <a:p>
            <a:pPr marL="0" lvl="0" indent="0" latinLnBrk="1">
              <a:lnSpc>
                <a:spcPct val="170000"/>
              </a:lnSpc>
              <a:buNone/>
            </a:pPr>
            <a:r>
              <a:rPr lang="en-US" altLang="zh-CN" sz="2200" smtClean="0">
                <a:latin typeface="微软雅黑" pitchFamily="34" charset="-122"/>
                <a:ea typeface="微软雅黑" pitchFamily="34" charset="-122"/>
              </a:rPr>
              <a:t>Eg</a:t>
            </a:r>
            <a:r>
              <a:rPr lang="zh-CN" altLang="en-US" sz="2200" smtClean="0">
                <a:latin typeface="微软雅黑" pitchFamily="34" charset="-122"/>
                <a:ea typeface="微软雅黑" pitchFamily="34" charset="-122"/>
              </a:rPr>
              <a:t>：</a:t>
            </a:r>
            <a:r>
              <a:rPr lang="zh-CN" altLang="zh-CN" sz="2200" smtClean="0">
                <a:latin typeface="微软雅黑" pitchFamily="34" charset="-122"/>
                <a:ea typeface="微软雅黑" pitchFamily="34" charset="-122"/>
              </a:rPr>
              <a:t>银行</a:t>
            </a:r>
            <a:r>
              <a:rPr lang="zh-CN" altLang="zh-CN" sz="2200">
                <a:latin typeface="微软雅黑" pitchFamily="34" charset="-122"/>
                <a:ea typeface="微软雅黑" pitchFamily="34" charset="-122"/>
              </a:rPr>
              <a:t>会提供接口供电子商务网站</a:t>
            </a:r>
            <a:r>
              <a:rPr lang="zh-CN" altLang="zh-CN" sz="2200" smtClean="0">
                <a:latin typeface="微软雅黑" pitchFamily="34" charset="-122"/>
                <a:ea typeface="微软雅黑" pitchFamily="34" charset="-122"/>
              </a:rPr>
              <a:t>调用</a:t>
            </a:r>
            <a:r>
              <a:rPr lang="zh-CN" altLang="en-US" sz="2200" smtClean="0">
                <a:latin typeface="微软雅黑" pitchFamily="34" charset="-122"/>
                <a:ea typeface="微软雅黑" pitchFamily="34" charset="-122"/>
              </a:rPr>
              <a:t>，或</a:t>
            </a:r>
            <a:r>
              <a:rPr lang="zh-CN" altLang="zh-CN" sz="2200" smtClean="0">
                <a:latin typeface="微软雅黑" pitchFamily="34" charset="-122"/>
                <a:ea typeface="微软雅黑" pitchFamily="34" charset="-122"/>
              </a:rPr>
              <a:t>易</a:t>
            </a:r>
            <a:r>
              <a:rPr lang="zh-CN" altLang="zh-CN" sz="2200">
                <a:latin typeface="微软雅黑" pitchFamily="34" charset="-122"/>
                <a:ea typeface="微软雅黑" pitchFamily="34" charset="-122"/>
              </a:rPr>
              <a:t>付宝会提供接口给易购主站</a:t>
            </a:r>
            <a:r>
              <a:rPr lang="zh-CN" altLang="zh-CN" sz="2200" smtClean="0">
                <a:latin typeface="微软雅黑" pitchFamily="34" charset="-122"/>
                <a:ea typeface="微软雅黑" pitchFamily="34" charset="-122"/>
              </a:rPr>
              <a:t>调用</a:t>
            </a:r>
            <a:endParaRPr lang="en-US" altLang="zh-CN" sz="2200" smtClean="0">
              <a:latin typeface="微软雅黑" pitchFamily="34" charset="-122"/>
              <a:ea typeface="微软雅黑" pitchFamily="34" charset="-122"/>
            </a:endParaRPr>
          </a:p>
          <a:p>
            <a:pPr marL="0" lvl="0" indent="0" latinLnBrk="1">
              <a:lnSpc>
                <a:spcPct val="170000"/>
              </a:lnSpc>
              <a:buNone/>
            </a:pPr>
            <a:endParaRPr lang="zh-CN" altLang="zh-CN" sz="1300">
              <a:latin typeface="微软雅黑" pitchFamily="34" charset="-122"/>
              <a:ea typeface="微软雅黑" pitchFamily="34" charset="-122"/>
            </a:endParaRPr>
          </a:p>
          <a:p>
            <a:pPr lvl="0" latinLnBrk="1">
              <a:lnSpc>
                <a:spcPct val="170000"/>
              </a:lnSpc>
            </a:pPr>
            <a:r>
              <a:rPr lang="zh-CN" altLang="zh-CN" sz="2600" smtClean="0">
                <a:effectLst>
                  <a:outerShdw blurRad="38100" dist="38100" dir="2700000" algn="tl">
                    <a:srgbClr val="000000">
                      <a:alpha val="43137"/>
                    </a:srgbClr>
                  </a:outerShdw>
                </a:effectLst>
                <a:latin typeface="微软雅黑" pitchFamily="34" charset="-122"/>
                <a:ea typeface="微软雅黑" pitchFamily="34" charset="-122"/>
              </a:rPr>
              <a:t>上层</a:t>
            </a:r>
            <a:r>
              <a:rPr lang="zh-CN" altLang="zh-CN" sz="2600">
                <a:effectLst>
                  <a:outerShdw blurRad="38100" dist="38100" dir="2700000" algn="tl">
                    <a:srgbClr val="000000">
                      <a:alpha val="43137"/>
                    </a:srgbClr>
                  </a:outerShdw>
                </a:effectLst>
                <a:latin typeface="微软雅黑" pitchFamily="34" charset="-122"/>
                <a:ea typeface="微软雅黑" pitchFamily="34" charset="-122"/>
              </a:rPr>
              <a:t>服务对下层服务的</a:t>
            </a:r>
            <a:r>
              <a:rPr lang="zh-CN" altLang="zh-CN" sz="2600" smtClean="0">
                <a:effectLst>
                  <a:outerShdw blurRad="38100" dist="38100" dir="2700000" algn="tl">
                    <a:srgbClr val="000000">
                      <a:alpha val="43137"/>
                    </a:srgbClr>
                  </a:outerShdw>
                </a:effectLst>
                <a:latin typeface="微软雅黑" pitchFamily="34" charset="-122"/>
                <a:ea typeface="微软雅黑" pitchFamily="34" charset="-122"/>
              </a:rPr>
              <a:t>调用</a:t>
            </a:r>
            <a:r>
              <a:rPr lang="zh-CN" altLang="en-US" sz="260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zh-CN" sz="2600" smtClean="0">
                <a:latin typeface="微软雅黑" pitchFamily="34" charset="-122"/>
                <a:ea typeface="微软雅黑" pitchFamily="34" charset="-122"/>
              </a:rPr>
              <a:t>比如</a:t>
            </a:r>
            <a:r>
              <a:rPr lang="en-US" altLang="zh-CN" sz="2600">
                <a:latin typeface="微软雅黑" pitchFamily="34" charset="-122"/>
                <a:ea typeface="微软雅黑" pitchFamily="34" charset="-122"/>
              </a:rPr>
              <a:t>service</a:t>
            </a:r>
            <a:r>
              <a:rPr lang="zh-CN" altLang="zh-CN" sz="2600">
                <a:latin typeface="微软雅黑" pitchFamily="34" charset="-122"/>
                <a:ea typeface="微软雅黑" pitchFamily="34" charset="-122"/>
              </a:rPr>
              <a:t>层会调用</a:t>
            </a:r>
            <a:r>
              <a:rPr lang="en-US" altLang="zh-CN" sz="2600">
                <a:latin typeface="微软雅黑" pitchFamily="34" charset="-122"/>
                <a:ea typeface="微软雅黑" pitchFamily="34" charset="-122"/>
              </a:rPr>
              <a:t>DAO</a:t>
            </a:r>
            <a:r>
              <a:rPr lang="zh-CN" altLang="zh-CN" sz="2600">
                <a:latin typeface="微软雅黑" pitchFamily="34" charset="-122"/>
                <a:ea typeface="微软雅黑" pitchFamily="34" charset="-122"/>
              </a:rPr>
              <a:t>层的接口，而</a:t>
            </a:r>
            <a:r>
              <a:rPr lang="zh-CN" altLang="zh-CN" sz="2600" smtClean="0">
                <a:latin typeface="微软雅黑" pitchFamily="34" charset="-122"/>
                <a:ea typeface="微软雅黑" pitchFamily="34" charset="-122"/>
              </a:rPr>
              <a:t>应用层</a:t>
            </a:r>
            <a:endParaRPr lang="en-US" altLang="zh-CN" sz="2600" smtClean="0">
              <a:latin typeface="微软雅黑" pitchFamily="34" charset="-122"/>
              <a:ea typeface="微软雅黑" pitchFamily="34" charset="-122"/>
            </a:endParaRPr>
          </a:p>
          <a:p>
            <a:pPr marL="0" lvl="0" indent="0" latinLnBrk="1">
              <a:lnSpc>
                <a:spcPct val="170000"/>
              </a:lnSpc>
              <a:buNone/>
            </a:pPr>
            <a:r>
              <a:rPr lang="zh-CN" altLang="zh-CN" sz="2600" smtClean="0">
                <a:latin typeface="微软雅黑" pitchFamily="34" charset="-122"/>
                <a:ea typeface="微软雅黑" pitchFamily="34" charset="-122"/>
              </a:rPr>
              <a:t>又</a:t>
            </a:r>
            <a:r>
              <a:rPr lang="zh-CN" altLang="zh-CN" sz="2600">
                <a:latin typeface="微软雅黑" pitchFamily="34" charset="-122"/>
                <a:ea typeface="微软雅黑" pitchFamily="34" charset="-122"/>
              </a:rPr>
              <a:t>会调用服务层提供的接口，一般会通过服务之间的</a:t>
            </a:r>
            <a:r>
              <a:rPr lang="zh-CN" altLang="zh-CN" sz="2600" smtClean="0">
                <a:latin typeface="微软雅黑" pitchFamily="34" charset="-122"/>
                <a:ea typeface="微软雅黑" pitchFamily="34" charset="-122"/>
              </a:rPr>
              <a:t>调用</a:t>
            </a:r>
            <a:endParaRPr lang="en-US" altLang="zh-CN" sz="2600" smtClean="0">
              <a:latin typeface="微软雅黑" pitchFamily="34" charset="-122"/>
              <a:ea typeface="微软雅黑" pitchFamily="34" charset="-122"/>
            </a:endParaRPr>
          </a:p>
          <a:p>
            <a:pPr marL="0" lvl="0" indent="0" latinLnBrk="1">
              <a:lnSpc>
                <a:spcPct val="170000"/>
              </a:lnSpc>
              <a:buNone/>
            </a:pPr>
            <a:r>
              <a:rPr lang="en-US" altLang="zh-CN" sz="2200" smtClean="0">
                <a:latin typeface="微软雅黑" pitchFamily="34" charset="-122"/>
                <a:ea typeface="微软雅黑" pitchFamily="34" charset="-122"/>
              </a:rPr>
              <a:t>Eg</a:t>
            </a:r>
            <a:r>
              <a:rPr lang="zh-CN" altLang="en-US" sz="2200" smtClean="0">
                <a:latin typeface="微软雅黑" pitchFamily="34" charset="-122"/>
                <a:ea typeface="微软雅黑" pitchFamily="34" charset="-122"/>
              </a:rPr>
              <a:t>：</a:t>
            </a:r>
            <a:r>
              <a:rPr lang="zh-CN" altLang="zh-CN" sz="2200" smtClean="0">
                <a:latin typeface="微软雅黑" pitchFamily="34" charset="-122"/>
                <a:ea typeface="微软雅黑" pitchFamily="34" charset="-122"/>
              </a:rPr>
              <a:t>注册</a:t>
            </a:r>
            <a:r>
              <a:rPr lang="zh-CN" altLang="zh-CN" sz="2200">
                <a:latin typeface="微软雅黑" pitchFamily="34" charset="-122"/>
                <a:ea typeface="微软雅黑" pitchFamily="34" charset="-122"/>
              </a:rPr>
              <a:t>用户时，会先调用用户查询的服务，查看该用户是否已经</a:t>
            </a:r>
            <a:r>
              <a:rPr lang="zh-CN" altLang="zh-CN" sz="2200" smtClean="0">
                <a:latin typeface="微软雅黑" pitchFamily="34" charset="-122"/>
                <a:ea typeface="微软雅黑" pitchFamily="34" charset="-122"/>
              </a:rPr>
              <a:t>注册</a:t>
            </a:r>
            <a:endParaRPr lang="en-US" altLang="zh-CN" sz="2200">
              <a:latin typeface="微软雅黑" pitchFamily="34" charset="-122"/>
              <a:ea typeface="微软雅黑" pitchFamily="34" charset="-122"/>
            </a:endParaRPr>
          </a:p>
          <a:p>
            <a:pPr marL="0" lvl="0" indent="0" latinLnBrk="1">
              <a:lnSpc>
                <a:spcPct val="170000"/>
              </a:lnSpc>
              <a:buNone/>
            </a:pPr>
            <a:endParaRPr lang="zh-CN" altLang="zh-CN" sz="1300">
              <a:latin typeface="微软雅黑" pitchFamily="34" charset="-122"/>
              <a:ea typeface="微软雅黑" pitchFamily="34" charset="-122"/>
            </a:endParaRPr>
          </a:p>
          <a:p>
            <a:pPr marL="0" indent="0" latinLnBrk="1">
              <a:lnSpc>
                <a:spcPct val="170000"/>
              </a:lnSpc>
              <a:buNone/>
            </a:pPr>
            <a:r>
              <a:rPr lang="en-US" altLang="zh-CN" sz="2200" smtClean="0">
                <a:latin typeface="微软雅黑" pitchFamily="34" charset="-122"/>
                <a:ea typeface="微软雅黑" pitchFamily="34" charset="-122"/>
              </a:rPr>
              <a:t>PS</a:t>
            </a:r>
            <a:r>
              <a:rPr lang="zh-CN" altLang="en-US" sz="2200" smtClean="0">
                <a:latin typeface="微软雅黑" pitchFamily="34" charset="-122"/>
                <a:ea typeface="微软雅黑" pitchFamily="34" charset="-122"/>
              </a:rPr>
              <a:t>：</a:t>
            </a:r>
            <a:endParaRPr lang="en-US" altLang="zh-CN" sz="2200" smtClean="0">
              <a:latin typeface="微软雅黑" pitchFamily="34" charset="-122"/>
              <a:ea typeface="微软雅黑" pitchFamily="34" charset="-122"/>
            </a:endParaRPr>
          </a:p>
          <a:p>
            <a:pPr marL="0" indent="0" latinLnBrk="1">
              <a:lnSpc>
                <a:spcPct val="170000"/>
              </a:lnSpc>
              <a:buNone/>
            </a:pPr>
            <a:r>
              <a:rPr lang="en-US" altLang="zh-CN" sz="2200">
                <a:latin typeface="微软雅黑" pitchFamily="34" charset="-122"/>
                <a:ea typeface="微软雅黑" pitchFamily="34" charset="-122"/>
              </a:rPr>
              <a:t> </a:t>
            </a:r>
            <a:r>
              <a:rPr lang="en-US" altLang="zh-CN" sz="2200" smtClean="0">
                <a:latin typeface="微软雅黑" pitchFamily="34" charset="-122"/>
                <a:ea typeface="微软雅黑" pitchFamily="34" charset="-122"/>
              </a:rPr>
              <a:t>      </a:t>
            </a:r>
            <a:r>
              <a:rPr lang="zh-CN" altLang="zh-CN" sz="2200" smtClean="0">
                <a:latin typeface="微软雅黑" pitchFamily="34" charset="-122"/>
                <a:ea typeface="微软雅黑" pitchFamily="34" charset="-122"/>
              </a:rPr>
              <a:t>接口测试先</a:t>
            </a:r>
            <a:r>
              <a:rPr lang="zh-CN" altLang="zh-CN" sz="2200">
                <a:latin typeface="微软雅黑" pitchFamily="34" charset="-122"/>
                <a:ea typeface="微软雅黑" pitchFamily="34" charset="-122"/>
              </a:rPr>
              <a:t>要了解是基于哪一种类型的</a:t>
            </a:r>
            <a:r>
              <a:rPr lang="zh-CN" altLang="zh-CN" sz="2200" smtClean="0">
                <a:latin typeface="微软雅黑" pitchFamily="34" charset="-122"/>
                <a:ea typeface="微软雅黑" pitchFamily="34" charset="-122"/>
              </a:rPr>
              <a:t>接口，</a:t>
            </a:r>
            <a:r>
              <a:rPr lang="zh-CN" altLang="zh-CN" sz="2200">
                <a:latin typeface="微软雅黑" pitchFamily="34" charset="-122"/>
                <a:ea typeface="微软雅黑" pitchFamily="34" charset="-122"/>
              </a:rPr>
              <a:t>不同类型的接口测试</a:t>
            </a:r>
            <a:r>
              <a:rPr lang="zh-CN" altLang="zh-CN" sz="2200" smtClean="0">
                <a:latin typeface="微软雅黑" pitchFamily="34" charset="-122"/>
                <a:ea typeface="微软雅黑" pitchFamily="34" charset="-122"/>
              </a:rPr>
              <a:t>方法</a:t>
            </a:r>
            <a:r>
              <a:rPr lang="zh-CN" altLang="en-US" sz="2200" smtClean="0">
                <a:latin typeface="微软雅黑" pitchFamily="34" charset="-122"/>
                <a:ea typeface="微软雅黑" pitchFamily="34" charset="-122"/>
              </a:rPr>
              <a:t>可能</a:t>
            </a:r>
            <a:r>
              <a:rPr lang="zh-CN" altLang="zh-CN" sz="2200" smtClean="0">
                <a:latin typeface="微软雅黑" pitchFamily="34" charset="-122"/>
                <a:ea typeface="微软雅黑" pitchFamily="34" charset="-122"/>
              </a:rPr>
              <a:t>是</a:t>
            </a:r>
            <a:r>
              <a:rPr lang="zh-CN" altLang="zh-CN" sz="2200">
                <a:latin typeface="微软雅黑" pitchFamily="34" charset="-122"/>
                <a:ea typeface="微软雅黑" pitchFamily="34" charset="-122"/>
              </a:rPr>
              <a:t>不一致的。</a:t>
            </a:r>
          </a:p>
          <a:p>
            <a:pPr marL="0" indent="0" latinLnBrk="1">
              <a:lnSpc>
                <a:spcPct val="170000"/>
              </a:lnSpc>
              <a:buNone/>
            </a:pPr>
            <a:r>
              <a:rPr lang="en-US" altLang="zh-CN" sz="2200" smtClean="0">
                <a:latin typeface="微软雅黑" pitchFamily="34" charset="-122"/>
                <a:ea typeface="微软雅黑" pitchFamily="34" charset="-122"/>
              </a:rPr>
              <a:t>       </a:t>
            </a:r>
            <a:r>
              <a:rPr lang="zh-CN" altLang="zh-CN" sz="2200" smtClean="0">
                <a:latin typeface="微软雅黑" pitchFamily="34" charset="-122"/>
                <a:ea typeface="微软雅黑" pitchFamily="34" charset="-122"/>
              </a:rPr>
              <a:t>总体</a:t>
            </a:r>
            <a:r>
              <a:rPr lang="zh-CN" altLang="zh-CN" sz="2200">
                <a:latin typeface="微软雅黑" pitchFamily="34" charset="-122"/>
                <a:ea typeface="微软雅黑" pitchFamily="34" charset="-122"/>
              </a:rPr>
              <a:t>来说，不管</a:t>
            </a:r>
            <a:r>
              <a:rPr lang="zh-CN" altLang="zh-CN" sz="2200" smtClean="0">
                <a:latin typeface="微软雅黑" pitchFamily="34" charset="-122"/>
                <a:ea typeface="微软雅黑" pitchFamily="34" charset="-122"/>
              </a:rPr>
              <a:t>是</a:t>
            </a:r>
            <a:r>
              <a:rPr lang="zh-CN" altLang="en-US" sz="2200" smtClean="0">
                <a:latin typeface="微软雅黑" pitchFamily="34" charset="-122"/>
                <a:ea typeface="微软雅黑" pitchFamily="34" charset="-122"/>
              </a:rPr>
              <a:t>哪</a:t>
            </a:r>
            <a:r>
              <a:rPr lang="zh-CN" altLang="zh-CN" sz="2200" smtClean="0">
                <a:latin typeface="微软雅黑" pitchFamily="34" charset="-122"/>
                <a:ea typeface="微软雅黑" pitchFamily="34" charset="-122"/>
              </a:rPr>
              <a:t>种</a:t>
            </a:r>
            <a:r>
              <a:rPr lang="zh-CN" altLang="zh-CN" sz="2200">
                <a:latin typeface="微软雅黑" pitchFamily="34" charset="-122"/>
                <a:ea typeface="微软雅黑" pitchFamily="34" charset="-122"/>
              </a:rPr>
              <a:t>类型，只要把被测接口当做服务方，而把测试手段当做客户方，最终</a:t>
            </a:r>
            <a:r>
              <a:rPr lang="zh-CN" altLang="zh-CN" sz="2200" smtClean="0">
                <a:latin typeface="微软雅黑" pitchFamily="34" charset="-122"/>
                <a:ea typeface="微软雅黑" pitchFamily="34" charset="-122"/>
              </a:rPr>
              <a:t>目的</a:t>
            </a:r>
            <a:r>
              <a:rPr lang="zh-CN" altLang="en-US" sz="2200" smtClean="0">
                <a:latin typeface="微软雅黑" pitchFamily="34" charset="-122"/>
                <a:ea typeface="微软雅黑" pitchFamily="34" charset="-122"/>
              </a:rPr>
              <a:t>是</a:t>
            </a:r>
            <a:r>
              <a:rPr lang="zh-CN" altLang="zh-CN" sz="2200" smtClean="0">
                <a:latin typeface="微软雅黑" pitchFamily="34" charset="-122"/>
                <a:ea typeface="微软雅黑" pitchFamily="34" charset="-122"/>
              </a:rPr>
              <a:t>通过测试手段</a:t>
            </a:r>
            <a:r>
              <a:rPr lang="zh-CN" altLang="en-US" sz="2200">
                <a:latin typeface="微软雅黑" pitchFamily="34" charset="-122"/>
                <a:ea typeface="微软雅黑" pitchFamily="34" charset="-122"/>
              </a:rPr>
              <a:t>，</a:t>
            </a:r>
            <a:r>
              <a:rPr lang="zh-CN" altLang="zh-CN" sz="2200" smtClean="0">
                <a:latin typeface="微软雅黑" pitchFamily="34" charset="-122"/>
                <a:ea typeface="微软雅黑" pitchFamily="34" charset="-122"/>
              </a:rPr>
              <a:t>去</a:t>
            </a:r>
            <a:r>
              <a:rPr lang="zh-CN" altLang="zh-CN" sz="2200">
                <a:latin typeface="微软雅黑" pitchFamily="34" charset="-122"/>
                <a:ea typeface="微软雅黑" pitchFamily="34" charset="-122"/>
              </a:rPr>
              <a:t>验证服务端满足了他声明提供的功能。</a:t>
            </a:r>
          </a:p>
          <a:p>
            <a:pPr marL="0" indent="0" eaLnBrk="1" hangingPunct="1">
              <a:buFontTx/>
              <a:buNone/>
              <a:defRPr/>
            </a:pPr>
            <a:endParaRPr lang="en-US" altLang="zh-CN" sz="2000" b="1" dirty="0" smtClean="0">
              <a:latin typeface="微软雅黑" pitchFamily="34" charset="-122"/>
              <a:ea typeface="微软雅黑" pitchFamily="34" charset="-122"/>
            </a:endParaRPr>
          </a:p>
          <a:p>
            <a:pPr marL="0" indent="0" eaLnBrk="1" hangingPunct="1">
              <a:buFontTx/>
              <a:buNone/>
              <a:defRP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endParaRPr lang="en-US" altLang="zh-CN" sz="1800" b="1" dirty="0" smtClean="0"/>
          </a:p>
        </p:txBody>
      </p:sp>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45295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p:cNvSpPr>
          <p:nvPr>
            <p:ph idx="1"/>
          </p:nvPr>
        </p:nvSpPr>
        <p:spPr bwMode="auto">
          <a:xfrm>
            <a:off x="611560" y="1268760"/>
            <a:ext cx="7524750" cy="475252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Char char="n"/>
              <a:defRPr/>
            </a:pPr>
            <a:r>
              <a:rPr lang="zh-CN" altLang="en-US" sz="2200" b="1" smtClean="0">
                <a:latin typeface="微软雅黑" pitchFamily="34" charset="-122"/>
                <a:ea typeface="微软雅黑" pitchFamily="34" charset="-122"/>
              </a:rPr>
              <a:t>接口测试数据准备</a:t>
            </a:r>
            <a:endParaRPr lang="en-US" altLang="zh-CN" sz="2200" b="1" smtClean="0">
              <a:latin typeface="微软雅黑" pitchFamily="34" charset="-122"/>
              <a:ea typeface="微软雅黑" pitchFamily="34" charset="-122"/>
            </a:endParaRPr>
          </a:p>
          <a:p>
            <a:pPr marL="0" indent="0">
              <a:buNone/>
              <a:defRPr/>
            </a:pPr>
            <a:endParaRPr lang="en-US" altLang="zh-CN" sz="1800" smtClean="0">
              <a:effectLst>
                <a:outerShdw blurRad="38100" dist="38100" dir="2700000" algn="tl">
                  <a:srgbClr val="000000">
                    <a:alpha val="43137"/>
                  </a:srgbClr>
                </a:outerShdw>
              </a:effectLst>
              <a:latin typeface="微软雅黑" pitchFamily="34" charset="-122"/>
              <a:ea typeface="微软雅黑" pitchFamily="34" charset="-122"/>
            </a:endParaRPr>
          </a:p>
          <a:p>
            <a:pPr lvl="0" latinLnBrk="1">
              <a:lnSpc>
                <a:spcPct val="170000"/>
              </a:lnSpc>
              <a:buFont typeface="Wingdings" pitchFamily="2" charset="2"/>
              <a:buChar char="Ø"/>
            </a:pPr>
            <a:r>
              <a:rPr lang="zh-CN" altLang="en-US" sz="1900" smtClean="0">
                <a:effectLst>
                  <a:outerShdw blurRad="38100" dist="38100" dir="2700000" algn="tl">
                    <a:srgbClr val="000000">
                      <a:alpha val="43137"/>
                    </a:srgbClr>
                  </a:outerShdw>
                </a:effectLst>
                <a:latin typeface="微软雅黑" pitchFamily="34" charset="-122"/>
                <a:ea typeface="微软雅黑" pitchFamily="34" charset="-122"/>
              </a:rPr>
              <a:t>使用对应数据库表中已有的数据</a:t>
            </a:r>
            <a:endParaRPr lang="en-US" altLang="zh-CN" sz="1900" smtClean="0">
              <a:effectLst>
                <a:outerShdw blurRad="38100" dist="38100" dir="2700000" algn="tl">
                  <a:srgbClr val="000000">
                    <a:alpha val="43137"/>
                  </a:srgbClr>
                </a:outerShdw>
              </a:effectLst>
              <a:latin typeface="微软雅黑" pitchFamily="34" charset="-122"/>
              <a:ea typeface="微软雅黑" pitchFamily="34" charset="-122"/>
            </a:endParaRPr>
          </a:p>
          <a:p>
            <a:pPr marL="0" lvl="0" indent="0" latinLnBrk="1">
              <a:lnSpc>
                <a:spcPct val="170000"/>
              </a:lnSpc>
              <a:buNone/>
            </a:pPr>
            <a:r>
              <a:rPr lang="en-US" altLang="zh-CN" sz="1700" smtClean="0">
                <a:latin typeface="微软雅黑" pitchFamily="34" charset="-122"/>
                <a:ea typeface="微软雅黑" pitchFamily="34" charset="-122"/>
              </a:rPr>
              <a:t>  </a:t>
            </a:r>
            <a:r>
              <a:rPr lang="zh-CN" altLang="en-US" sz="1700" smtClean="0">
                <a:latin typeface="微软雅黑" pitchFamily="34" charset="-122"/>
                <a:ea typeface="微软雅黑" pitchFamily="34" charset="-122"/>
              </a:rPr>
              <a:t>优点：方便且数据仿真性比较高</a:t>
            </a:r>
            <a:endParaRPr lang="en-US" altLang="zh-CN" sz="1700" smtClean="0">
              <a:latin typeface="微软雅黑" pitchFamily="34" charset="-122"/>
              <a:ea typeface="微软雅黑" pitchFamily="34" charset="-122"/>
            </a:endParaRPr>
          </a:p>
          <a:p>
            <a:pPr marL="0" indent="0" latinLnBrk="1">
              <a:lnSpc>
                <a:spcPct val="170000"/>
              </a:lnSpc>
              <a:buNone/>
            </a:pPr>
            <a:r>
              <a:rPr lang="en-US" altLang="zh-CN" sz="1700">
                <a:latin typeface="微软雅黑" pitchFamily="34" charset="-122"/>
                <a:ea typeface="微软雅黑" pitchFamily="34" charset="-122"/>
              </a:rPr>
              <a:t> </a:t>
            </a:r>
            <a:r>
              <a:rPr lang="en-US" altLang="zh-CN" sz="1700" smtClean="0">
                <a:latin typeface="微软雅黑" pitchFamily="34" charset="-122"/>
                <a:ea typeface="微软雅黑" pitchFamily="34" charset="-122"/>
              </a:rPr>
              <a:t> </a:t>
            </a:r>
            <a:r>
              <a:rPr lang="zh-CN" altLang="en-US" sz="1700" smtClean="0">
                <a:latin typeface="微软雅黑" pitchFamily="34" charset="-122"/>
                <a:ea typeface="微软雅黑" pitchFamily="34" charset="-122"/>
              </a:rPr>
              <a:t>缺点：</a:t>
            </a:r>
            <a:r>
              <a:rPr lang="zh-CN" altLang="zh-CN" sz="1700">
                <a:latin typeface="微软雅黑" pitchFamily="34" charset="-122"/>
                <a:ea typeface="微软雅黑" pitchFamily="34" charset="-122"/>
              </a:rPr>
              <a:t>数据变动影响其他人员，且时效性不稳定，下次可能即不</a:t>
            </a:r>
            <a:r>
              <a:rPr lang="zh-CN" altLang="zh-CN" sz="1700" smtClean="0">
                <a:latin typeface="微软雅黑" pitchFamily="34" charset="-122"/>
                <a:ea typeface="微软雅黑" pitchFamily="34" charset="-122"/>
              </a:rPr>
              <a:t>存在</a:t>
            </a:r>
            <a:endParaRPr lang="en-US" altLang="zh-CN" sz="1700" smtClean="0">
              <a:latin typeface="微软雅黑" pitchFamily="34" charset="-122"/>
              <a:ea typeface="微软雅黑" pitchFamily="34" charset="-122"/>
            </a:endParaRPr>
          </a:p>
          <a:p>
            <a:pPr marL="0" indent="0" latinLnBrk="1">
              <a:lnSpc>
                <a:spcPct val="170000"/>
              </a:lnSpc>
              <a:buNone/>
            </a:pPr>
            <a:r>
              <a:rPr lang="en-US" altLang="zh-CN" sz="1700" smtClean="0">
                <a:latin typeface="微软雅黑" pitchFamily="34" charset="-122"/>
                <a:ea typeface="微软雅黑" pitchFamily="34" charset="-122"/>
              </a:rPr>
              <a:t>  </a:t>
            </a:r>
            <a:r>
              <a:rPr lang="zh-CN" altLang="zh-CN" sz="1700" smtClean="0">
                <a:latin typeface="微软雅黑" pitchFamily="34" charset="-122"/>
                <a:ea typeface="微软雅黑" pitchFamily="34" charset="-122"/>
              </a:rPr>
              <a:t>有</a:t>
            </a:r>
            <a:r>
              <a:rPr lang="zh-CN" altLang="zh-CN" sz="1700">
                <a:latin typeface="微软雅黑" pitchFamily="34" charset="-122"/>
                <a:ea typeface="微软雅黑" pitchFamily="34" charset="-122"/>
              </a:rPr>
              <a:t>保障的</a:t>
            </a:r>
            <a:r>
              <a:rPr lang="zh-CN" altLang="zh-CN" sz="1700" smtClean="0">
                <a:latin typeface="微软雅黑" pitchFamily="34" charset="-122"/>
                <a:ea typeface="微软雅黑" pitchFamily="34" charset="-122"/>
              </a:rPr>
              <a:t>做法</a:t>
            </a:r>
            <a:r>
              <a:rPr lang="zh-CN" altLang="en-US" sz="1700" smtClean="0">
                <a:latin typeface="微软雅黑" pitchFamily="34" charset="-122"/>
                <a:ea typeface="微软雅黑" pitchFamily="34" charset="-122"/>
              </a:rPr>
              <a:t>：</a:t>
            </a:r>
            <a:r>
              <a:rPr lang="zh-CN" altLang="zh-CN" sz="1700" smtClean="0">
                <a:latin typeface="微软雅黑" pitchFamily="34" charset="-122"/>
                <a:ea typeface="微软雅黑" pitchFamily="34" charset="-122"/>
              </a:rPr>
              <a:t>不</a:t>
            </a:r>
            <a:r>
              <a:rPr lang="zh-CN" altLang="zh-CN" sz="1700">
                <a:latin typeface="微软雅黑" pitchFamily="34" charset="-122"/>
                <a:ea typeface="微软雅黑" pitchFamily="34" charset="-122"/>
              </a:rPr>
              <a:t>动用原有数据前提下，每次测试前在对应表中增删改匹配的数据，但需要有对应数据库的增删改</a:t>
            </a:r>
            <a:r>
              <a:rPr lang="zh-CN" altLang="zh-CN" sz="1700" smtClean="0">
                <a:latin typeface="微软雅黑" pitchFamily="34" charset="-122"/>
                <a:ea typeface="微软雅黑" pitchFamily="34" charset="-122"/>
              </a:rPr>
              <a:t>权限</a:t>
            </a:r>
            <a:endParaRPr lang="en-US" altLang="zh-CN" sz="1700">
              <a:latin typeface="微软雅黑" pitchFamily="34" charset="-122"/>
              <a:ea typeface="微软雅黑" pitchFamily="34" charset="-122"/>
            </a:endParaRPr>
          </a:p>
          <a:p>
            <a:pPr marL="0" indent="0" latinLnBrk="1">
              <a:lnSpc>
                <a:spcPct val="170000"/>
              </a:lnSpc>
              <a:buNone/>
            </a:pPr>
            <a:endParaRPr lang="en-US" altLang="zh-CN" sz="1300">
              <a:latin typeface="微软雅黑" pitchFamily="34" charset="-122"/>
              <a:ea typeface="微软雅黑" pitchFamily="34" charset="-122"/>
            </a:endParaRPr>
          </a:p>
          <a:p>
            <a:pPr lvl="0" latinLnBrk="1">
              <a:lnSpc>
                <a:spcPct val="170000"/>
              </a:lnSpc>
              <a:buFont typeface="Wingdings" pitchFamily="2" charset="2"/>
              <a:buChar char="Ø"/>
            </a:pPr>
            <a:r>
              <a:rPr lang="zh-CN" altLang="zh-CN" sz="1900" smtClean="0">
                <a:effectLst>
                  <a:outerShdw blurRad="38100" dist="38100" dir="2700000" algn="tl">
                    <a:srgbClr val="000000">
                      <a:alpha val="43137"/>
                    </a:srgbClr>
                  </a:outerShdw>
                </a:effectLst>
                <a:latin typeface="微软雅黑" pitchFamily="34" charset="-122"/>
                <a:ea typeface="微软雅黑" pitchFamily="34" charset="-122"/>
              </a:rPr>
              <a:t>直接</a:t>
            </a:r>
            <a:r>
              <a:rPr lang="zh-CN" altLang="zh-CN" sz="1900">
                <a:effectLst>
                  <a:outerShdw blurRad="38100" dist="38100" dir="2700000" algn="tl">
                    <a:srgbClr val="000000">
                      <a:alpha val="43137"/>
                    </a:srgbClr>
                  </a:outerShdw>
                </a:effectLst>
                <a:latin typeface="微软雅黑" pitchFamily="34" charset="-122"/>
                <a:ea typeface="微软雅黑" pitchFamily="34" charset="-122"/>
              </a:rPr>
              <a:t>通过调用其他</a:t>
            </a:r>
            <a:r>
              <a:rPr lang="en-US" altLang="zh-CN" sz="1900">
                <a:effectLst>
                  <a:outerShdw blurRad="38100" dist="38100" dir="2700000" algn="tl">
                    <a:srgbClr val="000000">
                      <a:alpha val="43137"/>
                    </a:srgbClr>
                  </a:outerShdw>
                </a:effectLst>
                <a:latin typeface="微软雅黑" pitchFamily="34" charset="-122"/>
                <a:ea typeface="微软雅黑" pitchFamily="34" charset="-122"/>
              </a:rPr>
              <a:t>API</a:t>
            </a:r>
            <a:r>
              <a:rPr lang="zh-CN" altLang="zh-CN" sz="1900">
                <a:effectLst>
                  <a:outerShdw blurRad="38100" dist="38100" dir="2700000" algn="tl">
                    <a:srgbClr val="000000">
                      <a:alpha val="43137"/>
                    </a:srgbClr>
                  </a:outerShdw>
                </a:effectLst>
                <a:latin typeface="微软雅黑" pitchFamily="34" charset="-122"/>
                <a:ea typeface="微软雅黑" pitchFamily="34" charset="-122"/>
              </a:rPr>
              <a:t>的方式准备</a:t>
            </a:r>
            <a:r>
              <a:rPr lang="zh-CN" altLang="zh-CN" sz="1900" smtClean="0">
                <a:effectLst>
                  <a:outerShdw blurRad="38100" dist="38100" dir="2700000" algn="tl">
                    <a:srgbClr val="000000">
                      <a:alpha val="43137"/>
                    </a:srgbClr>
                  </a:outerShdw>
                </a:effectLst>
                <a:latin typeface="微软雅黑" pitchFamily="34" charset="-122"/>
                <a:ea typeface="微软雅黑" pitchFamily="34" charset="-122"/>
              </a:rPr>
              <a:t>测试数据</a:t>
            </a:r>
            <a:endParaRPr lang="en-US" altLang="zh-CN" sz="1900" smtClean="0">
              <a:effectLst>
                <a:outerShdw blurRad="38100" dist="38100" dir="2700000" algn="tl">
                  <a:srgbClr val="000000">
                    <a:alpha val="43137"/>
                  </a:srgbClr>
                </a:outerShdw>
              </a:effectLst>
              <a:latin typeface="微软雅黑" pitchFamily="34" charset="-122"/>
              <a:ea typeface="微软雅黑" pitchFamily="34" charset="-122"/>
            </a:endParaRPr>
          </a:p>
          <a:p>
            <a:pPr marL="0" lvl="0" indent="0" latinLnBrk="1">
              <a:lnSpc>
                <a:spcPct val="170000"/>
              </a:lnSpc>
              <a:buNone/>
            </a:pPr>
            <a:r>
              <a:rPr lang="en-US" altLang="zh-CN" sz="1700" smtClean="0">
                <a:latin typeface="微软雅黑" pitchFamily="34" charset="-122"/>
                <a:ea typeface="微软雅黑" pitchFamily="34" charset="-122"/>
              </a:rPr>
              <a:t>  eg</a:t>
            </a:r>
            <a:r>
              <a:rPr lang="zh-CN" altLang="en-US" sz="1700" smtClean="0">
                <a:latin typeface="微软雅黑" pitchFamily="34" charset="-122"/>
                <a:ea typeface="微软雅黑" pitchFamily="34" charset="-122"/>
              </a:rPr>
              <a:t>：</a:t>
            </a:r>
            <a:r>
              <a:rPr lang="zh-CN" altLang="zh-CN" sz="1700">
                <a:latin typeface="微软雅黑" pitchFamily="34" charset="-122"/>
                <a:ea typeface="微软雅黑" pitchFamily="34" charset="-122"/>
              </a:rPr>
              <a:t>测试删除收藏夹商品功能</a:t>
            </a:r>
            <a:r>
              <a:rPr lang="zh-CN" altLang="zh-CN" sz="1700" smtClean="0">
                <a:latin typeface="微软雅黑" pitchFamily="34" charset="-122"/>
                <a:ea typeface="微软雅黑" pitchFamily="34" charset="-122"/>
              </a:rPr>
              <a:t>，准备</a:t>
            </a:r>
            <a:r>
              <a:rPr lang="zh-CN" altLang="zh-CN" sz="1700">
                <a:latin typeface="微软雅黑" pitchFamily="34" charset="-122"/>
                <a:ea typeface="微软雅黑" pitchFamily="34" charset="-122"/>
              </a:rPr>
              <a:t>待删除的收藏夹商品数据</a:t>
            </a:r>
            <a:r>
              <a:rPr lang="zh-CN" altLang="zh-CN" sz="1700" smtClean="0">
                <a:latin typeface="微软雅黑" pitchFamily="34" charset="-122"/>
                <a:ea typeface="微软雅黑" pitchFamily="34" charset="-122"/>
              </a:rPr>
              <a:t>，可以</a:t>
            </a:r>
            <a:r>
              <a:rPr lang="zh-CN" altLang="zh-CN" sz="1700">
                <a:latin typeface="微软雅黑" pitchFamily="34" charset="-122"/>
                <a:ea typeface="微软雅黑" pitchFamily="34" charset="-122"/>
              </a:rPr>
              <a:t>调用增加收藏夹商品的接口直接生成测试数据</a:t>
            </a:r>
            <a:endParaRPr lang="en-US" altLang="zh-CN" sz="1700" b="1" dirty="0" smtClean="0">
              <a:latin typeface="微软雅黑" pitchFamily="34" charset="-122"/>
              <a:ea typeface="微软雅黑" pitchFamily="34" charset="-122"/>
            </a:endParaRPr>
          </a:p>
        </p:txBody>
      </p:sp>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00428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zh-CN" altLang="en-US" sz="2000" b="1">
                <a:latin typeface="微软雅黑" pitchFamily="34" charset="-122"/>
                <a:ea typeface="微软雅黑" pitchFamily="34" charset="-122"/>
              </a:rPr>
              <a:t>接口测试用例设计</a:t>
            </a:r>
            <a:endParaRPr lang="en-US" altLang="zh-CN" sz="2000" b="1">
              <a:latin typeface="微软雅黑" pitchFamily="34" charset="-122"/>
              <a:ea typeface="微软雅黑" pitchFamily="34" charset="-122"/>
            </a:endParaRPr>
          </a:p>
          <a:p>
            <a:pPr marL="0" indent="0">
              <a:buNone/>
              <a:defRPr/>
            </a:pPr>
            <a:endParaRPr lang="en-US" altLang="zh-CN" sz="800">
              <a:effectLst>
                <a:outerShdw blurRad="38100" dist="38100" dir="2700000" algn="tl">
                  <a:srgbClr val="000000">
                    <a:alpha val="43137"/>
                  </a:srgbClr>
                </a:outerShdw>
              </a:effectLst>
              <a:latin typeface="微软雅黑" pitchFamily="34" charset="-122"/>
              <a:ea typeface="微软雅黑" pitchFamily="34" charset="-122"/>
            </a:endParaRPr>
          </a:p>
          <a:p>
            <a:pPr lvl="0" latinLnBrk="1">
              <a:lnSpc>
                <a:spcPct val="220000"/>
              </a:lnSpc>
              <a:buFont typeface="Wingdings" pitchFamily="2" charset="2"/>
              <a:buChar char="Ø"/>
            </a:pPr>
            <a:r>
              <a:rPr lang="zh-CN" altLang="en-US" sz="1800">
                <a:effectLst>
                  <a:outerShdw blurRad="38100" dist="38100" dir="2700000" algn="tl">
                    <a:srgbClr val="000000">
                      <a:alpha val="43137"/>
                    </a:srgbClr>
                  </a:outerShdw>
                </a:effectLst>
                <a:latin typeface="微软雅黑" pitchFamily="34" charset="-122"/>
                <a:ea typeface="微软雅黑" pitchFamily="34" charset="-122"/>
              </a:rPr>
              <a:t>正常情况，也即合法情况测试，主要为接口逻辑测试</a:t>
            </a:r>
            <a:endParaRPr lang="en-US" altLang="zh-CN" sz="1800">
              <a:effectLst>
                <a:outerShdw blurRad="38100" dist="38100" dir="2700000" algn="tl">
                  <a:srgbClr val="000000">
                    <a:alpha val="43137"/>
                  </a:srgbClr>
                </a:outerShdw>
              </a:effectLst>
              <a:latin typeface="微软雅黑" pitchFamily="34" charset="-122"/>
              <a:ea typeface="微软雅黑" pitchFamily="34" charset="-122"/>
            </a:endParaRPr>
          </a:p>
          <a:p>
            <a:pPr>
              <a:lnSpc>
                <a:spcPct val="150000"/>
              </a:lnSpc>
            </a:pPr>
            <a:r>
              <a:rPr lang="zh-CN" altLang="zh-CN" sz="1600" smtClean="0">
                <a:latin typeface="微软雅黑" pitchFamily="34" charset="-122"/>
                <a:ea typeface="微软雅黑" pitchFamily="34" charset="-122"/>
              </a:rPr>
              <a:t>保证</a:t>
            </a:r>
            <a:r>
              <a:rPr lang="zh-CN" altLang="zh-CN" sz="1600">
                <a:latin typeface="微软雅黑" pitchFamily="34" charset="-122"/>
                <a:ea typeface="微软雅黑" pitchFamily="34" charset="-122"/>
              </a:rPr>
              <a:t>接口测试的顺利进行，开发人员</a:t>
            </a:r>
            <a:r>
              <a:rPr lang="en-US" altLang="zh-CN" sz="1600">
                <a:latin typeface="微软雅黑" pitchFamily="34" charset="-122"/>
                <a:ea typeface="微软雅黑" pitchFamily="34" charset="-122"/>
              </a:rPr>
              <a:t>JavaDoc</a:t>
            </a:r>
            <a:r>
              <a:rPr lang="zh-CN" altLang="zh-CN" sz="1600">
                <a:latin typeface="微软雅黑" pitchFamily="34" charset="-122"/>
                <a:ea typeface="微软雅黑" pitchFamily="34" charset="-122"/>
              </a:rPr>
              <a:t>的输写</a:t>
            </a:r>
            <a:r>
              <a:rPr lang="zh-CN" altLang="zh-CN" sz="1600" smtClean="0">
                <a:latin typeface="微软雅黑" pitchFamily="34" charset="-122"/>
                <a:ea typeface="微软雅黑" pitchFamily="34" charset="-122"/>
              </a:rPr>
              <a:t>或接口</a:t>
            </a:r>
            <a:r>
              <a:rPr lang="zh-CN" altLang="zh-CN" sz="1600">
                <a:latin typeface="微软雅黑" pitchFamily="34" charset="-122"/>
                <a:ea typeface="微软雅黑" pitchFamily="34" charset="-122"/>
              </a:rPr>
              <a:t>的详细说明文档定不可少。</a:t>
            </a:r>
          </a:p>
          <a:p>
            <a:pPr>
              <a:lnSpc>
                <a:spcPct val="150000"/>
              </a:lnSpc>
            </a:pPr>
            <a:r>
              <a:rPr lang="zh-CN" altLang="zh-CN" sz="1600" smtClean="0">
                <a:latin typeface="微软雅黑" pitchFamily="34" charset="-122"/>
                <a:ea typeface="微软雅黑" pitchFamily="34" charset="-122"/>
              </a:rPr>
              <a:t>一般</a:t>
            </a:r>
            <a:r>
              <a:rPr lang="zh-CN" altLang="zh-CN" sz="1600">
                <a:latin typeface="微软雅黑" pitchFamily="34" charset="-122"/>
                <a:ea typeface="微软雅黑" pitchFamily="34" charset="-122"/>
              </a:rPr>
              <a:t>情况</a:t>
            </a:r>
            <a:r>
              <a:rPr lang="zh-CN" altLang="en-US" sz="1600">
                <a:latin typeface="微软雅黑" pitchFamily="34" charset="-122"/>
                <a:ea typeface="微软雅黑" pitchFamily="34" charset="-122"/>
              </a:rPr>
              <a:t>，</a:t>
            </a:r>
            <a:r>
              <a:rPr lang="en-US" altLang="zh-CN" sz="1600">
                <a:latin typeface="微软雅黑" pitchFamily="34" charset="-122"/>
                <a:ea typeface="微软雅黑" pitchFamily="34" charset="-122"/>
              </a:rPr>
              <a:t>JavaDoc</a:t>
            </a:r>
            <a:r>
              <a:rPr lang="zh-CN" altLang="zh-CN" sz="1600">
                <a:latin typeface="微软雅黑" pitchFamily="34" charset="-122"/>
                <a:ea typeface="微软雅黑" pitchFamily="34" charset="-122"/>
              </a:rPr>
              <a:t>或接口详细说明文档需包含前提条件，业务逻辑，输入参数，输出参数的描述</a:t>
            </a:r>
            <a:r>
              <a:rPr lang="zh-CN" altLang="en-US" sz="1600">
                <a:latin typeface="微软雅黑" pitchFamily="34" charset="-122"/>
                <a:ea typeface="微软雅黑" pitchFamily="34" charset="-122"/>
              </a:rPr>
              <a:t>。</a:t>
            </a:r>
            <a:endParaRPr lang="zh-CN" altLang="zh-CN" sz="1600">
              <a:latin typeface="微软雅黑" pitchFamily="34" charset="-122"/>
              <a:ea typeface="微软雅黑" pitchFamily="34" charset="-122"/>
            </a:endParaRPr>
          </a:p>
          <a:p>
            <a:pPr>
              <a:lnSpc>
                <a:spcPct val="150000"/>
              </a:lnSpc>
            </a:pPr>
            <a:r>
              <a:rPr lang="zh-CN" altLang="zh-CN" sz="1600" smtClean="0">
                <a:latin typeface="微软雅黑" pitchFamily="34" charset="-122"/>
                <a:ea typeface="微软雅黑" pitchFamily="34" charset="-122"/>
              </a:rPr>
              <a:t>接口</a:t>
            </a:r>
            <a:r>
              <a:rPr lang="zh-CN" altLang="zh-CN" sz="1600">
                <a:latin typeface="微软雅黑" pitchFamily="34" charset="-122"/>
                <a:ea typeface="微软雅黑" pitchFamily="34" charset="-122"/>
              </a:rPr>
              <a:t>逻辑，一般可理解为接口的业务场景逻辑功能，根据文档所描述的业务逻辑，进行用例的设计，主要目标是测试在正常输入的情况下能得出正确的结果，测试用例的设计方法</a:t>
            </a:r>
            <a:r>
              <a:rPr lang="zh-CN" altLang="en-US" sz="1600">
                <a:latin typeface="微软雅黑" pitchFamily="34" charset="-122"/>
                <a:ea typeface="微软雅黑" pitchFamily="34" charset="-122"/>
              </a:rPr>
              <a:t>同</a:t>
            </a:r>
            <a:r>
              <a:rPr lang="zh-CN" altLang="zh-CN" sz="1600">
                <a:latin typeface="微软雅黑" pitchFamily="34" charset="-122"/>
                <a:ea typeface="微软雅黑" pitchFamily="34" charset="-122"/>
              </a:rPr>
              <a:t>黑盒测试</a:t>
            </a:r>
            <a:r>
              <a:rPr lang="zh-CN" altLang="zh-CN" sz="1600" smtClean="0">
                <a:latin typeface="微软雅黑" pitchFamily="34" charset="-122"/>
                <a:ea typeface="微软雅黑" pitchFamily="34" charset="-122"/>
              </a:rPr>
              <a:t>。</a:t>
            </a:r>
            <a:endParaRPr lang="en-US" altLang="zh-CN" sz="1600" smtClean="0">
              <a:latin typeface="微软雅黑" pitchFamily="34" charset="-122"/>
              <a:ea typeface="微软雅黑" pitchFamily="34" charset="-122"/>
            </a:endParaRPr>
          </a:p>
          <a:p>
            <a:pPr>
              <a:lnSpc>
                <a:spcPct val="150000"/>
              </a:lnSpc>
            </a:pPr>
            <a:r>
              <a:rPr lang="zh-CN" altLang="zh-CN" sz="1600" smtClean="0">
                <a:latin typeface="微软雅黑" pitchFamily="34" charset="-122"/>
                <a:ea typeface="微软雅黑" pitchFamily="34" charset="-122"/>
              </a:rPr>
              <a:t>测试</a:t>
            </a:r>
            <a:r>
              <a:rPr lang="zh-CN" altLang="zh-CN" sz="1600">
                <a:latin typeface="微软雅黑" pitchFamily="34" charset="-122"/>
                <a:ea typeface="微软雅黑" pitchFamily="34" charset="-122"/>
              </a:rPr>
              <a:t>的各个方面，包括数据的各个入口，路径，出口都应考虑周全，覆盖全部的业务逻辑场景。</a:t>
            </a:r>
            <a:endParaRPr lang="en-US" altLang="zh-CN" sz="1600">
              <a:latin typeface="微软雅黑" pitchFamily="34" charset="-122"/>
              <a:ea typeface="微软雅黑" pitchFamily="34" charset="-122"/>
            </a:endParaRPr>
          </a:p>
          <a:p>
            <a:endParaRPr lang="zh-CN" altLang="en-US"/>
          </a:p>
        </p:txBody>
      </p:sp>
    </p:spTree>
    <p:extLst>
      <p:ext uri="{BB962C8B-B14F-4D97-AF65-F5344CB8AC3E}">
        <p14:creationId xmlns:p14="http://schemas.microsoft.com/office/powerpoint/2010/main" val="3172652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zh-CN" altLang="en-US" sz="2000" b="1">
                <a:latin typeface="微软雅黑" pitchFamily="34" charset="-122"/>
                <a:ea typeface="微软雅黑" pitchFamily="34" charset="-122"/>
              </a:rPr>
              <a:t>接口测试用例设计</a:t>
            </a:r>
            <a:endParaRPr lang="en-US" altLang="zh-CN" sz="2000" b="1">
              <a:latin typeface="微软雅黑" pitchFamily="34" charset="-122"/>
              <a:ea typeface="微软雅黑" pitchFamily="34" charset="-122"/>
            </a:endParaRPr>
          </a:p>
          <a:p>
            <a:pPr marL="0" indent="0">
              <a:buNone/>
              <a:defRPr/>
            </a:pPr>
            <a:endParaRPr lang="en-US" altLang="zh-CN" sz="800">
              <a:effectLst>
                <a:outerShdw blurRad="38100" dist="38100" dir="2700000" algn="tl">
                  <a:srgbClr val="000000">
                    <a:alpha val="43137"/>
                  </a:srgbClr>
                </a:outerShdw>
              </a:effectLst>
              <a:latin typeface="微软雅黑" pitchFamily="34" charset="-122"/>
              <a:ea typeface="微软雅黑" pitchFamily="34" charset="-122"/>
            </a:endParaRPr>
          </a:p>
          <a:p>
            <a:pPr lvl="0" latinLnBrk="1">
              <a:lnSpc>
                <a:spcPct val="220000"/>
              </a:lnSpc>
              <a:buFont typeface="Wingdings" pitchFamily="2" charset="2"/>
              <a:buChar char="Ø"/>
            </a:pPr>
            <a:r>
              <a:rPr lang="zh-CN" altLang="en-US" sz="1800">
                <a:effectLst>
                  <a:outerShdw blurRad="38100" dist="38100" dir="2700000" algn="tl">
                    <a:srgbClr val="000000">
                      <a:alpha val="43137"/>
                    </a:srgbClr>
                  </a:outerShdw>
                </a:effectLst>
                <a:latin typeface="微软雅黑" pitchFamily="34" charset="-122"/>
                <a:ea typeface="微软雅黑" pitchFamily="34" charset="-122"/>
              </a:rPr>
              <a:t>异常</a:t>
            </a:r>
            <a:r>
              <a:rPr lang="zh-CN" altLang="en-US" sz="1800" smtClean="0">
                <a:effectLst>
                  <a:outerShdw blurRad="38100" dist="38100" dir="2700000" algn="tl">
                    <a:srgbClr val="000000">
                      <a:alpha val="43137"/>
                    </a:srgbClr>
                  </a:outerShdw>
                </a:effectLst>
                <a:latin typeface="微软雅黑" pitchFamily="34" charset="-122"/>
                <a:ea typeface="微软雅黑" pitchFamily="34" charset="-122"/>
              </a:rPr>
              <a:t>情况：非法参数</a:t>
            </a:r>
            <a:endParaRPr lang="en-US" altLang="zh-CN" sz="1800" smtClean="0">
              <a:effectLst>
                <a:outerShdw blurRad="38100" dist="38100" dir="2700000" algn="tl">
                  <a:srgbClr val="000000">
                    <a:alpha val="43137"/>
                  </a:srgbClr>
                </a:outerShdw>
              </a:effectLst>
              <a:latin typeface="微软雅黑" pitchFamily="34" charset="-122"/>
              <a:ea typeface="微软雅黑" pitchFamily="34" charset="-122"/>
            </a:endParaRPr>
          </a:p>
          <a:p>
            <a:pPr marL="0" indent="0" latinLnBrk="1">
              <a:lnSpc>
                <a:spcPct val="150000"/>
              </a:lnSpc>
              <a:buNone/>
            </a:pPr>
            <a:r>
              <a:rPr lang="zh-CN" altLang="zh-CN" sz="1600">
                <a:latin typeface="微软雅黑" pitchFamily="34" charset="-122"/>
                <a:ea typeface="微软雅黑" pitchFamily="34" charset="-122"/>
              </a:rPr>
              <a:t>参数非法</a:t>
            </a:r>
            <a:r>
              <a:rPr lang="zh-CN" altLang="zh-CN" sz="1600" smtClean="0">
                <a:latin typeface="微软雅黑" pitchFamily="34" charset="-122"/>
                <a:ea typeface="微软雅黑" pitchFamily="34" charset="-122"/>
              </a:rPr>
              <a:t>输入，意为制造异常的测试场景，查看测试的异常描述是否清晰</a:t>
            </a:r>
            <a:endParaRPr lang="en-US" altLang="zh-CN" sz="1600" smtClean="0">
              <a:latin typeface="微软雅黑" pitchFamily="34" charset="-122"/>
              <a:ea typeface="微软雅黑" pitchFamily="34" charset="-122"/>
            </a:endParaRPr>
          </a:p>
          <a:p>
            <a:pPr marL="0" indent="0" latinLnBrk="1">
              <a:lnSpc>
                <a:spcPct val="150000"/>
              </a:lnSpc>
              <a:buNone/>
            </a:pPr>
            <a:endParaRPr lang="en-US" altLang="zh-CN" sz="1600" smtClean="0">
              <a:latin typeface="微软雅黑" pitchFamily="34" charset="-122"/>
              <a:ea typeface="微软雅黑" pitchFamily="34" charset="-122"/>
            </a:endParaRPr>
          </a:p>
          <a:p>
            <a:pPr marL="0" indent="0">
              <a:lnSpc>
                <a:spcPct val="150000"/>
              </a:lnSpc>
              <a:buNone/>
            </a:pPr>
            <a:r>
              <a:rPr lang="zh-CN" altLang="zh-CN" sz="1600">
                <a:latin typeface="微软雅黑" pitchFamily="34" charset="-122"/>
                <a:ea typeface="微软雅黑" pitchFamily="34" charset="-122"/>
              </a:rPr>
              <a:t>主要包括以下几方面：</a:t>
            </a:r>
          </a:p>
          <a:p>
            <a:pPr lvl="0">
              <a:lnSpc>
                <a:spcPct val="150000"/>
              </a:lnSpc>
            </a:pPr>
            <a:r>
              <a:rPr lang="zh-CN" altLang="zh-CN" sz="1600" smtClean="0">
                <a:latin typeface="微软雅黑" pitchFamily="34" charset="-122"/>
                <a:ea typeface="微软雅黑" pitchFamily="34" charset="-122"/>
              </a:rPr>
              <a:t>参数</a:t>
            </a:r>
            <a:r>
              <a:rPr lang="zh-CN" altLang="zh-CN" sz="1600">
                <a:latin typeface="微软雅黑" pitchFamily="34" charset="-122"/>
                <a:ea typeface="微软雅黑" pitchFamily="34" charset="-122"/>
              </a:rPr>
              <a:t>必填项校验：参数输入空值</a:t>
            </a:r>
          </a:p>
          <a:p>
            <a:pPr lvl="0">
              <a:lnSpc>
                <a:spcPct val="150000"/>
              </a:lnSpc>
            </a:pPr>
            <a:r>
              <a:rPr lang="zh-CN" altLang="zh-CN" sz="1600" smtClean="0">
                <a:latin typeface="微软雅黑" pitchFamily="34" charset="-122"/>
                <a:ea typeface="微软雅黑" pitchFamily="34" charset="-122"/>
              </a:rPr>
              <a:t>参数</a:t>
            </a:r>
            <a:r>
              <a:rPr lang="zh-CN" altLang="zh-CN" sz="1600">
                <a:latin typeface="微软雅黑" pitchFamily="34" charset="-122"/>
                <a:ea typeface="微软雅黑" pitchFamily="34" charset="-122"/>
              </a:rPr>
              <a:t>取值范围、类型输入非法</a:t>
            </a:r>
          </a:p>
          <a:p>
            <a:pPr marL="0" indent="0" latinLnBrk="1">
              <a:lnSpc>
                <a:spcPct val="220000"/>
              </a:lnSpc>
              <a:buNone/>
            </a:pPr>
            <a:endParaRPr lang="zh-CN" altLang="zh-CN" sz="1600">
              <a:latin typeface="微软雅黑" pitchFamily="34" charset="-122"/>
              <a:ea typeface="微软雅黑" pitchFamily="34" charset="-122"/>
            </a:endParaRPr>
          </a:p>
        </p:txBody>
      </p:sp>
    </p:spTree>
    <p:extLst>
      <p:ext uri="{BB962C8B-B14F-4D97-AF65-F5344CB8AC3E}">
        <p14:creationId xmlns:p14="http://schemas.microsoft.com/office/powerpoint/2010/main" val="390849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zh-CN" altLang="en-US" sz="2000" b="1" smtClean="0">
                <a:latin typeface="微软雅黑" pitchFamily="34" charset="-122"/>
                <a:ea typeface="微软雅黑" pitchFamily="34" charset="-122"/>
              </a:rPr>
              <a:t>接口测试校验点</a:t>
            </a:r>
            <a:endParaRPr lang="en-US" altLang="zh-CN" sz="800">
              <a:effectLst>
                <a:outerShdw blurRad="38100" dist="38100" dir="2700000" algn="tl">
                  <a:srgbClr val="000000">
                    <a:alpha val="43137"/>
                  </a:srgbClr>
                </a:outerShdw>
              </a:effectLst>
              <a:latin typeface="微软雅黑" pitchFamily="34" charset="-122"/>
              <a:ea typeface="微软雅黑" pitchFamily="34" charset="-122"/>
            </a:endParaRPr>
          </a:p>
          <a:p>
            <a:pPr latinLnBrk="1">
              <a:lnSpc>
                <a:spcPct val="220000"/>
              </a:lnSpc>
              <a:buFont typeface="Wingdings" pitchFamily="2" charset="2"/>
              <a:buChar char="Ø"/>
            </a:pPr>
            <a:r>
              <a:rPr lang="zh-CN" altLang="zh-CN" sz="1800">
                <a:effectLst>
                  <a:outerShdw blurRad="38100" dist="38100" dir="2700000" algn="tl">
                    <a:srgbClr val="000000">
                      <a:alpha val="43137"/>
                    </a:srgbClr>
                  </a:outerShdw>
                </a:effectLst>
                <a:latin typeface="微软雅黑" pitchFamily="34" charset="-122"/>
                <a:ea typeface="微软雅黑" pitchFamily="34" charset="-122"/>
              </a:rPr>
              <a:t>根据入参判断</a:t>
            </a:r>
            <a:r>
              <a:rPr lang="zh-CN" altLang="en-US" sz="1800">
                <a:effectLst>
                  <a:outerShdw blurRad="38100" dist="38100" dir="2700000" algn="tl">
                    <a:srgbClr val="000000">
                      <a:alpha val="43137"/>
                    </a:srgbClr>
                  </a:outerShdw>
                </a:effectLst>
                <a:latin typeface="微软雅黑" pitchFamily="34" charset="-122"/>
                <a:ea typeface="微软雅黑" pitchFamily="34" charset="-122"/>
              </a:rPr>
              <a:t>输出结果参数</a:t>
            </a:r>
            <a:r>
              <a:rPr lang="zh-CN" altLang="zh-CN" sz="1800">
                <a:effectLst>
                  <a:outerShdw blurRad="38100" dist="38100" dir="2700000" algn="tl">
                    <a:srgbClr val="000000">
                      <a:alpha val="43137"/>
                    </a:srgbClr>
                  </a:outerShdw>
                </a:effectLst>
                <a:latin typeface="微软雅黑" pitchFamily="34" charset="-122"/>
                <a:ea typeface="微软雅黑" pitchFamily="34" charset="-122"/>
              </a:rPr>
              <a:t>是否与接口说明文档一致</a:t>
            </a:r>
          </a:p>
          <a:p>
            <a:pPr marL="0" indent="0">
              <a:lnSpc>
                <a:spcPct val="150000"/>
              </a:lnSpc>
              <a:buNone/>
            </a:pPr>
            <a:r>
              <a:rPr lang="zh-CN" altLang="zh-CN" sz="1600" smtClean="0">
                <a:latin typeface="微软雅黑" pitchFamily="34" charset="-122"/>
                <a:ea typeface="微软雅黑" pitchFamily="34" charset="-122"/>
              </a:rPr>
              <a:t>以</a:t>
            </a:r>
            <a:r>
              <a:rPr lang="en-US" altLang="zh-CN" sz="1600">
                <a:latin typeface="微软雅黑" pitchFamily="34" charset="-122"/>
                <a:ea typeface="微软雅黑" pitchFamily="34" charset="-122"/>
              </a:rPr>
              <a:t>HTTP/MQ</a:t>
            </a:r>
            <a:r>
              <a:rPr lang="zh-CN" altLang="zh-CN" sz="1600">
                <a:latin typeface="微软雅黑" pitchFamily="34" charset="-122"/>
                <a:ea typeface="微软雅黑" pitchFamily="34" charset="-122"/>
              </a:rPr>
              <a:t>协议响应消息为</a:t>
            </a:r>
            <a:r>
              <a:rPr lang="zh-CN" altLang="zh-CN" sz="1600" smtClean="0">
                <a:latin typeface="微软雅黑" pitchFamily="34" charset="-122"/>
                <a:ea typeface="微软雅黑" pitchFamily="34" charset="-122"/>
              </a:rPr>
              <a:t>例</a:t>
            </a:r>
            <a:endParaRPr lang="en-US" altLang="zh-CN" sz="1600">
              <a:latin typeface="微软雅黑" pitchFamily="34" charset="-122"/>
              <a:ea typeface="微软雅黑" pitchFamily="34" charset="-122"/>
            </a:endParaRPr>
          </a:p>
          <a:p>
            <a:pPr marL="0" indent="0">
              <a:lnSpc>
                <a:spcPct val="150000"/>
              </a:lnSpc>
              <a:buNone/>
            </a:pPr>
            <a:r>
              <a:rPr lang="zh-CN" altLang="zh-CN" sz="1600" smtClean="0">
                <a:latin typeface="微软雅黑" pitchFamily="34" charset="-122"/>
                <a:ea typeface="微软雅黑" pitchFamily="34" charset="-122"/>
              </a:rPr>
              <a:t>需</a:t>
            </a:r>
            <a:r>
              <a:rPr lang="zh-CN" altLang="zh-CN" sz="1600">
                <a:latin typeface="微软雅黑" pitchFamily="34" charset="-122"/>
                <a:ea typeface="微软雅黑" pitchFamily="34" charset="-122"/>
              </a:rPr>
              <a:t>判断</a:t>
            </a:r>
            <a:r>
              <a:rPr lang="en-US" altLang="zh-CN" sz="1600">
                <a:latin typeface="微软雅黑" pitchFamily="34" charset="-122"/>
                <a:ea typeface="微软雅黑" pitchFamily="34" charset="-122"/>
              </a:rPr>
              <a:t>xml/json</a:t>
            </a:r>
            <a:r>
              <a:rPr lang="zh-CN" altLang="zh-CN" sz="1600">
                <a:latin typeface="微软雅黑" pitchFamily="34" charset="-122"/>
                <a:ea typeface="微软雅黑" pitchFamily="34" charset="-122"/>
              </a:rPr>
              <a:t>格式的响应消息中参数是否</a:t>
            </a:r>
            <a:r>
              <a:rPr lang="zh-CN" altLang="zh-CN" sz="1600" smtClean="0">
                <a:latin typeface="微软雅黑" pitchFamily="34" charset="-122"/>
                <a:ea typeface="微软雅黑" pitchFamily="34" charset="-122"/>
              </a:rPr>
              <a:t>正确</a:t>
            </a:r>
            <a:r>
              <a:rPr lang="zh-CN" altLang="en-US" sz="1600">
                <a:latin typeface="微软雅黑" pitchFamily="34" charset="-122"/>
                <a:ea typeface="微软雅黑" pitchFamily="34" charset="-122"/>
              </a:rPr>
              <a:t>，</a:t>
            </a:r>
            <a:r>
              <a:rPr lang="zh-CN" altLang="zh-CN" sz="1600" smtClean="0">
                <a:latin typeface="微软雅黑" pitchFamily="34" charset="-122"/>
                <a:ea typeface="微软雅黑" pitchFamily="34" charset="-122"/>
              </a:rPr>
              <a:t>比如</a:t>
            </a:r>
            <a:r>
              <a:rPr lang="zh-CN" altLang="zh-CN" sz="1600">
                <a:latin typeface="微软雅黑" pitchFamily="34" charset="-122"/>
                <a:ea typeface="微软雅黑" pitchFamily="34" charset="-122"/>
              </a:rPr>
              <a:t>错误描述信息、错误码、成功与否的标识</a:t>
            </a:r>
            <a:r>
              <a:rPr lang="zh-CN" altLang="zh-CN" sz="1600" smtClean="0">
                <a:latin typeface="微软雅黑" pitchFamily="34" charset="-122"/>
                <a:ea typeface="微软雅黑" pitchFamily="34" charset="-122"/>
              </a:rPr>
              <a:t>等</a:t>
            </a:r>
            <a:endParaRPr lang="en-US" altLang="zh-CN" sz="1600" smtClean="0">
              <a:latin typeface="微软雅黑" pitchFamily="34" charset="-122"/>
              <a:ea typeface="微软雅黑" pitchFamily="34" charset="-122"/>
            </a:endParaRPr>
          </a:p>
          <a:p>
            <a:pPr marL="0" indent="0">
              <a:lnSpc>
                <a:spcPct val="150000"/>
              </a:lnSpc>
              <a:buNone/>
            </a:pPr>
            <a:r>
              <a:rPr lang="zh-CN" altLang="zh-CN" sz="1600" smtClean="0">
                <a:latin typeface="微软雅黑" pitchFamily="34" charset="-122"/>
                <a:ea typeface="微软雅黑" pitchFamily="34" charset="-122"/>
              </a:rPr>
              <a:t>功能</a:t>
            </a:r>
            <a:r>
              <a:rPr lang="zh-CN" altLang="zh-CN" sz="1600">
                <a:latin typeface="微软雅黑" pitchFamily="34" charset="-122"/>
                <a:ea typeface="微软雅黑" pitchFamily="34" charset="-122"/>
              </a:rPr>
              <a:t>参数返回的值是否正确，一般和数据库表中某些字段进行比较。</a:t>
            </a:r>
          </a:p>
          <a:p>
            <a:pPr lvl="0" latinLnBrk="1">
              <a:lnSpc>
                <a:spcPct val="220000"/>
              </a:lnSpc>
              <a:buFont typeface="Wingdings" pitchFamily="2" charset="2"/>
              <a:buChar char="Ø"/>
            </a:pPr>
            <a:r>
              <a:rPr lang="zh-CN" altLang="zh-CN" sz="1800">
                <a:effectLst>
                  <a:outerShdw blurRad="38100" dist="38100" dir="2700000" algn="tl">
                    <a:srgbClr val="000000">
                      <a:alpha val="43137"/>
                    </a:srgbClr>
                  </a:outerShdw>
                </a:effectLst>
                <a:latin typeface="微软雅黑" pitchFamily="34" charset="-122"/>
                <a:ea typeface="微软雅黑" pitchFamily="34" charset="-122"/>
              </a:rPr>
              <a:t>根据入参判断涉及到的数据库表中数据变化是否与说明文档一致</a:t>
            </a:r>
          </a:p>
          <a:p>
            <a:pPr marL="0" indent="0">
              <a:lnSpc>
                <a:spcPct val="150000"/>
              </a:lnSpc>
              <a:buNone/>
            </a:pPr>
            <a:r>
              <a:rPr lang="zh-CN" altLang="zh-CN" sz="1600">
                <a:latin typeface="微软雅黑" pitchFamily="34" charset="-122"/>
                <a:ea typeface="微软雅黑" pitchFamily="34" charset="-122"/>
              </a:rPr>
              <a:t>比如删除收藏夹中某商品</a:t>
            </a:r>
            <a:r>
              <a:rPr lang="en-US" altLang="zh-CN" sz="1600">
                <a:latin typeface="微软雅黑" pitchFamily="34" charset="-122"/>
                <a:ea typeface="微软雅黑" pitchFamily="34" charset="-122"/>
              </a:rPr>
              <a:t>A</a:t>
            </a:r>
            <a:r>
              <a:rPr lang="zh-CN" altLang="zh-CN" sz="1600">
                <a:latin typeface="微软雅黑" pitchFamily="34" charset="-122"/>
                <a:ea typeface="微软雅黑" pitchFamily="34" charset="-122"/>
              </a:rPr>
              <a:t>的</a:t>
            </a:r>
            <a:r>
              <a:rPr lang="zh-CN" altLang="zh-CN" sz="1600" smtClean="0">
                <a:latin typeface="微软雅黑" pitchFamily="34" charset="-122"/>
                <a:ea typeface="微软雅黑" pitchFamily="34" charset="-122"/>
              </a:rPr>
              <a:t>接口</a:t>
            </a:r>
            <a:r>
              <a:rPr lang="zh-CN" altLang="en-US" sz="1600">
                <a:latin typeface="微软雅黑" pitchFamily="34" charset="-122"/>
                <a:ea typeface="微软雅黑" pitchFamily="34" charset="-122"/>
              </a:rPr>
              <a:t>，</a:t>
            </a:r>
            <a:r>
              <a:rPr lang="zh-CN" altLang="zh-CN" sz="1600" smtClean="0">
                <a:latin typeface="微软雅黑" pitchFamily="34" charset="-122"/>
                <a:ea typeface="微软雅黑" pitchFamily="34" charset="-122"/>
              </a:rPr>
              <a:t>需要</a:t>
            </a:r>
            <a:r>
              <a:rPr lang="zh-CN" altLang="zh-CN" sz="1600">
                <a:latin typeface="微软雅黑" pitchFamily="34" charset="-122"/>
                <a:ea typeface="微软雅黑" pitchFamily="34" charset="-122"/>
              </a:rPr>
              <a:t>校验收藏夹表中某用户下不存在商品</a:t>
            </a:r>
            <a:r>
              <a:rPr lang="en-US" altLang="zh-CN" sz="1600">
                <a:latin typeface="微软雅黑" pitchFamily="34" charset="-122"/>
                <a:ea typeface="微软雅黑" pitchFamily="34" charset="-122"/>
              </a:rPr>
              <a:t>A</a:t>
            </a:r>
            <a:r>
              <a:rPr lang="zh-CN" altLang="zh-CN" sz="1600">
                <a:latin typeface="微软雅黑" pitchFamily="34" charset="-122"/>
                <a:ea typeface="微软雅黑" pitchFamily="34" charset="-122"/>
              </a:rPr>
              <a:t>的</a:t>
            </a:r>
            <a:r>
              <a:rPr lang="zh-CN" altLang="zh-CN" sz="1600" smtClean="0">
                <a:latin typeface="微软雅黑" pitchFamily="34" charset="-122"/>
                <a:ea typeface="微软雅黑" pitchFamily="34" charset="-122"/>
              </a:rPr>
              <a:t>数据</a:t>
            </a:r>
            <a:endParaRPr lang="zh-CN" altLang="zh-CN" sz="1600">
              <a:latin typeface="微软雅黑" pitchFamily="34" charset="-122"/>
              <a:ea typeface="微软雅黑" pitchFamily="34" charset="-122"/>
            </a:endParaRPr>
          </a:p>
          <a:p>
            <a:pPr marL="0" indent="0">
              <a:lnSpc>
                <a:spcPct val="150000"/>
              </a:lnSpc>
              <a:buNone/>
            </a:pPr>
            <a:r>
              <a:rPr lang="zh-CN" altLang="zh-CN" sz="1600">
                <a:latin typeface="微软雅黑" pitchFamily="34" charset="-122"/>
                <a:ea typeface="微软雅黑" pitchFamily="34" charset="-122"/>
              </a:rPr>
              <a:t>增加</a:t>
            </a:r>
            <a:r>
              <a:rPr lang="en-US" altLang="zh-CN" sz="1600">
                <a:latin typeface="微软雅黑" pitchFamily="34" charset="-122"/>
                <a:ea typeface="微软雅黑" pitchFamily="34" charset="-122"/>
              </a:rPr>
              <a:t>/</a:t>
            </a:r>
            <a:r>
              <a:rPr lang="zh-CN" altLang="zh-CN" sz="1600">
                <a:latin typeface="微软雅黑" pitchFamily="34" charset="-122"/>
                <a:ea typeface="微软雅黑" pitchFamily="34" charset="-122"/>
              </a:rPr>
              <a:t>更新操作同理</a:t>
            </a:r>
          </a:p>
          <a:p>
            <a:pPr marL="0" indent="0" latinLnBrk="1">
              <a:lnSpc>
                <a:spcPct val="220000"/>
              </a:lnSpc>
              <a:buNone/>
            </a:pPr>
            <a:endParaRPr lang="zh-CN" altLang="zh-CN" sz="1600">
              <a:latin typeface="微软雅黑" pitchFamily="34" charset="-122"/>
              <a:ea typeface="微软雅黑" pitchFamily="34" charset="-122"/>
            </a:endParaRPr>
          </a:p>
        </p:txBody>
      </p:sp>
    </p:spTree>
    <p:extLst>
      <p:ext uri="{BB962C8B-B14F-4D97-AF65-F5344CB8AC3E}">
        <p14:creationId xmlns:p14="http://schemas.microsoft.com/office/powerpoint/2010/main" val="769379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270483" y="277456"/>
            <a:ext cx="6754385" cy="523220"/>
          </a:xfrm>
          <a:prstGeom prst="rect">
            <a:avLst/>
          </a:prstGeom>
          <a:noFill/>
          <a:ln w="9525">
            <a:noFill/>
            <a:miter lim="800000"/>
            <a:headEnd/>
            <a:tailEnd/>
          </a:ln>
        </p:spPr>
        <p:txBody>
          <a:bodyPr wrap="square">
            <a:spAutoFit/>
          </a:bodyPr>
          <a:lstStyle/>
          <a:p>
            <a:r>
              <a:rPr lang="zh-CN" altLang="en-US" sz="2800" b="1" smtClean="0">
                <a:solidFill>
                  <a:schemeClr val="tx1">
                    <a:lumMod val="50000"/>
                    <a:lumOff val="50000"/>
                  </a:schemeClr>
                </a:solidFill>
                <a:latin typeface="微软雅黑" pitchFamily="34" charset="-122"/>
                <a:ea typeface="微软雅黑" pitchFamily="34" charset="-122"/>
              </a:rPr>
              <a:t>第</a:t>
            </a:r>
            <a:r>
              <a:rPr lang="zh-CN" altLang="en-US" sz="2800" b="1">
                <a:solidFill>
                  <a:schemeClr val="tx1">
                    <a:lumMod val="50000"/>
                    <a:lumOff val="50000"/>
                  </a:schemeClr>
                </a:solidFill>
                <a:latin typeface="微软雅黑" pitchFamily="34" charset="-122"/>
                <a:ea typeface="微软雅黑" pitchFamily="34" charset="-122"/>
              </a:rPr>
              <a:t>三</a:t>
            </a:r>
            <a:r>
              <a:rPr lang="zh-CN" altLang="en-US" sz="2800" b="1" smtClean="0">
                <a:solidFill>
                  <a:schemeClr val="tx1">
                    <a:lumMod val="50000"/>
                    <a:lumOff val="50000"/>
                  </a:schemeClr>
                </a:solidFill>
                <a:latin typeface="微软雅黑" pitchFamily="34" charset="-122"/>
                <a:ea typeface="微软雅黑" pitchFamily="34" charset="-122"/>
              </a:rPr>
              <a:t>部分  </a:t>
            </a:r>
            <a:r>
              <a:rPr lang="zh-CN" altLang="en-US" sz="2800" b="1">
                <a:solidFill>
                  <a:schemeClr val="tx1">
                    <a:lumMod val="50000"/>
                    <a:lumOff val="50000"/>
                  </a:schemeClr>
                </a:solidFill>
                <a:latin typeface="微软雅黑" pitchFamily="34" charset="-122"/>
                <a:ea typeface="微软雅黑" pitchFamily="34" charset="-122"/>
              </a:rPr>
              <a:t>接口</a:t>
            </a:r>
            <a:r>
              <a:rPr lang="zh-CN" altLang="en-US" sz="2800" b="1" smtClean="0">
                <a:solidFill>
                  <a:schemeClr val="tx1">
                    <a:lumMod val="50000"/>
                    <a:lumOff val="50000"/>
                  </a:schemeClr>
                </a:solidFill>
                <a:latin typeface="微软雅黑" pitchFamily="34" charset="-122"/>
                <a:ea typeface="微软雅黑" pitchFamily="34" charset="-122"/>
              </a:rPr>
              <a:t>功能自动化</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292225"/>
            <a:ext cx="8229600" cy="4801071"/>
          </a:xfrm>
        </p:spPr>
        <p:txBody>
          <a:bodyPr/>
          <a:lstStyle/>
          <a:p>
            <a:pPr>
              <a:buFont typeface="Wingdings" pitchFamily="2" charset="2"/>
              <a:buChar char="n"/>
              <a:defRPr/>
            </a:pPr>
            <a:r>
              <a:rPr lang="zh-CN" altLang="en-US" sz="2000" b="1" smtClean="0">
                <a:latin typeface="微软雅黑" pitchFamily="34" charset="-122"/>
                <a:ea typeface="微软雅黑" pitchFamily="34" charset="-122"/>
              </a:rPr>
              <a:t>接口测试需了解</a:t>
            </a:r>
            <a:endParaRPr lang="en-US" altLang="zh-CN" sz="800" smtClean="0">
              <a:effectLst>
                <a:outerShdw blurRad="38100" dist="38100" dir="2700000" algn="tl">
                  <a:srgbClr val="000000">
                    <a:alpha val="43137"/>
                  </a:srgbClr>
                </a:outerShdw>
              </a:effectLst>
              <a:latin typeface="微软雅黑" pitchFamily="34" charset="-122"/>
              <a:ea typeface="微软雅黑" pitchFamily="34" charset="-122"/>
            </a:endParaRPr>
          </a:p>
          <a:p>
            <a:pPr latinLnBrk="1">
              <a:lnSpc>
                <a:spcPct val="220000"/>
              </a:lnSpc>
              <a:buFont typeface="Wingdings" pitchFamily="2" charset="2"/>
              <a:buChar char="Ø"/>
            </a:pPr>
            <a:r>
              <a:rPr lang="zh-CN" altLang="zh-CN" sz="1800">
                <a:effectLst>
                  <a:outerShdw blurRad="38100" dist="38100" dir="2700000" algn="tl">
                    <a:srgbClr val="000000">
                      <a:alpha val="43137"/>
                    </a:srgbClr>
                  </a:outerShdw>
                </a:effectLst>
                <a:latin typeface="微软雅黑" pitchFamily="34" charset="-122"/>
                <a:ea typeface="微软雅黑" pitchFamily="34" charset="-122"/>
              </a:rPr>
              <a:t>接口测试</a:t>
            </a:r>
            <a:r>
              <a:rPr lang="zh-CN" altLang="zh-CN" sz="1800" smtClean="0">
                <a:effectLst>
                  <a:outerShdw blurRad="38100" dist="38100" dir="2700000" algn="tl">
                    <a:srgbClr val="000000">
                      <a:alpha val="43137"/>
                    </a:srgbClr>
                  </a:outerShdw>
                </a:effectLst>
                <a:latin typeface="微软雅黑" pitchFamily="34" charset="-122"/>
                <a:ea typeface="微软雅黑" pitchFamily="34" charset="-122"/>
              </a:rPr>
              <a:t>类型</a:t>
            </a:r>
            <a:r>
              <a:rPr lang="zh-CN" altLang="en-US" sz="180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zh-CN" sz="1600" smtClean="0">
                <a:latin typeface="微软雅黑" pitchFamily="34" charset="-122"/>
                <a:ea typeface="微软雅黑" pitchFamily="34" charset="-122"/>
              </a:rPr>
              <a:t>是</a:t>
            </a:r>
            <a:r>
              <a:rPr lang="zh-CN" altLang="zh-CN" sz="1600">
                <a:latin typeface="微软雅黑" pitchFamily="34" charset="-122"/>
                <a:ea typeface="微软雅黑" pitchFamily="34" charset="-122"/>
              </a:rPr>
              <a:t>具体的某协议接口，比如</a:t>
            </a:r>
            <a:r>
              <a:rPr lang="en-US" altLang="zh-CN" sz="1600">
                <a:latin typeface="微软雅黑" pitchFamily="34" charset="-122"/>
                <a:ea typeface="微软雅黑" pitchFamily="34" charset="-122"/>
              </a:rPr>
              <a:t>HTTP</a:t>
            </a:r>
            <a:r>
              <a:rPr lang="zh-CN" altLang="zh-CN" sz="1600">
                <a:latin typeface="微软雅黑" pitchFamily="34" charset="-122"/>
                <a:ea typeface="微软雅黑" pitchFamily="34" charset="-122"/>
              </a:rPr>
              <a:t>协议、</a:t>
            </a:r>
            <a:r>
              <a:rPr lang="en-US" altLang="zh-CN" sz="1600">
                <a:latin typeface="微软雅黑" pitchFamily="34" charset="-122"/>
                <a:ea typeface="微软雅黑" pitchFamily="34" charset="-122"/>
              </a:rPr>
              <a:t>MQ</a:t>
            </a:r>
            <a:r>
              <a:rPr lang="zh-CN" altLang="zh-CN" sz="1600">
                <a:latin typeface="微软雅黑" pitchFamily="34" charset="-122"/>
                <a:ea typeface="微软雅黑" pitchFamily="34" charset="-122"/>
              </a:rPr>
              <a:t>协议等；还是</a:t>
            </a:r>
            <a:r>
              <a:rPr lang="en-US" altLang="zh-CN" sz="1600">
                <a:latin typeface="微软雅黑" pitchFamily="34" charset="-122"/>
                <a:ea typeface="微软雅黑" pitchFamily="34" charset="-122"/>
              </a:rPr>
              <a:t>java</a:t>
            </a:r>
            <a:r>
              <a:rPr lang="zh-CN" altLang="zh-CN" sz="1600">
                <a:latin typeface="微软雅黑" pitchFamily="34" charset="-122"/>
                <a:ea typeface="微软雅黑" pitchFamily="34" charset="-122"/>
              </a:rPr>
              <a:t>接口</a:t>
            </a:r>
          </a:p>
          <a:p>
            <a:pPr lvl="0" latinLnBrk="1">
              <a:lnSpc>
                <a:spcPct val="220000"/>
              </a:lnSpc>
              <a:buFont typeface="Wingdings" pitchFamily="2" charset="2"/>
              <a:buChar char="Ø"/>
            </a:pPr>
            <a:r>
              <a:rPr lang="zh-CN" altLang="en-US" sz="1800" smtClean="0">
                <a:effectLst>
                  <a:outerShdw blurRad="38100" dist="38100" dir="2700000" algn="tl">
                    <a:srgbClr val="000000">
                      <a:alpha val="43137"/>
                    </a:srgbClr>
                  </a:outerShdw>
                </a:effectLst>
                <a:latin typeface="微软雅黑" pitchFamily="34" charset="-122"/>
                <a:ea typeface="微软雅黑" pitchFamily="34" charset="-122"/>
              </a:rPr>
              <a:t>接口本身的功能需求说明</a:t>
            </a:r>
            <a:endParaRPr lang="zh-CN" altLang="zh-CN" sz="1800">
              <a:effectLst>
                <a:outerShdw blurRad="38100" dist="38100" dir="2700000" algn="tl">
                  <a:srgbClr val="000000">
                    <a:alpha val="43137"/>
                  </a:srgbClr>
                </a:outerShdw>
              </a:effectLst>
              <a:latin typeface="微软雅黑" pitchFamily="34" charset="-122"/>
              <a:ea typeface="微软雅黑" pitchFamily="34" charset="-122"/>
            </a:endParaRPr>
          </a:p>
          <a:p>
            <a:r>
              <a:rPr lang="zh-CN" altLang="zh-CN" sz="1600">
                <a:latin typeface="微软雅黑" pitchFamily="34" charset="-122"/>
                <a:ea typeface="微软雅黑" pitchFamily="34" charset="-122"/>
              </a:rPr>
              <a:t>实现了什么业务场景功能；</a:t>
            </a:r>
          </a:p>
          <a:p>
            <a:r>
              <a:rPr lang="zh-CN" altLang="zh-CN" sz="1600">
                <a:latin typeface="微软雅黑" pitchFamily="34" charset="-122"/>
                <a:ea typeface="微软雅黑" pitchFamily="34" charset="-122"/>
              </a:rPr>
              <a:t>涉及到哪些系统</a:t>
            </a:r>
            <a:r>
              <a:rPr lang="en-US" altLang="zh-CN" sz="1600">
                <a:latin typeface="微软雅黑" pitchFamily="34" charset="-122"/>
                <a:ea typeface="微软雅黑" pitchFamily="34" charset="-122"/>
              </a:rPr>
              <a:t>-</a:t>
            </a:r>
            <a:r>
              <a:rPr lang="zh-CN" altLang="zh-CN" sz="1600">
                <a:latin typeface="微软雅黑" pitchFamily="34" charset="-122"/>
                <a:ea typeface="微软雅黑" pitchFamily="34" charset="-122"/>
              </a:rPr>
              <a:t>单系统或是依赖其他系统；</a:t>
            </a:r>
          </a:p>
          <a:p>
            <a:r>
              <a:rPr lang="zh-CN" altLang="zh-CN" sz="1600">
                <a:latin typeface="微软雅黑" pitchFamily="34" charset="-122"/>
                <a:ea typeface="微软雅黑" pitchFamily="34" charset="-122"/>
              </a:rPr>
              <a:t>涉及到哪些具体的数据库及表；</a:t>
            </a:r>
          </a:p>
          <a:p>
            <a:r>
              <a:rPr lang="zh-CN" altLang="zh-CN" sz="1600">
                <a:latin typeface="微软雅黑" pitchFamily="34" charset="-122"/>
                <a:ea typeface="微软雅黑" pitchFamily="34" charset="-122"/>
              </a:rPr>
              <a:t>输入参数有哪些，具体意义，入参数据的取值范围及来源，入参与数据库表中字段的对应关系；</a:t>
            </a:r>
          </a:p>
          <a:p>
            <a:r>
              <a:rPr lang="zh-CN" altLang="zh-CN" sz="1600">
                <a:latin typeface="微软雅黑" pitchFamily="34" charset="-122"/>
                <a:ea typeface="微软雅黑" pitchFamily="34" charset="-122"/>
              </a:rPr>
              <a:t>输出参数有哪些，具体意义，参数结果与数据库表中字段的对应关系，或者参数结果与输入参数的对应关系，或者除输出结果外，其他隐形的结果，比如数据库中数据变化</a:t>
            </a:r>
            <a:r>
              <a:rPr lang="zh-CN" altLang="zh-CN" sz="1600" smtClean="0">
                <a:latin typeface="微软雅黑" pitchFamily="34" charset="-122"/>
                <a:ea typeface="微软雅黑" pitchFamily="34" charset="-122"/>
              </a:rPr>
              <a:t>；</a:t>
            </a:r>
            <a:endParaRPr lang="en-US" altLang="zh-CN" sz="1600" smtClean="0">
              <a:latin typeface="微软雅黑" pitchFamily="34" charset="-122"/>
              <a:ea typeface="微软雅黑" pitchFamily="34" charset="-122"/>
            </a:endParaRPr>
          </a:p>
          <a:p>
            <a:pPr latinLnBrk="1">
              <a:lnSpc>
                <a:spcPct val="220000"/>
              </a:lnSpc>
              <a:buFont typeface="Wingdings" pitchFamily="2" charset="2"/>
              <a:buChar char="Ø"/>
            </a:pPr>
            <a:r>
              <a:rPr lang="zh-CN" altLang="zh-CN" sz="1800">
                <a:effectLst>
                  <a:outerShdw blurRad="38100" dist="38100" dir="2700000" algn="tl">
                    <a:srgbClr val="000000">
                      <a:alpha val="43137"/>
                    </a:srgbClr>
                  </a:outerShdw>
                </a:effectLst>
                <a:latin typeface="微软雅黑" pitchFamily="34" charset="-122"/>
                <a:ea typeface="微软雅黑" pitchFamily="34" charset="-122"/>
              </a:rPr>
              <a:t>根据不同的接口类型，还</a:t>
            </a:r>
            <a:r>
              <a:rPr lang="zh-CN" altLang="zh-CN" sz="1800" smtClean="0">
                <a:effectLst>
                  <a:outerShdw blurRad="38100" dist="38100" dir="2700000" algn="tl">
                    <a:srgbClr val="000000">
                      <a:alpha val="43137"/>
                    </a:srgbClr>
                  </a:outerShdw>
                </a:effectLst>
                <a:latin typeface="微软雅黑" pitchFamily="34" charset="-122"/>
                <a:ea typeface="微软雅黑" pitchFamily="34" charset="-122"/>
              </a:rPr>
              <a:t>需要</a:t>
            </a:r>
            <a:r>
              <a:rPr lang="zh-CN" altLang="en-US" sz="1800" smtClean="0">
                <a:effectLst>
                  <a:outerShdw blurRad="38100" dist="38100" dir="2700000" algn="tl">
                    <a:srgbClr val="000000">
                      <a:alpha val="43137"/>
                    </a:srgbClr>
                  </a:outerShdw>
                </a:effectLst>
                <a:latin typeface="微软雅黑" pitchFamily="34" charset="-122"/>
                <a:ea typeface="微软雅黑" pitchFamily="34" charset="-122"/>
              </a:rPr>
              <a:t>针对性</a:t>
            </a:r>
            <a:r>
              <a:rPr lang="zh-CN" altLang="zh-CN" sz="1800" smtClean="0">
                <a:effectLst>
                  <a:outerShdw blurRad="38100" dist="38100" dir="2700000" algn="tl">
                    <a:srgbClr val="000000">
                      <a:alpha val="43137"/>
                    </a:srgbClr>
                  </a:outerShdw>
                </a:effectLst>
                <a:latin typeface="微软雅黑" pitchFamily="34" charset="-122"/>
                <a:ea typeface="微软雅黑" pitchFamily="34" charset="-122"/>
              </a:rPr>
              <a:t>的</a:t>
            </a:r>
            <a:r>
              <a:rPr lang="zh-CN" altLang="zh-CN" sz="1800">
                <a:effectLst>
                  <a:outerShdw blurRad="38100" dist="38100" dir="2700000" algn="tl">
                    <a:srgbClr val="000000">
                      <a:alpha val="43137"/>
                    </a:srgbClr>
                  </a:outerShdw>
                </a:effectLst>
                <a:latin typeface="微软雅黑" pitchFamily="34" charset="-122"/>
                <a:ea typeface="微软雅黑" pitchFamily="34" charset="-122"/>
              </a:rPr>
              <a:t>了解</a:t>
            </a:r>
          </a:p>
          <a:p>
            <a:endParaRPr lang="zh-CN" altLang="zh-CN" sz="1600">
              <a:latin typeface="微软雅黑" pitchFamily="34" charset="-122"/>
              <a:ea typeface="微软雅黑" pitchFamily="34" charset="-122"/>
            </a:endParaRPr>
          </a:p>
          <a:p>
            <a:pPr marL="0" indent="0" latinLnBrk="1">
              <a:lnSpc>
                <a:spcPct val="220000"/>
              </a:lnSpc>
              <a:buNone/>
            </a:pPr>
            <a:endParaRPr lang="zh-CN" altLang="zh-CN" sz="1600">
              <a:latin typeface="微软雅黑" pitchFamily="34" charset="-122"/>
              <a:ea typeface="微软雅黑" pitchFamily="34" charset="-122"/>
            </a:endParaRPr>
          </a:p>
        </p:txBody>
      </p:sp>
    </p:spTree>
    <p:extLst>
      <p:ext uri="{BB962C8B-B14F-4D97-AF65-F5344CB8AC3E}">
        <p14:creationId xmlns:p14="http://schemas.microsoft.com/office/powerpoint/2010/main" val="2898427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9913</TotalTime>
  <Words>1660</Words>
  <Application>Microsoft Office PowerPoint</Application>
  <PresentationFormat>全屏显示(4:3)</PresentationFormat>
  <Paragraphs>222</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12110299李乐</dc:creator>
  <cp:keywords>测试工具研发中心</cp:keywords>
  <cp:lastModifiedBy>Windows 用户</cp:lastModifiedBy>
  <cp:revision>969</cp:revision>
  <dcterms:modified xsi:type="dcterms:W3CDTF">2019-03-21T02:45:10Z</dcterms:modified>
</cp:coreProperties>
</file>