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61" r:id="rId2"/>
    <p:sldId id="304" r:id="rId3"/>
    <p:sldId id="305" r:id="rId4"/>
    <p:sldId id="307" r:id="rId5"/>
    <p:sldId id="306" r:id="rId6"/>
    <p:sldId id="308" r:id="rId7"/>
    <p:sldId id="309" r:id="rId8"/>
    <p:sldId id="310" r:id="rId9"/>
    <p:sldId id="265" r:id="rId10"/>
    <p:sldId id="266" r:id="rId11"/>
    <p:sldId id="311" r:id="rId12"/>
    <p:sldId id="268" r:id="rId13"/>
    <p:sldId id="269" r:id="rId14"/>
    <p:sldId id="263" r:id="rId15"/>
    <p:sldId id="272" r:id="rId16"/>
    <p:sldId id="273" r:id="rId17"/>
    <p:sldId id="274" r:id="rId18"/>
    <p:sldId id="275" r:id="rId19"/>
    <p:sldId id="276" r:id="rId20"/>
    <p:sldId id="312" r:id="rId21"/>
    <p:sldId id="277" r:id="rId22"/>
    <p:sldId id="278" r:id="rId23"/>
    <p:sldId id="279" r:id="rId24"/>
    <p:sldId id="281" r:id="rId25"/>
    <p:sldId id="282" r:id="rId26"/>
    <p:sldId id="289" r:id="rId27"/>
    <p:sldId id="288" r:id="rId28"/>
    <p:sldId id="283" r:id="rId29"/>
    <p:sldId id="284" r:id="rId30"/>
    <p:sldId id="285" r:id="rId31"/>
    <p:sldId id="290" r:id="rId32"/>
    <p:sldId id="291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21" r:id="rId52"/>
    <p:sldId id="332" r:id="rId53"/>
    <p:sldId id="333" r:id="rId54"/>
    <p:sldId id="334" r:id="rId55"/>
    <p:sldId id="335" r:id="rId56"/>
    <p:sldId id="336" r:id="rId57"/>
    <p:sldId id="302" r:id="rId58"/>
    <p:sldId id="257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用户" initials="W用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  <a:srgbClr val="FFCE33"/>
    <a:srgbClr val="FFE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413" autoAdjust="0"/>
    <p:restoredTop sz="99708" autoAdjust="0"/>
  </p:normalViewPr>
  <p:slideViewPr>
    <p:cSldViewPr>
      <p:cViewPr>
        <p:scale>
          <a:sx n="100" d="100"/>
          <a:sy n="100" d="100"/>
        </p:scale>
        <p:origin x="-492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2" y="54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3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3-19T15:50:56.293" idx="2">
    <p:pos x="5664" y="720"/>
    <p:text/>
  </p:cm>
  <p:cm authorId="0" dt="2019-03-19T15:51:20.608" idx="3">
    <p:pos x="1380" y="2742"/>
    <p:text>CMMI全称是Capability Maturity Model Integration, 即软件能力成熟度模型集成，是由美国国防部与卡内基-梅隆大学和美国国防工业协会共同开发和研制的，其目的是帮助软件企业对软件工程过程进行管理和改进，增强开发与改进能力，从而能按时地、不超预算地开发出高质量的软件。其所依据的想法是：只要集中精力持续努力去建立有效的软件工程过程的基础结构，不断进行管理的实践和过程的改进，就可以克服软件开发中的困难。
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3-19T15:50:56.293" idx="4">
    <p:pos x="5664" y="720"/>
    <p:text/>
  </p:cm>
  <p:cm authorId="0" dt="2019-03-19T15:51:20.608" idx="5">
    <p:pos x="1380" y="2742"/>
    <p:text>CMMI全称是Capability Maturity Model Integration, 即软件能力成熟度模型集成，是由美国国防部与卡内基-梅隆大学和美国国防工业协会共同开发和研制的，其目的是帮助软件企业对软件工程过程进行管理和改进，增强开发与改进能力，从而能按时地、不超预算地开发出高质量的软件。其所依据的想法是：只要集中精力持续努力去建立有效的软件工程过程的基础结构，不断进行管理的实践和过程的改进，就可以克服软件开发中的困难。
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3-19T15:50:56.293" idx="6">
    <p:pos x="5664" y="720"/>
    <p:text/>
  </p:cm>
  <p:cm authorId="0" dt="2019-03-19T15:51:20.608" idx="7">
    <p:pos x="1380" y="2742"/>
    <p:text>CMMI全称是Capability Maturity Model Integration, 即软件能力成熟度模型集成，是由美国国防部与卡内基-梅隆大学和美国国防工业协会共同开发和研制的，其目的是帮助软件企业对软件工程过程进行管理和改进，增强开发与改进能力，从而能按时地、不超预算地开发出高质量的软件。其所依据的想法是：只要集中精力持续努力去建立有效的软件工程过程的基础结构，不断进行管理的实践和过程的改进，就可以克服软件开发中的困难。
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3B9BA-A813-4FE3-8204-B1E2457A1E12}" type="doc">
      <dgm:prSet loTypeId="urn:microsoft.com/office/officeart/2005/8/layout/vList2" loCatId="list" qsTypeId="urn:microsoft.com/office/officeart/2005/8/quickstyle/3d7" qsCatId="3D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C0BC1AD2-6405-4E69-BC80-6608DBDAF293}">
      <dgm:prSet phldrT="[文本]" custT="1"/>
      <dgm:spPr/>
      <dgm:t>
        <a:bodyPr/>
        <a:lstStyle/>
        <a:p>
          <a:r>
            <a:rPr lang="en-US" altLang="zh-CN" sz="2000" smtClean="0">
              <a:latin typeface="微软雅黑" pitchFamily="34" charset="-122"/>
              <a:ea typeface="微软雅黑" pitchFamily="34" charset="-122"/>
            </a:rPr>
            <a:t>autodependency</a:t>
          </a:r>
          <a:r>
            <a:rPr lang="zh-CN" altLang="en-US" sz="1900" smtClean="0">
              <a:latin typeface="微软雅黑" pitchFamily="34" charset="-122"/>
              <a:ea typeface="微软雅黑" pitchFamily="34" charset="-122"/>
            </a:rPr>
            <a:t>：</a:t>
          </a:r>
          <a:r>
            <a:rPr lang="en-US" altLang="zh-CN" sz="1400" smtClean="0">
              <a:latin typeface="微软雅黑" pitchFamily="34" charset="-122"/>
              <a:ea typeface="微软雅黑" pitchFamily="34" charset="-122"/>
            </a:rPr>
            <a:t>SAT</a:t>
          </a:r>
          <a:r>
            <a:rPr lang="zh-CN" altLang="en-US" sz="1400" smtClean="0">
              <a:latin typeface="微软雅黑" pitchFamily="34" charset="-122"/>
              <a:ea typeface="微软雅黑" pitchFamily="34" charset="-122"/>
            </a:rPr>
            <a:t>依赖的关键字关联</a:t>
          </a:r>
          <a:r>
            <a:rPr lang="en-US" altLang="zh-CN" sz="1400" smtClean="0">
              <a:latin typeface="微软雅黑" pitchFamily="34" charset="-122"/>
              <a:ea typeface="微软雅黑" pitchFamily="34" charset="-122"/>
            </a:rPr>
            <a:t>jar</a:t>
          </a:r>
          <a:r>
            <a:rPr lang="zh-CN" altLang="en-US" sz="1400" smtClean="0">
              <a:latin typeface="微软雅黑" pitchFamily="34" charset="-122"/>
              <a:ea typeface="微软雅黑" pitchFamily="34" charset="-122"/>
            </a:rPr>
            <a:t>包及配置文件位置</a:t>
          </a:r>
          <a:endParaRPr lang="zh-CN" altLang="en-US" sz="1400"/>
        </a:p>
      </dgm:t>
    </dgm:pt>
    <dgm:pt modelId="{21917C0F-83E4-46BC-9D97-8D5B21E57CF4}" type="parTrans" cxnId="{5B399DFD-AD44-4912-A1F1-C44BC414C63D}">
      <dgm:prSet/>
      <dgm:spPr/>
      <dgm:t>
        <a:bodyPr/>
        <a:lstStyle/>
        <a:p>
          <a:endParaRPr lang="zh-CN" altLang="en-US"/>
        </a:p>
      </dgm:t>
    </dgm:pt>
    <dgm:pt modelId="{A21CB20D-4D4B-4580-A0DB-51E4A2FC06FB}" type="sibTrans" cxnId="{5B399DFD-AD44-4912-A1F1-C44BC414C63D}">
      <dgm:prSet/>
      <dgm:spPr/>
      <dgm:t>
        <a:bodyPr/>
        <a:lstStyle/>
        <a:p>
          <a:endParaRPr lang="zh-CN" altLang="en-US"/>
        </a:p>
      </dgm:t>
    </dgm:pt>
    <dgm:pt modelId="{F29D86EE-17F1-40E8-A8C3-E54768347C2E}">
      <dgm:prSet phldrT="[文本]" custT="1"/>
      <dgm:spPr/>
      <dgm:t>
        <a:bodyPr/>
        <a:lstStyle/>
        <a:p>
          <a:r>
            <a:rPr lang="en-US" altLang="zh-CN" sz="1600" dirty="0" smtClean="0">
              <a:latin typeface="微软雅黑" pitchFamily="34" charset="-122"/>
              <a:ea typeface="微软雅黑" pitchFamily="34" charset="-122"/>
            </a:rPr>
            <a:t>bin</a:t>
          </a:r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：浏览器等相关启动和批处理文件</a:t>
          </a:r>
          <a:endParaRPr lang="zh-CN" altLang="en-US" sz="1600" dirty="0"/>
        </a:p>
      </dgm:t>
    </dgm:pt>
    <dgm:pt modelId="{EA635272-CC7F-42A5-A932-A207C2D552AD}" type="parTrans" cxnId="{32862F18-407C-44E3-860F-E42E8A01CC18}">
      <dgm:prSet/>
      <dgm:spPr/>
      <dgm:t>
        <a:bodyPr/>
        <a:lstStyle/>
        <a:p>
          <a:endParaRPr lang="zh-CN" altLang="en-US"/>
        </a:p>
      </dgm:t>
    </dgm:pt>
    <dgm:pt modelId="{52094972-E963-47A2-99B3-F4228F4BE9C6}" type="sibTrans" cxnId="{32862F18-407C-44E3-860F-E42E8A01CC18}">
      <dgm:prSet/>
      <dgm:spPr/>
      <dgm:t>
        <a:bodyPr/>
        <a:lstStyle/>
        <a:p>
          <a:endParaRPr lang="zh-CN" altLang="en-US"/>
        </a:p>
      </dgm:t>
    </dgm:pt>
    <dgm:pt modelId="{E3F8103F-36DD-44E6-AEFF-9A9BF8C34AFF}">
      <dgm:prSet phldrT="[文本]" custT="1"/>
      <dgm:spPr/>
      <dgm:t>
        <a:bodyPr/>
        <a:lstStyle/>
        <a:p>
          <a:r>
            <a:rPr lang="en-US" altLang="zh-CN" sz="2000" smtClean="0">
              <a:latin typeface="微软雅黑" pitchFamily="34" charset="-122"/>
              <a:ea typeface="微软雅黑" pitchFamily="34" charset="-122"/>
            </a:rPr>
            <a:t>plugin</a:t>
          </a:r>
          <a:r>
            <a:rPr lang="zh-CN" altLang="en-US" sz="2000" smtClean="0">
              <a:latin typeface="微软雅黑" pitchFamily="34" charset="-122"/>
              <a:ea typeface="微软雅黑" pitchFamily="34" charset="-122"/>
            </a:rPr>
            <a:t>：</a:t>
          </a:r>
          <a:r>
            <a:rPr lang="en-US" altLang="zh-CN" sz="1400" smtClean="0">
              <a:latin typeface="微软雅黑" pitchFamily="34" charset="-122"/>
              <a:ea typeface="微软雅黑" pitchFamily="34" charset="-122"/>
            </a:rPr>
            <a:t>SAT</a:t>
          </a:r>
          <a:r>
            <a:rPr lang="zh-CN" altLang="en-US" sz="1400" smtClean="0">
              <a:latin typeface="微软雅黑" pitchFamily="34" charset="-122"/>
              <a:ea typeface="微软雅黑" pitchFamily="34" charset="-122"/>
            </a:rPr>
            <a:t>工具所需插件包</a:t>
          </a:r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EF9DFE31-7374-4135-9002-8C639E870BDE}" type="parTrans" cxnId="{1EA7FE62-BB8E-4262-8B9E-55BC45D7861F}">
      <dgm:prSet/>
      <dgm:spPr/>
      <dgm:t>
        <a:bodyPr/>
        <a:lstStyle/>
        <a:p>
          <a:endParaRPr lang="zh-CN" altLang="en-US"/>
        </a:p>
      </dgm:t>
    </dgm:pt>
    <dgm:pt modelId="{63F3D69D-F1D2-4E55-A6FA-7319171F1421}" type="sibTrans" cxnId="{1EA7FE62-BB8E-4262-8B9E-55BC45D7861F}">
      <dgm:prSet/>
      <dgm:spPr/>
      <dgm:t>
        <a:bodyPr/>
        <a:lstStyle/>
        <a:p>
          <a:endParaRPr lang="zh-CN" altLang="en-US"/>
        </a:p>
      </dgm:t>
    </dgm:pt>
    <dgm:pt modelId="{14455F4C-F344-426A-861D-627CD4F99A8F}">
      <dgm:prSet phldrT="[文本]" custT="1"/>
      <dgm:spPr/>
      <dgm:t>
        <a:bodyPr/>
        <a:lstStyle/>
        <a:p>
          <a:r>
            <a:rPr lang="zh-CN" altLang="en-US" sz="1600" smtClean="0">
              <a:latin typeface="微软雅黑" pitchFamily="34" charset="-122"/>
              <a:ea typeface="微软雅黑" pitchFamily="34" charset="-122"/>
            </a:rPr>
            <a:t>其中</a:t>
          </a:r>
          <a:r>
            <a:rPr lang="en-US" altLang="zh-CN" sz="1600" smtClean="0">
              <a:latin typeface="微软雅黑" pitchFamily="34" charset="-122"/>
              <a:ea typeface="微软雅黑" pitchFamily="34" charset="-122"/>
            </a:rPr>
            <a:t>SAT</a:t>
          </a:r>
          <a:r>
            <a:rPr lang="zh-CN" altLang="en-US" sz="1600" smtClean="0">
              <a:latin typeface="微软雅黑" pitchFamily="34" charset="-122"/>
              <a:ea typeface="微软雅黑" pitchFamily="34" charset="-122"/>
            </a:rPr>
            <a:t>工具框架插件包</a:t>
          </a:r>
          <a:r>
            <a:rPr lang="en-US" altLang="zh-CN" sz="1600" smtClean="0">
              <a:latin typeface="微软雅黑" pitchFamily="34" charset="-122"/>
              <a:ea typeface="微软雅黑" pitchFamily="34" charset="-122"/>
            </a:rPr>
            <a:t>cn.suning.automation.plugin_x.x.x</a:t>
          </a:r>
          <a:endParaRPr lang="zh-CN" altLang="en-US" sz="1600"/>
        </a:p>
      </dgm:t>
    </dgm:pt>
    <dgm:pt modelId="{57659174-7D1C-4AAA-B06B-7F9EA4EE346A}" type="parTrans" cxnId="{A6CC9673-718E-48E4-A0A7-710DACD73730}">
      <dgm:prSet/>
      <dgm:spPr/>
      <dgm:t>
        <a:bodyPr/>
        <a:lstStyle/>
        <a:p>
          <a:endParaRPr lang="zh-CN" altLang="en-US"/>
        </a:p>
      </dgm:t>
    </dgm:pt>
    <dgm:pt modelId="{24C3DFE6-110C-4A3C-A6B6-5EB51F062560}" type="sibTrans" cxnId="{A6CC9673-718E-48E4-A0A7-710DACD73730}">
      <dgm:prSet/>
      <dgm:spPr/>
      <dgm:t>
        <a:bodyPr/>
        <a:lstStyle/>
        <a:p>
          <a:endParaRPr lang="zh-CN" altLang="en-US"/>
        </a:p>
      </dgm:t>
    </dgm:pt>
    <dgm:pt modelId="{1E15187C-14E0-4A2A-BA8A-16900970FE50}">
      <dgm:prSet phldrT="[文本]" custT="1"/>
      <dgm:spPr/>
      <dgm:t>
        <a:bodyPr/>
        <a:lstStyle/>
        <a:p>
          <a:r>
            <a:rPr lang="en-US" altLang="zh-CN" sz="1600" smtClean="0">
              <a:latin typeface="微软雅黑" pitchFamily="34" charset="-122"/>
              <a:ea typeface="微软雅黑" pitchFamily="34" charset="-122"/>
            </a:rPr>
            <a:t>config</a:t>
          </a:r>
          <a:r>
            <a:rPr lang="zh-CN" altLang="en-US" sz="1600" smtClean="0">
              <a:latin typeface="微软雅黑" pitchFamily="34" charset="-122"/>
              <a:ea typeface="微软雅黑" pitchFamily="34" charset="-122"/>
            </a:rPr>
            <a:t>：关键字可视化配置、日志解析、控件执行稳定性时间配置，比如</a:t>
          </a:r>
          <a:r>
            <a:rPr lang="en-US" altLang="zh-CN" sz="1600" smtClean="0">
              <a:latin typeface="微软雅黑" pitchFamily="34" charset="-122"/>
              <a:ea typeface="微软雅黑" pitchFamily="34" charset="-122"/>
            </a:rPr>
            <a:t>runtime.properties</a:t>
          </a:r>
          <a:r>
            <a:rPr lang="zh-CN" altLang="en-US" sz="1600" smtClean="0">
              <a:latin typeface="微软雅黑" pitchFamily="34" charset="-122"/>
              <a:ea typeface="微软雅黑" pitchFamily="34" charset="-122"/>
            </a:rPr>
            <a:t>中时间配置</a:t>
          </a:r>
          <a:endParaRPr lang="zh-CN" altLang="en-US" sz="1600"/>
        </a:p>
      </dgm:t>
    </dgm:pt>
    <dgm:pt modelId="{66177468-C91B-4A2B-A791-1FFCDE0CEC19}" type="parTrans" cxnId="{AED8B44B-4933-4FC9-8954-E0D850301F9D}">
      <dgm:prSet/>
      <dgm:spPr/>
      <dgm:t>
        <a:bodyPr/>
        <a:lstStyle/>
        <a:p>
          <a:endParaRPr lang="zh-CN" altLang="en-US"/>
        </a:p>
      </dgm:t>
    </dgm:pt>
    <dgm:pt modelId="{45202AA7-347D-4ADF-88D2-90A5D0FF2B23}" type="sibTrans" cxnId="{AED8B44B-4933-4FC9-8954-E0D850301F9D}">
      <dgm:prSet/>
      <dgm:spPr/>
      <dgm:t>
        <a:bodyPr/>
        <a:lstStyle/>
        <a:p>
          <a:endParaRPr lang="zh-CN" altLang="en-US"/>
        </a:p>
      </dgm:t>
    </dgm:pt>
    <dgm:pt modelId="{100B6333-838F-47D2-9E98-67CB8CEFFDD1}">
      <dgm:prSet phldrT="[文本]" custT="1"/>
      <dgm:spPr/>
      <dgm:t>
        <a:bodyPr/>
        <a:lstStyle/>
        <a:p>
          <a:r>
            <a:rPr lang="en-US" altLang="zh-CN" sz="1600" smtClean="0">
              <a:latin typeface="微软雅黑" pitchFamily="34" charset="-122"/>
              <a:ea typeface="微软雅黑" pitchFamily="34" charset="-122"/>
            </a:rPr>
            <a:t>mobile</a:t>
          </a:r>
          <a:r>
            <a:rPr lang="zh-CN" altLang="en-US" sz="1600" smtClean="0">
              <a:latin typeface="微软雅黑" pitchFamily="34" charset="-122"/>
              <a:ea typeface="微软雅黑" pitchFamily="34" charset="-122"/>
            </a:rPr>
            <a:t>：移动终端自动化依赖文件</a:t>
          </a:r>
          <a:endParaRPr lang="zh-CN" altLang="en-US" sz="1600"/>
        </a:p>
      </dgm:t>
    </dgm:pt>
    <dgm:pt modelId="{FACE3DAC-8597-4718-9B90-947C23ACC8AB}" type="parTrans" cxnId="{F93F4782-56FB-41A1-AAE3-9DFF3418E468}">
      <dgm:prSet/>
      <dgm:spPr/>
      <dgm:t>
        <a:bodyPr/>
        <a:lstStyle/>
        <a:p>
          <a:endParaRPr lang="zh-CN" altLang="en-US"/>
        </a:p>
      </dgm:t>
    </dgm:pt>
    <dgm:pt modelId="{A4E9C5B6-4826-474A-8E59-A564099BD943}" type="sibTrans" cxnId="{F93F4782-56FB-41A1-AAE3-9DFF3418E468}">
      <dgm:prSet/>
      <dgm:spPr/>
      <dgm:t>
        <a:bodyPr/>
        <a:lstStyle/>
        <a:p>
          <a:endParaRPr lang="zh-CN" altLang="en-US"/>
        </a:p>
      </dgm:t>
    </dgm:pt>
    <dgm:pt modelId="{57E2C395-88C9-4D19-8011-0BC8881C3039}">
      <dgm:prSet phldrT="[文本]" custT="1"/>
      <dgm:spPr/>
      <dgm:t>
        <a:bodyPr/>
        <a:lstStyle/>
        <a:p>
          <a:r>
            <a:rPr lang="en-US" altLang="zh-CN" sz="1600" smtClean="0">
              <a:latin typeface="微软雅黑" pitchFamily="34" charset="-122"/>
              <a:ea typeface="微软雅黑" pitchFamily="34" charset="-122"/>
            </a:rPr>
            <a:t>lib</a:t>
          </a:r>
          <a:r>
            <a:rPr lang="zh-CN" altLang="en-US" sz="1600" smtClean="0">
              <a:latin typeface="微软雅黑" pitchFamily="34" charset="-122"/>
              <a:ea typeface="微软雅黑" pitchFamily="34" charset="-122"/>
            </a:rPr>
            <a:t>：工具运行及通用关键字代码包</a:t>
          </a:r>
          <a:r>
            <a:rPr lang="en-US" altLang="zh-CN" sz="1600" smtClean="0">
              <a:latin typeface="微软雅黑" pitchFamily="34" charset="-122"/>
              <a:ea typeface="微软雅黑" pitchFamily="34" charset="-122"/>
            </a:rPr>
            <a:t>(keyword</a:t>
          </a:r>
          <a:r>
            <a:rPr lang="zh-CN" altLang="en-US" sz="1600" smtClean="0">
              <a:latin typeface="微软雅黑" pitchFamily="34" charset="-122"/>
              <a:ea typeface="微软雅黑" pitchFamily="34" charset="-122"/>
            </a:rPr>
            <a:t>目录</a:t>
          </a:r>
          <a:r>
            <a:rPr lang="en-US" altLang="zh-CN" sz="1600" smtClean="0">
              <a:latin typeface="微软雅黑" pitchFamily="34" charset="-122"/>
              <a:ea typeface="微软雅黑" pitchFamily="34" charset="-122"/>
            </a:rPr>
            <a:t>)</a:t>
          </a:r>
          <a:endParaRPr lang="zh-CN" altLang="en-US" sz="1600"/>
        </a:p>
      </dgm:t>
    </dgm:pt>
    <dgm:pt modelId="{049B8E24-D745-4C85-8F58-1172E0A9B179}" type="sibTrans" cxnId="{BD5BFACE-3CC4-493A-BE50-2F6B7A65B343}">
      <dgm:prSet/>
      <dgm:spPr/>
      <dgm:t>
        <a:bodyPr/>
        <a:lstStyle/>
        <a:p>
          <a:endParaRPr lang="zh-CN" altLang="en-US"/>
        </a:p>
      </dgm:t>
    </dgm:pt>
    <dgm:pt modelId="{2EAD9AD1-17A4-45D0-90E4-E7CC31EFFF89}" type="parTrans" cxnId="{BD5BFACE-3CC4-493A-BE50-2F6B7A65B343}">
      <dgm:prSet/>
      <dgm:spPr/>
      <dgm:t>
        <a:bodyPr/>
        <a:lstStyle/>
        <a:p>
          <a:endParaRPr lang="zh-CN" altLang="en-US"/>
        </a:p>
      </dgm:t>
    </dgm:pt>
    <dgm:pt modelId="{C930526F-7CD8-4515-845F-C197783E382A}" type="pres">
      <dgm:prSet presAssocID="{EDC3B9BA-A813-4FE3-8204-B1E2457A1E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6C9561-2894-4304-BFD0-A156A7293C7E}" type="pres">
      <dgm:prSet presAssocID="{C0BC1AD2-6405-4E69-BC80-6608DBDAF293}" presName="parentText" presStyleLbl="node1" presStyleIdx="0" presStyleCnt="2" custLinFactNeighborX="-3932" custLinFactNeighborY="55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88F08E-B048-4692-B1C8-246546E7526F}" type="pres">
      <dgm:prSet presAssocID="{C0BC1AD2-6405-4E69-BC80-6608DBDAF29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9E78B0-527B-47FF-894A-9317F16D8667}" type="pres">
      <dgm:prSet presAssocID="{E3F8103F-36DD-44E6-AEFF-9A9BF8C34AF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E92102-0D35-45FC-B4A3-4CF2078B55B8}" type="pres">
      <dgm:prSet presAssocID="{E3F8103F-36DD-44E6-AEFF-9A9BF8C34AF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D8B44B-4933-4FC9-8954-E0D850301F9D}" srcId="{C0BC1AD2-6405-4E69-BC80-6608DBDAF293}" destId="{1E15187C-14E0-4A2A-BA8A-16900970FE50}" srcOrd="1" destOrd="0" parTransId="{66177468-C91B-4A2B-A791-1FFCDE0CEC19}" sibTransId="{45202AA7-347D-4ADF-88D2-90A5D0FF2B23}"/>
    <dgm:cxn modelId="{9D1C1725-F474-4C26-998E-17D70706094A}" type="presOf" srcId="{1E15187C-14E0-4A2A-BA8A-16900970FE50}" destId="{FF88F08E-B048-4692-B1C8-246546E7526F}" srcOrd="0" destOrd="1" presId="urn:microsoft.com/office/officeart/2005/8/layout/vList2"/>
    <dgm:cxn modelId="{F93F4782-56FB-41A1-AAE3-9DFF3418E468}" srcId="{C0BC1AD2-6405-4E69-BC80-6608DBDAF293}" destId="{100B6333-838F-47D2-9E98-67CB8CEFFDD1}" srcOrd="3" destOrd="0" parTransId="{FACE3DAC-8597-4718-9B90-947C23ACC8AB}" sibTransId="{A4E9C5B6-4826-474A-8E59-A564099BD943}"/>
    <dgm:cxn modelId="{59AFCD59-5DC4-4AF2-A636-6B8E74098478}" type="presOf" srcId="{E3F8103F-36DD-44E6-AEFF-9A9BF8C34AFF}" destId="{CB9E78B0-527B-47FF-894A-9317F16D8667}" srcOrd="0" destOrd="0" presId="urn:microsoft.com/office/officeart/2005/8/layout/vList2"/>
    <dgm:cxn modelId="{7870902B-07E2-4BCC-9B88-F6E3C4D7299E}" type="presOf" srcId="{EDC3B9BA-A813-4FE3-8204-B1E2457A1E12}" destId="{C930526F-7CD8-4515-845F-C197783E382A}" srcOrd="0" destOrd="0" presId="urn:microsoft.com/office/officeart/2005/8/layout/vList2"/>
    <dgm:cxn modelId="{1EA7FE62-BB8E-4262-8B9E-55BC45D7861F}" srcId="{EDC3B9BA-A813-4FE3-8204-B1E2457A1E12}" destId="{E3F8103F-36DD-44E6-AEFF-9A9BF8C34AFF}" srcOrd="1" destOrd="0" parTransId="{EF9DFE31-7374-4135-9002-8C639E870BDE}" sibTransId="{63F3D69D-F1D2-4E55-A6FA-7319171F1421}"/>
    <dgm:cxn modelId="{731921D8-6C9A-4538-A692-8D69357B6B1A}" type="presOf" srcId="{C0BC1AD2-6405-4E69-BC80-6608DBDAF293}" destId="{A96C9561-2894-4304-BFD0-A156A7293C7E}" srcOrd="0" destOrd="0" presId="urn:microsoft.com/office/officeart/2005/8/layout/vList2"/>
    <dgm:cxn modelId="{B5F738A1-204A-45BF-928A-93DFA09D236B}" type="presOf" srcId="{F29D86EE-17F1-40E8-A8C3-E54768347C2E}" destId="{FF88F08E-B048-4692-B1C8-246546E7526F}" srcOrd="0" destOrd="0" presId="urn:microsoft.com/office/officeart/2005/8/layout/vList2"/>
    <dgm:cxn modelId="{C36B9C2D-6305-4AFF-A8BB-D9A6FF103A0C}" type="presOf" srcId="{14455F4C-F344-426A-861D-627CD4F99A8F}" destId="{F9E92102-0D35-45FC-B4A3-4CF2078B55B8}" srcOrd="0" destOrd="0" presId="urn:microsoft.com/office/officeart/2005/8/layout/vList2"/>
    <dgm:cxn modelId="{BD5BFACE-3CC4-493A-BE50-2F6B7A65B343}" srcId="{C0BC1AD2-6405-4E69-BC80-6608DBDAF293}" destId="{57E2C395-88C9-4D19-8011-0BC8881C3039}" srcOrd="2" destOrd="0" parTransId="{2EAD9AD1-17A4-45D0-90E4-E7CC31EFFF89}" sibTransId="{049B8E24-D745-4C85-8F58-1172E0A9B179}"/>
    <dgm:cxn modelId="{32862F18-407C-44E3-860F-E42E8A01CC18}" srcId="{C0BC1AD2-6405-4E69-BC80-6608DBDAF293}" destId="{F29D86EE-17F1-40E8-A8C3-E54768347C2E}" srcOrd="0" destOrd="0" parTransId="{EA635272-CC7F-42A5-A932-A207C2D552AD}" sibTransId="{52094972-E963-47A2-99B3-F4228F4BE9C6}"/>
    <dgm:cxn modelId="{1A44351A-E7EB-4CBF-AB47-71AEA8DD5055}" type="presOf" srcId="{57E2C395-88C9-4D19-8011-0BC8881C3039}" destId="{FF88F08E-B048-4692-B1C8-246546E7526F}" srcOrd="0" destOrd="2" presId="urn:microsoft.com/office/officeart/2005/8/layout/vList2"/>
    <dgm:cxn modelId="{A6CC9673-718E-48E4-A0A7-710DACD73730}" srcId="{E3F8103F-36DD-44E6-AEFF-9A9BF8C34AFF}" destId="{14455F4C-F344-426A-861D-627CD4F99A8F}" srcOrd="0" destOrd="0" parTransId="{57659174-7D1C-4AAA-B06B-7F9EA4EE346A}" sibTransId="{24C3DFE6-110C-4A3C-A6B6-5EB51F062560}"/>
    <dgm:cxn modelId="{42FC00A1-9B16-462A-A372-75EB5283C2AF}" type="presOf" srcId="{100B6333-838F-47D2-9E98-67CB8CEFFDD1}" destId="{FF88F08E-B048-4692-B1C8-246546E7526F}" srcOrd="0" destOrd="3" presId="urn:microsoft.com/office/officeart/2005/8/layout/vList2"/>
    <dgm:cxn modelId="{5B399DFD-AD44-4912-A1F1-C44BC414C63D}" srcId="{EDC3B9BA-A813-4FE3-8204-B1E2457A1E12}" destId="{C0BC1AD2-6405-4E69-BC80-6608DBDAF293}" srcOrd="0" destOrd="0" parTransId="{21917C0F-83E4-46BC-9D97-8D5B21E57CF4}" sibTransId="{A21CB20D-4D4B-4580-A0DB-51E4A2FC06FB}"/>
    <dgm:cxn modelId="{7C64E137-D046-4E99-AB0A-CDE336E0BDCE}" type="presParOf" srcId="{C930526F-7CD8-4515-845F-C197783E382A}" destId="{A96C9561-2894-4304-BFD0-A156A7293C7E}" srcOrd="0" destOrd="0" presId="urn:microsoft.com/office/officeart/2005/8/layout/vList2"/>
    <dgm:cxn modelId="{280526CA-37E1-4FD1-8541-4227658C7B6E}" type="presParOf" srcId="{C930526F-7CD8-4515-845F-C197783E382A}" destId="{FF88F08E-B048-4692-B1C8-246546E7526F}" srcOrd="1" destOrd="0" presId="urn:microsoft.com/office/officeart/2005/8/layout/vList2"/>
    <dgm:cxn modelId="{2B3EEEA7-5242-4D91-88DF-383CAF1CCCB6}" type="presParOf" srcId="{C930526F-7CD8-4515-845F-C197783E382A}" destId="{CB9E78B0-527B-47FF-894A-9317F16D8667}" srcOrd="2" destOrd="0" presId="urn:microsoft.com/office/officeart/2005/8/layout/vList2"/>
    <dgm:cxn modelId="{90BC3F07-2A02-4EC6-B843-AF1386B6B8DB}" type="presParOf" srcId="{C930526F-7CD8-4515-845F-C197783E382A}" destId="{F9E92102-0D35-45FC-B4A3-4CF2078B55B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65A03A-9AA8-465A-8FBA-D6EBC064CA64}" type="doc">
      <dgm:prSet loTypeId="urn:microsoft.com/office/officeart/2005/8/layout/vList5" loCatId="list" qsTypeId="urn:microsoft.com/office/officeart/2005/8/quickstyle/3d7" qsCatId="3D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506EAE50-69E6-4030-9FC1-49F743FA395E}">
      <dgm:prSet phldrT="[文本]"/>
      <dgm:spPr/>
      <dgm:t>
        <a:bodyPr/>
        <a:lstStyle/>
        <a:p>
          <a:r>
            <a:rPr lang="en-US" altLang="zh-CN" smtClean="0"/>
            <a:t>config</a:t>
          </a:r>
          <a:endParaRPr lang="zh-CN" altLang="en-US"/>
        </a:p>
      </dgm:t>
    </dgm:pt>
    <dgm:pt modelId="{1577F787-810F-47DD-89A9-3B364D04C0CF}" type="parTrans" cxnId="{E6B74920-AD98-476F-B92B-0BBA58542CD5}">
      <dgm:prSet/>
      <dgm:spPr/>
      <dgm:t>
        <a:bodyPr/>
        <a:lstStyle/>
        <a:p>
          <a:endParaRPr lang="zh-CN" altLang="en-US"/>
        </a:p>
      </dgm:t>
    </dgm:pt>
    <dgm:pt modelId="{A87DA660-B09B-47F2-8A1A-05F769A1BF27}" type="sibTrans" cxnId="{E6B74920-AD98-476F-B92B-0BBA58542CD5}">
      <dgm:prSet/>
      <dgm:spPr/>
      <dgm:t>
        <a:bodyPr/>
        <a:lstStyle/>
        <a:p>
          <a:endParaRPr lang="zh-CN" altLang="en-US"/>
        </a:p>
      </dgm:t>
    </dgm:pt>
    <dgm:pt modelId="{080ED541-A9EE-403F-A426-458DB3A60B0E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数据配置文件、测试执行计划、业务关键字配置文件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72B7A28-F27C-43CF-A6AC-50BCC6955908}" type="parTrans" cxnId="{16E8D794-7473-4D77-B000-7773E38B0219}">
      <dgm:prSet/>
      <dgm:spPr/>
      <dgm:t>
        <a:bodyPr/>
        <a:lstStyle/>
        <a:p>
          <a:endParaRPr lang="zh-CN" altLang="en-US"/>
        </a:p>
      </dgm:t>
    </dgm:pt>
    <dgm:pt modelId="{AC219FB2-F5CE-4983-8402-B2B80F671A4C}" type="sibTrans" cxnId="{16E8D794-7473-4D77-B000-7773E38B0219}">
      <dgm:prSet/>
      <dgm:spPr/>
      <dgm:t>
        <a:bodyPr/>
        <a:lstStyle/>
        <a:p>
          <a:endParaRPr lang="zh-CN" altLang="en-US"/>
        </a:p>
      </dgm:t>
    </dgm:pt>
    <dgm:pt modelId="{2B819DDB-A499-4887-9013-E0BA48CB5B00}">
      <dgm:prSet phldrT="[文本]"/>
      <dgm:spPr/>
      <dgm:t>
        <a:bodyPr/>
        <a:lstStyle/>
        <a:p>
          <a:r>
            <a:rPr lang="en-US" altLang="zh-CN" smtClean="0"/>
            <a:t>keyword</a:t>
          </a:r>
          <a:endParaRPr lang="zh-CN" altLang="en-US"/>
        </a:p>
      </dgm:t>
    </dgm:pt>
    <dgm:pt modelId="{BFF58CBA-E5A0-459F-B861-727630BBE281}" type="parTrans" cxnId="{ED7244FB-BBE8-49CA-B0F8-FCE16D1E9C02}">
      <dgm:prSet/>
      <dgm:spPr/>
      <dgm:t>
        <a:bodyPr/>
        <a:lstStyle/>
        <a:p>
          <a:endParaRPr lang="zh-CN" altLang="en-US"/>
        </a:p>
      </dgm:t>
    </dgm:pt>
    <dgm:pt modelId="{8CA974F1-3F62-4A73-9E79-3FA9423B5F25}" type="sibTrans" cxnId="{ED7244FB-BBE8-49CA-B0F8-FCE16D1E9C02}">
      <dgm:prSet/>
      <dgm:spPr/>
      <dgm:t>
        <a:bodyPr/>
        <a:lstStyle/>
        <a:p>
          <a:endParaRPr lang="zh-CN" altLang="en-US"/>
        </a:p>
      </dgm:t>
    </dgm:pt>
    <dgm:pt modelId="{9A030625-9E77-4F04-A1F7-7BBC4C96E102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业务关键字代码包、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keyword set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功能生成关键字文件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B202830-5DF7-429C-B0F6-2FBFD35AFDD3}" type="parTrans" cxnId="{6D9E8CDB-7C9F-4EFC-88A7-F4A892FE597F}">
      <dgm:prSet/>
      <dgm:spPr/>
      <dgm:t>
        <a:bodyPr/>
        <a:lstStyle/>
        <a:p>
          <a:endParaRPr lang="zh-CN" altLang="en-US"/>
        </a:p>
      </dgm:t>
    </dgm:pt>
    <dgm:pt modelId="{ABFE5AF1-855C-4A14-99FB-0DF566EF3A7E}" type="sibTrans" cxnId="{6D9E8CDB-7C9F-4EFC-88A7-F4A892FE597F}">
      <dgm:prSet/>
      <dgm:spPr/>
      <dgm:t>
        <a:bodyPr/>
        <a:lstStyle/>
        <a:p>
          <a:endParaRPr lang="zh-CN" altLang="en-US"/>
        </a:p>
      </dgm:t>
    </dgm:pt>
    <dgm:pt modelId="{C9F17F13-4023-4110-AB87-D2E068D6D4DC}">
      <dgm:prSet phldrT="[文本]"/>
      <dgm:spPr/>
      <dgm:t>
        <a:bodyPr/>
        <a:lstStyle/>
        <a:p>
          <a:r>
            <a:rPr lang="en-US" altLang="zh-CN" smtClean="0"/>
            <a:t>maps</a:t>
          </a:r>
          <a:endParaRPr lang="zh-CN" altLang="en-US"/>
        </a:p>
      </dgm:t>
    </dgm:pt>
    <dgm:pt modelId="{93B60A77-F6E8-4D89-93DE-721FAE122264}" type="parTrans" cxnId="{A1A6EA65-5FE6-454C-BEC2-6AA5B8348820}">
      <dgm:prSet/>
      <dgm:spPr/>
      <dgm:t>
        <a:bodyPr/>
        <a:lstStyle/>
        <a:p>
          <a:endParaRPr lang="zh-CN" altLang="en-US"/>
        </a:p>
      </dgm:t>
    </dgm:pt>
    <dgm:pt modelId="{A895FA03-1367-48BD-B304-2D39E97993C2}" type="sibTrans" cxnId="{A1A6EA65-5FE6-454C-BEC2-6AA5B8348820}">
      <dgm:prSet/>
      <dgm:spPr/>
      <dgm:t>
        <a:bodyPr/>
        <a:lstStyle/>
        <a:p>
          <a:endParaRPr lang="zh-CN" altLang="en-US"/>
        </a:p>
      </dgm:t>
    </dgm:pt>
    <dgm:pt modelId="{508C69BA-85FB-42A1-B302-0A7B5E0F9FF4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控件映射文件，便于控件集中管理和维护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3FD6F1E-541E-45DE-8A79-1A30918EE03A}" type="parTrans" cxnId="{B5DB42C9-D81B-48A1-9245-15571EFE98A8}">
      <dgm:prSet/>
      <dgm:spPr/>
      <dgm:t>
        <a:bodyPr/>
        <a:lstStyle/>
        <a:p>
          <a:endParaRPr lang="zh-CN" altLang="en-US"/>
        </a:p>
      </dgm:t>
    </dgm:pt>
    <dgm:pt modelId="{1A84FB64-A113-49DF-8F6F-7AACE2B5F351}" type="sibTrans" cxnId="{B5DB42C9-D81B-48A1-9245-15571EFE98A8}">
      <dgm:prSet/>
      <dgm:spPr/>
      <dgm:t>
        <a:bodyPr/>
        <a:lstStyle/>
        <a:p>
          <a:endParaRPr lang="zh-CN" altLang="en-US"/>
        </a:p>
      </dgm:t>
    </dgm:pt>
    <dgm:pt modelId="{20E44DEE-53FC-469A-8FD7-C8ABA903E742}">
      <dgm:prSet/>
      <dgm:spPr/>
      <dgm:t>
        <a:bodyPr/>
        <a:lstStyle/>
        <a:p>
          <a:r>
            <a:rPr lang="en-US" altLang="zh-CN" smtClean="0"/>
            <a:t>report</a:t>
          </a:r>
          <a:endParaRPr lang="zh-CN" altLang="en-US"/>
        </a:p>
      </dgm:t>
    </dgm:pt>
    <dgm:pt modelId="{E36DA37A-6FB0-4C37-B5E4-BEC14F64D620}" type="parTrans" cxnId="{AC19D70B-5FCD-4DB1-BE53-40253CAC5B0B}">
      <dgm:prSet/>
      <dgm:spPr/>
      <dgm:t>
        <a:bodyPr/>
        <a:lstStyle/>
        <a:p>
          <a:endParaRPr lang="zh-CN" altLang="en-US"/>
        </a:p>
      </dgm:t>
    </dgm:pt>
    <dgm:pt modelId="{17CF27F0-06E2-478F-A19A-4EDF3336C89D}" type="sibTrans" cxnId="{AC19D70B-5FCD-4DB1-BE53-40253CAC5B0B}">
      <dgm:prSet/>
      <dgm:spPr/>
      <dgm:t>
        <a:bodyPr/>
        <a:lstStyle/>
        <a:p>
          <a:endParaRPr lang="zh-CN" altLang="en-US"/>
        </a:p>
      </dgm:t>
    </dgm:pt>
    <dgm:pt modelId="{D47D8AB9-D6A9-4F23-B209-D77FDA641149}">
      <dgm:prSet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本地批跑执行报告，本地执行后生成该目录，可删除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18F82AB-A626-4168-9302-13F1827463A2}" type="parTrans" cxnId="{7F5C46DB-B036-4669-B365-172B605CAB37}">
      <dgm:prSet/>
      <dgm:spPr/>
      <dgm:t>
        <a:bodyPr/>
        <a:lstStyle/>
        <a:p>
          <a:endParaRPr lang="zh-CN" altLang="en-US"/>
        </a:p>
      </dgm:t>
    </dgm:pt>
    <dgm:pt modelId="{A8BB8C3E-D963-4652-8754-80057D593635}" type="sibTrans" cxnId="{7F5C46DB-B036-4669-B365-172B605CAB37}">
      <dgm:prSet/>
      <dgm:spPr/>
      <dgm:t>
        <a:bodyPr/>
        <a:lstStyle/>
        <a:p>
          <a:endParaRPr lang="zh-CN" altLang="en-US"/>
        </a:p>
      </dgm:t>
    </dgm:pt>
    <dgm:pt modelId="{7215C3F2-9541-4418-84EB-33B3F9D1D356}">
      <dgm:prSet/>
      <dgm:spPr/>
      <dgm:t>
        <a:bodyPr/>
        <a:lstStyle/>
        <a:p>
          <a:r>
            <a:rPr lang="en-US" altLang="zh-CN" smtClean="0"/>
            <a:t>testcases</a:t>
          </a:r>
          <a:endParaRPr lang="zh-CN" altLang="en-US"/>
        </a:p>
      </dgm:t>
    </dgm:pt>
    <dgm:pt modelId="{4BEDF72B-082E-4FC9-AC89-E9C2D54E2B6A}" type="parTrans" cxnId="{190833A2-4DCC-4DD2-93EC-0F82F15E0E32}">
      <dgm:prSet/>
      <dgm:spPr/>
      <dgm:t>
        <a:bodyPr/>
        <a:lstStyle/>
        <a:p>
          <a:endParaRPr lang="zh-CN" altLang="en-US"/>
        </a:p>
      </dgm:t>
    </dgm:pt>
    <dgm:pt modelId="{8B4E0639-4F97-4753-8980-968D650150D2}" type="sibTrans" cxnId="{190833A2-4DCC-4DD2-93EC-0F82F15E0E32}">
      <dgm:prSet/>
      <dgm:spPr/>
      <dgm:t>
        <a:bodyPr/>
        <a:lstStyle/>
        <a:p>
          <a:endParaRPr lang="zh-CN" altLang="en-US"/>
        </a:p>
      </dgm:t>
    </dgm:pt>
    <dgm:pt modelId="{471CC4E0-41B8-4BDE-8806-C85D22B128F1}">
      <dgm:prSet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测试套及测试用例文件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9935EF7-CE02-4F1B-97CC-4D8477BE59F0}" type="parTrans" cxnId="{C37B3AE1-7ED1-479E-80B9-A591C65ED580}">
      <dgm:prSet/>
      <dgm:spPr/>
      <dgm:t>
        <a:bodyPr/>
        <a:lstStyle/>
        <a:p>
          <a:endParaRPr lang="zh-CN" altLang="en-US"/>
        </a:p>
      </dgm:t>
    </dgm:pt>
    <dgm:pt modelId="{71BCE5CF-3B19-4577-B80B-98137B7D13A5}" type="sibTrans" cxnId="{C37B3AE1-7ED1-479E-80B9-A591C65ED580}">
      <dgm:prSet/>
      <dgm:spPr/>
      <dgm:t>
        <a:bodyPr/>
        <a:lstStyle/>
        <a:p>
          <a:endParaRPr lang="zh-CN" altLang="en-US"/>
        </a:p>
      </dgm:t>
    </dgm:pt>
    <dgm:pt modelId="{39D1023F-D169-4782-A932-0222F610F7DF}" type="pres">
      <dgm:prSet presAssocID="{6165A03A-9AA8-465A-8FBA-D6EBC064CA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44493C-FEBB-4E98-91B5-FD736602D13F}" type="pres">
      <dgm:prSet presAssocID="{506EAE50-69E6-4030-9FC1-49F743FA395E}" presName="linNode" presStyleCnt="0"/>
      <dgm:spPr/>
    </dgm:pt>
    <dgm:pt modelId="{D665626E-0071-4BE4-97AC-D68A5460D893}" type="pres">
      <dgm:prSet presAssocID="{506EAE50-69E6-4030-9FC1-49F743FA395E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F2265E-7134-4FB7-8679-984C0C9691F1}" type="pres">
      <dgm:prSet presAssocID="{506EAE50-69E6-4030-9FC1-49F743FA395E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F3DBAC-8385-47C6-AC66-7C23B38A392C}" type="pres">
      <dgm:prSet presAssocID="{A87DA660-B09B-47F2-8A1A-05F769A1BF27}" presName="sp" presStyleCnt="0"/>
      <dgm:spPr/>
    </dgm:pt>
    <dgm:pt modelId="{05A3E3EB-12EF-4FA7-96A7-3F08F234A191}" type="pres">
      <dgm:prSet presAssocID="{2B819DDB-A499-4887-9013-E0BA48CB5B00}" presName="linNode" presStyleCnt="0"/>
      <dgm:spPr/>
    </dgm:pt>
    <dgm:pt modelId="{BDFC64E2-B4EE-495F-84F4-271E0A990B88}" type="pres">
      <dgm:prSet presAssocID="{2B819DDB-A499-4887-9013-E0BA48CB5B0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B664CE-A20E-4982-9778-EC935B2DE6A5}" type="pres">
      <dgm:prSet presAssocID="{2B819DDB-A499-4887-9013-E0BA48CB5B0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EFC8F9-443E-4D89-B7CF-42BE370376D7}" type="pres">
      <dgm:prSet presAssocID="{8CA974F1-3F62-4A73-9E79-3FA9423B5F25}" presName="sp" presStyleCnt="0"/>
      <dgm:spPr/>
    </dgm:pt>
    <dgm:pt modelId="{3CBCCF48-2261-4135-883C-AD72E735AF90}" type="pres">
      <dgm:prSet presAssocID="{C9F17F13-4023-4110-AB87-D2E068D6D4DC}" presName="linNode" presStyleCnt="0"/>
      <dgm:spPr/>
    </dgm:pt>
    <dgm:pt modelId="{02C06572-C184-49C1-8D81-B697676B6371}" type="pres">
      <dgm:prSet presAssocID="{C9F17F13-4023-4110-AB87-D2E068D6D4DC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1ED903-E63D-4A77-9AB6-9DB922F36F25}" type="pres">
      <dgm:prSet presAssocID="{C9F17F13-4023-4110-AB87-D2E068D6D4DC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86AFFA-5542-459E-93EC-B9B2E16CC6D2}" type="pres">
      <dgm:prSet presAssocID="{A895FA03-1367-48BD-B304-2D39E97993C2}" presName="sp" presStyleCnt="0"/>
      <dgm:spPr/>
    </dgm:pt>
    <dgm:pt modelId="{A5817D6C-7819-4630-98BF-0BE19C6B73A4}" type="pres">
      <dgm:prSet presAssocID="{20E44DEE-53FC-469A-8FD7-C8ABA903E742}" presName="linNode" presStyleCnt="0"/>
      <dgm:spPr/>
    </dgm:pt>
    <dgm:pt modelId="{004E3733-8F54-42FE-A140-A518BB4DA462}" type="pres">
      <dgm:prSet presAssocID="{20E44DEE-53FC-469A-8FD7-C8ABA903E742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DB7FA9-3A37-4C40-8FA7-352D96F4C51D}" type="pres">
      <dgm:prSet presAssocID="{20E44DEE-53FC-469A-8FD7-C8ABA903E742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64CA97-9D44-4321-A786-D399C6D6F57E}" type="pres">
      <dgm:prSet presAssocID="{17CF27F0-06E2-478F-A19A-4EDF3336C89D}" presName="sp" presStyleCnt="0"/>
      <dgm:spPr/>
    </dgm:pt>
    <dgm:pt modelId="{C14EA45F-E943-4BA7-99F6-69A493C0DC9F}" type="pres">
      <dgm:prSet presAssocID="{7215C3F2-9541-4418-84EB-33B3F9D1D356}" presName="linNode" presStyleCnt="0"/>
      <dgm:spPr/>
    </dgm:pt>
    <dgm:pt modelId="{2C058595-C04E-49E1-8CF3-CF08D8959CB1}" type="pres">
      <dgm:prSet presAssocID="{7215C3F2-9541-4418-84EB-33B3F9D1D356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0358F7-0AFA-4EDA-AAC6-43E1E8BEBFDD}" type="pres">
      <dgm:prSet presAssocID="{7215C3F2-9541-4418-84EB-33B3F9D1D35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D9E8CDB-7C9F-4EFC-88A7-F4A892FE597F}" srcId="{2B819DDB-A499-4887-9013-E0BA48CB5B00}" destId="{9A030625-9E77-4F04-A1F7-7BBC4C96E102}" srcOrd="0" destOrd="0" parTransId="{EB202830-5DF7-429C-B0F6-2FBFD35AFDD3}" sibTransId="{ABFE5AF1-855C-4A14-99FB-0DF566EF3A7E}"/>
    <dgm:cxn modelId="{ED7244FB-BBE8-49CA-B0F8-FCE16D1E9C02}" srcId="{6165A03A-9AA8-465A-8FBA-D6EBC064CA64}" destId="{2B819DDB-A499-4887-9013-E0BA48CB5B00}" srcOrd="1" destOrd="0" parTransId="{BFF58CBA-E5A0-459F-B861-727630BBE281}" sibTransId="{8CA974F1-3F62-4A73-9E79-3FA9423B5F25}"/>
    <dgm:cxn modelId="{FE601AA3-8F2E-4DCF-A859-0AC27FB1EC18}" type="presOf" srcId="{2B819DDB-A499-4887-9013-E0BA48CB5B00}" destId="{BDFC64E2-B4EE-495F-84F4-271E0A990B88}" srcOrd="0" destOrd="0" presId="urn:microsoft.com/office/officeart/2005/8/layout/vList5"/>
    <dgm:cxn modelId="{B5DB42C9-D81B-48A1-9245-15571EFE98A8}" srcId="{C9F17F13-4023-4110-AB87-D2E068D6D4DC}" destId="{508C69BA-85FB-42A1-B302-0A7B5E0F9FF4}" srcOrd="0" destOrd="0" parTransId="{D3FD6F1E-541E-45DE-8A79-1A30918EE03A}" sibTransId="{1A84FB64-A113-49DF-8F6F-7AACE2B5F351}"/>
    <dgm:cxn modelId="{AA762B82-1F4D-46D1-8962-57A99D985A78}" type="presOf" srcId="{6165A03A-9AA8-465A-8FBA-D6EBC064CA64}" destId="{39D1023F-D169-4782-A932-0222F610F7DF}" srcOrd="0" destOrd="0" presId="urn:microsoft.com/office/officeart/2005/8/layout/vList5"/>
    <dgm:cxn modelId="{3E2C1853-62D7-4A99-BD7E-E377F4727FD8}" type="presOf" srcId="{20E44DEE-53FC-469A-8FD7-C8ABA903E742}" destId="{004E3733-8F54-42FE-A140-A518BB4DA462}" srcOrd="0" destOrd="0" presId="urn:microsoft.com/office/officeart/2005/8/layout/vList5"/>
    <dgm:cxn modelId="{C258E451-8B1D-4AAB-AF0A-FC0BA1303925}" type="presOf" srcId="{9A030625-9E77-4F04-A1F7-7BBC4C96E102}" destId="{1EB664CE-A20E-4982-9778-EC935B2DE6A5}" srcOrd="0" destOrd="0" presId="urn:microsoft.com/office/officeart/2005/8/layout/vList5"/>
    <dgm:cxn modelId="{190833A2-4DCC-4DD2-93EC-0F82F15E0E32}" srcId="{6165A03A-9AA8-465A-8FBA-D6EBC064CA64}" destId="{7215C3F2-9541-4418-84EB-33B3F9D1D356}" srcOrd="4" destOrd="0" parTransId="{4BEDF72B-082E-4FC9-AC89-E9C2D54E2B6A}" sibTransId="{8B4E0639-4F97-4753-8980-968D650150D2}"/>
    <dgm:cxn modelId="{541AE8EE-CF91-4D66-8332-74B571219A19}" type="presOf" srcId="{471CC4E0-41B8-4BDE-8806-C85D22B128F1}" destId="{EB0358F7-0AFA-4EDA-AAC6-43E1E8BEBFDD}" srcOrd="0" destOrd="0" presId="urn:microsoft.com/office/officeart/2005/8/layout/vList5"/>
    <dgm:cxn modelId="{7A8DB23D-A5DF-4ABB-B63E-A9445B903C06}" type="presOf" srcId="{508C69BA-85FB-42A1-B302-0A7B5E0F9FF4}" destId="{601ED903-E63D-4A77-9AB6-9DB922F36F25}" srcOrd="0" destOrd="0" presId="urn:microsoft.com/office/officeart/2005/8/layout/vList5"/>
    <dgm:cxn modelId="{2A128A86-6ACD-414E-9A37-C2495214499C}" type="presOf" srcId="{7215C3F2-9541-4418-84EB-33B3F9D1D356}" destId="{2C058595-C04E-49E1-8CF3-CF08D8959CB1}" srcOrd="0" destOrd="0" presId="urn:microsoft.com/office/officeart/2005/8/layout/vList5"/>
    <dgm:cxn modelId="{AC19D70B-5FCD-4DB1-BE53-40253CAC5B0B}" srcId="{6165A03A-9AA8-465A-8FBA-D6EBC064CA64}" destId="{20E44DEE-53FC-469A-8FD7-C8ABA903E742}" srcOrd="3" destOrd="0" parTransId="{E36DA37A-6FB0-4C37-B5E4-BEC14F64D620}" sibTransId="{17CF27F0-06E2-478F-A19A-4EDF3336C89D}"/>
    <dgm:cxn modelId="{E6B74920-AD98-476F-B92B-0BBA58542CD5}" srcId="{6165A03A-9AA8-465A-8FBA-D6EBC064CA64}" destId="{506EAE50-69E6-4030-9FC1-49F743FA395E}" srcOrd="0" destOrd="0" parTransId="{1577F787-810F-47DD-89A9-3B364D04C0CF}" sibTransId="{A87DA660-B09B-47F2-8A1A-05F769A1BF27}"/>
    <dgm:cxn modelId="{600162D6-F706-45A5-A437-6AEF5FF25C57}" type="presOf" srcId="{C9F17F13-4023-4110-AB87-D2E068D6D4DC}" destId="{02C06572-C184-49C1-8D81-B697676B6371}" srcOrd="0" destOrd="0" presId="urn:microsoft.com/office/officeart/2005/8/layout/vList5"/>
    <dgm:cxn modelId="{2EBCCCB6-ADA5-44C9-8AE4-8F5DBDB68E9A}" type="presOf" srcId="{080ED541-A9EE-403F-A426-458DB3A60B0E}" destId="{F5F2265E-7134-4FB7-8679-984C0C9691F1}" srcOrd="0" destOrd="0" presId="urn:microsoft.com/office/officeart/2005/8/layout/vList5"/>
    <dgm:cxn modelId="{C37B3AE1-7ED1-479E-80B9-A591C65ED580}" srcId="{7215C3F2-9541-4418-84EB-33B3F9D1D356}" destId="{471CC4E0-41B8-4BDE-8806-C85D22B128F1}" srcOrd="0" destOrd="0" parTransId="{59935EF7-CE02-4F1B-97CC-4D8477BE59F0}" sibTransId="{71BCE5CF-3B19-4577-B80B-98137B7D13A5}"/>
    <dgm:cxn modelId="{7F5C46DB-B036-4669-B365-172B605CAB37}" srcId="{20E44DEE-53FC-469A-8FD7-C8ABA903E742}" destId="{D47D8AB9-D6A9-4F23-B209-D77FDA641149}" srcOrd="0" destOrd="0" parTransId="{818F82AB-A626-4168-9302-13F1827463A2}" sibTransId="{A8BB8C3E-D963-4652-8754-80057D593635}"/>
    <dgm:cxn modelId="{C56C8ED6-0AE8-426B-9773-0764B1884DFE}" type="presOf" srcId="{506EAE50-69E6-4030-9FC1-49F743FA395E}" destId="{D665626E-0071-4BE4-97AC-D68A5460D893}" srcOrd="0" destOrd="0" presId="urn:microsoft.com/office/officeart/2005/8/layout/vList5"/>
    <dgm:cxn modelId="{7D902DFB-E46E-42FE-90A7-64FE816C494D}" type="presOf" srcId="{D47D8AB9-D6A9-4F23-B209-D77FDA641149}" destId="{3FDB7FA9-3A37-4C40-8FA7-352D96F4C51D}" srcOrd="0" destOrd="0" presId="urn:microsoft.com/office/officeart/2005/8/layout/vList5"/>
    <dgm:cxn modelId="{16E8D794-7473-4D77-B000-7773E38B0219}" srcId="{506EAE50-69E6-4030-9FC1-49F743FA395E}" destId="{080ED541-A9EE-403F-A426-458DB3A60B0E}" srcOrd="0" destOrd="0" parTransId="{872B7A28-F27C-43CF-A6AC-50BCC6955908}" sibTransId="{AC219FB2-F5CE-4983-8402-B2B80F671A4C}"/>
    <dgm:cxn modelId="{A1A6EA65-5FE6-454C-BEC2-6AA5B8348820}" srcId="{6165A03A-9AA8-465A-8FBA-D6EBC064CA64}" destId="{C9F17F13-4023-4110-AB87-D2E068D6D4DC}" srcOrd="2" destOrd="0" parTransId="{93B60A77-F6E8-4D89-93DE-721FAE122264}" sibTransId="{A895FA03-1367-48BD-B304-2D39E97993C2}"/>
    <dgm:cxn modelId="{F834095B-CF9B-4227-94EB-792B0437AE16}" type="presParOf" srcId="{39D1023F-D169-4782-A932-0222F610F7DF}" destId="{5E44493C-FEBB-4E98-91B5-FD736602D13F}" srcOrd="0" destOrd="0" presId="urn:microsoft.com/office/officeart/2005/8/layout/vList5"/>
    <dgm:cxn modelId="{2CE61579-E035-4CB0-B3F5-AC9FB27C4F70}" type="presParOf" srcId="{5E44493C-FEBB-4E98-91B5-FD736602D13F}" destId="{D665626E-0071-4BE4-97AC-D68A5460D893}" srcOrd="0" destOrd="0" presId="urn:microsoft.com/office/officeart/2005/8/layout/vList5"/>
    <dgm:cxn modelId="{1DD41B1E-037F-4099-9DF3-1738E0A5BCD6}" type="presParOf" srcId="{5E44493C-FEBB-4E98-91B5-FD736602D13F}" destId="{F5F2265E-7134-4FB7-8679-984C0C9691F1}" srcOrd="1" destOrd="0" presId="urn:microsoft.com/office/officeart/2005/8/layout/vList5"/>
    <dgm:cxn modelId="{53C12386-483B-4052-AECE-27F2C37B92EF}" type="presParOf" srcId="{39D1023F-D169-4782-A932-0222F610F7DF}" destId="{8EF3DBAC-8385-47C6-AC66-7C23B38A392C}" srcOrd="1" destOrd="0" presId="urn:microsoft.com/office/officeart/2005/8/layout/vList5"/>
    <dgm:cxn modelId="{03035DAE-30EC-454D-813D-8B81D5E764CF}" type="presParOf" srcId="{39D1023F-D169-4782-A932-0222F610F7DF}" destId="{05A3E3EB-12EF-4FA7-96A7-3F08F234A191}" srcOrd="2" destOrd="0" presId="urn:microsoft.com/office/officeart/2005/8/layout/vList5"/>
    <dgm:cxn modelId="{91AD092B-2FB5-4189-A86C-A083526A84F7}" type="presParOf" srcId="{05A3E3EB-12EF-4FA7-96A7-3F08F234A191}" destId="{BDFC64E2-B4EE-495F-84F4-271E0A990B88}" srcOrd="0" destOrd="0" presId="urn:microsoft.com/office/officeart/2005/8/layout/vList5"/>
    <dgm:cxn modelId="{17DA6D1B-5483-4689-AFEE-1003E7D5E086}" type="presParOf" srcId="{05A3E3EB-12EF-4FA7-96A7-3F08F234A191}" destId="{1EB664CE-A20E-4982-9778-EC935B2DE6A5}" srcOrd="1" destOrd="0" presId="urn:microsoft.com/office/officeart/2005/8/layout/vList5"/>
    <dgm:cxn modelId="{0837E3AD-05C2-4191-B445-372C18E7313C}" type="presParOf" srcId="{39D1023F-D169-4782-A932-0222F610F7DF}" destId="{ACEFC8F9-443E-4D89-B7CF-42BE370376D7}" srcOrd="3" destOrd="0" presId="urn:microsoft.com/office/officeart/2005/8/layout/vList5"/>
    <dgm:cxn modelId="{C7F35316-1907-419D-8DC6-CBB7ED3BB382}" type="presParOf" srcId="{39D1023F-D169-4782-A932-0222F610F7DF}" destId="{3CBCCF48-2261-4135-883C-AD72E735AF90}" srcOrd="4" destOrd="0" presId="urn:microsoft.com/office/officeart/2005/8/layout/vList5"/>
    <dgm:cxn modelId="{05F4EC1A-B3A4-4524-8E64-7073AB27D0D4}" type="presParOf" srcId="{3CBCCF48-2261-4135-883C-AD72E735AF90}" destId="{02C06572-C184-49C1-8D81-B697676B6371}" srcOrd="0" destOrd="0" presId="urn:microsoft.com/office/officeart/2005/8/layout/vList5"/>
    <dgm:cxn modelId="{EA218B9A-3F9D-4EA7-B511-6178EC4D00E7}" type="presParOf" srcId="{3CBCCF48-2261-4135-883C-AD72E735AF90}" destId="{601ED903-E63D-4A77-9AB6-9DB922F36F25}" srcOrd="1" destOrd="0" presId="urn:microsoft.com/office/officeart/2005/8/layout/vList5"/>
    <dgm:cxn modelId="{F20FA12D-9E2C-4749-9C1D-7F854B54CEB6}" type="presParOf" srcId="{39D1023F-D169-4782-A932-0222F610F7DF}" destId="{1F86AFFA-5542-459E-93EC-B9B2E16CC6D2}" srcOrd="5" destOrd="0" presId="urn:microsoft.com/office/officeart/2005/8/layout/vList5"/>
    <dgm:cxn modelId="{04BE0D87-2848-4163-B74C-8C9D056EB092}" type="presParOf" srcId="{39D1023F-D169-4782-A932-0222F610F7DF}" destId="{A5817D6C-7819-4630-98BF-0BE19C6B73A4}" srcOrd="6" destOrd="0" presId="urn:microsoft.com/office/officeart/2005/8/layout/vList5"/>
    <dgm:cxn modelId="{CBB34003-9EFF-4CC1-BA4C-EFA07229CA54}" type="presParOf" srcId="{A5817D6C-7819-4630-98BF-0BE19C6B73A4}" destId="{004E3733-8F54-42FE-A140-A518BB4DA462}" srcOrd="0" destOrd="0" presId="urn:microsoft.com/office/officeart/2005/8/layout/vList5"/>
    <dgm:cxn modelId="{556CBC04-444F-4791-BBBF-988CE3389D66}" type="presParOf" srcId="{A5817D6C-7819-4630-98BF-0BE19C6B73A4}" destId="{3FDB7FA9-3A37-4C40-8FA7-352D96F4C51D}" srcOrd="1" destOrd="0" presId="urn:microsoft.com/office/officeart/2005/8/layout/vList5"/>
    <dgm:cxn modelId="{1F58AB97-F6A5-4BAD-884A-753A5BA39F59}" type="presParOf" srcId="{39D1023F-D169-4782-A932-0222F610F7DF}" destId="{2364CA97-9D44-4321-A786-D399C6D6F57E}" srcOrd="7" destOrd="0" presId="urn:microsoft.com/office/officeart/2005/8/layout/vList5"/>
    <dgm:cxn modelId="{F845A12E-45F8-4B2A-8515-B692E39EE744}" type="presParOf" srcId="{39D1023F-D169-4782-A932-0222F610F7DF}" destId="{C14EA45F-E943-4BA7-99F6-69A493C0DC9F}" srcOrd="8" destOrd="0" presId="urn:microsoft.com/office/officeart/2005/8/layout/vList5"/>
    <dgm:cxn modelId="{D0AA9CC6-BD73-4FB7-9918-C61A0714F7EC}" type="presParOf" srcId="{C14EA45F-E943-4BA7-99F6-69A493C0DC9F}" destId="{2C058595-C04E-49E1-8CF3-CF08D8959CB1}" srcOrd="0" destOrd="0" presId="urn:microsoft.com/office/officeart/2005/8/layout/vList5"/>
    <dgm:cxn modelId="{8914F5D9-2B51-441E-9FD5-D92729C4A92C}" type="presParOf" srcId="{C14EA45F-E943-4BA7-99F6-69A493C0DC9F}" destId="{EB0358F7-0AFA-4EDA-AAC6-43E1E8BEBFD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C9561-2894-4304-BFD0-A156A7293C7E}">
      <dsp:nvSpPr>
        <dsp:cNvPr id="0" name=""/>
        <dsp:cNvSpPr/>
      </dsp:nvSpPr>
      <dsp:spPr>
        <a:xfrm>
          <a:off x="0" y="22683"/>
          <a:ext cx="6096000" cy="7675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smtClean="0">
              <a:latin typeface="微软雅黑" pitchFamily="34" charset="-122"/>
              <a:ea typeface="微软雅黑" pitchFamily="34" charset="-122"/>
            </a:rPr>
            <a:t>autodependency</a:t>
          </a:r>
          <a:r>
            <a:rPr lang="zh-CN" altLang="en-US" sz="1900" kern="1200" smtClean="0">
              <a:latin typeface="微软雅黑" pitchFamily="34" charset="-122"/>
              <a:ea typeface="微软雅黑" pitchFamily="34" charset="-122"/>
            </a:rPr>
            <a:t>：</a:t>
          </a:r>
          <a:r>
            <a:rPr lang="en-US" altLang="zh-CN" sz="1400" kern="1200" smtClean="0">
              <a:latin typeface="微软雅黑" pitchFamily="34" charset="-122"/>
              <a:ea typeface="微软雅黑" pitchFamily="34" charset="-122"/>
            </a:rPr>
            <a:t>SAT</a:t>
          </a:r>
          <a:r>
            <a:rPr lang="zh-CN" altLang="en-US" sz="1400" kern="1200" smtClean="0">
              <a:latin typeface="微软雅黑" pitchFamily="34" charset="-122"/>
              <a:ea typeface="微软雅黑" pitchFamily="34" charset="-122"/>
            </a:rPr>
            <a:t>依赖的关键字关联</a:t>
          </a:r>
          <a:r>
            <a:rPr lang="en-US" altLang="zh-CN" sz="1400" kern="1200" smtClean="0">
              <a:latin typeface="微软雅黑" pitchFamily="34" charset="-122"/>
              <a:ea typeface="微软雅黑" pitchFamily="34" charset="-122"/>
            </a:rPr>
            <a:t>jar</a:t>
          </a:r>
          <a:r>
            <a:rPr lang="zh-CN" altLang="en-US" sz="1400" kern="1200" smtClean="0">
              <a:latin typeface="微软雅黑" pitchFamily="34" charset="-122"/>
              <a:ea typeface="微软雅黑" pitchFamily="34" charset="-122"/>
            </a:rPr>
            <a:t>包及配置文件位置</a:t>
          </a:r>
          <a:endParaRPr lang="zh-CN" altLang="en-US" sz="1400" kern="1200"/>
        </a:p>
      </dsp:txBody>
      <dsp:txXfrm>
        <a:off x="37467" y="60150"/>
        <a:ext cx="6021066" cy="692586"/>
      </dsp:txXfrm>
    </dsp:sp>
    <dsp:sp modelId="{FF88F08E-B048-4692-B1C8-246546E7526F}">
      <dsp:nvSpPr>
        <dsp:cNvPr id="0" name=""/>
        <dsp:cNvSpPr/>
      </dsp:nvSpPr>
      <dsp:spPr>
        <a:xfrm>
          <a:off x="0" y="780167"/>
          <a:ext cx="6096000" cy="1824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dirty="0" smtClean="0">
              <a:latin typeface="微软雅黑" pitchFamily="34" charset="-122"/>
              <a:ea typeface="微软雅黑" pitchFamily="34" charset="-122"/>
            </a:rPr>
            <a:t>bin</a:t>
          </a: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：浏览器等相关启动和批处理文件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smtClean="0">
              <a:latin typeface="微软雅黑" pitchFamily="34" charset="-122"/>
              <a:ea typeface="微软雅黑" pitchFamily="34" charset="-122"/>
            </a:rPr>
            <a:t>config</a:t>
          </a: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：关键字可视化配置、日志解析、控件执行稳定性时间配置，比如</a:t>
          </a:r>
          <a:r>
            <a:rPr lang="en-US" altLang="zh-CN" sz="1600" kern="1200" smtClean="0">
              <a:latin typeface="微软雅黑" pitchFamily="34" charset="-122"/>
              <a:ea typeface="微软雅黑" pitchFamily="34" charset="-122"/>
            </a:rPr>
            <a:t>runtime.properties</a:t>
          </a: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中时间配置</a:t>
          </a:r>
          <a:endParaRPr lang="zh-CN" alt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smtClean="0">
              <a:latin typeface="微软雅黑" pitchFamily="34" charset="-122"/>
              <a:ea typeface="微软雅黑" pitchFamily="34" charset="-122"/>
            </a:rPr>
            <a:t>lib</a:t>
          </a: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：工具运行及通用关键字代码包</a:t>
          </a:r>
          <a:r>
            <a:rPr lang="en-US" altLang="zh-CN" sz="1600" kern="1200" smtClean="0">
              <a:latin typeface="微软雅黑" pitchFamily="34" charset="-122"/>
              <a:ea typeface="微软雅黑" pitchFamily="34" charset="-122"/>
            </a:rPr>
            <a:t>(keyword</a:t>
          </a: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目录</a:t>
          </a:r>
          <a:r>
            <a:rPr lang="en-US" altLang="zh-CN" sz="1600" kern="1200" smtClean="0">
              <a:latin typeface="微软雅黑" pitchFamily="34" charset="-122"/>
              <a:ea typeface="微软雅黑" pitchFamily="34" charset="-122"/>
            </a:rPr>
            <a:t>)</a:t>
          </a:r>
          <a:endParaRPr lang="zh-CN" alt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smtClean="0">
              <a:latin typeface="微软雅黑" pitchFamily="34" charset="-122"/>
              <a:ea typeface="微软雅黑" pitchFamily="34" charset="-122"/>
            </a:rPr>
            <a:t>mobile</a:t>
          </a: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：移动终端自动化依赖文件</a:t>
          </a:r>
          <a:endParaRPr lang="zh-CN" altLang="en-US" sz="1600" kern="1200"/>
        </a:p>
      </dsp:txBody>
      <dsp:txXfrm>
        <a:off x="0" y="780167"/>
        <a:ext cx="6096000" cy="1824704"/>
      </dsp:txXfrm>
    </dsp:sp>
    <dsp:sp modelId="{CB9E78B0-527B-47FF-894A-9317F16D8667}">
      <dsp:nvSpPr>
        <dsp:cNvPr id="0" name=""/>
        <dsp:cNvSpPr/>
      </dsp:nvSpPr>
      <dsp:spPr>
        <a:xfrm>
          <a:off x="0" y="2604872"/>
          <a:ext cx="6096000" cy="7675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smtClean="0">
              <a:latin typeface="微软雅黑" pitchFamily="34" charset="-122"/>
              <a:ea typeface="微软雅黑" pitchFamily="34" charset="-122"/>
            </a:rPr>
            <a:t>plugin</a:t>
          </a:r>
          <a:r>
            <a:rPr lang="zh-CN" altLang="en-US" sz="2000" kern="1200" smtClean="0">
              <a:latin typeface="微软雅黑" pitchFamily="34" charset="-122"/>
              <a:ea typeface="微软雅黑" pitchFamily="34" charset="-122"/>
            </a:rPr>
            <a:t>：</a:t>
          </a:r>
          <a:r>
            <a:rPr lang="en-US" altLang="zh-CN" sz="1400" kern="1200" smtClean="0">
              <a:latin typeface="微软雅黑" pitchFamily="34" charset="-122"/>
              <a:ea typeface="微软雅黑" pitchFamily="34" charset="-122"/>
            </a:rPr>
            <a:t>SAT</a:t>
          </a:r>
          <a:r>
            <a:rPr lang="zh-CN" altLang="en-US" sz="1400" kern="1200" smtClean="0">
              <a:latin typeface="微软雅黑" pitchFamily="34" charset="-122"/>
              <a:ea typeface="微软雅黑" pitchFamily="34" charset="-122"/>
            </a:rPr>
            <a:t>工具所需插件包</a:t>
          </a:r>
          <a:endParaRPr lang="zh-CN" altLang="en-US" sz="1400" kern="1200">
            <a:latin typeface="微软雅黑" pitchFamily="34" charset="-122"/>
            <a:ea typeface="微软雅黑" pitchFamily="34" charset="-122"/>
          </a:endParaRPr>
        </a:p>
      </dsp:txBody>
      <dsp:txXfrm>
        <a:off x="37467" y="2642339"/>
        <a:ext cx="6021066" cy="692586"/>
      </dsp:txXfrm>
    </dsp:sp>
    <dsp:sp modelId="{F9E92102-0D35-45FC-B4A3-4CF2078B55B8}">
      <dsp:nvSpPr>
        <dsp:cNvPr id="0" name=""/>
        <dsp:cNvSpPr/>
      </dsp:nvSpPr>
      <dsp:spPr>
        <a:xfrm>
          <a:off x="0" y="3372392"/>
          <a:ext cx="609600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其中</a:t>
          </a:r>
          <a:r>
            <a:rPr lang="en-US" altLang="zh-CN" sz="1600" kern="1200" smtClean="0">
              <a:latin typeface="微软雅黑" pitchFamily="34" charset="-122"/>
              <a:ea typeface="微软雅黑" pitchFamily="34" charset="-122"/>
            </a:rPr>
            <a:t>SAT</a:t>
          </a: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工具框架插件包</a:t>
          </a:r>
          <a:r>
            <a:rPr lang="en-US" altLang="zh-CN" sz="1600" kern="1200" smtClean="0">
              <a:latin typeface="微软雅黑" pitchFamily="34" charset="-122"/>
              <a:ea typeface="微软雅黑" pitchFamily="34" charset="-122"/>
            </a:rPr>
            <a:t>cn.suning.automation.plugin_x.x.x</a:t>
          </a:r>
          <a:endParaRPr lang="zh-CN" altLang="en-US" sz="1600" kern="1200"/>
        </a:p>
      </dsp:txBody>
      <dsp:txXfrm>
        <a:off x="0" y="3372392"/>
        <a:ext cx="6096000" cy="678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2265E-7134-4FB7-8679-984C0C9691F1}">
      <dsp:nvSpPr>
        <dsp:cNvPr id="0" name=""/>
        <dsp:cNvSpPr/>
      </dsp:nvSpPr>
      <dsp:spPr>
        <a:xfrm rot="5400000">
          <a:off x="3832939" y="-1558508"/>
          <a:ext cx="624681" cy="3901440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>
              <a:latin typeface="微软雅黑" pitchFamily="34" charset="-122"/>
              <a:ea typeface="微软雅黑" pitchFamily="34" charset="-122"/>
            </a:rPr>
            <a:t>数据配置文件、测试执行计划、业务关键字配置文件</a:t>
          </a: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</dsp:txBody>
      <dsp:txXfrm rot="-5400000">
        <a:off x="2194560" y="110365"/>
        <a:ext cx="3870946" cy="563693"/>
      </dsp:txXfrm>
    </dsp:sp>
    <dsp:sp modelId="{D665626E-0071-4BE4-97AC-D68A5460D893}">
      <dsp:nvSpPr>
        <dsp:cNvPr id="0" name=""/>
        <dsp:cNvSpPr/>
      </dsp:nvSpPr>
      <dsp:spPr>
        <a:xfrm>
          <a:off x="0" y="1785"/>
          <a:ext cx="2194560" cy="7808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smtClean="0"/>
            <a:t>config</a:t>
          </a:r>
          <a:endParaRPr lang="zh-CN" altLang="en-US" sz="3600" kern="1200"/>
        </a:p>
      </dsp:txBody>
      <dsp:txXfrm>
        <a:off x="38118" y="39903"/>
        <a:ext cx="2118324" cy="704615"/>
      </dsp:txXfrm>
    </dsp:sp>
    <dsp:sp modelId="{1EB664CE-A20E-4982-9778-EC935B2DE6A5}">
      <dsp:nvSpPr>
        <dsp:cNvPr id="0" name=""/>
        <dsp:cNvSpPr/>
      </dsp:nvSpPr>
      <dsp:spPr>
        <a:xfrm rot="5400000">
          <a:off x="3832939" y="-738614"/>
          <a:ext cx="624681" cy="3901440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>
              <a:latin typeface="微软雅黑" pitchFamily="34" charset="-122"/>
              <a:ea typeface="微软雅黑" pitchFamily="34" charset="-122"/>
            </a:rPr>
            <a:t>业务关键字代码包、</a:t>
          </a:r>
          <a:r>
            <a:rPr lang="en-US" altLang="zh-CN" sz="1200" kern="1200" smtClean="0">
              <a:latin typeface="微软雅黑" pitchFamily="34" charset="-122"/>
              <a:ea typeface="微软雅黑" pitchFamily="34" charset="-122"/>
            </a:rPr>
            <a:t>keyword set</a:t>
          </a:r>
          <a:r>
            <a:rPr lang="zh-CN" altLang="en-US" sz="1200" kern="1200" smtClean="0">
              <a:latin typeface="微软雅黑" pitchFamily="34" charset="-122"/>
              <a:ea typeface="微软雅黑" pitchFamily="34" charset="-122"/>
            </a:rPr>
            <a:t>功能生成关键字文件</a:t>
          </a: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</dsp:txBody>
      <dsp:txXfrm rot="-5400000">
        <a:off x="2194560" y="930259"/>
        <a:ext cx="3870946" cy="563693"/>
      </dsp:txXfrm>
    </dsp:sp>
    <dsp:sp modelId="{BDFC64E2-B4EE-495F-84F4-271E0A990B88}">
      <dsp:nvSpPr>
        <dsp:cNvPr id="0" name=""/>
        <dsp:cNvSpPr/>
      </dsp:nvSpPr>
      <dsp:spPr>
        <a:xfrm>
          <a:off x="0" y="821680"/>
          <a:ext cx="2194560" cy="7808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smtClean="0"/>
            <a:t>keyword</a:t>
          </a:r>
          <a:endParaRPr lang="zh-CN" altLang="en-US" sz="3600" kern="1200"/>
        </a:p>
      </dsp:txBody>
      <dsp:txXfrm>
        <a:off x="38118" y="859798"/>
        <a:ext cx="2118324" cy="704615"/>
      </dsp:txXfrm>
    </dsp:sp>
    <dsp:sp modelId="{601ED903-E63D-4A77-9AB6-9DB922F36F25}">
      <dsp:nvSpPr>
        <dsp:cNvPr id="0" name=""/>
        <dsp:cNvSpPr/>
      </dsp:nvSpPr>
      <dsp:spPr>
        <a:xfrm rot="5400000">
          <a:off x="3832939" y="81279"/>
          <a:ext cx="624681" cy="3901440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>
              <a:latin typeface="微软雅黑" pitchFamily="34" charset="-122"/>
              <a:ea typeface="微软雅黑" pitchFamily="34" charset="-122"/>
            </a:rPr>
            <a:t>控件映射文件，便于控件集中管理和维护</a:t>
          </a: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</dsp:txBody>
      <dsp:txXfrm rot="-5400000">
        <a:off x="2194560" y="1750152"/>
        <a:ext cx="3870946" cy="563693"/>
      </dsp:txXfrm>
    </dsp:sp>
    <dsp:sp modelId="{02C06572-C184-49C1-8D81-B697676B6371}">
      <dsp:nvSpPr>
        <dsp:cNvPr id="0" name=""/>
        <dsp:cNvSpPr/>
      </dsp:nvSpPr>
      <dsp:spPr>
        <a:xfrm>
          <a:off x="0" y="1641574"/>
          <a:ext cx="2194560" cy="7808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smtClean="0"/>
            <a:t>maps</a:t>
          </a:r>
          <a:endParaRPr lang="zh-CN" altLang="en-US" sz="3600" kern="1200"/>
        </a:p>
      </dsp:txBody>
      <dsp:txXfrm>
        <a:off x="38118" y="1679692"/>
        <a:ext cx="2118324" cy="704615"/>
      </dsp:txXfrm>
    </dsp:sp>
    <dsp:sp modelId="{3FDB7FA9-3A37-4C40-8FA7-352D96F4C51D}">
      <dsp:nvSpPr>
        <dsp:cNvPr id="0" name=""/>
        <dsp:cNvSpPr/>
      </dsp:nvSpPr>
      <dsp:spPr>
        <a:xfrm rot="5400000">
          <a:off x="3832939" y="901174"/>
          <a:ext cx="624681" cy="3901440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>
              <a:latin typeface="微软雅黑" pitchFamily="34" charset="-122"/>
              <a:ea typeface="微软雅黑" pitchFamily="34" charset="-122"/>
            </a:rPr>
            <a:t>本地批跑执行报告，本地执行后生成该目录，可删除</a:t>
          </a: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</dsp:txBody>
      <dsp:txXfrm rot="-5400000">
        <a:off x="2194560" y="2570047"/>
        <a:ext cx="3870946" cy="563693"/>
      </dsp:txXfrm>
    </dsp:sp>
    <dsp:sp modelId="{004E3733-8F54-42FE-A140-A518BB4DA462}">
      <dsp:nvSpPr>
        <dsp:cNvPr id="0" name=""/>
        <dsp:cNvSpPr/>
      </dsp:nvSpPr>
      <dsp:spPr>
        <a:xfrm>
          <a:off x="0" y="2461468"/>
          <a:ext cx="2194560" cy="7808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smtClean="0"/>
            <a:t>report</a:t>
          </a:r>
          <a:endParaRPr lang="zh-CN" altLang="en-US" sz="3600" kern="1200"/>
        </a:p>
      </dsp:txBody>
      <dsp:txXfrm>
        <a:off x="38118" y="2499586"/>
        <a:ext cx="2118324" cy="704615"/>
      </dsp:txXfrm>
    </dsp:sp>
    <dsp:sp modelId="{EB0358F7-0AFA-4EDA-AAC6-43E1E8BEBFDD}">
      <dsp:nvSpPr>
        <dsp:cNvPr id="0" name=""/>
        <dsp:cNvSpPr/>
      </dsp:nvSpPr>
      <dsp:spPr>
        <a:xfrm rot="5400000">
          <a:off x="3832939" y="1721068"/>
          <a:ext cx="624681" cy="3901440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>
              <a:latin typeface="微软雅黑" pitchFamily="34" charset="-122"/>
              <a:ea typeface="微软雅黑" pitchFamily="34" charset="-122"/>
            </a:rPr>
            <a:t>测试套及测试用例文件</a:t>
          </a: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</dsp:txBody>
      <dsp:txXfrm rot="-5400000">
        <a:off x="2194560" y="3389941"/>
        <a:ext cx="3870946" cy="563693"/>
      </dsp:txXfrm>
    </dsp:sp>
    <dsp:sp modelId="{2C058595-C04E-49E1-8CF3-CF08D8959CB1}">
      <dsp:nvSpPr>
        <dsp:cNvPr id="0" name=""/>
        <dsp:cNvSpPr/>
      </dsp:nvSpPr>
      <dsp:spPr>
        <a:xfrm>
          <a:off x="0" y="3281362"/>
          <a:ext cx="2194560" cy="7808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smtClean="0"/>
            <a:t>testcases</a:t>
          </a:r>
          <a:endParaRPr lang="zh-CN" altLang="en-US" sz="3600" kern="1200"/>
        </a:p>
      </dsp:txBody>
      <dsp:txXfrm>
        <a:off x="38118" y="3319480"/>
        <a:ext cx="2118324" cy="704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86883-DB73-4EFD-B436-17781281987E}" type="datetimeFigureOut">
              <a:rPr lang="zh-CN" altLang="en-US" smtClean="0"/>
              <a:pPr/>
              <a:t>2019/3/19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54F46-90B3-401B-904B-912B558855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527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24B0F-7DB7-417D-8501-0E26238EAEDA}" type="datetimeFigureOut">
              <a:rPr lang="zh-CN" altLang="en-US" smtClean="0"/>
              <a:pPr/>
              <a:t>2019/3/19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5288C-6DA0-4A11-8F68-B9FD027855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26" name="Picture 2" descr="C:\Documents and Settings\Administrator\桌面\苏宁VI\集团确定新VI项目\PPT模板\苏宁ppt-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56" y="4357686"/>
            <a:ext cx="5436982" cy="4071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3522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5288C-6DA0-4A11-8F68-B9FD027855B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056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5288C-6DA0-4A11-8F68-B9FD027855B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39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5288C-6DA0-4A11-8F68-B9FD027855B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232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5288C-6DA0-4A11-8F68-B9FD027855B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232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5288C-6DA0-4A11-8F68-B9FD027855B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23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8"/>
          <p:cNvSpPr txBox="1">
            <a:spLocks/>
          </p:cNvSpPr>
          <p:nvPr userDrawn="1"/>
        </p:nvSpPr>
        <p:spPr>
          <a:xfrm>
            <a:off x="6516216" y="63042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灯片编号占位符 2"/>
          <p:cNvSpPr txBox="1">
            <a:spLocks/>
          </p:cNvSpPr>
          <p:nvPr userDrawn="1"/>
        </p:nvSpPr>
        <p:spPr>
          <a:xfrm>
            <a:off x="6516216" y="63042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Picture 5" descr="C:\Users\Administrator\Documents\SuningImFiles\12070017\fileRec\2-0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3" r="16232" b="11105"/>
          <a:stretch/>
        </p:blipFill>
        <p:spPr bwMode="auto">
          <a:xfrm>
            <a:off x="228829" y="0"/>
            <a:ext cx="969477" cy="118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 userDrawn="1"/>
        </p:nvCxnSpPr>
        <p:spPr>
          <a:xfrm>
            <a:off x="883535" y="804032"/>
            <a:ext cx="826046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Administrator\Documents\SuningImFiles\12070017\fileRec\2-0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3" r="16232" b="11105"/>
          <a:stretch/>
        </p:blipFill>
        <p:spPr bwMode="auto">
          <a:xfrm>
            <a:off x="228829" y="0"/>
            <a:ext cx="969477" cy="118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/>
          <p:cNvCxnSpPr/>
          <p:nvPr userDrawn="1"/>
        </p:nvCxnSpPr>
        <p:spPr>
          <a:xfrm>
            <a:off x="883535" y="804032"/>
            <a:ext cx="826046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1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48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60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2"/>
          <p:cNvSpPr txBox="1">
            <a:spLocks/>
          </p:cNvSpPr>
          <p:nvPr userDrawn="1"/>
        </p:nvSpPr>
        <p:spPr>
          <a:xfrm>
            <a:off x="6516216" y="63042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Picture 5" descr="C:\Users\Administrator\Documents\SuningImFiles\12070017\fileRec\2-02.pn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3" r="16232" b="11105"/>
          <a:stretch/>
        </p:blipFill>
        <p:spPr bwMode="auto">
          <a:xfrm>
            <a:off x="228829" y="0"/>
            <a:ext cx="969477" cy="118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 userDrawn="1"/>
        </p:nvCxnSpPr>
        <p:spPr>
          <a:xfrm>
            <a:off x="883535" y="804032"/>
            <a:ext cx="826046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5286041.htm" TargetMode="External"/><Relationship Id="rId2" Type="http://schemas.openxmlformats.org/officeDocument/2006/relationships/hyperlink" Target="http://baike.baidu.com/view/63.htm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！新VI\！2015苏宁易购新LOGO\ppt模板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9" y="-27384"/>
            <a:ext cx="9163905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标题 4"/>
          <p:cNvSpPr txBox="1">
            <a:spLocks/>
          </p:cNvSpPr>
          <p:nvPr/>
        </p:nvSpPr>
        <p:spPr>
          <a:xfrm>
            <a:off x="395536" y="1196752"/>
            <a:ext cx="7888607" cy="9366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latin typeface="方正兰亭黑6_GBK" pitchFamily="2" charset="-122"/>
                <a:ea typeface="方正兰亭黑6_GBK" pitchFamily="2" charset="-122"/>
              </a:rPr>
              <a:t>自动化</a:t>
            </a:r>
            <a:r>
              <a:rPr lang="zh-CN" altLang="en-US" b="1" dirty="0" smtClean="0">
                <a:latin typeface="方正兰亭黑6_GBK" pitchFamily="2" charset="-122"/>
                <a:ea typeface="方正兰亭黑6_GBK" pitchFamily="2" charset="-122"/>
              </a:rPr>
              <a:t>测试</a:t>
            </a:r>
            <a:r>
              <a:rPr lang="en-US" altLang="zh-CN" b="1" dirty="0" smtClean="0">
                <a:latin typeface="方正兰亭黑6_GBK" pitchFamily="2" charset="-122"/>
                <a:ea typeface="方正兰亭黑6_GBK" pitchFamily="2" charset="-122"/>
              </a:rPr>
              <a:t>SAT_PC-UI</a:t>
            </a:r>
            <a:endParaRPr lang="zh-CN" altLang="en-US" b="1" dirty="0">
              <a:latin typeface="方正兰亭黑6_GBK" pitchFamily="2" charset="-122"/>
              <a:ea typeface="方正兰亭黑6_GBK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19672" y="2303463"/>
            <a:ext cx="3960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latin typeface="方正兰亭黑6_GBK" pitchFamily="2" charset="-122"/>
                <a:ea typeface="方正兰亭黑6_GBK" pitchFamily="2" charset="-122"/>
              </a:rPr>
              <a:t>Suning</a:t>
            </a:r>
            <a:r>
              <a:rPr lang="en-US" altLang="zh-CN" sz="2400" b="1" dirty="0">
                <a:latin typeface="方正兰亭黑6_GBK" pitchFamily="2" charset="-122"/>
                <a:ea typeface="方正兰亭黑6_GBK" pitchFamily="2" charset="-122"/>
              </a:rPr>
              <a:t> Automation Tester</a:t>
            </a:r>
            <a:endParaRPr lang="zh-CN" altLang="en-US" sz="2400" b="1" dirty="0">
              <a:latin typeface="方正兰亭黑6_GBK" pitchFamily="2" charset="-122"/>
              <a:ea typeface="方正兰亭黑6_GBK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3913" y="4284663"/>
            <a:ext cx="2195512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zh-CN" altLang="en-US" dirty="0">
                <a:latin typeface="方正兰亭黑4_GBK" pitchFamily="2" charset="-122"/>
                <a:ea typeface="方正兰亭黑4_GBK" pitchFamily="2" charset="-122"/>
              </a:rPr>
              <a:t>二〇一八年三</a:t>
            </a:r>
            <a:r>
              <a:rPr lang="zh-CN" altLang="en-US" dirty="0" smtClean="0">
                <a:latin typeface="方正兰亭黑4_GBK" pitchFamily="2" charset="-122"/>
                <a:ea typeface="方正兰亭黑4_GBK" pitchFamily="2" charset="-122"/>
              </a:rPr>
              <a:t>月</a:t>
            </a:r>
            <a:endParaRPr lang="en-US" altLang="zh-CN" dirty="0">
              <a:latin typeface="方正兰亭黑4_GBK" pitchFamily="2" charset="-122"/>
              <a:ea typeface="方正兰亭黑4_GBK" pitchFamily="2" charset="-122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972969" y="3548747"/>
            <a:ext cx="205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dirty="0" smtClean="0">
                <a:latin typeface="方正兰亭黑6_GBK" pitchFamily="2" charset="-122"/>
                <a:ea typeface="方正兰亭黑6_GBK" pitchFamily="2" charset="-122"/>
              </a:rPr>
              <a:t>测试平台研发中心</a:t>
            </a:r>
            <a:r>
              <a:rPr lang="en-US" altLang="zh-CN" dirty="0" smtClean="0">
                <a:latin typeface="方正兰亭黑6_GBK" pitchFamily="2" charset="-122"/>
                <a:ea typeface="方正兰亭黑6_GBK" pitchFamily="2" charset="-122"/>
              </a:rPr>
              <a:t>-</a:t>
            </a:r>
            <a:r>
              <a:rPr lang="zh-CN" altLang="en-US" dirty="0" smtClean="0">
                <a:latin typeface="方正兰亭黑6_GBK" pitchFamily="2" charset="-122"/>
                <a:ea typeface="方正兰亭黑6_GBK" pitchFamily="2" charset="-122"/>
              </a:rPr>
              <a:t>测试技术推广部</a:t>
            </a:r>
            <a:endParaRPr lang="zh-CN" altLang="en-US" dirty="0">
              <a:latin typeface="方正兰亭黑6_GBK" pitchFamily="2" charset="-122"/>
              <a:ea typeface="方正兰亭黑6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230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3"/>
          <p:cNvSpPr>
            <a:spLocks noGrp="1"/>
          </p:cNvSpPr>
          <p:nvPr>
            <p:ph idx="1"/>
          </p:nvPr>
        </p:nvSpPr>
        <p:spPr bwMode="auto">
          <a:xfrm>
            <a:off x="684213" y="1628775"/>
            <a:ext cx="7408862" cy="3449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不是万能的，取代不了手工测试的地位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是一个累积的过程，多用于回归测试，提高效率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可以发现缺陷，但不是其主要目的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用例设计大体同手工用例设计，不同在于验证点。某些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页面的字体、颜色、大小位置、美观等样式不通过自动化验证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为了维护方便，某些约定俗成的规范需要遵守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zh-CN" altLang="en-US" sz="2800" b="1" kern="120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自动化基础</a:t>
            </a:r>
            <a:r>
              <a:rPr lang="en-US" altLang="zh-CN" sz="2800" b="1" kern="120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kern="120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7539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！新VI\！2015苏宁易购新LOGO\ppt模板2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3448"/>
            <a:ext cx="9144000" cy="687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64307" y="1384340"/>
            <a:ext cx="72707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第一部分：自动化概念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34950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第二部分：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基础掌握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第三部分：控件定位及规范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：测试用例脚本实现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675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941888"/>
            <a:ext cx="3073400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4350" y="1773238"/>
            <a:ext cx="8148638" cy="439737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SAT-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苏宁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自动化测试工具（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Suning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Automation Tester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SAT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是测试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工具开发部自主研发的集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页面、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、手机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终端、数据库操作、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操作、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RSF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MOCK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测试等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方面的自动化测试工具；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RCP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平台上实现自动化用例设计和自动化执行的工具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。采用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自动化测试架构中的关键字驱动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(Keyword)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思想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，测试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设计和测试实现分离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，实现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不同公共组件类、业务类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Keyword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集成到一个用例中运行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，实现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Keyword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共享，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降低重复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开发的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工作量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了较完善的日志和测试报告功能，方便用户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查看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70000"/>
              </a:lnSpc>
              <a:buFontTx/>
              <a:buNone/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用例执行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日志和批量执行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测试报告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工具概述</a:t>
            </a:r>
            <a:endParaRPr lang="zh-CN" altLang="en-US" sz="2800" b="1" kern="120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5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1"/>
          <p:cNvSpPr>
            <a:spLocks noChangeArrowheads="1"/>
          </p:cNvSpPr>
          <p:nvPr/>
        </p:nvSpPr>
        <p:spPr bwMode="auto">
          <a:xfrm>
            <a:off x="358949" y="1340768"/>
            <a:ext cx="83820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ü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应用软件产品测试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ü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SAP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相关业务测试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ü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协议接口测试（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MQ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ü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数据库校验及测试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ü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浏览器兼容性测试（暂不支持搜狗、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360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ü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移动应用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Android/IOS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）产品自动化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ü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RSF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MOCK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323850" y="476250"/>
            <a:ext cx="8229600" cy="720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sz="2800" b="1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支持测试范围</a:t>
            </a:r>
            <a:endParaRPr lang="zh-CN" altLang="en-US" sz="2800" b="1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93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自动化工具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SAT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基础使用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Tx/>
              <a:buNone/>
              <a:defRPr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1800" b="1" dirty="0" smtClean="0">
                <a:latin typeface="微软雅黑" pitchFamily="34" charset="-122"/>
                <a:ea typeface="微软雅黑" pitchFamily="34" charset="-122"/>
              </a:rPr>
              <a:t>主要内容：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Tx/>
              <a:buNone/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浏览器及系统配置，工具目录说明，工具界面视图说明</a:t>
            </a:r>
          </a:p>
          <a:p>
            <a:pPr marL="0" indent="0">
              <a:buNone/>
              <a:defRPr/>
            </a:pP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基础使用：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新建/导入工程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（工程目录介绍）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、编写用例、调试、批跑、日志、错误定位等基础使用及规范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  <a:defRPr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注：均结合实例操作讲解，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只辅助理论知识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7191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应用基础</a:t>
            </a:r>
            <a:endParaRPr lang="zh-CN" altLang="en-US" sz="2800" b="1" kern="1200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5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kern="120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工具目录</a:t>
            </a:r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357813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B1E188C-BBCD-4CBD-931A-48595F1F27EB}" type="slidenum">
              <a:rPr lang="zh-CN" altLang="en-US" sz="1100">
                <a:solidFill>
                  <a:srgbClr val="0070C0"/>
                </a:solidFill>
              </a:rPr>
              <a:pPr/>
              <a:t>14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073542369"/>
              </p:ext>
            </p:extLst>
          </p:nvPr>
        </p:nvGraphicFramePr>
        <p:xfrm>
          <a:off x="539552" y="16692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668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227013" y="1557338"/>
            <a:ext cx="5565775" cy="4592637"/>
          </a:xfrm>
        </p:spPr>
        <p:txBody>
          <a:bodyPr/>
          <a:lstStyle/>
          <a:p>
            <a:pPr>
              <a:defRPr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工具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Automation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视图</a:t>
            </a: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界面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Tx/>
              <a:buNone/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sz="2000" smtClean="0">
                <a:latin typeface="微软雅黑" pitchFamily="34" charset="-122"/>
                <a:ea typeface="微软雅黑" pitchFamily="34" charset="-122"/>
              </a:rPr>
              <a:t>目前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部分</a:t>
            </a:r>
            <a:r>
              <a:rPr lang="zh-CN" altLang="zh-CN" sz="2000" smtClean="0"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Tx/>
              <a:buNone/>
              <a:defRPr/>
            </a:pP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marL="342900" lvl="2" indent="-342900">
              <a:defRPr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TestCase 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Explorer</a:t>
            </a:r>
          </a:p>
          <a:p>
            <a:pPr marL="342900" lvl="2" indent="-342900">
              <a:defRPr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Map Explorer</a:t>
            </a:r>
          </a:p>
          <a:p>
            <a:pPr marL="342900" lvl="2" indent="-342900">
              <a:defRPr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Edit</a:t>
            </a:r>
          </a:p>
          <a:p>
            <a:pPr marL="342900" lvl="2" indent="-342900">
              <a:defRPr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pPr marL="342900" lvl="2" indent="-342900">
              <a:defRPr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Keyword List</a:t>
            </a:r>
          </a:p>
          <a:p>
            <a:pPr marL="342900" lvl="2" indent="-342900">
              <a:defRPr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UserDefine</a:t>
            </a:r>
          </a:p>
          <a:p>
            <a:pPr marL="342900" lvl="2" indent="-342900">
              <a:defRPr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DataConfig</a:t>
            </a:r>
            <a:endParaRPr lang="zh-CN" altLang="zh-CN" sz="180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Tx/>
              <a:buNone/>
              <a:defRPr/>
            </a:pPr>
            <a:endParaRPr lang="zh-CN" altLang="en-US"/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924175"/>
            <a:ext cx="5972175" cy="28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kern="120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界面</a:t>
            </a:r>
            <a:r>
              <a:rPr lang="en-US" altLang="zh-CN" sz="2800" b="1" kern="120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(1)</a:t>
            </a:r>
            <a:endParaRPr lang="zh-CN" altLang="en-US" sz="2800" b="1" kern="120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105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 eaLnBrk="1" hangingPunct="1">
              <a:buFont typeface="Wingdings" pitchFamily="2" charset="2"/>
              <a:buChar char="l"/>
              <a:defRPr/>
            </a:pPr>
            <a:r>
              <a:rPr lang="en-US" smtClean="0">
                <a:latin typeface="微软雅黑" pitchFamily="34" charset="-122"/>
                <a:ea typeface="微软雅黑" pitchFamily="34" charset="-122"/>
              </a:rPr>
              <a:t>TestCase Explorer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（测试案例管理）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buFont typeface="Wingdings" pitchFamily="2" charset="2"/>
              <a:buChar char="Ø"/>
              <a:defRPr/>
            </a:pPr>
            <a:r>
              <a:rPr lang="zh-CN" sz="2000" smtClean="0">
                <a:latin typeface="微软雅黑" pitchFamily="34" charset="-122"/>
                <a:ea typeface="微软雅黑" pitchFamily="34" charset="-122"/>
              </a:rPr>
              <a:t>该区域显示工程、测试套、测试案例。</a:t>
            </a:r>
          </a:p>
          <a:p>
            <a:pPr marL="457200" indent="-457200" eaLnBrk="1" hangingPunct="1">
              <a:buFont typeface="Wingdings" pitchFamily="2" charset="2"/>
              <a:buChar char="Ø"/>
              <a:defRPr/>
            </a:pPr>
            <a:r>
              <a:rPr lang="zh-CN" sz="2000" smtClean="0">
                <a:latin typeface="微软雅黑" pitchFamily="34" charset="-122"/>
                <a:ea typeface="微软雅黑" pitchFamily="34" charset="-122"/>
              </a:rPr>
              <a:t>可以对工程、测试套、测试案例进行新建、调试、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sz="2000" smtClean="0">
                <a:latin typeface="微软雅黑" pitchFamily="34" charset="-122"/>
                <a:ea typeface="微软雅黑" pitchFamily="34" charset="-122"/>
              </a:rPr>
              <a:t>运行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sz="2000" smtClean="0">
                <a:latin typeface="微软雅黑" pitchFamily="34" charset="-122"/>
                <a:ea typeface="微软雅黑" pitchFamily="34" charset="-122"/>
              </a:rPr>
              <a:t>导入等操作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buFontTx/>
              <a:buNone/>
              <a:defRPr/>
            </a:pPr>
            <a:endParaRPr lang="en-US" altLang="zh-CN" smtClean="0"/>
          </a:p>
          <a:p>
            <a:pPr marL="342900" lvl="2" indent="-342900" eaLnBrk="1" hangingPunct="1">
              <a:buFont typeface="Wingdings" pitchFamily="2" charset="2"/>
              <a:buChar char="l"/>
              <a:defRPr/>
            </a:pPr>
            <a:r>
              <a:rPr lang="en-US" smtClean="0">
                <a:latin typeface="微软雅黑" pitchFamily="34" charset="-122"/>
                <a:ea typeface="微软雅黑" pitchFamily="34" charset="-122"/>
              </a:rPr>
              <a:t>Map Explorer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（映射文件管理）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sz="2000" smtClean="0">
                <a:latin typeface="微软雅黑" pitchFamily="34" charset="-122"/>
                <a:ea typeface="微软雅黑" pitchFamily="34" charset="-122"/>
              </a:rPr>
              <a:t>该区域主要显示控件映射文件。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sz="2000" smtClean="0">
                <a:latin typeface="微软雅黑" pitchFamily="34" charset="-122"/>
                <a:ea typeface="微软雅黑" pitchFamily="34" charset="-122"/>
              </a:rPr>
              <a:t>针对控件元素的易变性，该文件用来记录和维护控件定位符，便于在编写案例自动化中对控件定位符的记录及引用，及后期的维护，可节约维护时间和成本</a:t>
            </a:r>
            <a:endParaRPr lang="zh-CN" smtClean="0"/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164138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55DE11D-C347-400A-81E1-5FBFA3AEC2CB}" type="slidenum">
              <a:rPr lang="zh-CN" altLang="en-US" sz="1100">
                <a:solidFill>
                  <a:srgbClr val="0070C0"/>
                </a:solidFill>
              </a:rPr>
              <a:pPr/>
              <a:t>16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kern="120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界面</a:t>
            </a:r>
            <a:r>
              <a:rPr lang="en-US" altLang="zh-CN" sz="2800" b="1" kern="120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(2)</a:t>
            </a:r>
            <a:endParaRPr lang="zh-CN" altLang="en-US" sz="2800" b="1" kern="120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8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内容占位符 2"/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Edit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（测试用例编写）</a:t>
            </a:r>
            <a:endParaRPr lang="en-US" sz="240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sz="2000" smtClean="0">
                <a:latin typeface="微软雅黑" pitchFamily="34" charset="-122"/>
                <a:ea typeface="微软雅黑" pitchFamily="34" charset="-122"/>
              </a:rPr>
              <a:t>该区域可对测试案例、控件映射文件等进行编辑、保存、单步调试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pitchFamily="34" charset="0"/>
              <a:buNone/>
              <a:defRPr/>
            </a:pPr>
            <a:endParaRPr lang="en-US" altLang="zh-CN" sz="1800" smtClean="0"/>
          </a:p>
          <a:p>
            <a:pPr eaLnBrk="1" hangingPunct="1">
              <a:defRPr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（日志）</a:t>
            </a:r>
            <a:endParaRPr lang="en-US" sz="240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sz="2000" smtClean="0">
                <a:latin typeface="微软雅黑" pitchFamily="34" charset="-122"/>
                <a:ea typeface="微软雅黑" pitchFamily="34" charset="-122"/>
              </a:rPr>
              <a:t>该区域显示调试自动化案例时产生的日志。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sz="2000" smtClean="0">
                <a:latin typeface="微软雅黑" pitchFamily="34" charset="-122"/>
                <a:ea typeface="微软雅黑" pitchFamily="34" charset="-122"/>
              </a:rPr>
              <a:t>可根据日志中的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zh-CN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info</a:t>
            </a:r>
            <a:r>
              <a:rPr lang="zh-CN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error</a:t>
            </a:r>
            <a:r>
              <a:rPr lang="zh-CN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warn</a:t>
            </a:r>
            <a:r>
              <a:rPr lang="zh-CN" sz="2000" smtClean="0">
                <a:latin typeface="微软雅黑" pitchFamily="34" charset="-122"/>
                <a:ea typeface="微软雅黑" pitchFamily="34" charset="-122"/>
              </a:rPr>
              <a:t>等信息编辑和调试自动化案例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pitchFamily="34" charset="0"/>
              <a:buNone/>
              <a:defRPr/>
            </a:pPr>
            <a:endParaRPr lang="en-US" altLang="zh-CN" sz="2000" smtClean="0"/>
          </a:p>
          <a:p>
            <a:pPr marL="342900" lvl="2" indent="-342900" eaLnBrk="1" hangingPunct="1">
              <a:defRPr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Keyword List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（关键字列表）</a:t>
            </a:r>
            <a:endParaRPr lang="zh-CN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sz="2000" smtClean="0">
                <a:latin typeface="微软雅黑" pitchFamily="34" charset="-122"/>
                <a:ea typeface="微软雅黑" pitchFamily="34" charset="-122"/>
              </a:rPr>
              <a:t>此处为关键字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(keyword)</a:t>
            </a:r>
            <a:r>
              <a:rPr lang="zh-CN" sz="2000" smtClean="0">
                <a:latin typeface="微软雅黑" pitchFamily="34" charset="-122"/>
                <a:ea typeface="微软雅黑" pitchFamily="34" charset="-122"/>
              </a:rPr>
              <a:t>的显示区域。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zh-CN" sz="2000" smtClean="0">
                <a:latin typeface="微软雅黑" pitchFamily="34" charset="-122"/>
                <a:ea typeface="微软雅黑" pitchFamily="34" charset="-122"/>
              </a:rPr>
              <a:t>常用基础操作方法，比如浏览器操作、校验及控件操作；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zh-CN" sz="2000" smtClean="0">
                <a:latin typeface="微软雅黑" pitchFamily="34" charset="-122"/>
                <a:ea typeface="微软雅黑" pitchFamily="34" charset="-122"/>
              </a:rPr>
              <a:t>常用的公共的业务操作步骤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，比如易购账户登录</a:t>
            </a:r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164138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D7D0D35-76DE-48F3-A6EF-B1B5E1C14065}" type="slidenum">
              <a:rPr lang="zh-CN" altLang="en-US" sz="1100">
                <a:solidFill>
                  <a:srgbClr val="0070C0"/>
                </a:solidFill>
              </a:rPr>
              <a:pPr/>
              <a:t>17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kern="120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界面</a:t>
            </a:r>
            <a:r>
              <a:rPr lang="en-US" altLang="zh-CN" sz="2800" b="1" kern="120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(3)</a:t>
            </a:r>
            <a:endParaRPr lang="zh-CN" altLang="en-US" sz="2800" b="1" kern="120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34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UserDefine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（用户自定义关键字）</a:t>
            </a:r>
            <a:endParaRPr lang="en-US" sz="240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用户自定义的关键字显示区域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用户可根据业务需要新增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删除自定义的关键字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用例编写时可根据需要拖拽此处关键字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2000" smtClean="0"/>
          </a:p>
          <a:p>
            <a:pPr eaLnBrk="1" hangingPunct="1">
              <a:buFontTx/>
              <a:buNone/>
            </a:pPr>
            <a:endParaRPr lang="en-US" altLang="zh-CN" sz="2000" smtClean="0"/>
          </a:p>
          <a:p>
            <a:pPr marL="342900" lvl="2" indent="-342900" eaLnBrk="1" hangingPunct="1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DataConfig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（数据配置文件）</a:t>
            </a:r>
            <a:endParaRPr lang="zh-CN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sz="2000" smtClean="0">
                <a:latin typeface="微软雅黑" pitchFamily="34" charset="-122"/>
                <a:ea typeface="微软雅黑" pitchFamily="34" charset="-122"/>
              </a:rPr>
              <a:t>此处为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工程的数据配置文件</a:t>
            </a:r>
            <a:r>
              <a:rPr lang="zh-CN" sz="2000" smtClean="0">
                <a:latin typeface="微软雅黑" pitchFamily="34" charset="-122"/>
                <a:ea typeface="微软雅黑" pitchFamily="34" charset="-122"/>
              </a:rPr>
              <a:t>的显示区域。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可新增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删除名为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DataConfig.properties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的文件</a:t>
            </a:r>
            <a:endParaRPr lang="zh-CN" sz="200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配置文件可展开在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edit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区域进行数据配置项编辑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164138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7D50F83F-FD12-497E-9DD7-A2AEBD4EFA48}" type="slidenum">
              <a:rPr lang="zh-CN" altLang="en-US" sz="1100">
                <a:solidFill>
                  <a:srgbClr val="0070C0"/>
                </a:solidFill>
              </a:rPr>
              <a:pPr/>
              <a:t>18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kern="120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界面</a:t>
            </a:r>
            <a:r>
              <a:rPr lang="en-US" altLang="zh-CN" sz="2800" b="1" kern="120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(4)</a:t>
            </a:r>
            <a:endParaRPr lang="zh-CN" altLang="en-US" sz="2800" b="1" kern="120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8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！新VI\！2015苏宁易购新LOGO\ppt模板2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3448"/>
            <a:ext cx="9144000" cy="687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64307" y="1384340"/>
            <a:ext cx="72707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第一部分：自动化概念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34950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第二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基础掌握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第三部分：控件定位及规范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：测试用例脚本实现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83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164138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7D50F83F-FD12-497E-9DD7-A2AEBD4EFA48}" type="slidenum">
              <a:rPr lang="zh-CN" altLang="en-US" sz="1100">
                <a:solidFill>
                  <a:srgbClr val="0070C0"/>
                </a:solidFill>
              </a:rPr>
              <a:pPr/>
              <a:t>19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关键字理念</a:t>
            </a:r>
            <a:endParaRPr lang="zh-CN" altLang="en-US" sz="2800" b="1" kern="1200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04800" y="1143000"/>
            <a:ext cx="8839200" cy="597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关键字驱动脚本的编写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    说明：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把检查点和执行操作的控制都维护在外部数据文件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我们使用的脚本方式</a:t>
            </a:r>
            <a:r>
              <a:rPr lang="en-US" altLang="zh-CN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原理：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-1.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关键字驱动测试是数据驱动测试的一种改进类型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      -2.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主要关键字包括三类：被操作对象（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Item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）、操作（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Operation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）和值（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       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   用面向对象形式可将其表现为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Item.Operation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(Value)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      -3.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将测试逻辑按照这些关键字进行分解，形成数据文件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      -4.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用关键字的形式将测试逻辑封装在数据文件中，测试工具只要能够解释这些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          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关键字即可对其应用自动化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    特点：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脚本开发成本高，要求要有很强的编程能力，最初的计划和设计及管理成本很高；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测试数据在外部文件，维护成本较低。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25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zh-CN" altLang="en-US" sz="2800" b="1" kern="120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自动化基础</a:t>
            </a:r>
            <a:r>
              <a:rPr lang="en-US" altLang="zh-CN" sz="2800" b="1" kern="120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kern="120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用例工程目录</a:t>
            </a:r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357813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AFE9DFE-1AA4-42F7-BAA4-DF80CA09AAA6}" type="slidenum">
              <a:rPr lang="zh-CN" altLang="en-US" sz="1100">
                <a:solidFill>
                  <a:srgbClr val="0070C0"/>
                </a:solidFill>
              </a:rPr>
              <a:pPr/>
              <a:t>20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827584" y="1988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900113" y="1381125"/>
            <a:ext cx="7488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SAT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以工程的方式管理和维护用例脚本，用例工程的主要目录结构如下：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4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 bwMode="auto">
          <a:xfrm>
            <a:off x="468313" y="1412875"/>
            <a:ext cx="8074025" cy="46799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目前有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种工程生成及引入方式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新建工程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新建一个工程，从无到有，工程命名需清晰明了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导入工程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     导入本地的用例脚本工程，由新建工程编辑后得来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，用于维护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新增用例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检出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工程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中检出工程至本地，显示在工具中，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便于多人维护同一工程时的文件提交和合入，实现用例脚本统一管理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164138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E2618CB-2A66-489A-916C-D46DBF05D670}" type="slidenum">
              <a:rPr lang="zh-CN" altLang="en-US" sz="1100">
                <a:solidFill>
                  <a:srgbClr val="0070C0"/>
                </a:solidFill>
              </a:rPr>
              <a:pPr/>
              <a:t>21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kern="120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用例工程操作</a:t>
            </a:r>
          </a:p>
        </p:txBody>
      </p:sp>
    </p:spTree>
    <p:extLst>
      <p:ext uri="{BB962C8B-B14F-4D97-AF65-F5344CB8AC3E}">
        <p14:creationId xmlns:p14="http://schemas.microsoft.com/office/powerpoint/2010/main" val="202434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108575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lnSpc>
                <a:spcPct val="170000"/>
              </a:lnSpc>
              <a:buFont typeface="Wingdings" pitchFamily="2" charset="2"/>
              <a:buChar char="l"/>
              <a:defRPr/>
            </a:pPr>
            <a:r>
              <a:rPr lang="zh-CN" altLang="en-US" sz="8000" dirty="0">
                <a:latin typeface="微软雅黑" pitchFamily="34" charset="-122"/>
                <a:ea typeface="微软雅黑" pitchFamily="34" charset="-122"/>
              </a:rPr>
              <a:t>新建工程</a:t>
            </a:r>
            <a:endParaRPr lang="en-US" altLang="zh-CN" sz="8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70000"/>
              </a:lnSpc>
              <a:buFontTx/>
              <a:buNone/>
              <a:defRPr/>
            </a:pPr>
            <a:r>
              <a:rPr lang="zh-CN" altLang="en-US" sz="5600" dirty="0">
                <a:latin typeface="微软雅黑" pitchFamily="34" charset="-122"/>
                <a:ea typeface="微软雅黑" pitchFamily="34" charset="-122"/>
              </a:rPr>
              <a:t>       通过 </a:t>
            </a:r>
            <a:r>
              <a:rPr lang="en-US" altLang="zh-CN" sz="56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en-US" sz="56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5600" dirty="0" smtClean="0"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en-US" sz="5600" dirty="0">
                <a:latin typeface="微软雅黑" pitchFamily="34" charset="-122"/>
                <a:ea typeface="微软雅黑" pitchFamily="34" charset="-122"/>
              </a:rPr>
              <a:t>新建一个工程</a:t>
            </a:r>
            <a:endParaRPr lang="en-US" altLang="zh-CN" sz="5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70000"/>
              </a:lnSpc>
              <a:buFontTx/>
              <a:buNone/>
              <a:defRPr/>
            </a:pPr>
            <a:endParaRPr lang="en-US" altLang="zh-CN" sz="7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70000"/>
              </a:lnSpc>
              <a:buFont typeface="Wingdings" pitchFamily="2" charset="2"/>
              <a:buChar char="l"/>
              <a:defRPr/>
            </a:pPr>
            <a:r>
              <a:rPr lang="zh-CN" altLang="en-US" sz="8000" dirty="0">
                <a:latin typeface="微软雅黑" pitchFamily="34" charset="-122"/>
                <a:ea typeface="微软雅黑" pitchFamily="34" charset="-122"/>
              </a:rPr>
              <a:t>新建测试套和案例</a:t>
            </a:r>
            <a:endParaRPr lang="en-US" altLang="zh-CN" sz="8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70000"/>
              </a:lnSpc>
              <a:buFontTx/>
              <a:buNone/>
              <a:defRPr/>
            </a:pPr>
            <a:r>
              <a:rPr lang="zh-CN" altLang="en-US" sz="37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5600" dirty="0">
                <a:latin typeface="微软雅黑" pitchFamily="34" charset="-122"/>
                <a:ea typeface="微软雅黑" pitchFamily="34" charset="-122"/>
              </a:rPr>
              <a:t>右键点击选择</a:t>
            </a:r>
            <a:r>
              <a:rPr lang="en-US" altLang="en-US" sz="5600" dirty="0">
                <a:latin typeface="微软雅黑" pitchFamily="34" charset="-122"/>
                <a:ea typeface="微软雅黑" pitchFamily="34" charset="-122"/>
              </a:rPr>
              <a:t> New </a:t>
            </a:r>
            <a:r>
              <a:rPr lang="en-US" altLang="en-US" sz="5600" dirty="0" err="1">
                <a:latin typeface="微软雅黑" pitchFamily="34" charset="-122"/>
                <a:ea typeface="微软雅黑" pitchFamily="34" charset="-122"/>
              </a:rPr>
              <a:t>TestSuit</a:t>
            </a:r>
            <a:r>
              <a:rPr lang="zh-CN" altLang="en-US" sz="5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en-US" sz="5600" dirty="0"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en-US" sz="5600" dirty="0" err="1">
                <a:latin typeface="微软雅黑" pitchFamily="34" charset="-122"/>
                <a:ea typeface="微软雅黑" pitchFamily="34" charset="-122"/>
              </a:rPr>
              <a:t>TestC</a:t>
            </a:r>
            <a:r>
              <a:rPr lang="en-US" altLang="zh-CN" sz="5600" dirty="0" err="1">
                <a:latin typeface="微软雅黑" pitchFamily="34" charset="-122"/>
                <a:ea typeface="微软雅黑" pitchFamily="34" charset="-122"/>
              </a:rPr>
              <a:t>ase</a:t>
            </a:r>
            <a:endParaRPr lang="en-US" altLang="zh-CN" sz="5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70000"/>
              </a:lnSpc>
              <a:buFontTx/>
              <a:buNone/>
              <a:defRPr/>
            </a:pPr>
            <a:r>
              <a:rPr lang="en-US" altLang="zh-CN" sz="37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7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5600" dirty="0">
                <a:latin typeface="微软雅黑" pitchFamily="34" charset="-122"/>
                <a:ea typeface="微软雅黑" pitchFamily="34" charset="-122"/>
              </a:rPr>
              <a:t>PS</a:t>
            </a:r>
            <a:r>
              <a:rPr lang="zh-CN" altLang="en-US" sz="5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5600" dirty="0" smtClean="0">
                <a:latin typeface="微软雅黑" pitchFamily="34" charset="-122"/>
                <a:ea typeface="微软雅黑" pitchFamily="34" charset="-122"/>
              </a:rPr>
              <a:t>命名建议统一风格，测试功能点清晰</a:t>
            </a:r>
            <a:endParaRPr lang="en-US" altLang="zh-CN" sz="5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70000"/>
              </a:lnSpc>
              <a:buFontTx/>
              <a:buNone/>
              <a:defRPr/>
            </a:pPr>
            <a:endParaRPr lang="en-US" altLang="zh-CN" sz="7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70000"/>
              </a:lnSpc>
              <a:buFont typeface="Wingdings" pitchFamily="2" charset="2"/>
              <a:buChar char="l"/>
              <a:defRPr/>
            </a:pPr>
            <a:r>
              <a:rPr lang="zh-CN" altLang="en-US" sz="8000" dirty="0">
                <a:latin typeface="微软雅黑" pitchFamily="34" charset="-122"/>
                <a:ea typeface="微软雅黑" pitchFamily="34" charset="-122"/>
              </a:rPr>
              <a:t>编写脚本</a:t>
            </a:r>
            <a:endParaRPr lang="en-US" altLang="zh-CN" sz="8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70000"/>
              </a:lnSpc>
              <a:buFontTx/>
              <a:buNone/>
              <a:defRPr/>
            </a:pP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5600" dirty="0">
                <a:latin typeface="微软雅黑" pitchFamily="34" charset="-122"/>
                <a:ea typeface="微软雅黑" pitchFamily="34" charset="-122"/>
              </a:rPr>
              <a:t>根据案例的预置条件和测试步骤拖拽相应</a:t>
            </a:r>
            <a:r>
              <a:rPr lang="en-US" altLang="en-US" sz="5600" dirty="0">
                <a:latin typeface="微软雅黑" pitchFamily="34" charset="-122"/>
                <a:ea typeface="微软雅黑" pitchFamily="34" charset="-122"/>
              </a:rPr>
              <a:t>Keyword</a:t>
            </a:r>
          </a:p>
          <a:p>
            <a:pPr eaLnBrk="1" hangingPunct="1">
              <a:lnSpc>
                <a:spcPct val="170000"/>
              </a:lnSpc>
              <a:buFontTx/>
              <a:buNone/>
              <a:defRPr/>
            </a:pPr>
            <a:endParaRPr lang="en-US" altLang="en-US" sz="7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70000"/>
              </a:lnSpc>
              <a:buFont typeface="Wingdings" pitchFamily="2" charset="2"/>
              <a:buChar char="l"/>
              <a:defRPr/>
            </a:pPr>
            <a:r>
              <a:rPr lang="zh-CN" altLang="en-US" sz="8000" dirty="0">
                <a:latin typeface="微软雅黑" pitchFamily="34" charset="-122"/>
                <a:ea typeface="微软雅黑" pitchFamily="34" charset="-122"/>
              </a:rPr>
              <a:t>调试案例</a:t>
            </a:r>
            <a:endParaRPr lang="en-US" altLang="zh-CN" sz="8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70000"/>
              </a:lnSpc>
              <a:buFontTx/>
              <a:buNone/>
              <a:defRPr/>
            </a:pPr>
            <a:r>
              <a:rPr lang="zh-CN" altLang="en-US" sz="1600" dirty="0" smtClean="0"/>
              <a:t>              </a:t>
            </a:r>
            <a:r>
              <a:rPr lang="zh-CN" altLang="en-US" sz="56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en-US" sz="5600" dirty="0">
                <a:latin typeface="微软雅黑" pitchFamily="34" charset="-122"/>
                <a:ea typeface="微软雅黑" pitchFamily="34" charset="-122"/>
              </a:rPr>
              <a:t>Debug </a:t>
            </a:r>
            <a:r>
              <a:rPr lang="en-US" altLang="en-US" sz="5600" dirty="0" err="1">
                <a:latin typeface="微软雅黑" pitchFamily="34" charset="-122"/>
                <a:ea typeface="微软雅黑" pitchFamily="34" charset="-122"/>
              </a:rPr>
              <a:t>TestCase</a:t>
            </a:r>
            <a:r>
              <a:rPr lang="zh-CN" altLang="en-US" sz="5600" dirty="0">
                <a:latin typeface="微软雅黑" pitchFamily="34" charset="-122"/>
                <a:ea typeface="微软雅黑" pitchFamily="34" charset="-122"/>
              </a:rPr>
              <a:t>功能调试脚本，</a:t>
            </a:r>
            <a:r>
              <a:rPr lang="zh-CN" sz="5600" dirty="0">
                <a:latin typeface="微软雅黑" pitchFamily="34" charset="-122"/>
                <a:ea typeface="微软雅黑" pitchFamily="34" charset="-122"/>
              </a:rPr>
              <a:t>也可使用</a:t>
            </a:r>
            <a:r>
              <a:rPr lang="en-US" altLang="zh-CN" sz="56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sz="5600" dirty="0">
                <a:latin typeface="微软雅黑" pitchFamily="34" charset="-122"/>
                <a:ea typeface="微软雅黑" pitchFamily="34" charset="-122"/>
              </a:rPr>
              <a:t>调试选中脚本、</a:t>
            </a:r>
            <a:r>
              <a:rPr lang="zh-CN" altLang="en-US" sz="5600" dirty="0">
                <a:latin typeface="微软雅黑" pitchFamily="34" charset="-122"/>
                <a:ea typeface="微软雅黑" pitchFamily="34" charset="-122"/>
              </a:rPr>
              <a:t>调试当前脚本功能</a:t>
            </a:r>
            <a:endParaRPr lang="en-US" altLang="zh-CN" sz="5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70000"/>
              </a:lnSpc>
              <a:buFont typeface="Wingdings" pitchFamily="2" charset="2"/>
              <a:buChar char="l"/>
              <a:defRPr/>
            </a:pPr>
            <a:r>
              <a:rPr lang="zh-CN" altLang="en-US" sz="8000" dirty="0">
                <a:latin typeface="微软雅黑" pitchFamily="34" charset="-122"/>
                <a:ea typeface="微软雅黑" pitchFamily="34" charset="-122"/>
              </a:rPr>
              <a:t>分析日志</a:t>
            </a:r>
            <a:endParaRPr lang="en-US" altLang="zh-CN" sz="8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70000"/>
              </a:lnSpc>
              <a:buFontTx/>
              <a:buNone/>
              <a:defRPr/>
            </a:pPr>
            <a:r>
              <a:rPr lang="zh-CN" altLang="en-US" sz="1600" dirty="0" smtClean="0"/>
              <a:t>      </a:t>
            </a:r>
            <a:r>
              <a:rPr lang="zh-CN" altLang="en-US" sz="5600" dirty="0">
                <a:latin typeface="微软雅黑" pitchFamily="34" charset="-122"/>
                <a:ea typeface="微软雅黑" pitchFamily="34" charset="-122"/>
              </a:rPr>
              <a:t>根据日志查看脚本执行结果，若出现红色</a:t>
            </a:r>
            <a:r>
              <a:rPr lang="zh-CN" altLang="en-US" sz="5600" dirty="0" smtClean="0">
                <a:latin typeface="微软雅黑" pitchFamily="34" charset="-122"/>
                <a:ea typeface="微软雅黑" pitchFamily="34" charset="-122"/>
              </a:rPr>
              <a:t>错误，需分析日志找出</a:t>
            </a:r>
            <a:r>
              <a:rPr lang="zh-CN" altLang="en-US" sz="5600" dirty="0">
                <a:latin typeface="微软雅黑" pitchFamily="34" charset="-122"/>
                <a:ea typeface="微软雅黑" pitchFamily="34" charset="-122"/>
              </a:rPr>
              <a:t>错误原因</a:t>
            </a:r>
            <a:r>
              <a:rPr lang="zh-CN" altLang="en-US" sz="5600" dirty="0" smtClean="0">
                <a:latin typeface="微软雅黑" pitchFamily="34" charset="-122"/>
                <a:ea typeface="微软雅黑" pitchFamily="34" charset="-122"/>
              </a:rPr>
              <a:t>，并修改</a:t>
            </a:r>
            <a:r>
              <a:rPr lang="zh-CN" altLang="en-US" sz="5600" dirty="0">
                <a:latin typeface="微软雅黑" pitchFamily="34" charset="-122"/>
                <a:ea typeface="微软雅黑" pitchFamily="34" charset="-122"/>
              </a:rPr>
              <a:t>脚本</a:t>
            </a:r>
            <a:r>
              <a:rPr lang="zh-CN" altLang="en-US" sz="5600" dirty="0" smtClean="0">
                <a:latin typeface="微软雅黑" pitchFamily="34" charset="-122"/>
                <a:ea typeface="微软雅黑" pitchFamily="34" charset="-122"/>
              </a:rPr>
              <a:t>，直至无报错</a:t>
            </a:r>
            <a:endParaRPr lang="en-US" altLang="zh-CN" sz="2400" b="1" dirty="0" smtClean="0">
              <a:latin typeface="+mn-ea"/>
            </a:endParaRPr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en-US" altLang="zh-CN" sz="2400" dirty="0" smtClean="0"/>
          </a:p>
          <a:p>
            <a:pPr eaLnBrk="1" hangingPunct="1">
              <a:defRPr/>
            </a:pPr>
            <a:endParaRPr lang="en-US" altLang="zh-CN" sz="2400" dirty="0" smtClean="0"/>
          </a:p>
          <a:p>
            <a:pPr eaLnBrk="1" hangingPunct="1">
              <a:defRPr/>
            </a:pPr>
            <a:endParaRPr lang="en-US" altLang="zh-CN" sz="2400" dirty="0" smtClean="0"/>
          </a:p>
          <a:p>
            <a:pPr eaLnBrk="1" hangingPunct="1">
              <a:defRPr/>
            </a:pPr>
            <a:endParaRPr lang="en-US" altLang="zh-CN" sz="2400" dirty="0" smtClean="0"/>
          </a:p>
          <a:p>
            <a:pPr eaLnBrk="1" hangingPunct="1">
              <a:defRPr/>
            </a:pPr>
            <a:endParaRPr lang="en-US" altLang="zh-CN" sz="2400" dirty="0" smtClean="0"/>
          </a:p>
          <a:p>
            <a:pPr eaLnBrk="1" hangingPunct="1">
              <a:defRPr/>
            </a:pPr>
            <a:endParaRPr lang="zh-CN" sz="2400" dirty="0" smtClean="0"/>
          </a:p>
          <a:p>
            <a:pPr eaLnBrk="1" hangingPunct="1">
              <a:defRPr/>
            </a:pPr>
            <a:endParaRPr lang="en-US" altLang="zh-CN" sz="2800" dirty="0" smtClean="0"/>
          </a:p>
          <a:p>
            <a:pPr eaLnBrk="1" hangingPunct="1">
              <a:buFont typeface="Wingdings" pitchFamily="2" charset="2"/>
              <a:buChar char="l"/>
              <a:defRPr/>
            </a:pPr>
            <a:endParaRPr lang="en-US" altLang="zh-CN" sz="2800" dirty="0" smtClean="0"/>
          </a:p>
          <a:p>
            <a:pPr eaLnBrk="1" hangingPunct="1">
              <a:defRPr/>
            </a:pPr>
            <a:endParaRPr lang="en-US" altLang="zh-CN" sz="2800" dirty="0" smtClean="0"/>
          </a:p>
          <a:p>
            <a:pPr eaLnBrk="1" hangingPunct="1">
              <a:defRPr/>
            </a:pPr>
            <a:endParaRPr lang="en-US" altLang="zh-CN" sz="2800" dirty="0" smtClean="0"/>
          </a:p>
        </p:txBody>
      </p:sp>
      <p:pic>
        <p:nvPicPr>
          <p:cNvPr id="18435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976438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灯片编号占位符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164138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B2C002E-F048-49D3-A190-EB21E91C5723}" type="slidenum">
              <a:rPr lang="zh-CN" altLang="en-US" sz="1100">
                <a:solidFill>
                  <a:srgbClr val="0070C0"/>
                </a:solidFill>
              </a:rPr>
              <a:pPr/>
              <a:t>22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kern="120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新建工程</a:t>
            </a:r>
          </a:p>
        </p:txBody>
      </p:sp>
    </p:spTree>
    <p:extLst>
      <p:ext uri="{BB962C8B-B14F-4D97-AF65-F5344CB8AC3E}">
        <p14:creationId xmlns:p14="http://schemas.microsoft.com/office/powerpoint/2010/main" val="288026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35575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  <a:defRPr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导入工程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sz="200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sz="2000" dirty="0" smtClean="0">
                <a:latin typeface="微软雅黑" pitchFamily="34" charset="-122"/>
                <a:ea typeface="微软雅黑" pitchFamily="34" charset="-122"/>
              </a:rPr>
              <a:t>按钮打开已存在的工程并导入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  <a:defRPr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新增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维护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调试案例、分析日志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400" dirty="0" smtClean="0"/>
              <a:t> 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用例基本操作同新增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工程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l"/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举例：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导入示例工程，现场演示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eaLnBrk="1" hangingPunct="1">
              <a:buFont typeface="Wingdings" pitchFamily="2" charset="2"/>
              <a:buChar char="l"/>
              <a:defRPr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  <a:defRPr/>
            </a:pPr>
            <a:endParaRPr lang="en-US" altLang="zh-CN" sz="2400" dirty="0" smtClean="0"/>
          </a:p>
          <a:p>
            <a:pPr eaLnBrk="1" hangingPunct="1">
              <a:buFontTx/>
              <a:buNone/>
              <a:defRPr/>
            </a:pPr>
            <a:endParaRPr lang="en-US" altLang="zh-CN" sz="2400" dirty="0" smtClean="0"/>
          </a:p>
          <a:p>
            <a:pPr eaLnBrk="1" hangingPunct="1">
              <a:buFontTx/>
              <a:buNone/>
              <a:defRPr/>
            </a:pPr>
            <a:endParaRPr lang="en-US" altLang="zh-CN" sz="2400" dirty="0" smtClean="0"/>
          </a:p>
          <a:p>
            <a:pPr eaLnBrk="1" hangingPunct="1">
              <a:buFontTx/>
              <a:buNone/>
              <a:defRPr/>
            </a:pPr>
            <a:endParaRPr lang="en-US" altLang="zh-CN" sz="2400" dirty="0" smtClean="0"/>
          </a:p>
          <a:p>
            <a:pPr eaLnBrk="1" hangingPunct="1">
              <a:buFontTx/>
              <a:buNone/>
              <a:defRPr/>
            </a:pPr>
            <a:endParaRPr lang="zh-CN" sz="2400" dirty="0" smtClean="0"/>
          </a:p>
          <a:p>
            <a:pPr eaLnBrk="1" hangingPunct="1">
              <a:buFontTx/>
              <a:buNone/>
              <a:defRPr/>
            </a:pPr>
            <a:endParaRPr lang="en-US" altLang="zh-CN" sz="2800" dirty="0" smtClean="0"/>
          </a:p>
          <a:p>
            <a:pPr eaLnBrk="1" hangingPunct="1">
              <a:buFont typeface="Wingdings" pitchFamily="2" charset="2"/>
              <a:buChar char="l"/>
              <a:defRPr/>
            </a:pPr>
            <a:endParaRPr lang="en-US" altLang="zh-CN" sz="2800" dirty="0" smtClean="0"/>
          </a:p>
          <a:p>
            <a:pPr eaLnBrk="1" hangingPunct="1">
              <a:buFontTx/>
              <a:buNone/>
              <a:defRPr/>
            </a:pPr>
            <a:endParaRPr lang="en-US" altLang="zh-CN" sz="2800" dirty="0" smtClean="0"/>
          </a:p>
          <a:p>
            <a:pPr eaLnBrk="1" hangingPunct="1">
              <a:buFontTx/>
              <a:buNone/>
              <a:defRPr/>
            </a:pPr>
            <a:endParaRPr lang="en-US" altLang="zh-CN" sz="2800" dirty="0" smtClean="0"/>
          </a:p>
        </p:txBody>
      </p:sp>
      <p:pic>
        <p:nvPicPr>
          <p:cNvPr id="2048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2565400"/>
            <a:ext cx="238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灯片编号占位符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164138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6A9A796-2D48-4ED7-AC09-5E05948B9091}" type="slidenum">
              <a:rPr lang="zh-CN" altLang="en-US" sz="1100">
                <a:solidFill>
                  <a:srgbClr val="0070C0"/>
                </a:solidFill>
              </a:rPr>
              <a:pPr/>
              <a:t>23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kern="120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导入工程</a:t>
            </a:r>
          </a:p>
        </p:txBody>
      </p:sp>
    </p:spTree>
    <p:extLst>
      <p:ext uri="{BB962C8B-B14F-4D97-AF65-F5344CB8AC3E}">
        <p14:creationId xmlns:p14="http://schemas.microsoft.com/office/powerpoint/2010/main" val="29167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 bwMode="auto">
          <a:xfrm>
            <a:off x="328712" y="1323975"/>
            <a:ext cx="8534400" cy="2730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检出工程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使用     检出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中的工程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新建资源库：输入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路径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右键点击待检出工程目录，选择检出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TestCase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Explorer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界面右键菜单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Team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选项中更新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提交文件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7" name="灯片编号占位符 38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164138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935DB2C-4A1C-409B-BBC3-1AC44739043D}" type="slidenum">
              <a:rPr lang="zh-CN" altLang="en-US" sz="1100">
                <a:solidFill>
                  <a:srgbClr val="0070C0"/>
                </a:solidFill>
              </a:rPr>
              <a:pPr/>
              <a:t>24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-SVN</a:t>
            </a:r>
            <a:r>
              <a:rPr lang="zh-CN" altLang="en-US" sz="2800" b="1" kern="120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检出工程</a:t>
            </a: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6" y="2130971"/>
            <a:ext cx="2095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3741787"/>
            <a:ext cx="4162425" cy="2209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11675" y="3741787"/>
            <a:ext cx="4381500" cy="2209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60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 bwMode="auto">
          <a:xfrm>
            <a:off x="261938" y="1412875"/>
            <a:ext cx="8534400" cy="48958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结合第三部分控件定位，实例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讲解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38"/>
          <p:cNvSpPr txBox="1">
            <a:spLocks/>
          </p:cNvSpPr>
          <p:nvPr/>
        </p:nvSpPr>
        <p:spPr bwMode="auto">
          <a:xfrm>
            <a:off x="5164138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fld id="{71D4173E-FEF8-47B6-A783-B8C0C8040437}" type="slidenum">
              <a:rPr lang="zh-CN" altLang="en-US" sz="1100" smtClean="0">
                <a:solidFill>
                  <a:srgbClr val="0070C0"/>
                </a:solidFill>
              </a:rPr>
              <a:pPr/>
              <a:t>25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案例</a:t>
            </a:r>
            <a:r>
              <a:rPr lang="zh-CN" altLang="en-US" sz="2800" b="1" dirty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编写</a:t>
            </a:r>
            <a:endParaRPr lang="zh-CN" altLang="en-US" sz="2800" b="1" kern="1200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459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 bwMode="auto">
          <a:xfrm>
            <a:off x="261938" y="1412875"/>
            <a:ext cx="8534400" cy="48958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用例脚本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调试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调试选中步骤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调试当前脚本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运行至此步骤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Debug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TestCase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本地执行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  <a:defRPr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操作讲解各调试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方式下所包含步骤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案例执行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逻辑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38"/>
          <p:cNvSpPr txBox="1">
            <a:spLocks/>
          </p:cNvSpPr>
          <p:nvPr/>
        </p:nvSpPr>
        <p:spPr bwMode="auto">
          <a:xfrm>
            <a:off x="5164138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fld id="{71D4173E-FEF8-47B6-A783-B8C0C8040437}" type="slidenum">
              <a:rPr lang="zh-CN" altLang="en-US" sz="1100" smtClean="0">
                <a:solidFill>
                  <a:srgbClr val="0070C0"/>
                </a:solidFill>
              </a:rPr>
              <a:pPr/>
              <a:t>26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调试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lang="zh-CN" altLang="en-US" sz="2800" b="1" dirty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方式</a:t>
            </a:r>
            <a:endParaRPr lang="zh-CN" altLang="en-US" sz="2800" b="1" kern="1200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56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 bwMode="auto">
          <a:xfrm>
            <a:off x="261938" y="1412875"/>
            <a:ext cx="8534400" cy="48958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  <a:defRPr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本地执行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概念：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在本地执行用例，且执行结果显示在本地工程目录下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应用场景：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本地机器空闲；对浏览器兼容性及执行时间无要求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1" name="灯片编号占位符 38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164138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71D4173E-FEF8-47B6-A783-B8C0C8040437}" type="slidenum">
              <a:rPr lang="zh-CN" altLang="en-US" sz="1100">
                <a:solidFill>
                  <a:srgbClr val="0070C0"/>
                </a:solidFill>
              </a:rPr>
              <a:pPr/>
              <a:t>27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本地执行</a:t>
            </a:r>
            <a:endParaRPr lang="zh-CN" altLang="en-US" sz="2800" b="1" kern="1200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15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/>
          <p:cNvSpPr>
            <a:spLocks noGrp="1"/>
          </p:cNvSpPr>
          <p:nvPr>
            <p:ph idx="1"/>
          </p:nvPr>
        </p:nvSpPr>
        <p:spPr bwMode="auto">
          <a:xfrm>
            <a:off x="261938" y="1892300"/>
            <a:ext cx="8534400" cy="3697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本地执行要点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勾选部分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全部自动化用例，点击     ，打开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SAT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TestPlan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刷新待执行用例，配置执行策略，执行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等待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Run Test Suit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弹框消失，即表示本地执行完毕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查看本地执行报告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本地工程目录的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report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目录下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SAT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TestPlan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界面执行结果链接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5" name="灯片编号占位符 38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164138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6DB369F-412E-4951-89CC-D2377AC7563A}" type="slidenum">
              <a:rPr lang="zh-CN" altLang="en-US" sz="1100">
                <a:solidFill>
                  <a:srgbClr val="0070C0"/>
                </a:solidFill>
              </a:rPr>
              <a:pPr/>
              <a:t>28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kern="1200" dirty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本地执行</a:t>
            </a:r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7175" y="2665413"/>
            <a:ext cx="209550" cy="1905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0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92460" y="1340768"/>
            <a:ext cx="8839200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手工测试</a:t>
            </a: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优点：</a:t>
            </a: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-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具有创造性，能通过探索性的方法来发现软件隐藏的漏洞和缺陷；</a:t>
            </a:r>
          </a:p>
          <a:p>
            <a:pPr lvl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高能力的人能够保证高质量；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不足：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-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不稳定性，执行结果与人的能力、心态、情绪等因素关联较大，结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果难以通过具体的指标衡量；</a:t>
            </a:r>
          </a:p>
          <a:p>
            <a:pPr lvl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人的成本高；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323850" y="476250"/>
            <a:ext cx="8229600" cy="720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手工</a:t>
            </a:r>
            <a:r>
              <a:rPr lang="zh-CN" altLang="en-US" sz="2800" b="1" dirty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测试优点及不足</a:t>
            </a:r>
          </a:p>
        </p:txBody>
      </p:sp>
    </p:spTree>
    <p:extLst>
      <p:ext uri="{BB962C8B-B14F-4D97-AF65-F5344CB8AC3E}">
        <p14:creationId xmlns:p14="http://schemas.microsoft.com/office/powerpoint/2010/main" val="3094461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内容占位符 2"/>
          <p:cNvSpPr>
            <a:spLocks noGrp="1"/>
          </p:cNvSpPr>
          <p:nvPr>
            <p:ph sz="half" idx="1"/>
          </p:nvPr>
        </p:nvSpPr>
        <p:spPr bwMode="auto">
          <a:xfrm>
            <a:off x="250825" y="1960563"/>
            <a:ext cx="3241675" cy="3556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70000"/>
              </a:lnSpc>
              <a:buFont typeface="Wingdings" pitchFamily="2" charset="2"/>
              <a:buChar char="l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本地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执行配置说明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用例：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当前选中待批跑的用例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数据配置：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待批跑用例选用的配置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执行次数：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用例循环执行次数，默认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开始时间：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定时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小时后执行，不填或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表示立即执行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执行结果：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本地执行结果链接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79" name="灯片编号占位符 38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357813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4EF98EB-77BA-4D6D-9EB7-058CB56571BE}" type="slidenum">
              <a:rPr lang="zh-CN" altLang="en-US" sz="1100">
                <a:solidFill>
                  <a:srgbClr val="0070C0"/>
                </a:solidFill>
              </a:rPr>
              <a:pPr/>
              <a:t>29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sp>
        <p:nvSpPr>
          <p:cNvPr id="10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kern="120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本地执行</a:t>
            </a:r>
            <a:endParaRPr lang="zh-CN" altLang="en-US" sz="2800" b="1" kern="120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276872"/>
            <a:ext cx="5112568" cy="2907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92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 bwMode="auto">
          <a:xfrm>
            <a:off x="261938" y="1124744"/>
            <a:ext cx="8534400" cy="518398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  <a:defRPr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1400" dirty="0"/>
              <a:t>在脚本正确的前提，勾选所有案例，执行顺序如下：</a:t>
            </a:r>
          </a:p>
          <a:p>
            <a:r>
              <a:rPr lang="en-US" altLang="zh-CN" sz="1400" dirty="0"/>
              <a:t>TS_001 </a:t>
            </a:r>
            <a:r>
              <a:rPr lang="zh-CN" altLang="zh-CN" sz="1400" dirty="0"/>
              <a:t>测试套</a:t>
            </a:r>
            <a:r>
              <a:rPr lang="en-US" altLang="zh-CN" sz="1400" dirty="0"/>
              <a:t>1</a:t>
            </a:r>
            <a:r>
              <a:rPr lang="zh-CN" altLang="zh-CN" sz="1400" dirty="0"/>
              <a:t>（前置步骤） </a:t>
            </a:r>
          </a:p>
          <a:p>
            <a:r>
              <a:rPr lang="zh-CN" altLang="zh-CN" sz="1400" dirty="0"/>
              <a:t>—</a:t>
            </a:r>
            <a:r>
              <a:rPr lang="en-US" altLang="zh-CN" sz="1400" dirty="0"/>
              <a:t>&gt; TC_001 </a:t>
            </a:r>
            <a:r>
              <a:rPr lang="zh-CN" altLang="zh-CN" sz="1400" dirty="0"/>
              <a:t>案例</a:t>
            </a:r>
            <a:r>
              <a:rPr lang="en-US" altLang="zh-CN" sz="1400" dirty="0"/>
              <a:t>1 </a:t>
            </a:r>
            <a:r>
              <a:rPr lang="zh-CN" altLang="zh-CN" sz="1400" dirty="0"/>
              <a:t>（前置步骤）—</a:t>
            </a:r>
            <a:r>
              <a:rPr lang="en-US" altLang="zh-CN" sz="1400" dirty="0"/>
              <a:t>&gt; TC_001 </a:t>
            </a:r>
            <a:r>
              <a:rPr lang="zh-CN" altLang="zh-CN" sz="1400" dirty="0"/>
              <a:t>案例</a:t>
            </a:r>
            <a:r>
              <a:rPr lang="en-US" altLang="zh-CN" sz="1400" dirty="0"/>
              <a:t>1</a:t>
            </a:r>
            <a:r>
              <a:rPr lang="zh-CN" altLang="zh-CN" sz="1400" dirty="0"/>
              <a:t>（测试步骤）—</a:t>
            </a:r>
            <a:r>
              <a:rPr lang="en-US" altLang="zh-CN" sz="1400" dirty="0"/>
              <a:t>&gt; TC_001 </a:t>
            </a:r>
            <a:r>
              <a:rPr lang="zh-CN" altLang="zh-CN" sz="1400" dirty="0"/>
              <a:t>案例</a:t>
            </a:r>
            <a:r>
              <a:rPr lang="en-US" altLang="zh-CN" sz="1400" dirty="0"/>
              <a:t>1</a:t>
            </a:r>
            <a:r>
              <a:rPr lang="zh-CN" altLang="zh-CN" sz="1400" dirty="0"/>
              <a:t>（后置步骤）</a:t>
            </a:r>
          </a:p>
          <a:p>
            <a:r>
              <a:rPr lang="en-US" altLang="zh-CN" sz="1400" dirty="0"/>
              <a:t>       </a:t>
            </a:r>
            <a:r>
              <a:rPr lang="zh-CN" altLang="zh-CN" sz="1400" dirty="0"/>
              <a:t>—</a:t>
            </a:r>
            <a:r>
              <a:rPr lang="en-US" altLang="zh-CN" sz="1400" dirty="0"/>
              <a:t>&gt; TC_002 </a:t>
            </a:r>
            <a:r>
              <a:rPr lang="zh-CN" altLang="zh-CN" sz="1400" dirty="0"/>
              <a:t>案例</a:t>
            </a:r>
            <a:r>
              <a:rPr lang="en-US" altLang="zh-CN" sz="1400" dirty="0"/>
              <a:t>2 </a:t>
            </a:r>
            <a:r>
              <a:rPr lang="zh-CN" altLang="zh-CN" sz="1400" dirty="0"/>
              <a:t>（前置步骤）—</a:t>
            </a:r>
            <a:r>
              <a:rPr lang="en-US" altLang="zh-CN" sz="1400" dirty="0"/>
              <a:t>&gt; TC_002 </a:t>
            </a:r>
            <a:r>
              <a:rPr lang="zh-CN" altLang="zh-CN" sz="1400" dirty="0"/>
              <a:t>案例</a:t>
            </a:r>
            <a:r>
              <a:rPr lang="en-US" altLang="zh-CN" sz="1400" dirty="0"/>
              <a:t>2</a:t>
            </a:r>
            <a:r>
              <a:rPr lang="zh-CN" altLang="zh-CN" sz="1400" dirty="0"/>
              <a:t>（测试步骤）—</a:t>
            </a:r>
            <a:r>
              <a:rPr lang="en-US" altLang="zh-CN" sz="1400" dirty="0"/>
              <a:t>&gt; TC_002 </a:t>
            </a:r>
            <a:r>
              <a:rPr lang="zh-CN" altLang="zh-CN" sz="1400" dirty="0"/>
              <a:t>案例</a:t>
            </a:r>
            <a:r>
              <a:rPr lang="en-US" altLang="zh-CN" sz="1400" dirty="0"/>
              <a:t>2</a:t>
            </a:r>
            <a:r>
              <a:rPr lang="zh-CN" altLang="zh-CN" sz="1400" dirty="0"/>
              <a:t>（后置步骤）</a:t>
            </a:r>
          </a:p>
          <a:p>
            <a:r>
              <a:rPr lang="zh-CN" altLang="zh-CN" sz="1400" dirty="0"/>
              <a:t>—</a:t>
            </a:r>
            <a:r>
              <a:rPr lang="en-US" altLang="zh-CN" sz="1400" dirty="0"/>
              <a:t>&gt; TS_001 </a:t>
            </a:r>
            <a:r>
              <a:rPr lang="zh-CN" altLang="zh-CN" sz="1400" dirty="0"/>
              <a:t>测试套</a:t>
            </a:r>
            <a:r>
              <a:rPr lang="en-US" altLang="zh-CN" sz="1400" dirty="0"/>
              <a:t>1</a:t>
            </a:r>
            <a:r>
              <a:rPr lang="zh-CN" altLang="zh-CN" sz="1400" dirty="0"/>
              <a:t>（后置步骤）</a:t>
            </a:r>
          </a:p>
          <a:p>
            <a:r>
              <a:rPr lang="zh-CN" altLang="zh-CN" sz="1400" dirty="0"/>
              <a:t>—</a:t>
            </a:r>
            <a:r>
              <a:rPr lang="en-US" altLang="zh-CN" sz="1400" dirty="0"/>
              <a:t>&gt;TS_002 </a:t>
            </a:r>
            <a:r>
              <a:rPr lang="zh-CN" altLang="zh-CN" sz="1400" dirty="0"/>
              <a:t>测试套</a:t>
            </a:r>
            <a:r>
              <a:rPr lang="en-US" altLang="zh-CN" sz="1400" dirty="0"/>
              <a:t>2</a:t>
            </a:r>
            <a:r>
              <a:rPr lang="zh-CN" altLang="zh-CN" sz="1400" dirty="0"/>
              <a:t>（前置步骤） </a:t>
            </a:r>
          </a:p>
          <a:p>
            <a:r>
              <a:rPr lang="zh-CN" altLang="zh-CN" sz="1400" dirty="0"/>
              <a:t>—</a:t>
            </a:r>
            <a:r>
              <a:rPr lang="en-US" altLang="zh-CN" sz="1400" dirty="0"/>
              <a:t>&gt; TC_001 </a:t>
            </a:r>
            <a:r>
              <a:rPr lang="zh-CN" altLang="zh-CN" sz="1400" dirty="0"/>
              <a:t>案例</a:t>
            </a:r>
            <a:r>
              <a:rPr lang="en-US" altLang="zh-CN" sz="1400" dirty="0"/>
              <a:t>3 </a:t>
            </a:r>
            <a:r>
              <a:rPr lang="zh-CN" altLang="zh-CN" sz="1400" dirty="0"/>
              <a:t>（前置步骤）—</a:t>
            </a:r>
            <a:r>
              <a:rPr lang="en-US" altLang="zh-CN" sz="1400" dirty="0"/>
              <a:t>&gt; TC_001 </a:t>
            </a:r>
            <a:r>
              <a:rPr lang="zh-CN" altLang="zh-CN" sz="1400" dirty="0"/>
              <a:t>案例</a:t>
            </a:r>
            <a:r>
              <a:rPr lang="en-US" altLang="zh-CN" sz="1400" dirty="0"/>
              <a:t>3</a:t>
            </a:r>
            <a:r>
              <a:rPr lang="zh-CN" altLang="zh-CN" sz="1400" dirty="0"/>
              <a:t>（测试步骤）—</a:t>
            </a:r>
            <a:r>
              <a:rPr lang="en-US" altLang="zh-CN" sz="1400" dirty="0"/>
              <a:t>&gt; TC_001 </a:t>
            </a:r>
            <a:r>
              <a:rPr lang="zh-CN" altLang="zh-CN" sz="1400" dirty="0"/>
              <a:t>案例</a:t>
            </a:r>
            <a:r>
              <a:rPr lang="en-US" altLang="zh-CN" sz="1400" dirty="0"/>
              <a:t>3</a:t>
            </a:r>
            <a:r>
              <a:rPr lang="zh-CN" altLang="zh-CN" sz="1400" dirty="0"/>
              <a:t>（后置步骤）</a:t>
            </a:r>
          </a:p>
          <a:p>
            <a:r>
              <a:rPr lang="en-US" altLang="zh-CN" sz="1400" dirty="0"/>
              <a:t>       </a:t>
            </a:r>
            <a:r>
              <a:rPr lang="zh-CN" altLang="zh-CN" sz="1400" dirty="0"/>
              <a:t>—</a:t>
            </a:r>
            <a:r>
              <a:rPr lang="en-US" altLang="zh-CN" sz="1400" dirty="0"/>
              <a:t>&gt; TC_002 </a:t>
            </a:r>
            <a:r>
              <a:rPr lang="zh-CN" altLang="zh-CN" sz="1400" dirty="0"/>
              <a:t>案例</a:t>
            </a:r>
            <a:r>
              <a:rPr lang="en-US" altLang="zh-CN" sz="1400" dirty="0"/>
              <a:t>4 </a:t>
            </a:r>
            <a:r>
              <a:rPr lang="zh-CN" altLang="zh-CN" sz="1400" dirty="0"/>
              <a:t>（前置步骤）—</a:t>
            </a:r>
            <a:r>
              <a:rPr lang="en-US" altLang="zh-CN" sz="1400" dirty="0"/>
              <a:t>&gt; TC_002 </a:t>
            </a:r>
            <a:r>
              <a:rPr lang="zh-CN" altLang="zh-CN" sz="1400" dirty="0"/>
              <a:t>案例</a:t>
            </a:r>
            <a:r>
              <a:rPr lang="en-US" altLang="zh-CN" sz="1400" dirty="0"/>
              <a:t>4</a:t>
            </a:r>
            <a:r>
              <a:rPr lang="zh-CN" altLang="zh-CN" sz="1400" dirty="0"/>
              <a:t>（测试步骤）—</a:t>
            </a:r>
            <a:r>
              <a:rPr lang="en-US" altLang="zh-CN" sz="1400" dirty="0"/>
              <a:t>&gt; TC_002 </a:t>
            </a:r>
            <a:r>
              <a:rPr lang="zh-CN" altLang="zh-CN" sz="1400" dirty="0"/>
              <a:t>案例</a:t>
            </a:r>
            <a:r>
              <a:rPr lang="en-US" altLang="zh-CN" sz="1400" dirty="0"/>
              <a:t>4</a:t>
            </a:r>
            <a:r>
              <a:rPr lang="zh-CN" altLang="zh-CN" sz="1400" dirty="0"/>
              <a:t>（后置步骤）</a:t>
            </a:r>
          </a:p>
          <a:p>
            <a:r>
              <a:rPr lang="zh-CN" altLang="zh-CN" sz="1400" dirty="0"/>
              <a:t>—</a:t>
            </a:r>
            <a:r>
              <a:rPr lang="en-US" altLang="zh-CN" sz="1400" dirty="0"/>
              <a:t>&gt; TS_002 </a:t>
            </a:r>
            <a:r>
              <a:rPr lang="zh-CN" altLang="zh-CN" sz="1400" dirty="0"/>
              <a:t>测试套</a:t>
            </a:r>
            <a:r>
              <a:rPr lang="en-US" altLang="zh-CN" sz="1400" dirty="0"/>
              <a:t>2</a:t>
            </a:r>
            <a:r>
              <a:rPr lang="zh-CN" altLang="zh-CN" sz="1400" dirty="0"/>
              <a:t>（后置步骤</a:t>
            </a:r>
            <a:r>
              <a:rPr lang="zh-CN" altLang="zh-CN" sz="1400" dirty="0" smtClean="0"/>
              <a:t>）</a:t>
            </a:r>
            <a:endParaRPr lang="en-US" altLang="zh-CN" sz="1400" dirty="0" smtClean="0"/>
          </a:p>
        </p:txBody>
      </p:sp>
      <p:sp>
        <p:nvSpPr>
          <p:cNvPr id="5" name="灯片编号占位符 38"/>
          <p:cNvSpPr txBox="1">
            <a:spLocks/>
          </p:cNvSpPr>
          <p:nvPr/>
        </p:nvSpPr>
        <p:spPr bwMode="auto">
          <a:xfrm>
            <a:off x="5164138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fld id="{71D4173E-FEF8-47B6-A783-B8C0C8040437}" type="slidenum">
              <a:rPr lang="zh-CN" altLang="en-US" sz="1100" smtClean="0">
                <a:solidFill>
                  <a:srgbClr val="0070C0"/>
                </a:solidFill>
              </a:rPr>
              <a:pPr/>
              <a:t>30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执行逻辑</a:t>
            </a:r>
            <a:endParaRPr lang="zh-CN" altLang="en-US" sz="2800" b="1" kern="1200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43" y="1556792"/>
            <a:ext cx="332422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67544" y="1114604"/>
            <a:ext cx="22525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b="1" dirty="0"/>
              <a:t>用例采用顺序执行过程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986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 bwMode="auto">
          <a:xfrm>
            <a:off x="261938" y="1124744"/>
            <a:ext cx="8534400" cy="518398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步骤执行失败之后的处理逻辑，概括如下：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1）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测试套或测试案例中任何一步出错，都会跳过该案例，执行该案例的容错步骤，不会影响下一条案例的执行，如测试套的前置步骤出错，会执行相应测试套的容错步骤，且该测试套中包含的所有案例都会被跳过；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2）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前置步骤出错，该测试套或测试案例会整个跳过执行；测试步骤出错，该案例会执行报错；后置步骤出错，该案例的通过性不会受到影响，即案例执行通过；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3）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容错步骤出错，不影响接下来的执行过程；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4）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某个步骤出错会调用其对应的容错步骤；</a:t>
            </a:r>
          </a:p>
          <a:p>
            <a:endParaRPr lang="zh-CN" altLang="zh-CN" sz="1400" dirty="0"/>
          </a:p>
        </p:txBody>
      </p:sp>
      <p:sp>
        <p:nvSpPr>
          <p:cNvPr id="5" name="灯片编号占位符 38"/>
          <p:cNvSpPr txBox="1">
            <a:spLocks/>
          </p:cNvSpPr>
          <p:nvPr/>
        </p:nvSpPr>
        <p:spPr bwMode="auto">
          <a:xfrm>
            <a:off x="5164138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fld id="{71D4173E-FEF8-47B6-A783-B8C0C8040437}" type="slidenum">
              <a:rPr lang="zh-CN" altLang="en-US" sz="1100" smtClean="0">
                <a:solidFill>
                  <a:srgbClr val="0070C0"/>
                </a:solidFill>
              </a:rPr>
              <a:pPr/>
              <a:t>31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执行逻辑</a:t>
            </a:r>
            <a:endParaRPr lang="zh-CN" altLang="en-US" sz="2800" b="1" kern="1200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14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！新VI\！2015苏宁易购新LOGO\ppt模板2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3448"/>
            <a:ext cx="9144000" cy="687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64307" y="1384340"/>
            <a:ext cx="72707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第一部分：自动化概念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部分：</a:t>
            </a: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基础掌握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34950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第三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部分：控件定位及规范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：测试用例脚本实现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8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 bwMode="auto">
          <a:xfrm>
            <a:off x="261938" y="1124744"/>
            <a:ext cx="8534400" cy="518398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获取控件的常用方式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使用基础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不同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浏览器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切换、窗口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frame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、日期输入等特殊场景讲解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38"/>
          <p:cNvSpPr txBox="1">
            <a:spLocks/>
          </p:cNvSpPr>
          <p:nvPr/>
        </p:nvSpPr>
        <p:spPr bwMode="auto">
          <a:xfrm>
            <a:off x="5164138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fld id="{71D4173E-FEF8-47B6-A783-B8C0C8040437}" type="slidenum">
              <a:rPr lang="zh-CN" altLang="en-US" sz="1100" smtClean="0">
                <a:solidFill>
                  <a:srgbClr val="0070C0"/>
                </a:solidFill>
              </a:rPr>
              <a:pPr/>
              <a:t>33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控件定位</a:t>
            </a:r>
            <a:endParaRPr lang="zh-CN" altLang="en-US" sz="2800" b="1" kern="1200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1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 bwMode="auto">
          <a:xfrm>
            <a:off x="261938" y="1124744"/>
            <a:ext cx="8534400" cy="518398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不区分大小写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id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name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className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linkText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partialLinkText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map</a:t>
            </a:r>
          </a:p>
        </p:txBody>
      </p:sp>
      <p:sp>
        <p:nvSpPr>
          <p:cNvPr id="5" name="灯片编号占位符 38"/>
          <p:cNvSpPr txBox="1">
            <a:spLocks/>
          </p:cNvSpPr>
          <p:nvPr/>
        </p:nvSpPr>
        <p:spPr bwMode="auto">
          <a:xfrm>
            <a:off x="5164138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fld id="{71D4173E-FEF8-47B6-A783-B8C0C8040437}" type="slidenum">
              <a:rPr lang="zh-CN" altLang="en-US" sz="1100" smtClean="0">
                <a:solidFill>
                  <a:srgbClr val="0070C0"/>
                </a:solidFill>
              </a:rPr>
              <a:pPr/>
              <a:t>34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</a:t>
            </a:r>
            <a:r>
              <a:rPr lang="zh-CN" altLang="en-US" sz="2800" b="1" dirty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控件的常用方式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2800" b="1" kern="1200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5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8"/>
          <p:cNvSpPr txBox="1">
            <a:spLocks/>
          </p:cNvSpPr>
          <p:nvPr/>
        </p:nvSpPr>
        <p:spPr bwMode="auto">
          <a:xfrm>
            <a:off x="5164138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fld id="{71D4173E-FEF8-47B6-A783-B8C0C8040437}" type="slidenum">
              <a:rPr lang="zh-CN" altLang="en-US" sz="1100" smtClean="0"/>
              <a:pPr/>
              <a:t>35</a:t>
            </a:fld>
            <a:endParaRPr lang="en-US" altLang="zh-CN" sz="110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获取控件常用方式</a:t>
            </a:r>
            <a:r>
              <a:rPr lang="en-US" altLang="zh-CN" sz="2800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800" b="1" dirty="0" smtClean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2800" b="1" kern="1200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850" y="1124744"/>
            <a:ext cx="8229600" cy="1360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是常用的控件定位方式之一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某控件元素存在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属性，且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的属性值在本页面是唯一的，则可使用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作为该控件的定位方式</a:t>
            </a:r>
            <a:r>
              <a:rPr lang="zh-CN" altLang="zh-CN" sz="1400" dirty="0">
                <a:latin typeface="Arial" charset="0"/>
                <a:ea typeface="宋体" charset="-122"/>
              </a:rPr>
              <a:t>。</a:t>
            </a:r>
            <a:endParaRPr lang="en-US" altLang="zh-CN" sz="1400" dirty="0">
              <a:latin typeface="Arial" charset="0"/>
              <a:ea typeface="宋体" charset="-122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举例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SOP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登录页的用户名输入框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dirty="0">
              <a:latin typeface="Arial" charset="0"/>
              <a:ea typeface="宋体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065338"/>
            <a:ext cx="3744913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467544" y="3212976"/>
            <a:ext cx="74898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Firefox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的插件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Firebug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IE8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、谷歌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带的开发人员工具可以查看易购首页的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控件元素结构。</a:t>
            </a: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717032"/>
            <a:ext cx="484505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642938" y="4599682"/>
            <a:ext cx="7489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控件存在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属性，且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account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SOP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登录页唯一值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，可选择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作为控件定位方式。</a:t>
            </a: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4975919"/>
            <a:ext cx="42957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78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8"/>
          <p:cNvSpPr txBox="1">
            <a:spLocks/>
          </p:cNvSpPr>
          <p:nvPr/>
        </p:nvSpPr>
        <p:spPr bwMode="auto">
          <a:xfrm>
            <a:off x="5164138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fld id="{71D4173E-FEF8-47B6-A783-B8C0C8040437}" type="slidenum">
              <a:rPr lang="zh-CN" altLang="en-US" sz="1100" smtClean="0"/>
              <a:pPr/>
              <a:t>36</a:t>
            </a:fld>
            <a:endParaRPr lang="en-US" altLang="zh-CN" sz="110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</a:t>
            </a:r>
            <a:r>
              <a:rPr lang="zh-CN" altLang="en-US" sz="2800" b="1" dirty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控件的常用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方式</a:t>
            </a:r>
            <a:r>
              <a:rPr lang="en-US" altLang="zh-CN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-name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2800" b="1" kern="1200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850" y="1547813"/>
            <a:ext cx="8229600" cy="157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是常用的控件定位方式之一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某控件元素存在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属性，且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的属性值在本页面是唯一的，则可使用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作为该控件的定位方式。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举例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SOP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登录页的密码输入框，存在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属性，且取值是唯一的。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dirty="0">
              <a:latin typeface="Arial" charset="0"/>
              <a:ea typeface="宋体" charset="-122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571750"/>
            <a:ext cx="295275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806825"/>
            <a:ext cx="59531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4678363"/>
            <a:ext cx="43719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3850" y="1519238"/>
            <a:ext cx="8229600" cy="157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某控件元素存在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属性，且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的属性值在本页面是唯一的，则可使用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classname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作为该控件的定位方式。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值包含空格，如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abc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cd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，则不可以使用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className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定位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举例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SOP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校验登录成功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dirty="0">
              <a:latin typeface="Arial" charset="0"/>
              <a:ea typeface="宋体" charset="-122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4057650"/>
            <a:ext cx="43529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2582863"/>
            <a:ext cx="23812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8" y="3049588"/>
            <a:ext cx="3638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</a:t>
            </a:r>
            <a:r>
              <a:rPr lang="zh-CN" altLang="en-US" sz="2800" b="1" dirty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控件的常用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方式</a:t>
            </a:r>
            <a:r>
              <a:rPr lang="en-US" altLang="zh-CN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en-US" altLang="zh-CN" sz="2800" b="1" dirty="0" err="1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className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2800" b="1" kern="1200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2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</a:t>
            </a:r>
            <a:r>
              <a:rPr lang="zh-CN" altLang="en-US" sz="2800" b="1" dirty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控件的常用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方式</a:t>
            </a:r>
            <a:r>
              <a:rPr lang="en-US" altLang="zh-CN" sz="2800" b="1" dirty="0" smtClean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-(partial)</a:t>
            </a:r>
            <a:r>
              <a:rPr lang="en-US" altLang="zh-CN" sz="2800" b="1" dirty="0" err="1" smtClean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LinkText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2800" b="1" kern="1200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323850" y="1423988"/>
            <a:ext cx="8229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zh-CN" altLang="zh-CN" sz="1400">
                <a:latin typeface="微软雅黑" pitchFamily="34" charset="-122"/>
                <a:ea typeface="微软雅黑" pitchFamily="34" charset="-122"/>
              </a:rPr>
              <a:t>某控件元素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是一个以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为标签的链接</a:t>
            </a:r>
            <a:r>
              <a:rPr lang="zh-CN" altLang="zh-CN" sz="1400">
                <a:latin typeface="微软雅黑" pitchFamily="34" charset="-122"/>
                <a:ea typeface="微软雅黑" pitchFamily="34" charset="-122"/>
              </a:rPr>
              <a:t>，且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链接的文本</a:t>
            </a:r>
            <a:r>
              <a:rPr lang="zh-CN" altLang="zh-CN" sz="1400">
                <a:latin typeface="微软雅黑" pitchFamily="34" charset="-122"/>
                <a:ea typeface="微软雅黑" pitchFamily="34" charset="-122"/>
              </a:rPr>
              <a:t>在本页面是唯一的，则可使用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linktext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partialLinkText</a:t>
            </a:r>
            <a:r>
              <a:rPr lang="zh-CN" altLang="zh-CN" sz="1400">
                <a:latin typeface="微软雅黑" pitchFamily="34" charset="-122"/>
                <a:ea typeface="微软雅黑" pitchFamily="34" charset="-122"/>
              </a:rPr>
              <a:t>作为该控件的定位方式。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不同：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partialLinkText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支持模糊匹配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举例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SOP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首页登录链接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endParaRPr lang="zh-CN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2060575"/>
            <a:ext cx="25336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2647950"/>
            <a:ext cx="40862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3584575"/>
            <a:ext cx="33337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664075"/>
            <a:ext cx="33432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38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 txBox="1">
            <a:spLocks/>
          </p:cNvSpPr>
          <p:nvPr/>
        </p:nvSpPr>
        <p:spPr>
          <a:xfrm>
            <a:off x="323850" y="476250"/>
            <a:ext cx="8229600" cy="720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自动化测试的定义</a:t>
            </a:r>
            <a:endParaRPr lang="zh-CN" altLang="en-US" sz="2800" b="1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89570" y="1225550"/>
            <a:ext cx="8839200" cy="1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自动化测试是软件测试的一个重要组成部分</a:t>
            </a:r>
            <a:endParaRPr lang="en-US" altLang="zh-CN" sz="1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把以人为驱动的测试行为转化为机器执行的一种过程</a:t>
            </a:r>
            <a:endParaRPr lang="en-US" altLang="zh-CN" sz="1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意图替代部分人工测试，提高核心价值。</a:t>
            </a:r>
            <a:endParaRPr lang="en-US" altLang="zh-CN" sz="1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endParaRPr lang="en-US" altLang="zh-CN" sz="2000" dirty="0">
              <a:solidFill>
                <a:srgbClr val="00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43834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</a:t>
            </a:r>
            <a:r>
              <a:rPr lang="zh-CN" altLang="en-US" sz="2800" b="1" dirty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控件的常用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方式</a:t>
            </a:r>
            <a:r>
              <a:rPr lang="en-US" altLang="zh-CN" sz="2800" b="1" dirty="0" smtClean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800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定位原则</a:t>
            </a:r>
            <a:br>
              <a:rPr lang="zh-CN" altLang="en-US" sz="2800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2800" b="1" kern="1200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323850" y="1517650"/>
            <a:ext cx="8229600" cy="390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定位原则：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使用优先级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ID&gt;name&gt;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className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xpath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首先：存在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id/name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，且具有唯一性，优先使用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id/name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作为控件定位方式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其次：首先不满足时，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        对于非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节点，考虑使用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className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作为定位方式；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        对于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节点，优先考虑使用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inkText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partialLinkText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作为定位方式，其次考虑使用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className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定位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最后：前面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个不满足时，考虑使用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作为定位方式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endParaRPr lang="en-US" altLang="zh-CN" sz="1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63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 bwMode="auto">
          <a:xfrm>
            <a:off x="261938" y="1124744"/>
            <a:ext cx="8534400" cy="518398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获取控件的常用方式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使用基础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不同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浏览器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切换、窗口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frame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、日期输入等特殊场景讲解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38"/>
          <p:cNvSpPr txBox="1">
            <a:spLocks/>
          </p:cNvSpPr>
          <p:nvPr/>
        </p:nvSpPr>
        <p:spPr bwMode="auto">
          <a:xfrm>
            <a:off x="5164138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fld id="{71D4173E-FEF8-47B6-A783-B8C0C8040437}" type="slidenum">
              <a:rPr lang="zh-CN" altLang="en-US" sz="1100" smtClean="0">
                <a:solidFill>
                  <a:srgbClr val="0070C0"/>
                </a:solidFill>
              </a:rPr>
              <a:pPr/>
              <a:t>40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en-US" altLang="zh-CN" sz="2800" b="1" kern="1200" dirty="0" err="1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xpath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使用基础</a:t>
            </a:r>
            <a:endParaRPr lang="zh-CN" altLang="en-US" sz="2800" b="1" kern="1200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2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8"/>
          <p:cNvSpPr txBox="1">
            <a:spLocks/>
          </p:cNvSpPr>
          <p:nvPr/>
        </p:nvSpPr>
        <p:spPr bwMode="auto">
          <a:xfrm>
            <a:off x="5164138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fld id="{71D4173E-FEF8-47B6-A783-B8C0C8040437}" type="slidenum">
              <a:rPr lang="zh-CN" altLang="en-US" sz="1100" smtClean="0">
                <a:solidFill>
                  <a:srgbClr val="0070C0"/>
                </a:solidFill>
              </a:rPr>
              <a:pPr/>
              <a:t>41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en-US" altLang="zh-CN" sz="2800" b="1" kern="1200" dirty="0" err="1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xpath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使用基础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en-US" altLang="zh-CN" sz="2800" b="1" dirty="0" err="1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 sz="2800" b="1" dirty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800" b="1" kern="1200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ph idx="1"/>
          </p:nvPr>
        </p:nvSpPr>
        <p:spPr bwMode="auto">
          <a:xfrm>
            <a:off x="539750" y="1412875"/>
            <a:ext cx="7408863" cy="3449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它是一种用来确定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/>
              </a:rPr>
              <a:t>XML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/>
              </a:rPr>
              <a:t>标准通用标记语言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的子集）文档中某部分位置的语言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dirty="0" err="1" smtClean="0"/>
              <a:t>XPath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是一门在 </a:t>
            </a:r>
            <a:r>
              <a:rPr lang="en-US" altLang="zh-CN" sz="1800" dirty="0" smtClean="0"/>
              <a:t>XML </a:t>
            </a:r>
            <a:r>
              <a:rPr lang="zh-CN" altLang="en-US" sz="1800" dirty="0" smtClean="0"/>
              <a:t>文档中查找信息的语言</a:t>
            </a:r>
            <a:r>
              <a:rPr lang="en-US" altLang="zh-CN" sz="1800" dirty="0" smtClean="0"/>
              <a:t>)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的目的：为了在匹配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文档结构时能够准确地找到某一个节点元素。可以把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比作文件管理路径，通过文件管理路径，可以按照一定的规则查找到所需要的文件；同样，依据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所制定的规则，也可以很方便地找到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结构文档树中的任何一个节点。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文档都可看成是一棵树，该树与计算机中的树形文件夹非常类似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2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8"/>
          <p:cNvSpPr txBox="1">
            <a:spLocks/>
          </p:cNvSpPr>
          <p:nvPr/>
        </p:nvSpPr>
        <p:spPr bwMode="auto">
          <a:xfrm>
            <a:off x="5164138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fld id="{71D4173E-FEF8-47B6-A783-B8C0C8040437}" type="slidenum">
              <a:rPr lang="zh-CN" altLang="en-US" sz="1100" smtClean="0">
                <a:solidFill>
                  <a:srgbClr val="0070C0"/>
                </a:solidFill>
              </a:rPr>
              <a:pPr/>
              <a:t>42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en-US" altLang="zh-CN" sz="2800" b="1" kern="1200" dirty="0" err="1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xpath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使用基础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en-US" altLang="zh-CN" sz="2800" b="1" dirty="0" err="1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 sz="2800" b="1" dirty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800" b="1" kern="1200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节点：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Tx/>
              <a:buNone/>
              <a:defRPr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七种类型的节点：元素、属性、文本、命名空间、处理指令、注释以及文档节点（或称为根节点）。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 smtClean="0"/>
              <a:t>&lt;?xml version="1.0" encoding="ISO-8859-1"?&gt; 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/>
              <a:t>&lt;bookstore&gt;                       </a:t>
            </a:r>
            <a:r>
              <a:rPr lang="zh-CN" altLang="en-US" sz="1200" b="1" i="1" dirty="0" smtClean="0"/>
              <a:t>文档节点</a:t>
            </a:r>
            <a:endParaRPr lang="en-US" altLang="zh-CN" sz="1200" b="1" i="1" dirty="0" smtClean="0"/>
          </a:p>
          <a:p>
            <a:pPr marL="0" indent="0">
              <a:buFontTx/>
              <a:buNone/>
              <a:defRPr/>
            </a:pPr>
            <a:r>
              <a:rPr lang="en-US" altLang="zh-CN" sz="2000" dirty="0" smtClean="0"/>
              <a:t>&lt;book&gt;           </a:t>
            </a:r>
            <a:r>
              <a:rPr lang="zh-CN" altLang="en-US" sz="1200" b="1" i="1" dirty="0" smtClean="0"/>
              <a:t>属性节点</a:t>
            </a:r>
            <a:endParaRPr lang="en-US" altLang="zh-CN" sz="1200" b="1" i="1" dirty="0" smtClean="0"/>
          </a:p>
          <a:p>
            <a:pPr marL="0" indent="0">
              <a:buFontTx/>
              <a:buNone/>
              <a:defRPr/>
            </a:pPr>
            <a:r>
              <a:rPr lang="en-US" altLang="zh-CN" sz="2000" dirty="0" smtClean="0"/>
              <a:t>    &lt;title </a:t>
            </a:r>
            <a:r>
              <a:rPr lang="en-US" altLang="zh-CN" sz="2000" dirty="0" err="1" smtClean="0"/>
              <a:t>lang</a:t>
            </a:r>
            <a:r>
              <a:rPr lang="en-US" altLang="zh-CN" sz="2000" dirty="0" smtClean="0"/>
              <a:t>="en"&gt;Harry Potter&lt;/title&gt; 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/>
              <a:t>    &lt;author&gt;J K. Rowling&lt;/author&gt;                </a:t>
            </a:r>
            <a:r>
              <a:rPr lang="zh-CN" altLang="en-US" sz="1200" b="1" i="1" dirty="0" smtClean="0"/>
              <a:t>元素节点</a:t>
            </a:r>
            <a:endParaRPr lang="en-US" altLang="zh-CN" sz="1200" b="1" i="1" dirty="0" smtClean="0"/>
          </a:p>
          <a:p>
            <a:pPr marL="0" indent="0">
              <a:buFontTx/>
              <a:buNone/>
              <a:defRPr/>
            </a:pPr>
            <a:r>
              <a:rPr lang="en-US" altLang="zh-CN" sz="2000" dirty="0" smtClean="0"/>
              <a:t>    &lt;year&gt;2005&lt;/year&gt; 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/>
              <a:t>    &lt;price&gt;29.99&lt;/price&gt; 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/>
              <a:t>&lt;/book&gt; 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/>
              <a:t>&lt;/bookstore&gt;</a:t>
            </a:r>
            <a:endParaRPr lang="zh-CN" altLang="en-US" sz="2000" dirty="0" smtClean="0"/>
          </a:p>
          <a:p>
            <a:pPr marL="0" indent="0">
              <a:buFontTx/>
              <a:buNone/>
              <a:defRPr/>
            </a:pPr>
            <a:endParaRPr lang="zh-CN" altLang="en-US" sz="2000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123728" y="2905894"/>
            <a:ext cx="7921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76700" y="4005064"/>
            <a:ext cx="7207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肘形连接符 10"/>
          <p:cNvCxnSpPr/>
          <p:nvPr/>
        </p:nvCxnSpPr>
        <p:spPr>
          <a:xfrm flipV="1">
            <a:off x="1547664" y="3284736"/>
            <a:ext cx="358775" cy="2159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2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8"/>
          <p:cNvSpPr txBox="1">
            <a:spLocks/>
          </p:cNvSpPr>
          <p:nvPr/>
        </p:nvSpPr>
        <p:spPr bwMode="auto">
          <a:xfrm>
            <a:off x="5164138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fld id="{71D4173E-FEF8-47B6-A783-B8C0C8040437}" type="slidenum">
              <a:rPr lang="zh-CN" altLang="en-US" sz="1100" smtClean="0">
                <a:solidFill>
                  <a:srgbClr val="0070C0"/>
                </a:solidFill>
              </a:rPr>
              <a:pPr/>
              <a:t>43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en-US" altLang="zh-CN" sz="2800" b="1" kern="1200" dirty="0" err="1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xpath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使用基础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en-US" altLang="zh-CN" sz="2800" b="1" dirty="0" err="1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 sz="2800" b="1" dirty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800" b="1" kern="1200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250825" y="1268413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基本值</a:t>
            </a:r>
          </a:p>
          <a:p>
            <a:pPr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基本值是无父或无子的节点。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J K. Rowling 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"en“</a:t>
            </a:r>
          </a:p>
          <a:p>
            <a:pPr marL="0" indent="0">
              <a:buFontTx/>
              <a:buNone/>
              <a:defRPr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节点关系</a:t>
            </a:r>
          </a:p>
          <a:p>
            <a:pPr>
              <a:defRPr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父（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Parent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每个元素以及属性都有一个父。</a:t>
            </a:r>
          </a:p>
          <a:p>
            <a:pPr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在上面的例子中，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book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元素是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title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author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year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以及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price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元素的父</a:t>
            </a:r>
          </a:p>
        </p:txBody>
      </p:sp>
    </p:spTree>
    <p:extLst>
      <p:ext uri="{BB962C8B-B14F-4D97-AF65-F5344CB8AC3E}">
        <p14:creationId xmlns:p14="http://schemas.microsoft.com/office/powerpoint/2010/main" val="345847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8"/>
          <p:cNvSpPr txBox="1">
            <a:spLocks/>
          </p:cNvSpPr>
          <p:nvPr/>
        </p:nvSpPr>
        <p:spPr bwMode="auto">
          <a:xfrm>
            <a:off x="5164138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fld id="{71D4173E-FEF8-47B6-A783-B8C0C8040437}" type="slidenum">
              <a:rPr lang="zh-CN" altLang="en-US" sz="1100" smtClean="0">
                <a:solidFill>
                  <a:srgbClr val="0070C0"/>
                </a:solidFill>
              </a:rPr>
              <a:pPr/>
              <a:t>44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en-US" altLang="zh-CN" sz="2800" b="1" kern="1200" dirty="0" err="1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xpath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使用基础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en-US" altLang="zh-CN" sz="2800" b="1" dirty="0" err="1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 sz="2800" b="1" dirty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800" b="1" kern="1200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 bwMode="auto">
          <a:xfrm>
            <a:off x="107950" y="119697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同胞（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Sibling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拥有相同的父的节点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在下面的例子中，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title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author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year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以及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price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元素都是同胞：</a:t>
            </a:r>
          </a:p>
          <a:p>
            <a:r>
              <a:rPr lang="en-US" altLang="zh-CN" sz="2000" dirty="0" smtClean="0"/>
              <a:t>&lt;book&gt; </a:t>
            </a:r>
          </a:p>
          <a:p>
            <a:r>
              <a:rPr lang="en-US" altLang="zh-CN" sz="2000" dirty="0" smtClean="0"/>
              <a:t>   &lt;title&gt;Harry Potter&lt;/title&gt; </a:t>
            </a:r>
          </a:p>
          <a:p>
            <a:r>
              <a:rPr lang="en-US" altLang="zh-CN" sz="2000" dirty="0" smtClean="0"/>
              <a:t>   &lt;author&gt;J K. Rowling&lt;/author&gt;</a:t>
            </a:r>
          </a:p>
          <a:p>
            <a:r>
              <a:rPr lang="en-US" altLang="zh-CN" sz="2000" dirty="0" smtClean="0"/>
              <a:t>   &lt;year&gt;2005&lt;/year&gt;</a:t>
            </a:r>
          </a:p>
          <a:p>
            <a:r>
              <a:rPr lang="en-US" altLang="zh-CN" sz="2000" dirty="0" smtClean="0"/>
              <a:t>   &lt;price&gt;29.99&lt;/price&gt; </a:t>
            </a:r>
          </a:p>
          <a:p>
            <a:r>
              <a:rPr lang="en-US" altLang="zh-CN" sz="2000" dirty="0" smtClean="0"/>
              <a:t>&lt;/book&gt;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206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8"/>
          <p:cNvSpPr txBox="1">
            <a:spLocks/>
          </p:cNvSpPr>
          <p:nvPr/>
        </p:nvSpPr>
        <p:spPr bwMode="auto">
          <a:xfrm>
            <a:off x="5164138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fld id="{71D4173E-FEF8-47B6-A783-B8C0C8040437}" type="slidenum">
              <a:rPr lang="zh-CN" altLang="en-US" sz="1100" smtClean="0">
                <a:solidFill>
                  <a:srgbClr val="0070C0"/>
                </a:solidFill>
              </a:rPr>
              <a:pPr/>
              <a:t>45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en-US" altLang="zh-CN" sz="2800" b="1" kern="1200" dirty="0" err="1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xpath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使用基础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en-US" altLang="zh-CN" sz="2800" b="1" dirty="0" err="1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 sz="2800" b="1" dirty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800" b="1" kern="1200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7950" y="1268413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路径表达式：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/bookstore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：取根元素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bookstore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Tx/>
              <a:buNone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注释：假如路径起始于正斜杠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 / 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，则此路径始终代表到某元素的绝对路径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bookstore/book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：选取属于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bookstore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的子元素的所有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元素。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//book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：选取所有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子元素，而不管它们在文档中的位置。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bookstore//book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：选择属于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bookstore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元素的后代的所有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/bookstore/book[1]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：选取属于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bookstore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子元素的第一个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元素。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/bookstore/book[last()]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：选取属于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bookstore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子元素的最后一个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元素。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//title[@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lang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=‘en’]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：选取所有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title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元素，且这些元素拥有值为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en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lang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属性。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/bookstore/* :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选取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bookstore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元素的所有子元素。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//*: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选取文档中的所有元素。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Tx/>
              <a:buNone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892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8"/>
          <p:cNvSpPr txBox="1">
            <a:spLocks/>
          </p:cNvSpPr>
          <p:nvPr/>
        </p:nvSpPr>
        <p:spPr bwMode="auto">
          <a:xfrm>
            <a:off x="5164138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fld id="{71D4173E-FEF8-47B6-A783-B8C0C8040437}" type="slidenum">
              <a:rPr lang="zh-CN" altLang="en-US" sz="1100" smtClean="0">
                <a:solidFill>
                  <a:srgbClr val="0070C0"/>
                </a:solidFill>
              </a:rPr>
              <a:pPr/>
              <a:t>46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en-US" altLang="zh-CN" sz="2800" b="1" kern="1200" dirty="0" err="1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xpath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使用基础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en-US" altLang="zh-CN" sz="2800" b="1" dirty="0" err="1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 sz="2800" b="1" dirty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800" b="1" kern="1200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7950" y="1268413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路径表达式：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/bookstore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：取根元素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bookstore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Tx/>
              <a:buNone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注释：假如路径起始于正斜杠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 / 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，则此路径始终代表到某元素的绝对路径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bookstore/book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：选取属于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bookstore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的子元素的所有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元素。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//book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：选取所有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子元素，而不管它们在文档中的位置。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bookstore//book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：选择属于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bookstore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元素的后代的所有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/bookstore/book[1]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：选取属于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bookstore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子元素的第一个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元素。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/bookstore/book[last()]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：选取属于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bookstore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子元素的最后一个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元素。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//title[@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lang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=‘en’]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：选取所有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title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元素，且这些元素拥有值为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en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lang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属性。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/bookstore/* :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选取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bookstore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元素的所有子元素。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//*: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选取文档中的所有元素。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Tx/>
              <a:buNone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5164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8"/>
          <p:cNvSpPr txBox="1">
            <a:spLocks/>
          </p:cNvSpPr>
          <p:nvPr/>
        </p:nvSpPr>
        <p:spPr bwMode="auto">
          <a:xfrm>
            <a:off x="5164138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fld id="{71D4173E-FEF8-47B6-A783-B8C0C8040437}" type="slidenum">
              <a:rPr lang="zh-CN" altLang="en-US" sz="1100" smtClean="0">
                <a:solidFill>
                  <a:srgbClr val="0070C0"/>
                </a:solidFill>
              </a:rPr>
              <a:pPr/>
              <a:t>47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en-US" altLang="zh-CN" sz="2800" b="1" kern="1200" dirty="0" err="1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xpath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使用基础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en-US" altLang="zh-CN" sz="2800" b="1" dirty="0" err="1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 sz="2800" b="1" dirty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800" b="1" kern="1200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7950" y="1268413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路径表达式：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/bookstore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：取根元素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bookstore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Tx/>
              <a:buNone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注释：假如路径起始于正斜杠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 / 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，则此路径始终代表到某元素的绝对路径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bookstore/book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：选取属于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bookstore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的子元素的所有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元素。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//book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：选取所有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子元素，而不管它们在文档中的位置。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bookstore//book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：选择属于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bookstore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元素的后代的所有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/bookstore/book[1]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：选取属于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bookstore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子元素的第一个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元素。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/bookstore/book[last()]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：选取属于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bookstore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子元素的最后一个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元素。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//title[@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lang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=‘en’]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：选取所有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title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元素，且这些元素拥有值为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en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lang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属性。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/bookstore/* :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选取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bookstore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元素的所有子元素。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//*: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选取文档中的所有元素。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Tx/>
              <a:buNone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262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8"/>
          <p:cNvSpPr txBox="1">
            <a:spLocks/>
          </p:cNvSpPr>
          <p:nvPr/>
        </p:nvSpPr>
        <p:spPr bwMode="auto">
          <a:xfrm>
            <a:off x="5164138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fld id="{71D4173E-FEF8-47B6-A783-B8C0C8040437}" type="slidenum">
              <a:rPr lang="zh-CN" altLang="en-US" sz="1100" smtClean="0">
                <a:solidFill>
                  <a:srgbClr val="0070C0"/>
                </a:solidFill>
              </a:rPr>
              <a:pPr/>
              <a:t>48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en-US" altLang="zh-CN" sz="2800" b="1" kern="1200" dirty="0" err="1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xpath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使用基础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定位节点</a:t>
            </a:r>
            <a:endParaRPr lang="zh-CN" altLang="en-US" sz="2800" b="1" kern="1200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14350" y="1554163"/>
            <a:ext cx="8148638" cy="439737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文档都可看成是一棵树，该树与计算机中的树形文件夹非常类似，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使用以斜线分隔的子元素名的列表来描述某个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文档的路径所匹配的元素。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70000"/>
              </a:lnSpc>
              <a:buFontTx/>
              <a:buNone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/class/student            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表示选择“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class”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元素下所有的“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student”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元素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在实际应用中我们经常会使用通配符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“*”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来选择未知的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元素。如下：</a:t>
            </a:r>
          </a:p>
          <a:p>
            <a:pPr marL="0" indent="0">
              <a:lnSpc>
                <a:spcPct val="170000"/>
              </a:lnSpc>
              <a:buFontTx/>
              <a:buNone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kumimoji="1" lang="en-US" altLang="zh-CN" sz="1600" b="1" dirty="0" smtClean="0"/>
              <a:t>//*                    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用于选择文档中的所有元素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通过在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语句中使用中括号“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[ ]”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可以进一步指定某个元素。在中括号中可以使用各种函数、数值、表达式等来指定某个符合条件的元素。如下：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70000"/>
              </a:lnSpc>
              <a:buFontTx/>
              <a:buNone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/class/student[1]           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选择“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class”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元素下的第一个“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student”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子元素 </a:t>
            </a:r>
          </a:p>
          <a:p>
            <a:pPr marL="0" indent="0">
              <a:lnSpc>
                <a:spcPct val="170000"/>
              </a:lnSpc>
              <a:buFontTx/>
              <a:buNone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70000"/>
              </a:lnSpc>
              <a:buFontTx/>
              <a:buNone/>
              <a:defRPr/>
            </a:pP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68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 txBox="1">
            <a:spLocks/>
          </p:cNvSpPr>
          <p:nvPr/>
        </p:nvSpPr>
        <p:spPr>
          <a:xfrm>
            <a:off x="323850" y="476250"/>
            <a:ext cx="8229600" cy="720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自动化测试的目的</a:t>
            </a:r>
            <a:endParaRPr lang="zh-CN" altLang="en-US" sz="2800" b="1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65770" y="1196975"/>
            <a:ext cx="8839200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缩短测试周期，加快测试进度，从而加快产品发布进度</a:t>
            </a:r>
            <a:endParaRPr lang="en-US" altLang="zh-CN" sz="1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实现更大规模、更大频率的测试、提高测试覆盖率</a:t>
            </a:r>
            <a:endParaRPr lang="en-US" altLang="zh-CN" sz="1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n"/>
            </a:pPr>
            <a:r>
              <a:rPr lang="zh-CN" altLang="en-US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降低测试成本、持久化测试成果</a:t>
            </a:r>
            <a:endParaRPr lang="en-US" altLang="zh-CN" sz="1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n"/>
            </a:pPr>
            <a:r>
              <a:rPr lang="zh-CN" altLang="en-US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减少重复性枯燥测试工作，提高团队士气</a:t>
            </a:r>
            <a:endParaRPr lang="en-US" altLang="zh-CN" sz="1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n"/>
            </a:pPr>
            <a:r>
              <a:rPr lang="zh-CN" altLang="en-US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保证回归测试的可控性和一致性</a:t>
            </a:r>
            <a:endParaRPr lang="en-US" altLang="zh-CN" sz="1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n"/>
            </a:pPr>
            <a:r>
              <a:rPr lang="zh-CN" altLang="en-US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辅助测试人员完成手工无法完成的测试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n"/>
            </a:pPr>
            <a:endParaRPr lang="en-US" altLang="zh-CN" sz="2000" dirty="0">
              <a:solidFill>
                <a:srgbClr val="00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548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8"/>
          <p:cNvSpPr txBox="1">
            <a:spLocks/>
          </p:cNvSpPr>
          <p:nvPr/>
        </p:nvSpPr>
        <p:spPr bwMode="auto">
          <a:xfrm>
            <a:off x="5164138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fld id="{71D4173E-FEF8-47B6-A783-B8C0C8040437}" type="slidenum">
              <a:rPr lang="zh-CN" altLang="en-US" sz="1100" smtClean="0">
                <a:solidFill>
                  <a:srgbClr val="0070C0"/>
                </a:solidFill>
              </a:rPr>
              <a:pPr/>
              <a:t>49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en-US" altLang="zh-CN" sz="2800" b="1" kern="1200" dirty="0" err="1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xpath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使用基础</a:t>
            </a:r>
            <a:r>
              <a:rPr lang="en-US" altLang="zh-CN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选择属性</a:t>
            </a:r>
            <a:endParaRPr lang="zh-CN" altLang="en-US" sz="2800" b="1" kern="1200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内容占位符 3"/>
          <p:cNvSpPr>
            <a:spLocks noGrp="1"/>
          </p:cNvSpPr>
          <p:nvPr>
            <p:ph idx="1"/>
          </p:nvPr>
        </p:nvSpPr>
        <p:spPr>
          <a:xfrm>
            <a:off x="514350" y="1541463"/>
            <a:ext cx="8148638" cy="439737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语法中，要获得属性信息必须以前缀“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@”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来指定，如下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 //@ id                    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</a:rPr>
              <a:t>表示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选择所有属性名为“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id”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的属性 </a:t>
            </a:r>
            <a:endParaRPr kumimoji="1"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  <a:defRPr/>
            </a:pP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/class/student[@ id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</a:rPr>
              <a:t>]                    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</a:rPr>
              <a:t>表示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选择“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class”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元素下包含有“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id”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属性的所有“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student”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元素 </a:t>
            </a:r>
          </a:p>
          <a:p>
            <a:pPr>
              <a:lnSpc>
                <a:spcPct val="170000"/>
              </a:lnSpc>
              <a:defRPr/>
            </a:pP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/class/student[@ id=' ADR02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</a:rPr>
              <a:t>']                     </a:t>
            </a:r>
            <a:r>
              <a:rPr kumimoji="1" lang="zh-CN" altLang="en-US" sz="1600" dirty="0" smtClean="0">
                <a:latin typeface="微软雅黑" pitchFamily="34" charset="-122"/>
                <a:ea typeface="微软雅黑" pitchFamily="34" charset="-122"/>
              </a:rPr>
              <a:t>表示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选择“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class”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元素下包含有“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id”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属性的值为“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ADR02”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的所有“</a:t>
            </a: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student”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元素 </a:t>
            </a:r>
          </a:p>
          <a:p>
            <a:pPr marL="0" indent="0">
              <a:lnSpc>
                <a:spcPct val="170000"/>
              </a:lnSpc>
              <a:buFontTx/>
              <a:buNone/>
              <a:defRPr/>
            </a:pPr>
            <a:endParaRPr kumimoji="1" lang="en-US" altLang="zh-CN" sz="1600" b="1" dirty="0"/>
          </a:p>
          <a:p>
            <a:pPr>
              <a:lnSpc>
                <a:spcPct val="170000"/>
              </a:lnSpc>
              <a:defRPr/>
            </a:pPr>
            <a:endParaRPr kumimoji="1" lang="en-US" altLang="zh-CN" sz="1600" b="1" dirty="0" smtClean="0"/>
          </a:p>
          <a:p>
            <a:pPr>
              <a:lnSpc>
                <a:spcPct val="170000"/>
              </a:lnSpc>
              <a:defRPr/>
            </a:pPr>
            <a:endParaRPr kumimoji="1" lang="en-US" altLang="zh-CN" sz="1600" b="1" dirty="0"/>
          </a:p>
          <a:p>
            <a:pPr marL="0" indent="0">
              <a:lnSpc>
                <a:spcPct val="170000"/>
              </a:lnSpc>
              <a:buFontTx/>
              <a:buNone/>
              <a:defRPr/>
            </a:pPr>
            <a:endParaRPr kumimoji="1" lang="en-US" altLang="zh-CN" sz="1600" b="1" dirty="0"/>
          </a:p>
          <a:p>
            <a:pPr>
              <a:lnSpc>
                <a:spcPct val="170000"/>
              </a:lnSpc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70000"/>
              </a:lnSpc>
              <a:buFontTx/>
              <a:buNone/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00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en-US" altLang="zh-CN" sz="2800" b="1" dirty="0" err="1" smtClean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使用技巧</a:t>
            </a:r>
            <a:r>
              <a:rPr lang="zh-CN" altLang="en-US" sz="2800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800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2800" b="1" kern="1200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23850" y="1268413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n-US" altLang="zh-CN" sz="2400" dirty="0"/>
              <a:t>preceding-sibling </a:t>
            </a:r>
            <a:r>
              <a:rPr lang="zh-CN" altLang="en-US" sz="2400" dirty="0"/>
              <a:t>选取当前节点之前的所有同级节点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 smtClean="0"/>
              <a:t>/AAA/XXX/preceding-sibling::*    /AAA/XXX</a:t>
            </a:r>
            <a:r>
              <a:rPr lang="zh-CN" altLang="en-US" sz="2400" dirty="0" smtClean="0"/>
              <a:t>节点的所有之前同级节点</a:t>
            </a:r>
            <a:endParaRPr lang="en-US" altLang="zh-CN" sz="2400" dirty="0" smtClean="0"/>
          </a:p>
          <a:p>
            <a:pPr marL="0" indent="0">
              <a:buFontTx/>
              <a:buNone/>
              <a:defRPr/>
            </a:pPr>
            <a:r>
              <a:rPr lang="en-US" altLang="zh-CN" sz="1200" b="1" dirty="0" smtClean="0">
                <a:solidFill>
                  <a:srgbClr val="FF0000"/>
                </a:solidFill>
              </a:rPr>
              <a:t>           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&lt;</a:t>
            </a:r>
            <a:r>
              <a:rPr lang="en-US" altLang="zh-CN" sz="2000" b="1" dirty="0">
                <a:solidFill>
                  <a:srgbClr val="FF0000"/>
                </a:solidFill>
              </a:rPr>
              <a:t>BBB&gt; </a:t>
            </a: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          </a:t>
            </a:r>
            <a:r>
              <a:rPr lang="en-US" altLang="zh-CN" sz="2000" b="1" dirty="0" smtClean="0"/>
              <a:t>     &lt;</a:t>
            </a:r>
            <a:r>
              <a:rPr lang="en-US" altLang="zh-CN" sz="2000" b="1" dirty="0"/>
              <a:t>CCC/&gt;  </a:t>
            </a:r>
            <a:br>
              <a:rPr lang="en-US" altLang="zh-CN" sz="2000" b="1" dirty="0"/>
            </a:br>
            <a:r>
              <a:rPr lang="en-US" altLang="zh-CN" sz="2000" b="1" dirty="0"/>
              <a:t>          </a:t>
            </a:r>
            <a:r>
              <a:rPr lang="en-US" altLang="zh-CN" sz="2000" b="1" dirty="0" smtClean="0"/>
              <a:t>     &lt;</a:t>
            </a:r>
            <a:r>
              <a:rPr lang="en-US" altLang="zh-CN" sz="2000" b="1" dirty="0"/>
              <a:t>DDD/&gt;  </a:t>
            </a:r>
            <a:br>
              <a:rPr lang="en-US" altLang="zh-CN" sz="2000" b="1" dirty="0"/>
            </a:br>
            <a:r>
              <a:rPr lang="en-US" altLang="zh-CN" sz="2000" b="1" dirty="0"/>
              <a:t>     </a:t>
            </a:r>
            <a:r>
              <a:rPr lang="en-US" altLang="zh-CN" sz="2000" b="1" dirty="0" smtClean="0"/>
              <a:t>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&lt;/</a:t>
            </a:r>
            <a:r>
              <a:rPr lang="en-US" altLang="zh-CN" sz="2000" b="1" dirty="0">
                <a:solidFill>
                  <a:srgbClr val="FF0000"/>
                </a:solidFill>
              </a:rPr>
              <a:t>BBB&gt;</a:t>
            </a:r>
            <a:r>
              <a:rPr lang="en-US" altLang="zh-CN" sz="2000" b="1" dirty="0"/>
              <a:t>  </a:t>
            </a:r>
            <a:br>
              <a:rPr lang="en-US" altLang="zh-CN" sz="2000" b="1" dirty="0"/>
            </a:br>
            <a:r>
              <a:rPr lang="en-US" altLang="zh-CN" sz="2000" b="1" dirty="0"/>
              <a:t>    </a:t>
            </a:r>
            <a:r>
              <a:rPr lang="en-US" altLang="zh-CN" sz="2000" b="1" dirty="0" smtClean="0"/>
              <a:t>      </a:t>
            </a:r>
            <a:r>
              <a:rPr lang="en-US" altLang="zh-CN" sz="2000" b="1" dirty="0"/>
              <a:t>&lt;XXX&gt; </a:t>
            </a:r>
            <a:endParaRPr lang="en-US" altLang="zh-CN" sz="1200" b="1" dirty="0" smtClean="0"/>
          </a:p>
          <a:p>
            <a:pPr>
              <a:defRPr/>
            </a:pPr>
            <a:r>
              <a:rPr lang="en-US" altLang="zh-CN" sz="2400" dirty="0"/>
              <a:t>following-sibling </a:t>
            </a:r>
            <a:r>
              <a:rPr lang="zh-CN" altLang="en-US" sz="2400" dirty="0"/>
              <a:t>选取当前节点之后的所有同级节点</a:t>
            </a:r>
            <a:endParaRPr lang="en-US" altLang="zh-CN" sz="2400" dirty="0"/>
          </a:p>
          <a:p>
            <a:pPr marL="0" indent="0">
              <a:buFontTx/>
              <a:buNone/>
              <a:defRPr/>
            </a:pPr>
            <a:r>
              <a:rPr lang="en-US" altLang="zh-CN" sz="2400" dirty="0" smtClean="0"/>
              <a:t>   /AAA/BBB/following-sibling::*    </a:t>
            </a:r>
            <a:r>
              <a:rPr lang="zh-CN" altLang="en-US" sz="2400" dirty="0" smtClean="0"/>
              <a:t>取</a:t>
            </a:r>
            <a:r>
              <a:rPr lang="en-US" altLang="zh-CN" sz="2400" dirty="0" smtClean="0"/>
              <a:t>/AAA/BBB</a:t>
            </a:r>
            <a:r>
              <a:rPr lang="zh-CN" altLang="en-US" sz="2400" dirty="0" smtClean="0"/>
              <a:t>节点的之后的所有同级节点  </a:t>
            </a:r>
            <a:endParaRPr lang="en-US" altLang="zh-CN" sz="2400" dirty="0" smtClean="0"/>
          </a:p>
          <a:p>
            <a:pPr marL="0" indent="0">
              <a:buFontTx/>
              <a:buNone/>
              <a:defRPr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17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en-US" altLang="zh-CN" sz="2800" b="1" dirty="0" err="1" smtClean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使用举例</a:t>
            </a:r>
            <a:r>
              <a:rPr lang="zh-CN" altLang="en-US" sz="2800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800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2800" b="1" kern="1200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4350" y="1700213"/>
            <a:ext cx="8148638" cy="439737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SOP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首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页左侧菜单商品管理项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  <a:defRPr/>
            </a:pPr>
            <a:endParaRPr kumimoji="1" lang="en-US" altLang="zh-CN" sz="1600" b="1" dirty="0"/>
          </a:p>
          <a:p>
            <a:pPr>
              <a:lnSpc>
                <a:spcPct val="170000"/>
              </a:lnSpc>
              <a:defRPr/>
            </a:pPr>
            <a:endParaRPr kumimoji="1" lang="en-US" altLang="zh-CN" sz="1600" b="1" dirty="0" smtClean="0"/>
          </a:p>
          <a:p>
            <a:pPr>
              <a:lnSpc>
                <a:spcPct val="170000"/>
              </a:lnSpc>
              <a:defRPr/>
            </a:pPr>
            <a:endParaRPr kumimoji="1" lang="en-US" altLang="zh-CN" sz="1600" b="1" dirty="0"/>
          </a:p>
          <a:p>
            <a:pPr marL="0" indent="0">
              <a:lnSpc>
                <a:spcPct val="170000"/>
              </a:lnSpc>
              <a:buFontTx/>
              <a:buNone/>
              <a:defRPr/>
            </a:pPr>
            <a:endParaRPr kumimoji="1" lang="en-US" altLang="zh-CN" sz="1600" b="1" dirty="0"/>
          </a:p>
          <a:p>
            <a:pPr>
              <a:lnSpc>
                <a:spcPct val="170000"/>
              </a:lnSpc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70000"/>
              </a:lnSpc>
              <a:buFontTx/>
              <a:buNone/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270125"/>
            <a:ext cx="257175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270125"/>
            <a:ext cx="4681538" cy="207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419475" y="5078413"/>
            <a:ext cx="5616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6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Xpath:://*[@id='leftMenu']//*[contains(text(),'</a:t>
            </a:r>
            <a:r>
              <a:rPr lang="zh-CN" altLang="en-US" sz="16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商品管理</a:t>
            </a:r>
            <a:r>
              <a:rPr lang="en-US" altLang="zh-CN" sz="16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')]</a:t>
            </a:r>
            <a:endParaRPr lang="zh-CN" altLang="en-US" sz="160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79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en-US" altLang="zh-CN" sz="2800" b="1" dirty="0" err="1" smtClean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使用技巧</a:t>
            </a:r>
            <a:r>
              <a:rPr lang="zh-CN" altLang="en-US" sz="2800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800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2800" b="1" kern="1200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323850" y="1517650"/>
            <a:ext cx="8229600" cy="393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长度尽量精简且能唯一标识控件，文本可以采用模糊匹配</a:t>
            </a:r>
          </a:p>
          <a:p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合理使用通配符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//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、及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首先：存在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id/name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，且具有唯一性，优先使用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id/name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作为控件定位方式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:://*[ @id=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]/a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代表查找全局，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通用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性强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:://span/a[text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()=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，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:://a[text()=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]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:://*[contains(text(),'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同意协议并注册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')]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indent="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endParaRPr lang="en-US" altLang="zh-CN" sz="1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588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 bwMode="auto">
          <a:xfrm>
            <a:off x="261938" y="1124744"/>
            <a:ext cx="8534400" cy="518398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获取控件的常用方式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使用基础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不同浏览器切换、窗口、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frame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、日期输入等特殊场景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讲解</a:t>
            </a:r>
            <a:endParaRPr lang="en-US" altLang="zh-CN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讲解</a:t>
            </a:r>
            <a:endParaRPr lang="zh-CN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38"/>
          <p:cNvSpPr txBox="1">
            <a:spLocks/>
          </p:cNvSpPr>
          <p:nvPr/>
        </p:nvSpPr>
        <p:spPr bwMode="auto">
          <a:xfrm>
            <a:off x="5164138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fld id="{71D4173E-FEF8-47B6-A783-B8C0C8040437}" type="slidenum">
              <a:rPr lang="zh-CN" altLang="en-US" sz="1100" smtClean="0">
                <a:solidFill>
                  <a:srgbClr val="0070C0"/>
                </a:solidFill>
              </a:rPr>
              <a:pPr/>
              <a:t>53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控件定位</a:t>
            </a:r>
            <a:endParaRPr lang="zh-CN" altLang="en-US" sz="2800" b="1" kern="1200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17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！新VI\！2015苏宁易购新LOGO\ppt模板2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3448"/>
            <a:ext cx="9144000" cy="687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64307" y="1384340"/>
            <a:ext cx="72707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第一部分：自动化概念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部分：</a:t>
            </a: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基础掌握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部分：控件定位及规范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34950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第四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部分：测试用例脚本实现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990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 bwMode="auto">
          <a:xfrm>
            <a:off x="261938" y="1124744"/>
            <a:ext cx="8534400" cy="518398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——SAT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演示讲解</a:t>
            </a:r>
            <a:endParaRPr lang="zh-CN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38"/>
          <p:cNvSpPr txBox="1">
            <a:spLocks/>
          </p:cNvSpPr>
          <p:nvPr/>
        </p:nvSpPr>
        <p:spPr bwMode="auto">
          <a:xfrm>
            <a:off x="5164138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fld id="{71D4173E-FEF8-47B6-A783-B8C0C8040437}" type="slidenum">
              <a:rPr lang="zh-CN" altLang="en-US" sz="1100" smtClean="0">
                <a:solidFill>
                  <a:srgbClr val="0070C0"/>
                </a:solidFill>
              </a:rPr>
              <a:pPr/>
              <a:t>55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kern="12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测试用例脚本实现</a:t>
            </a:r>
            <a:endParaRPr lang="zh-CN" altLang="en-US" sz="2800" b="1" kern="1200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7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 txBox="1">
            <a:spLocks/>
          </p:cNvSpPr>
          <p:nvPr/>
        </p:nvSpPr>
        <p:spPr>
          <a:xfrm>
            <a:off x="323850" y="476250"/>
            <a:ext cx="8229600" cy="720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与蛙测平台对接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609600" y="980728"/>
            <a:ext cx="8534400" cy="51839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实例讲解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涉及：自动化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测试、稳定性测试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、数据仓库、自动化覆盖率，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09949"/>
            <a:ext cx="459105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58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2015年\!！日常设计\！易购新VI项目\ppt模板\PPT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5416"/>
            <a:ext cx="9144000" cy="687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89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 txBox="1">
            <a:spLocks/>
          </p:cNvSpPr>
          <p:nvPr/>
        </p:nvSpPr>
        <p:spPr>
          <a:xfrm>
            <a:off x="323850" y="476250"/>
            <a:ext cx="8229600" cy="720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自动化测试的优点</a:t>
            </a:r>
            <a:endParaRPr lang="zh-CN" altLang="en-US" sz="2800" b="1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0" y="1143000"/>
            <a:ext cx="88392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优点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自动化测试可以提高测试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效率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，使测试人员更加专注于新的测试模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块的建立和开发，从而提高测试覆盖率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-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其自动化测试更便于测试资产的数字化管理，使得测试资产在整个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测试生命周期内可以得到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复用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，这个特点在功能测试和回归测试中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尤其具有意义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测试流程自动化管理可以使机构的测试活动开展更加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过程化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，这很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lvl="1"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符合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CMMI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过程改进的思想。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defRPr/>
            </a:pPr>
            <a:endParaRPr lang="en-US" altLang="zh-CN" sz="2000" dirty="0">
              <a:solidFill>
                <a:srgbClr val="00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83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 txBox="1">
            <a:spLocks/>
          </p:cNvSpPr>
          <p:nvPr/>
        </p:nvSpPr>
        <p:spPr>
          <a:xfrm>
            <a:off x="323850" y="476250"/>
            <a:ext cx="8229600" cy="720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自动化测试的不足</a:t>
            </a:r>
            <a:endParaRPr lang="zh-CN" altLang="en-US" sz="2800" b="1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52400" y="1143000"/>
            <a:ext cx="88392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不足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自动化测试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不会比手工测试发现的缺陷多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。工具做什么、怎么做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都是由人事先预定义好了的。自动化测试并不会智能的帮助人现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更多潜在的问题。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自动化测试在产品频繁变更的情况下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维护代价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会很高。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自动化测试对环境的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依赖性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远远大于手工测试。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53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 txBox="1">
            <a:spLocks/>
          </p:cNvSpPr>
          <p:nvPr/>
        </p:nvSpPr>
        <p:spPr>
          <a:xfrm>
            <a:off x="323850" y="476250"/>
            <a:ext cx="8229600" cy="720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自动化测试的误区</a:t>
            </a:r>
            <a:endParaRPr lang="zh-CN" altLang="en-US" sz="2800" b="1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8874" y="1206525"/>
            <a:ext cx="88392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期望自动化测试能够完全取代手工测试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期望自动化测试发现大量的新缺陷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期望自动化测试能够智能的完成绝大多数工作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期望自动化测试是一劳永逸的</a:t>
            </a:r>
            <a:endParaRPr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自动化</a:t>
            </a:r>
            <a:r>
              <a:rPr lang="zh-CN" altLang="en-US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测试不是万能的，它只是测试人员工具箱里的一件利器，它无法取代</a:t>
            </a:r>
            <a:endParaRPr lang="en-US" altLang="zh-CN" sz="1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zh-CN" altLang="en-US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工程师的地位。</a:t>
            </a:r>
          </a:p>
        </p:txBody>
      </p:sp>
    </p:spTree>
    <p:extLst>
      <p:ext uri="{BB962C8B-B14F-4D97-AF65-F5344CB8AC3E}">
        <p14:creationId xmlns:p14="http://schemas.microsoft.com/office/powerpoint/2010/main" val="18316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34"/>
          <p:cNvGrpSpPr>
            <a:grpSpLocks/>
          </p:cNvGrpSpPr>
          <p:nvPr/>
        </p:nvGrpSpPr>
        <p:grpSpPr bwMode="auto">
          <a:xfrm>
            <a:off x="4238625" y="1773238"/>
            <a:ext cx="4524375" cy="3927475"/>
            <a:chOff x="4238625" y="1371600"/>
            <a:chExt cx="4524375" cy="4752975"/>
          </a:xfrm>
        </p:grpSpPr>
        <p:sp>
          <p:nvSpPr>
            <p:cNvPr id="4111" name="Rectangle 28"/>
            <p:cNvSpPr>
              <a:spLocks noChangeArrowheads="1"/>
            </p:cNvSpPr>
            <p:nvPr/>
          </p:nvSpPr>
          <p:spPr bwMode="auto">
            <a:xfrm>
              <a:off x="4629150" y="3141663"/>
              <a:ext cx="360363" cy="2159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112" name="Rectangle 29"/>
            <p:cNvSpPr>
              <a:spLocks noChangeArrowheads="1"/>
            </p:cNvSpPr>
            <p:nvPr/>
          </p:nvSpPr>
          <p:spPr bwMode="auto">
            <a:xfrm>
              <a:off x="4629150" y="5300663"/>
              <a:ext cx="360363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60" name="Rectangle 6"/>
            <p:cNvSpPr txBox="1">
              <a:spLocks noChangeArrowheads="1"/>
            </p:cNvSpPr>
            <p:nvPr/>
          </p:nvSpPr>
          <p:spPr>
            <a:xfrm>
              <a:off x="4724400" y="1371600"/>
              <a:ext cx="4038600" cy="4752975"/>
            </a:xfrm>
            <a:prstGeom prst="rect">
              <a:avLst/>
            </a:prstGeom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FontTx/>
                <a:buChar char="•"/>
                <a:defRPr/>
              </a:pPr>
              <a:r>
                <a:rPr lang="zh-CN" altLang="en-US" b="1" kern="0">
                  <a:latin typeface="微软雅黑" pitchFamily="34" charset="-122"/>
                  <a:ea typeface="微软雅黑" pitchFamily="34" charset="-122"/>
                </a:rPr>
                <a:t>自动化测试</a:t>
              </a:r>
            </a:p>
          </p:txBody>
        </p:sp>
        <p:sp>
          <p:nvSpPr>
            <p:cNvPr id="4114" name="Rectangle 12"/>
            <p:cNvSpPr>
              <a:spLocks noChangeArrowheads="1"/>
            </p:cNvSpPr>
            <p:nvPr/>
          </p:nvSpPr>
          <p:spPr bwMode="auto">
            <a:xfrm>
              <a:off x="5421313" y="2205038"/>
              <a:ext cx="1368425" cy="503237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测试设计</a:t>
              </a:r>
            </a:p>
          </p:txBody>
        </p:sp>
        <p:sp>
          <p:nvSpPr>
            <p:cNvPr id="4115" name="Rectangle 13"/>
            <p:cNvSpPr>
              <a:spLocks noChangeArrowheads="1"/>
            </p:cNvSpPr>
            <p:nvPr/>
          </p:nvSpPr>
          <p:spPr bwMode="auto">
            <a:xfrm>
              <a:off x="5421313" y="3789363"/>
              <a:ext cx="1368425" cy="503237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测试实现</a:t>
              </a:r>
            </a:p>
          </p:txBody>
        </p:sp>
        <p:sp>
          <p:nvSpPr>
            <p:cNvPr id="4116" name="Rectangle 14"/>
            <p:cNvSpPr>
              <a:spLocks noChangeArrowheads="1"/>
            </p:cNvSpPr>
            <p:nvPr/>
          </p:nvSpPr>
          <p:spPr bwMode="auto">
            <a:xfrm>
              <a:off x="5348288" y="5300663"/>
              <a:ext cx="1368425" cy="50323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测试执行</a:t>
              </a:r>
            </a:p>
          </p:txBody>
        </p:sp>
        <p:sp>
          <p:nvSpPr>
            <p:cNvPr id="64" name="AutoShape 16"/>
            <p:cNvSpPr>
              <a:spLocks noChangeArrowheads="1"/>
            </p:cNvSpPr>
            <p:nvPr/>
          </p:nvSpPr>
          <p:spPr bwMode="auto">
            <a:xfrm>
              <a:off x="7292975" y="2061299"/>
              <a:ext cx="1295400" cy="1583044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t" hangingPunct="1">
                <a:defRPr/>
              </a:pP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测试用例</a:t>
              </a:r>
            </a:p>
            <a:p>
              <a:pPr eaLnBrk="1" fontAlgn="t" hangingPunct="1">
                <a:defRPr/>
              </a:pPr>
              <a:endParaRPr lang="zh-CN" altLang="en-US" b="1"/>
            </a:p>
            <a:p>
              <a:pPr eaLnBrk="1" fontAlgn="t" hangingPunct="1">
                <a:defRPr/>
              </a:pPr>
              <a:endPara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eaLnBrk="1" fontAlgn="t" hangingPunct="1">
                <a:defRPr/>
              </a:pPr>
              <a:endPara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eaLnBrk="1" fontAlgn="t" hangingPunct="1">
                <a:defRPr/>
              </a:pPr>
              <a:endPara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118" name="Rectangle 20"/>
            <p:cNvSpPr>
              <a:spLocks noChangeArrowheads="1"/>
            </p:cNvSpPr>
            <p:nvPr/>
          </p:nvSpPr>
          <p:spPr bwMode="auto">
            <a:xfrm>
              <a:off x="7292975" y="2636838"/>
              <a:ext cx="122555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业务数据</a:t>
              </a:r>
            </a:p>
          </p:txBody>
        </p:sp>
        <p:sp>
          <p:nvSpPr>
            <p:cNvPr id="4119" name="Rectangle 21"/>
            <p:cNvSpPr>
              <a:spLocks noChangeArrowheads="1"/>
            </p:cNvSpPr>
            <p:nvPr/>
          </p:nvSpPr>
          <p:spPr bwMode="auto">
            <a:xfrm>
              <a:off x="7292975" y="3068638"/>
              <a:ext cx="122555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2 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业务功能</a:t>
              </a:r>
            </a:p>
          </p:txBody>
        </p:sp>
        <p:sp>
          <p:nvSpPr>
            <p:cNvPr id="4120" name="Rectangle 22"/>
            <p:cNvSpPr>
              <a:spLocks noChangeArrowheads="1"/>
            </p:cNvSpPr>
            <p:nvPr/>
          </p:nvSpPr>
          <p:spPr bwMode="auto">
            <a:xfrm>
              <a:off x="7148513" y="4365625"/>
              <a:ext cx="1511300" cy="57626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实现业务功能</a:t>
              </a:r>
            </a:p>
          </p:txBody>
        </p:sp>
        <p:sp>
          <p:nvSpPr>
            <p:cNvPr id="4121" name="Rectangle 27"/>
            <p:cNvSpPr>
              <a:spLocks noChangeArrowheads="1"/>
            </p:cNvSpPr>
            <p:nvPr/>
          </p:nvSpPr>
          <p:spPr bwMode="auto">
            <a:xfrm>
              <a:off x="4629150" y="1989138"/>
              <a:ext cx="360363" cy="115252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122" name="Text Box 33"/>
            <p:cNvSpPr txBox="1">
              <a:spLocks noChangeArrowheads="1"/>
            </p:cNvSpPr>
            <p:nvPr/>
          </p:nvSpPr>
          <p:spPr bwMode="auto">
            <a:xfrm>
              <a:off x="4238625" y="3213100"/>
              <a:ext cx="461963" cy="151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所占用的时间</a:t>
              </a:r>
            </a:p>
          </p:txBody>
        </p:sp>
      </p:grpSp>
      <p:grpSp>
        <p:nvGrpSpPr>
          <p:cNvPr id="4099" name="组合 31"/>
          <p:cNvGrpSpPr>
            <a:grpSpLocks/>
          </p:cNvGrpSpPr>
          <p:nvPr/>
        </p:nvGrpSpPr>
        <p:grpSpPr bwMode="auto">
          <a:xfrm>
            <a:off x="381000" y="1814513"/>
            <a:ext cx="4038600" cy="3927475"/>
            <a:chOff x="381000" y="1412875"/>
            <a:chExt cx="4038600" cy="4752975"/>
          </a:xfrm>
        </p:grpSpPr>
        <p:sp>
          <p:nvSpPr>
            <p:cNvPr id="71" name="Rectangle 5"/>
            <p:cNvSpPr txBox="1">
              <a:spLocks noChangeArrowheads="1"/>
            </p:cNvSpPr>
            <p:nvPr/>
          </p:nvSpPr>
          <p:spPr bwMode="auto">
            <a:xfrm>
              <a:off x="381000" y="1412875"/>
              <a:ext cx="4038600" cy="475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FontTx/>
                <a:buChar char="•"/>
                <a:defRPr/>
              </a:pPr>
              <a:r>
                <a:rPr lang="zh-CN" altLang="en-US" b="1" kern="0">
                  <a:latin typeface="微软雅黑" pitchFamily="34" charset="-122"/>
                  <a:ea typeface="微软雅黑" pitchFamily="34" charset="-122"/>
                </a:rPr>
                <a:t>手工测试</a:t>
              </a:r>
            </a:p>
          </p:txBody>
        </p:sp>
        <p:sp>
          <p:nvSpPr>
            <p:cNvPr id="4103" name="Rectangle 8"/>
            <p:cNvSpPr>
              <a:spLocks noChangeArrowheads="1"/>
            </p:cNvSpPr>
            <p:nvPr/>
          </p:nvSpPr>
          <p:spPr bwMode="auto">
            <a:xfrm>
              <a:off x="955675" y="2276475"/>
              <a:ext cx="1368425" cy="503238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测试设计</a:t>
              </a:r>
            </a:p>
          </p:txBody>
        </p:sp>
        <p:sp>
          <p:nvSpPr>
            <p:cNvPr id="4104" name="Rectangle 9"/>
            <p:cNvSpPr>
              <a:spLocks noChangeArrowheads="1"/>
            </p:cNvSpPr>
            <p:nvPr/>
          </p:nvSpPr>
          <p:spPr bwMode="auto">
            <a:xfrm>
              <a:off x="884238" y="5157788"/>
              <a:ext cx="1368425" cy="50323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测试执行</a:t>
              </a:r>
            </a:p>
          </p:txBody>
        </p:sp>
        <p:sp>
          <p:nvSpPr>
            <p:cNvPr id="74" name="AutoShape 11"/>
            <p:cNvSpPr>
              <a:spLocks noChangeArrowheads="1"/>
            </p:cNvSpPr>
            <p:nvPr/>
          </p:nvSpPr>
          <p:spPr bwMode="auto">
            <a:xfrm>
              <a:off x="2684463" y="2204397"/>
              <a:ext cx="1295400" cy="187314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t" hangingPunct="1">
                <a:defRPr/>
              </a:pP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测试用例</a:t>
              </a:r>
            </a:p>
            <a:p>
              <a:pPr eaLnBrk="1" fontAlgn="t" hangingPunct="1">
                <a:defRPr/>
              </a:pPr>
              <a:endParaRPr lang="zh-CN" altLang="en-US" b="1"/>
            </a:p>
            <a:p>
              <a:pPr eaLnBrk="1" fontAlgn="t" hangingPunct="1">
                <a:defRPr/>
              </a:pPr>
              <a:endPara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eaLnBrk="1" fontAlgn="t" hangingPunct="1">
                <a:defRPr/>
              </a:pPr>
              <a:endPara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eaLnBrk="1" fontAlgn="t" hangingPunct="1">
                <a:defRPr/>
              </a:pPr>
              <a:endPara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eaLnBrk="1" fontAlgn="t" hangingPunct="1">
                <a:defRPr/>
              </a:pPr>
              <a:endPara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106" name="Rectangle 17"/>
            <p:cNvSpPr>
              <a:spLocks noChangeArrowheads="1"/>
            </p:cNvSpPr>
            <p:nvPr/>
          </p:nvSpPr>
          <p:spPr bwMode="auto">
            <a:xfrm>
              <a:off x="2684463" y="2708275"/>
              <a:ext cx="122555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zh-CN" altLang="en-US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输入数据</a:t>
              </a:r>
            </a:p>
          </p:txBody>
        </p:sp>
        <p:sp>
          <p:nvSpPr>
            <p:cNvPr id="4107" name="Rectangle 18"/>
            <p:cNvSpPr>
              <a:spLocks noChangeArrowheads="1"/>
            </p:cNvSpPr>
            <p:nvPr/>
          </p:nvSpPr>
          <p:spPr bwMode="auto">
            <a:xfrm>
              <a:off x="2682875" y="3067050"/>
              <a:ext cx="122555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2 </a:t>
              </a:r>
              <a:r>
                <a:rPr lang="zh-CN" altLang="en-US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操作</a:t>
              </a:r>
            </a:p>
          </p:txBody>
        </p:sp>
        <p:sp>
          <p:nvSpPr>
            <p:cNvPr id="4108" name="Rectangle 19"/>
            <p:cNvSpPr>
              <a:spLocks noChangeArrowheads="1"/>
            </p:cNvSpPr>
            <p:nvPr/>
          </p:nvSpPr>
          <p:spPr bwMode="auto">
            <a:xfrm>
              <a:off x="2684463" y="3427413"/>
              <a:ext cx="122555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3 </a:t>
              </a:r>
              <a:r>
                <a:rPr lang="zh-CN" altLang="en-US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预期结果</a:t>
              </a:r>
            </a:p>
          </p:txBody>
        </p:sp>
        <p:sp>
          <p:nvSpPr>
            <p:cNvPr id="4109" name="Rectangle 23"/>
            <p:cNvSpPr>
              <a:spLocks noChangeArrowheads="1"/>
            </p:cNvSpPr>
            <p:nvPr/>
          </p:nvSpPr>
          <p:spPr bwMode="auto">
            <a:xfrm>
              <a:off x="452438" y="2060575"/>
              <a:ext cx="360362" cy="115252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110" name="Rectangle 24"/>
            <p:cNvSpPr>
              <a:spLocks noChangeArrowheads="1"/>
            </p:cNvSpPr>
            <p:nvPr/>
          </p:nvSpPr>
          <p:spPr bwMode="auto">
            <a:xfrm>
              <a:off x="452438" y="3213100"/>
              <a:ext cx="360362" cy="2519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4100" name="Line 30"/>
          <p:cNvSpPr>
            <a:spLocks noChangeShapeType="1"/>
          </p:cNvSpPr>
          <p:nvPr/>
        </p:nvSpPr>
        <p:spPr bwMode="auto">
          <a:xfrm>
            <a:off x="3505200" y="3189288"/>
            <a:ext cx="38163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" name="标题 2"/>
          <p:cNvSpPr txBox="1">
            <a:spLocks/>
          </p:cNvSpPr>
          <p:nvPr/>
        </p:nvSpPr>
        <p:spPr bwMode="auto">
          <a:xfrm>
            <a:off x="323850" y="476250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自动化基础</a:t>
            </a:r>
            <a:r>
              <a:rPr lang="en-US" altLang="zh-CN" sz="2800" b="1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手工与自动化</a:t>
            </a:r>
          </a:p>
        </p:txBody>
      </p:sp>
    </p:spTree>
    <p:extLst>
      <p:ext uri="{BB962C8B-B14F-4D97-AF65-F5344CB8AC3E}">
        <p14:creationId xmlns:p14="http://schemas.microsoft.com/office/powerpoint/2010/main" val="263613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11722</TotalTime>
  <Words>4121</Words>
  <Application>Microsoft Office PowerPoint</Application>
  <PresentationFormat>全屏显示(4:3)</PresentationFormat>
  <Paragraphs>586</Paragraphs>
  <Slides>58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自动化基础-总结</vt:lpstr>
      <vt:lpstr>PowerPoint 演示文稿</vt:lpstr>
      <vt:lpstr>SAT使用-工具概述</vt:lpstr>
      <vt:lpstr>PowerPoint 演示文稿</vt:lpstr>
      <vt:lpstr>SAT应用基础</vt:lpstr>
      <vt:lpstr>SAT使用-工具目录</vt:lpstr>
      <vt:lpstr>SAT使用-界面(1)</vt:lpstr>
      <vt:lpstr>SAT使用-界面(2)</vt:lpstr>
      <vt:lpstr>SAT使用-界面(3)</vt:lpstr>
      <vt:lpstr>SAT使用-界面(4)</vt:lpstr>
      <vt:lpstr>SAT使用-关键字理念</vt:lpstr>
      <vt:lpstr>自动化基础-用例工程目录</vt:lpstr>
      <vt:lpstr>SAT使用-用例工程操作</vt:lpstr>
      <vt:lpstr>SAT使用-新建工程</vt:lpstr>
      <vt:lpstr>SAT使用-导入工程</vt:lpstr>
      <vt:lpstr>SAT使用-SVN检出工程</vt:lpstr>
      <vt:lpstr>SAT使用-案例编写</vt:lpstr>
      <vt:lpstr>SAT使用-调试/执行方式</vt:lpstr>
      <vt:lpstr>SAT使用-本地执行</vt:lpstr>
      <vt:lpstr>SAT使用-本地执行</vt:lpstr>
      <vt:lpstr>SAT使用-本地执行</vt:lpstr>
      <vt:lpstr>SAT使用-执行逻辑</vt:lpstr>
      <vt:lpstr>SAT使用-执行逻辑</vt:lpstr>
      <vt:lpstr>PowerPoint 演示文稿</vt:lpstr>
      <vt:lpstr>SAT使用-控件定位</vt:lpstr>
      <vt:lpstr>SAT使用-获取控件的常用方式 </vt:lpstr>
      <vt:lpstr>SAT使用-获取控件常用方式-ID </vt:lpstr>
      <vt:lpstr>SAT使用-获取控件的常用方式-name </vt:lpstr>
      <vt:lpstr>SAT使用-获取控件的常用方式-className  </vt:lpstr>
      <vt:lpstr>SAT使用-获取控件的常用方式-(partial)LinkText  </vt:lpstr>
      <vt:lpstr>SAT使用-获取控件的常用方式--定位原则   </vt:lpstr>
      <vt:lpstr>SAT使用-xpath使用基础</vt:lpstr>
      <vt:lpstr>SAT使用-xpath使用基础-xpath简介</vt:lpstr>
      <vt:lpstr>SAT使用-xpath使用基础-xpath简介</vt:lpstr>
      <vt:lpstr>SAT使用-xpath使用基础-xpath简介</vt:lpstr>
      <vt:lpstr>SAT使用-xpath使用基础-xpath简介</vt:lpstr>
      <vt:lpstr>SAT使用-xpath使用基础-xpath简介</vt:lpstr>
      <vt:lpstr>SAT使用-xpath使用基础-xpath简介</vt:lpstr>
      <vt:lpstr>SAT使用-xpath使用基础-xpath简介</vt:lpstr>
      <vt:lpstr>SAT使用-xpath使用基础-定位节点</vt:lpstr>
      <vt:lpstr>SAT使用-xpath使用基础-选择属性</vt:lpstr>
      <vt:lpstr>SAT使用-xpath使用技巧   </vt:lpstr>
      <vt:lpstr>SAT使用-xpath使用举例   </vt:lpstr>
      <vt:lpstr>SAT使用-xpath使用技巧   </vt:lpstr>
      <vt:lpstr>SAT使用-控件定位</vt:lpstr>
      <vt:lpstr>PowerPoint 演示文稿</vt:lpstr>
      <vt:lpstr>SAT使用-测试用例脚本实现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1212</cp:revision>
  <dcterms:modified xsi:type="dcterms:W3CDTF">2019-03-19T09:20:19Z</dcterms:modified>
</cp:coreProperties>
</file>