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38"/>
  </p:notesMasterIdLst>
  <p:handoutMasterIdLst>
    <p:handoutMasterId r:id="rId39"/>
  </p:handoutMasterIdLst>
  <p:sldIdLst>
    <p:sldId id="261" r:id="rId2"/>
    <p:sldId id="262" r:id="rId3"/>
    <p:sldId id="264" r:id="rId4"/>
    <p:sldId id="263" r:id="rId5"/>
    <p:sldId id="265" r:id="rId6"/>
    <p:sldId id="282" r:id="rId7"/>
    <p:sldId id="283" r:id="rId8"/>
    <p:sldId id="284" r:id="rId9"/>
    <p:sldId id="285" r:id="rId10"/>
    <p:sldId id="286" r:id="rId11"/>
    <p:sldId id="287" r:id="rId12"/>
    <p:sldId id="288" r:id="rId13"/>
    <p:sldId id="289" r:id="rId14"/>
    <p:sldId id="290" r:id="rId15"/>
    <p:sldId id="291" r:id="rId16"/>
    <p:sldId id="292" r:id="rId17"/>
    <p:sldId id="294" r:id="rId18"/>
    <p:sldId id="295" r:id="rId19"/>
    <p:sldId id="293" r:id="rId20"/>
    <p:sldId id="296" r:id="rId21"/>
    <p:sldId id="297" r:id="rId22"/>
    <p:sldId id="298" r:id="rId23"/>
    <p:sldId id="299" r:id="rId24"/>
    <p:sldId id="300" r:id="rId25"/>
    <p:sldId id="301" r:id="rId26"/>
    <p:sldId id="302" r:id="rId27"/>
    <p:sldId id="303" r:id="rId28"/>
    <p:sldId id="304" r:id="rId29"/>
    <p:sldId id="305" r:id="rId30"/>
    <p:sldId id="306" r:id="rId31"/>
    <p:sldId id="311" r:id="rId32"/>
    <p:sldId id="307" r:id="rId33"/>
    <p:sldId id="308" r:id="rId34"/>
    <p:sldId id="309" r:id="rId35"/>
    <p:sldId id="310" r:id="rId36"/>
    <p:sldId id="257"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6D"/>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0" autoAdjust="0"/>
  </p:normalViewPr>
  <p:slideViewPr>
    <p:cSldViewPr>
      <p:cViewPr varScale="1">
        <p:scale>
          <a:sx n="79" d="100"/>
          <a:sy n="79" d="100"/>
        </p:scale>
        <p:origin x="95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C86883-DB73-4EFD-B436-17781281987E}" type="datetimeFigureOut">
              <a:rPr lang="zh-CN" altLang="en-US" smtClean="0"/>
              <a:t>2018/10/8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54F46-90B3-401B-904B-912B55885556}" type="slidenum">
              <a:rPr lang="zh-CN" altLang="en-US" smtClean="0"/>
              <a:t>‹#›</a:t>
            </a:fld>
            <a:endParaRPr lang="zh-CN" altLang="en-US"/>
          </a:p>
        </p:txBody>
      </p:sp>
    </p:spTree>
    <p:extLst>
      <p:ext uri="{BB962C8B-B14F-4D97-AF65-F5344CB8AC3E}">
        <p14:creationId xmlns:p14="http://schemas.microsoft.com/office/powerpoint/2010/main" val="25526150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24B0F-7DB7-417D-8501-0E26238EAEDA}" type="datetimeFigureOut">
              <a:rPr lang="zh-CN" altLang="en-US" smtClean="0"/>
              <a:t>2018/10/8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5288C-6DA0-4A11-8F68-B9FD027855BA}" type="slidenum">
              <a:rPr lang="zh-CN" altLang="en-US" smtClean="0"/>
              <a:t>‹#›</a:t>
            </a:fld>
            <a:endParaRPr lang="zh-CN" altLang="en-US"/>
          </a:p>
        </p:txBody>
      </p:sp>
      <p:pic>
        <p:nvPicPr>
          <p:cNvPr id="1026" name="Picture 2" descr="C:\Documents and Settings\Administrator\桌面\苏宁VI\集团确定新VI项目\PPT模板\苏宁ppt-07.jpg"/>
          <p:cNvPicPr>
            <a:picLocks noChangeAspect="1" noChangeArrowheads="1"/>
          </p:cNvPicPr>
          <p:nvPr/>
        </p:nvPicPr>
        <p:blipFill>
          <a:blip r:embed="rId2"/>
          <a:srcRect/>
          <a:stretch>
            <a:fillRect/>
          </a:stretch>
        </p:blipFill>
        <p:spPr bwMode="auto">
          <a:xfrm>
            <a:off x="714356" y="4357686"/>
            <a:ext cx="5436982" cy="4071966"/>
          </a:xfrm>
          <a:prstGeom prst="rect">
            <a:avLst/>
          </a:prstGeom>
          <a:noFill/>
        </p:spPr>
      </p:pic>
    </p:spTree>
    <p:extLst>
      <p:ext uri="{BB962C8B-B14F-4D97-AF65-F5344CB8AC3E}">
        <p14:creationId xmlns:p14="http://schemas.microsoft.com/office/powerpoint/2010/main" val="9760302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引言，让新人了解</a:t>
            </a:r>
            <a:r>
              <a:rPr lang="en-US" altLang="zh-CN" dirty="0" err="1" smtClean="0"/>
              <a:t>ppt</a:t>
            </a:r>
            <a:r>
              <a:rPr lang="zh-CN" altLang="en-US" dirty="0" smtClean="0"/>
              <a:t>组成部分</a:t>
            </a:r>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a:t>
            </a:fld>
            <a:endParaRPr lang="zh-CN" altLang="en-US"/>
          </a:p>
        </p:txBody>
      </p:sp>
    </p:spTree>
    <p:extLst>
      <p:ext uri="{BB962C8B-B14F-4D97-AF65-F5344CB8AC3E}">
        <p14:creationId xmlns:p14="http://schemas.microsoft.com/office/powerpoint/2010/main" val="314099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这个是一个典型的确认失败的例子</a:t>
            </a:r>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10</a:t>
            </a:fld>
            <a:endParaRPr lang="zh-CN" altLang="en-US"/>
          </a:p>
        </p:txBody>
      </p:sp>
    </p:spTree>
    <p:extLst>
      <p:ext uri="{BB962C8B-B14F-4D97-AF65-F5344CB8AC3E}">
        <p14:creationId xmlns:p14="http://schemas.microsoft.com/office/powerpoint/2010/main" val="33278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11</a:t>
            </a:fld>
            <a:endParaRPr lang="zh-CN" altLang="en-US"/>
          </a:p>
        </p:txBody>
      </p:sp>
    </p:spTree>
    <p:extLst>
      <p:ext uri="{BB962C8B-B14F-4D97-AF65-F5344CB8AC3E}">
        <p14:creationId xmlns:p14="http://schemas.microsoft.com/office/powerpoint/2010/main" val="4059616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首先，来看一下，这是传统的测试</a:t>
            </a:r>
            <a:r>
              <a:rPr lang="en-US" altLang="zh-CN" dirty="0" smtClean="0"/>
              <a:t>V</a:t>
            </a:r>
            <a:r>
              <a:rPr lang="zh-CN" altLang="en-US" dirty="0" smtClean="0"/>
              <a:t>模型，从这个模型中大家可以看到左边的箭头从上至下是需求逐级分解、细化的过程，右侧的箭头从下至上是测试逐层深入的过程，对应每一个需求和设计阶段，都有相应的测试阶段与之对应</a:t>
            </a:r>
            <a:endParaRPr lang="en-US" altLang="zh-CN" dirty="0" smtClean="0"/>
          </a:p>
          <a:p>
            <a:endParaRPr lang="en-US" altLang="zh-CN" dirty="0" smtClean="0"/>
          </a:p>
          <a:p>
            <a:r>
              <a:rPr lang="zh-CN" altLang="en-US" dirty="0" smtClean="0"/>
              <a:t>但是这个模型也有弊端，它必须是编码完成之后才开始单元测试，我们看不出从需求提出阶段测试人员就可以介入的这样一个特征，所以业界在</a:t>
            </a:r>
            <a:r>
              <a:rPr lang="en-US" altLang="zh-CN" dirty="0" smtClean="0"/>
              <a:t>V</a:t>
            </a:r>
            <a:r>
              <a:rPr lang="zh-CN" altLang="en-US" dirty="0" smtClean="0"/>
              <a:t>模型的基础上有衍生的</a:t>
            </a:r>
            <a:r>
              <a:rPr lang="en-US" altLang="zh-CN" dirty="0" smtClean="0"/>
              <a:t>W</a:t>
            </a:r>
            <a:r>
              <a:rPr lang="zh-CN" altLang="en-US" dirty="0" smtClean="0"/>
              <a:t>模型，在</a:t>
            </a:r>
            <a:r>
              <a:rPr lang="en-US" altLang="zh-CN" dirty="0" smtClean="0"/>
              <a:t>W</a:t>
            </a:r>
            <a:r>
              <a:rPr lang="zh-CN" altLang="en-US" dirty="0" smtClean="0"/>
              <a:t>模型中，测试人员在需求提出的前期就可以参与工作</a:t>
            </a: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12</a:t>
            </a:fld>
            <a:endParaRPr lang="zh-CN" altLang="en-US"/>
          </a:p>
        </p:txBody>
      </p:sp>
    </p:spTree>
    <p:extLst>
      <p:ext uri="{BB962C8B-B14F-4D97-AF65-F5344CB8AC3E}">
        <p14:creationId xmlns:p14="http://schemas.microsoft.com/office/powerpoint/2010/main" val="287574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13</a:t>
            </a:fld>
            <a:endParaRPr lang="zh-CN" altLang="en-US"/>
          </a:p>
        </p:txBody>
      </p:sp>
    </p:spTree>
    <p:extLst>
      <p:ext uri="{BB962C8B-B14F-4D97-AF65-F5344CB8AC3E}">
        <p14:creationId xmlns:p14="http://schemas.microsoft.com/office/powerpoint/2010/main" val="2267848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14</a:t>
            </a:fld>
            <a:endParaRPr lang="zh-CN" altLang="en-US"/>
          </a:p>
        </p:txBody>
      </p:sp>
    </p:spTree>
    <p:extLst>
      <p:ext uri="{BB962C8B-B14F-4D97-AF65-F5344CB8AC3E}">
        <p14:creationId xmlns:p14="http://schemas.microsoft.com/office/powerpoint/2010/main" val="415231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eaLnBrk="0" hangingPunct="0">
              <a:buFontTx/>
              <a:buChar char="•"/>
            </a:pPr>
            <a:r>
              <a:rPr lang="zh-CN" altLang="en-US" dirty="0" smtClean="0"/>
              <a:t>白盒测试定义：</a:t>
            </a:r>
            <a:r>
              <a:rPr lang="zh-CN" altLang="en-US" sz="1200" dirty="0" smtClean="0">
                <a:latin typeface="宋体" pitchFamily="2" charset="-122"/>
                <a:cs typeface="Arial" pitchFamily="34" charset="0"/>
              </a:rPr>
              <a:t> 白盒测试需要</a:t>
            </a:r>
            <a:r>
              <a:rPr lang="zh-CN" altLang="en-US" sz="1200" dirty="0" smtClean="0">
                <a:latin typeface="宋体" pitchFamily="2" charset="-122"/>
                <a:cs typeface="Arial" pitchFamily="34" charset="0"/>
                <a:sym typeface="Wingdings 2" pitchFamily="18" charset="2"/>
              </a:rPr>
              <a:t>完全了解程序结构和处理过程，它按照程序内部逻辑测试程序，检验程序中每条通路是否按预定要求正确工作</a:t>
            </a:r>
          </a:p>
          <a:p>
            <a:pPr eaLnBrk="0" hangingPunct="0">
              <a:buFontTx/>
              <a:buChar char="•"/>
            </a:pPr>
            <a:endParaRPr lang="zh-CN" altLang="en-US" sz="1200" dirty="0" smtClean="0">
              <a:latin typeface="宋体" pitchFamily="2" charset="-122"/>
              <a:cs typeface="Arial" pitchFamily="34" charset="0"/>
            </a:endParaRPr>
          </a:p>
          <a:p>
            <a:pPr eaLnBrk="0" hangingPunct="0">
              <a:buFontTx/>
              <a:buChar char="•"/>
            </a:pPr>
            <a:r>
              <a:rPr lang="zh-CN" altLang="en-US" sz="1200" dirty="0" smtClean="0">
                <a:latin typeface="宋体" pitchFamily="2" charset="-122"/>
                <a:cs typeface="Arial" pitchFamily="34" charset="0"/>
              </a:rPr>
              <a:t> 白盒测试将被测程序看作一个打开的盒子，测试者能够看到被测源程序，可以分析被测程序的内部结构，此时测试的焦点集中在根据其内部结构设计测试案例</a:t>
            </a:r>
          </a:p>
          <a:p>
            <a:pPr eaLnBrk="0" hangingPunct="0">
              <a:buFontTx/>
              <a:buChar char="•"/>
            </a:pPr>
            <a:endParaRPr lang="zh-CN" altLang="en-US" sz="1200" dirty="0" smtClean="0">
              <a:latin typeface="宋体" pitchFamily="2" charset="-122"/>
              <a:cs typeface="Arial" pitchFamily="34" charset="0"/>
            </a:endParaRPr>
          </a:p>
          <a:p>
            <a:pPr eaLnBrk="0" hangingPunct="0">
              <a:buFontTx/>
              <a:buChar char="•"/>
            </a:pPr>
            <a:r>
              <a:rPr lang="zh-CN" altLang="en-US" sz="1200" dirty="0" smtClean="0">
                <a:latin typeface="宋体" pitchFamily="2" charset="-122"/>
                <a:cs typeface="Arial" pitchFamily="34" charset="0"/>
              </a:rPr>
              <a:t> 白盒测试要求是对某些程序的结构特性做到一定程度的覆盖，或者说这种测试是</a:t>
            </a:r>
            <a:r>
              <a:rPr lang="zh-CN" altLang="en-US" sz="1200" dirty="0" smtClean="0">
                <a:cs typeface="Arial" pitchFamily="34" charset="0"/>
              </a:rPr>
              <a:t>“</a:t>
            </a:r>
            <a:r>
              <a:rPr lang="zh-CN" altLang="en-US" sz="1200" dirty="0" smtClean="0">
                <a:latin typeface="宋体" pitchFamily="2" charset="-122"/>
                <a:cs typeface="Arial" pitchFamily="34" charset="0"/>
              </a:rPr>
              <a:t>基于覆盖率的测试</a:t>
            </a:r>
            <a:r>
              <a:rPr lang="zh-CN" altLang="en-US" sz="1200" dirty="0" smtClean="0">
                <a:cs typeface="Arial" pitchFamily="34" charset="0"/>
              </a:rPr>
              <a:t>”</a:t>
            </a:r>
            <a:endParaRPr lang="en-US" altLang="zh-CN" sz="1200" dirty="0" smtClean="0">
              <a:cs typeface="Arial" pitchFamily="34" charset="0"/>
            </a:endParaRPr>
          </a:p>
          <a:p>
            <a:pPr eaLnBrk="0" hangingPunct="0">
              <a:buFontTx/>
              <a:buChar char="•"/>
            </a:pPr>
            <a:r>
              <a:rPr lang="zh-CN" altLang="en-US" sz="1200" dirty="0" smtClean="0">
                <a:latin typeface="宋体" pitchFamily="2" charset="-122"/>
                <a:cs typeface="Arial" pitchFamily="34" charset="0"/>
              </a:rPr>
              <a:t>黑盒测试定义：</a:t>
            </a:r>
            <a:r>
              <a:rPr lang="zh-CN" altLang="en-US" sz="1200" dirty="0" smtClean="0">
                <a:latin typeface="宋体" pitchFamily="2" charset="-122"/>
                <a:cs typeface="Arial" pitchFamily="34" charset="0"/>
                <a:sym typeface="Wingdings 2" pitchFamily="18" charset="2"/>
              </a:rPr>
              <a:t>黑盒测试是在程序接口进行测试，它只是检查程序功能是否按照规格说明书的规定正常使用</a:t>
            </a:r>
          </a:p>
          <a:p>
            <a:pPr eaLnBrk="0" hangingPunct="0">
              <a:buFontTx/>
              <a:buChar char="•"/>
            </a:pPr>
            <a:endParaRPr lang="zh-CN" altLang="en-US" sz="1200" dirty="0" smtClean="0">
              <a:latin typeface="宋体" pitchFamily="2" charset="-122"/>
              <a:cs typeface="Arial" pitchFamily="34" charset="0"/>
            </a:endParaRPr>
          </a:p>
          <a:p>
            <a:pPr eaLnBrk="0" hangingPunct="0">
              <a:buFontTx/>
              <a:buChar char="•"/>
            </a:pPr>
            <a:r>
              <a:rPr lang="zh-CN" altLang="en-US" sz="1200" dirty="0" smtClean="0">
                <a:latin typeface="宋体" pitchFamily="2" charset="-122"/>
                <a:cs typeface="Arial" pitchFamily="34" charset="0"/>
              </a:rPr>
              <a:t> 黑盒测试的基本观点是：任何程序都可以看作是从输入定义域映射到输出值域的函数过程，被测程序被认为是一个打不开的黑盒子，黑盒中的内容（实现过程）完全不知道，只明确要做到什么</a:t>
            </a:r>
          </a:p>
          <a:p>
            <a:pPr eaLnBrk="0" hangingPunct="0">
              <a:buFontTx/>
              <a:buChar char="•"/>
            </a:pPr>
            <a:endParaRPr lang="zh-CN" altLang="en-US" sz="1200" dirty="0" smtClean="0">
              <a:latin typeface="宋体" pitchFamily="2" charset="-122"/>
              <a:cs typeface="Arial" pitchFamily="34" charset="0"/>
            </a:endParaRPr>
          </a:p>
          <a:p>
            <a:pPr eaLnBrk="0" hangingPunct="0">
              <a:buFontTx/>
              <a:buChar char="•"/>
            </a:pPr>
            <a:r>
              <a:rPr lang="zh-CN" altLang="en-US" sz="1200" dirty="0" smtClean="0">
                <a:latin typeface="宋体" pitchFamily="2" charset="-122"/>
                <a:cs typeface="Arial" pitchFamily="34" charset="0"/>
              </a:rPr>
              <a:t> 黑盒测试主要根据规格说明书设计测试案例，并不涉及程序内部构造和内部特性，只依靠被测程序输入和输出之间的关系或程序的功能设计测试案例</a:t>
            </a:r>
          </a:p>
          <a:p>
            <a:pPr eaLnBrk="0" hangingPunct="0">
              <a:buFontTx/>
              <a:buChar char="•"/>
            </a:pPr>
            <a:endParaRPr lang="zh-CN" altLang="en-US" sz="1200" dirty="0" smtClean="0">
              <a:latin typeface="宋体" pitchFamily="2" charset="-122"/>
              <a:cs typeface="Arial" pitchFamily="34" charset="0"/>
            </a:endParaRP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15</a:t>
            </a:fld>
            <a:endParaRPr lang="zh-CN" altLang="en-US"/>
          </a:p>
        </p:txBody>
      </p:sp>
    </p:spTree>
    <p:extLst>
      <p:ext uri="{BB962C8B-B14F-4D97-AF65-F5344CB8AC3E}">
        <p14:creationId xmlns:p14="http://schemas.microsoft.com/office/powerpoint/2010/main" val="117317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16</a:t>
            </a:fld>
            <a:endParaRPr lang="zh-CN" altLang="en-US"/>
          </a:p>
        </p:txBody>
      </p:sp>
    </p:spTree>
    <p:extLst>
      <p:ext uri="{BB962C8B-B14F-4D97-AF65-F5344CB8AC3E}">
        <p14:creationId xmlns:p14="http://schemas.microsoft.com/office/powerpoint/2010/main" val="283605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测试案例设计的几种方法，工作中用的比较多的是场景法，等价类和边界值</a:t>
            </a:r>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17</a:t>
            </a:fld>
            <a:endParaRPr lang="zh-CN" altLang="en-US"/>
          </a:p>
        </p:txBody>
      </p:sp>
    </p:spTree>
    <p:extLst>
      <p:ext uri="{BB962C8B-B14F-4D97-AF65-F5344CB8AC3E}">
        <p14:creationId xmlns:p14="http://schemas.microsoft.com/office/powerpoint/2010/main" val="125691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18</a:t>
            </a:fld>
            <a:endParaRPr lang="zh-CN" altLang="en-US"/>
          </a:p>
        </p:txBody>
      </p:sp>
    </p:spTree>
    <p:extLst>
      <p:ext uri="{BB962C8B-B14F-4D97-AF65-F5344CB8AC3E}">
        <p14:creationId xmlns:p14="http://schemas.microsoft.com/office/powerpoint/2010/main" val="2435805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19</a:t>
            </a:fld>
            <a:endParaRPr lang="zh-CN" altLang="en-US"/>
          </a:p>
        </p:txBody>
      </p:sp>
    </p:spTree>
    <p:extLst>
      <p:ext uri="{BB962C8B-B14F-4D97-AF65-F5344CB8AC3E}">
        <p14:creationId xmlns:p14="http://schemas.microsoft.com/office/powerpoint/2010/main" val="106370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5288C-6DA0-4A11-8F68-B9FD027855BA}" type="slidenum">
              <a:rPr lang="zh-CN" altLang="en-US" smtClean="0"/>
              <a:t>2</a:t>
            </a:fld>
            <a:endParaRPr lang="zh-CN" altLang="en-US"/>
          </a:p>
        </p:txBody>
      </p:sp>
    </p:spTree>
    <p:extLst>
      <p:ext uri="{BB962C8B-B14F-4D97-AF65-F5344CB8AC3E}">
        <p14:creationId xmlns:p14="http://schemas.microsoft.com/office/powerpoint/2010/main" val="1278402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20</a:t>
            </a:fld>
            <a:endParaRPr lang="zh-CN" altLang="en-US"/>
          </a:p>
        </p:txBody>
      </p:sp>
    </p:spTree>
    <p:extLst>
      <p:ext uri="{BB962C8B-B14F-4D97-AF65-F5344CB8AC3E}">
        <p14:creationId xmlns:p14="http://schemas.microsoft.com/office/powerpoint/2010/main" val="3462653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21</a:t>
            </a:fld>
            <a:endParaRPr lang="zh-CN" altLang="en-US"/>
          </a:p>
        </p:txBody>
      </p:sp>
    </p:spTree>
    <p:extLst>
      <p:ext uri="{BB962C8B-B14F-4D97-AF65-F5344CB8AC3E}">
        <p14:creationId xmlns:p14="http://schemas.microsoft.com/office/powerpoint/2010/main" val="2584381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既然前面讲到了测试，那么软件肯定会有缺陷</a:t>
            </a:r>
            <a:endParaRPr lang="zh-CN" altLang="en-US"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软件缺陷产生的主要原因 </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软件产品本身的抽象性 </a:t>
            </a:r>
          </a:p>
          <a:p>
            <a:r>
              <a:rPr lang="zh-CN" altLang="en-US" sz="1200" b="0" i="0" u="none" strike="noStrike" kern="1200" baseline="0" dirty="0" smtClean="0">
                <a:solidFill>
                  <a:schemeClr val="tx1"/>
                </a:solidFill>
                <a:latin typeface="+mn-lt"/>
                <a:ea typeface="+mn-ea"/>
                <a:cs typeface="+mn-cs"/>
              </a:rPr>
              <a:t>用户、产品、开发及测试缺乏有效沟通，对需求理解丌一致 </a:t>
            </a:r>
          </a:p>
          <a:p>
            <a:r>
              <a:rPr lang="zh-CN" altLang="en-US" sz="1200" b="0" i="0" u="none" strike="noStrike" kern="1200" baseline="0" dirty="0" smtClean="0">
                <a:solidFill>
                  <a:schemeClr val="tx1"/>
                </a:solidFill>
                <a:latin typeface="+mn-lt"/>
                <a:ea typeface="+mn-ea"/>
                <a:cs typeface="+mn-cs"/>
              </a:rPr>
              <a:t>需求描述丌清楚，评审时没有发现并提出来 </a:t>
            </a:r>
          </a:p>
          <a:p>
            <a:r>
              <a:rPr lang="zh-CN" altLang="en-US" sz="1200" b="0" i="0" u="none" strike="noStrike" kern="1200" baseline="0" dirty="0" smtClean="0">
                <a:solidFill>
                  <a:schemeClr val="tx1"/>
                </a:solidFill>
                <a:latin typeface="+mn-lt"/>
                <a:ea typeface="+mn-ea"/>
                <a:cs typeface="+mn-cs"/>
              </a:rPr>
              <a:t>对产品需求觃格说明书丌够重规，投入资源较少。 </a:t>
            </a:r>
          </a:p>
          <a:p>
            <a:r>
              <a:rPr lang="zh-CN" altLang="en-US" sz="1200" b="0" i="0" u="none" strike="noStrike" kern="1200" baseline="0" dirty="0" smtClean="0">
                <a:solidFill>
                  <a:schemeClr val="tx1"/>
                </a:solidFill>
                <a:latin typeface="+mn-lt"/>
                <a:ea typeface="+mn-ea"/>
                <a:cs typeface="+mn-cs"/>
              </a:rPr>
              <a:t>需求变更频繁，导致需求变化丌一致，前后矛盾。 </a:t>
            </a:r>
          </a:p>
          <a:p>
            <a:r>
              <a:rPr lang="zh-CN" altLang="en-US" sz="1200" b="0" i="0" u="none" strike="noStrike" kern="1200" baseline="0" dirty="0" smtClean="0">
                <a:solidFill>
                  <a:schemeClr val="tx1"/>
                </a:solidFill>
                <a:latin typeface="+mn-lt"/>
                <a:ea typeface="+mn-ea"/>
                <a:cs typeface="+mn-cs"/>
              </a:rPr>
              <a:t>缺乏有效沟通，可能仅部分人员能够清晰的了解产品。 </a:t>
            </a:r>
          </a:p>
          <a:p>
            <a:r>
              <a:rPr lang="zh-CN" altLang="en-US" sz="1200" b="0" i="0" u="none" strike="noStrike" kern="1200" baseline="0" dirty="0" smtClean="0">
                <a:solidFill>
                  <a:schemeClr val="tx1"/>
                </a:solidFill>
                <a:latin typeface="+mn-lt"/>
                <a:ea typeface="+mn-ea"/>
                <a:cs typeface="+mn-cs"/>
              </a:rPr>
              <a:t>编码过程中由于各种主观或客观的原因，引入的错误 </a:t>
            </a:r>
          </a:p>
          <a:p>
            <a:r>
              <a:rPr lang="zh-CN" altLang="en-US" sz="1200" b="0" i="0" u="none" strike="noStrike" kern="1200" baseline="0" dirty="0" smtClean="0">
                <a:solidFill>
                  <a:schemeClr val="tx1"/>
                </a:solidFill>
                <a:latin typeface="+mn-lt"/>
                <a:ea typeface="+mn-ea"/>
                <a:cs typeface="+mn-cs"/>
              </a:rPr>
              <a:t>版本打包时合入错误，环境配置错误 </a:t>
            </a: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22</a:t>
            </a:fld>
            <a:endParaRPr lang="zh-CN" altLang="en-US"/>
          </a:p>
        </p:txBody>
      </p:sp>
    </p:spTree>
    <p:extLst>
      <p:ext uri="{BB962C8B-B14F-4D97-AF65-F5344CB8AC3E}">
        <p14:creationId xmlns:p14="http://schemas.microsoft.com/office/powerpoint/2010/main" val="878051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23</a:t>
            </a:fld>
            <a:endParaRPr lang="zh-CN" altLang="en-US"/>
          </a:p>
        </p:txBody>
      </p:sp>
    </p:spTree>
    <p:extLst>
      <p:ext uri="{BB962C8B-B14F-4D97-AF65-F5344CB8AC3E}">
        <p14:creationId xmlns:p14="http://schemas.microsoft.com/office/powerpoint/2010/main" val="1963794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Arial"/>
                <a:ea typeface="宋体"/>
                <a:cs typeface="+mn-cs"/>
              </a:rPr>
              <a:t>测试关键领域：为确保满足业务和技术的需求，而必须对一些系统特征所做的测试</a:t>
            </a: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24</a:t>
            </a:fld>
            <a:endParaRPr lang="zh-CN" altLang="en-US"/>
          </a:p>
        </p:txBody>
      </p:sp>
    </p:spTree>
    <p:extLst>
      <p:ext uri="{BB962C8B-B14F-4D97-AF65-F5344CB8AC3E}">
        <p14:creationId xmlns:p14="http://schemas.microsoft.com/office/powerpoint/2010/main" val="1042986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Arial"/>
                <a:ea typeface="宋体"/>
                <a:cs typeface="+mn-cs"/>
              </a:rPr>
              <a:t>测试关键领域：为确保满足业务和技术的需求，而必须对一些系统特征所做的测试</a:t>
            </a: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25</a:t>
            </a:fld>
            <a:endParaRPr lang="zh-CN" altLang="en-US"/>
          </a:p>
        </p:txBody>
      </p:sp>
    </p:spTree>
    <p:extLst>
      <p:ext uri="{BB962C8B-B14F-4D97-AF65-F5344CB8AC3E}">
        <p14:creationId xmlns:p14="http://schemas.microsoft.com/office/powerpoint/2010/main" val="3546584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Arial"/>
                <a:ea typeface="宋体"/>
                <a:cs typeface="+mn-cs"/>
              </a:rPr>
              <a:t>测试关键领域：为确保满足业务和技术的需求，而必须对一些系统特征所做的测试</a:t>
            </a: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26</a:t>
            </a:fld>
            <a:endParaRPr lang="zh-CN" altLang="en-US"/>
          </a:p>
        </p:txBody>
      </p:sp>
    </p:spTree>
    <p:extLst>
      <p:ext uri="{BB962C8B-B14F-4D97-AF65-F5344CB8AC3E}">
        <p14:creationId xmlns:p14="http://schemas.microsoft.com/office/powerpoint/2010/main" val="3634738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Arial"/>
                <a:ea typeface="宋体"/>
                <a:cs typeface="+mn-cs"/>
              </a:rPr>
              <a:t>测试关键领域：为确保满足业务和技术的需求，而必须对一些系统特征所做的测试</a:t>
            </a: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27</a:t>
            </a:fld>
            <a:endParaRPr lang="zh-CN" altLang="en-US"/>
          </a:p>
        </p:txBody>
      </p:sp>
    </p:spTree>
    <p:extLst>
      <p:ext uri="{BB962C8B-B14F-4D97-AF65-F5344CB8AC3E}">
        <p14:creationId xmlns:p14="http://schemas.microsoft.com/office/powerpoint/2010/main" val="3074672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28</a:t>
            </a:fld>
            <a:endParaRPr lang="zh-CN" altLang="en-US"/>
          </a:p>
        </p:txBody>
      </p:sp>
    </p:spTree>
    <p:extLst>
      <p:ext uri="{BB962C8B-B14F-4D97-AF65-F5344CB8AC3E}">
        <p14:creationId xmlns:p14="http://schemas.microsoft.com/office/powerpoint/2010/main" val="55348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29</a:t>
            </a:fld>
            <a:endParaRPr lang="zh-CN" altLang="en-US"/>
          </a:p>
        </p:txBody>
      </p:sp>
    </p:spTree>
    <p:extLst>
      <p:ext uri="{BB962C8B-B14F-4D97-AF65-F5344CB8AC3E}">
        <p14:creationId xmlns:p14="http://schemas.microsoft.com/office/powerpoint/2010/main" val="329476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5288C-6DA0-4A11-8F68-B9FD027855BA}" type="slidenum">
              <a:rPr lang="zh-CN" altLang="en-US" smtClean="0"/>
              <a:t>3</a:t>
            </a:fld>
            <a:endParaRPr lang="zh-CN" altLang="en-US"/>
          </a:p>
        </p:txBody>
      </p:sp>
    </p:spTree>
    <p:extLst>
      <p:ext uri="{BB962C8B-B14F-4D97-AF65-F5344CB8AC3E}">
        <p14:creationId xmlns:p14="http://schemas.microsoft.com/office/powerpoint/2010/main" val="717860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30</a:t>
            </a:fld>
            <a:endParaRPr lang="zh-CN" altLang="en-US"/>
          </a:p>
        </p:txBody>
      </p:sp>
    </p:spTree>
    <p:extLst>
      <p:ext uri="{BB962C8B-B14F-4D97-AF65-F5344CB8AC3E}">
        <p14:creationId xmlns:p14="http://schemas.microsoft.com/office/powerpoint/2010/main" val="1422455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自动化测试不足</a:t>
            </a:r>
            <a:r>
              <a:rPr lang="en-US" altLang="zh-CN" sz="1200" b="0" i="0" u="none" strike="noStrike" kern="1200" baseline="0" dirty="0" smtClean="0">
                <a:solidFill>
                  <a:schemeClr val="tx1"/>
                </a:solidFill>
                <a:latin typeface="+mn-lt"/>
                <a:ea typeface="+mn-ea"/>
                <a:cs typeface="+mn-cs"/>
              </a:rPr>
              <a:t>:</a:t>
            </a:r>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自劢化测试不会比手工测试发现的缺陷多。工具做什举、怎举做 都是由人事先预定丿好了的。自劢化测试并不会智能的帮劣人现 更多潜在的问题。 </a:t>
            </a:r>
          </a:p>
          <a:p>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自劢化测试在产品频繁变更的情况下维护代价会很高。 </a:t>
            </a:r>
          </a:p>
          <a:p>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自劢化测试对环境的依赖性进进大亍手工测试。 </a:t>
            </a:r>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31</a:t>
            </a:fld>
            <a:endParaRPr lang="zh-CN" altLang="en-US"/>
          </a:p>
        </p:txBody>
      </p:sp>
    </p:spTree>
    <p:extLst>
      <p:ext uri="{BB962C8B-B14F-4D97-AF65-F5344CB8AC3E}">
        <p14:creationId xmlns:p14="http://schemas.microsoft.com/office/powerpoint/2010/main" val="1292246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32</a:t>
            </a:fld>
            <a:endParaRPr lang="zh-CN" altLang="en-US"/>
          </a:p>
        </p:txBody>
      </p:sp>
    </p:spTree>
    <p:extLst>
      <p:ext uri="{BB962C8B-B14F-4D97-AF65-F5344CB8AC3E}">
        <p14:creationId xmlns:p14="http://schemas.microsoft.com/office/powerpoint/2010/main" val="638550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33</a:t>
            </a:fld>
            <a:endParaRPr lang="zh-CN" altLang="en-US"/>
          </a:p>
        </p:txBody>
      </p:sp>
    </p:spTree>
    <p:extLst>
      <p:ext uri="{BB962C8B-B14F-4D97-AF65-F5344CB8AC3E}">
        <p14:creationId xmlns:p14="http://schemas.microsoft.com/office/powerpoint/2010/main" val="3924425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34</a:t>
            </a:fld>
            <a:endParaRPr lang="zh-CN" altLang="en-US"/>
          </a:p>
        </p:txBody>
      </p:sp>
    </p:spTree>
    <p:extLst>
      <p:ext uri="{BB962C8B-B14F-4D97-AF65-F5344CB8AC3E}">
        <p14:creationId xmlns:p14="http://schemas.microsoft.com/office/powerpoint/2010/main" val="191699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A5288C-6DA0-4A11-8F68-B9FD027855BA}" type="slidenum">
              <a:rPr lang="zh-CN" altLang="en-US" smtClean="0"/>
              <a:t>4</a:t>
            </a:fld>
            <a:endParaRPr lang="zh-CN" altLang="en-US"/>
          </a:p>
        </p:txBody>
      </p:sp>
    </p:spTree>
    <p:extLst>
      <p:ext uri="{BB962C8B-B14F-4D97-AF65-F5344CB8AC3E}">
        <p14:creationId xmlns:p14="http://schemas.microsoft.com/office/powerpoint/2010/main" val="22824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dirty="0" smtClean="0"/>
              <a:t>0-4</a:t>
            </a:r>
            <a:r>
              <a:rPr lang="zh-CN" altLang="en-US" dirty="0" smtClean="0"/>
              <a:t>级的认识反映的是从发现错误</a:t>
            </a:r>
            <a:r>
              <a:rPr lang="en-US" altLang="zh-CN" dirty="0" smtClean="0"/>
              <a:t>-&gt;</a:t>
            </a:r>
            <a:r>
              <a:rPr lang="zh-CN" altLang="en-US" dirty="0" smtClean="0"/>
              <a:t>更早发现错误</a:t>
            </a:r>
            <a:r>
              <a:rPr lang="en-US" altLang="zh-CN" dirty="0" smtClean="0"/>
              <a:t>-&gt;</a:t>
            </a:r>
            <a:r>
              <a:rPr lang="zh-CN" altLang="en-US" dirty="0" smtClean="0"/>
              <a:t>预防错误的思想上的提高，这个角度我们能看出预防错误是很重要的，</a:t>
            </a:r>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5</a:t>
            </a:fld>
            <a:endParaRPr lang="zh-CN" altLang="en-US"/>
          </a:p>
        </p:txBody>
      </p:sp>
    </p:spTree>
    <p:extLst>
      <p:ext uri="{BB962C8B-B14F-4D97-AF65-F5344CB8AC3E}">
        <p14:creationId xmlns:p14="http://schemas.microsoft.com/office/powerpoint/2010/main" val="260194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下面我来看下</a:t>
            </a:r>
            <a:r>
              <a:rPr lang="en-US" altLang="zh-CN" dirty="0" smtClean="0"/>
              <a:t>IEEE(</a:t>
            </a:r>
            <a:r>
              <a:rPr lang="zh-CN" altLang="en-US" sz="1200" kern="1200" dirty="0" smtClean="0">
                <a:solidFill>
                  <a:schemeClr val="tx1"/>
                </a:solidFill>
                <a:latin typeface="+mn-lt"/>
                <a:ea typeface="+mn-ea"/>
                <a:cs typeface="+mn-cs"/>
              </a:rPr>
              <a:t>美国电气和电子工程师协会</a:t>
            </a:r>
            <a:r>
              <a:rPr lang="en-US" altLang="zh-CN" dirty="0" smtClean="0"/>
              <a:t>)</a:t>
            </a:r>
            <a:r>
              <a:rPr lang="zh-CN" altLang="en-US" dirty="0" smtClean="0"/>
              <a:t>对软件测试的定义：使用人工或自动化的手段来运行或测试系统的过程，目的在于检验它是否满足规定的需求或弄清预期结果与实际结果之间的差别，  所以从定义上来看软件测试是为了发现错误而执行程序的过程。</a:t>
            </a:r>
            <a:endParaRPr lang="en-US" altLang="zh-CN" dirty="0" smtClean="0"/>
          </a:p>
          <a:p>
            <a:endParaRPr lang="en-US" altLang="zh-CN" dirty="0" smtClean="0"/>
          </a:p>
          <a:p>
            <a:r>
              <a:rPr lang="zh-CN" altLang="en-US" dirty="0" smtClean="0"/>
              <a:t>但软件测试的目的却不仅是为了发现缺陷，软件测试更是软件质量保证的关键，对软件质量进行度量与评估，判断风险，供决策者参考</a:t>
            </a:r>
            <a:endParaRPr lang="en-US" altLang="zh-CN"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6</a:t>
            </a:fld>
            <a:endParaRPr lang="zh-CN" altLang="en-US"/>
          </a:p>
        </p:txBody>
      </p:sp>
    </p:spTree>
    <p:extLst>
      <p:ext uri="{BB962C8B-B14F-4D97-AF65-F5344CB8AC3E}">
        <p14:creationId xmlns:p14="http://schemas.microsoft.com/office/powerpoint/2010/main" val="50259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下面我来看下做好测试工作的一些原则，</a:t>
            </a:r>
            <a:endParaRPr lang="en-US" altLang="zh-CN" dirty="0" smtClean="0"/>
          </a:p>
          <a:p>
            <a:endParaRPr lang="en-US" altLang="zh-CN" dirty="0" smtClean="0"/>
          </a:p>
          <a:p>
            <a:r>
              <a:rPr lang="en-US" altLang="zh-CN" dirty="0" smtClean="0"/>
              <a:t>1</a:t>
            </a:r>
            <a:r>
              <a:rPr lang="zh-CN" altLang="en-US" dirty="0" smtClean="0"/>
              <a:t>、尽早和不断进行软件测试。尽早：缺陷越早发现，越早修复，花费的成本越低，不断测试：因为缺陷在各个阶段各个环节都有可能引入，所以测试要持续进行</a:t>
            </a:r>
            <a:endParaRPr lang="en-US" altLang="zh-CN" dirty="0" smtClean="0"/>
          </a:p>
          <a:p>
            <a:r>
              <a:rPr lang="en-US" altLang="zh-CN" dirty="0" smtClean="0"/>
              <a:t>2</a:t>
            </a:r>
            <a:r>
              <a:rPr lang="zh-CN" altLang="en-US" dirty="0" smtClean="0"/>
              <a:t>、测试案例必包含</a:t>
            </a:r>
            <a:r>
              <a:rPr lang="zh-CN" altLang="en-US" baseline="0" dirty="0" smtClean="0"/>
              <a:t> 输入和预期输出</a:t>
            </a:r>
            <a:endParaRPr lang="en-US" altLang="zh-CN" baseline="0" dirty="0" smtClean="0"/>
          </a:p>
          <a:p>
            <a:r>
              <a:rPr lang="en-US" altLang="zh-CN" baseline="0" dirty="0" smtClean="0"/>
              <a:t>3</a:t>
            </a:r>
            <a:r>
              <a:rPr lang="zh-CN" altLang="en-US" baseline="0" dirty="0" smtClean="0"/>
              <a:t>、交叉测试，代码的</a:t>
            </a:r>
            <a:r>
              <a:rPr lang="en-US" altLang="zh-CN" baseline="0" dirty="0" smtClean="0"/>
              <a:t>peer review,</a:t>
            </a:r>
            <a:r>
              <a:rPr lang="zh-CN" altLang="en-US" baseline="0" dirty="0" smtClean="0"/>
              <a:t>交叉单元测试</a:t>
            </a:r>
            <a:endParaRPr lang="en-US" altLang="zh-CN" baseline="0" dirty="0" smtClean="0"/>
          </a:p>
          <a:p>
            <a:r>
              <a:rPr lang="en-US" altLang="zh-CN" baseline="0" dirty="0" smtClean="0"/>
              <a:t>4</a:t>
            </a:r>
            <a:r>
              <a:rPr lang="zh-CN" altLang="en-US" baseline="0" dirty="0" smtClean="0"/>
              <a:t>、每个测试步骤的执行均须进行检查，保证质量</a:t>
            </a:r>
            <a:endParaRPr lang="en-US" altLang="zh-CN" baseline="0" dirty="0" smtClean="0"/>
          </a:p>
          <a:p>
            <a:r>
              <a:rPr lang="en-US" altLang="zh-CN" baseline="0" dirty="0" smtClean="0"/>
              <a:t>5</a:t>
            </a:r>
            <a:r>
              <a:rPr lang="zh-CN" altLang="en-US" baseline="0" dirty="0" smtClean="0"/>
              <a:t>、设计的用例除了要包含有效数据的输入还要包含更多的无效数据的输入，检测系统异常处理的能力</a:t>
            </a:r>
            <a:endParaRPr lang="en-US" altLang="zh-CN" baseline="0" dirty="0" smtClean="0"/>
          </a:p>
          <a:p>
            <a:r>
              <a:rPr lang="en-US" altLang="zh-CN" baseline="0" dirty="0" smtClean="0"/>
              <a:t>6</a:t>
            </a:r>
            <a:r>
              <a:rPr lang="zh-CN" altLang="en-US" baseline="0" dirty="0" smtClean="0"/>
              <a:t>、缺陷的集群性，某模块已发现缺陷越多，我们可以推断该模块存在的未发现缺陷也越多</a:t>
            </a:r>
            <a:r>
              <a:rPr lang="en-US" altLang="zh-CN" baseline="0" dirty="0" smtClean="0"/>
              <a:t>----2/8</a:t>
            </a:r>
            <a:r>
              <a:rPr lang="zh-CN" altLang="en-US" baseline="0" dirty="0" smtClean="0"/>
              <a:t>原则，</a:t>
            </a:r>
            <a:r>
              <a:rPr lang="en-US" altLang="zh-CN" baseline="0" dirty="0" smtClean="0"/>
              <a:t>80%</a:t>
            </a:r>
            <a:r>
              <a:rPr lang="zh-CN" altLang="en-US" baseline="0" dirty="0" smtClean="0"/>
              <a:t>的缺陷集中在</a:t>
            </a:r>
            <a:r>
              <a:rPr lang="en-US" altLang="zh-CN" baseline="0" dirty="0" smtClean="0"/>
              <a:t>20%</a:t>
            </a:r>
            <a:r>
              <a:rPr lang="zh-CN" altLang="en-US" baseline="0" dirty="0" smtClean="0"/>
              <a:t>的重要模块中</a:t>
            </a:r>
            <a:endParaRPr lang="en-US" altLang="zh-CN" baseline="0" dirty="0" smtClean="0"/>
          </a:p>
          <a:p>
            <a:r>
              <a:rPr lang="en-US" altLang="zh-CN" baseline="0" dirty="0" smtClean="0"/>
              <a:t>7</a:t>
            </a:r>
            <a:r>
              <a:rPr lang="zh-CN" altLang="en-US" baseline="0" dirty="0" smtClean="0"/>
              <a:t>、测试过程中产生的所有文档包括缺陷均需要作好记录，是后续其他项目的资产</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7</a:t>
            </a:fld>
            <a:endParaRPr lang="zh-CN" altLang="en-US"/>
          </a:p>
        </p:txBody>
      </p:sp>
    </p:spTree>
    <p:extLst>
      <p:ext uri="{BB962C8B-B14F-4D97-AF65-F5344CB8AC3E}">
        <p14:creationId xmlns:p14="http://schemas.microsoft.com/office/powerpoint/2010/main" val="79986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8</a:t>
            </a:fld>
            <a:endParaRPr lang="zh-CN" altLang="en-US"/>
          </a:p>
        </p:txBody>
      </p:sp>
    </p:spTree>
    <p:extLst>
      <p:ext uri="{BB962C8B-B14F-4D97-AF65-F5344CB8AC3E}">
        <p14:creationId xmlns:p14="http://schemas.microsoft.com/office/powerpoint/2010/main" val="1717102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5288C-6DA0-4A11-8F68-B9FD027855BA}" type="slidenum">
              <a:rPr lang="zh-CN" altLang="en-US" smtClean="0"/>
              <a:t>9</a:t>
            </a:fld>
            <a:endParaRPr lang="zh-CN" altLang="en-US"/>
          </a:p>
        </p:txBody>
      </p:sp>
    </p:spTree>
    <p:extLst>
      <p:ext uri="{BB962C8B-B14F-4D97-AF65-F5344CB8AC3E}">
        <p14:creationId xmlns:p14="http://schemas.microsoft.com/office/powerpoint/2010/main" val="207416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smtClean="0"/>
              <a:t>2018.01.15</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r>
              <a:rPr lang="en-US" altLang="zh-CN" dirty="0" smtClean="0"/>
              <a:t>2018.01.15</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566192" y="6304235"/>
            <a:ext cx="2133600" cy="365125"/>
          </a:xfrm>
          <a:prstGeom prst="rect">
            <a:avLst/>
          </a:prstGeom>
        </p:spPr>
        <p:txBody>
          <a:bodyPr vert="horz" lIns="91440" tIns="45720" rIns="91440" bIns="45720" rtlCol="0" anchor="ctr"/>
          <a:lstStyle>
            <a:lvl1pPr algn="l">
              <a:defRPr sz="1100">
                <a:solidFill>
                  <a:schemeClr val="bg1"/>
                </a:solidFill>
                <a:latin typeface="Arial" panose="020B0604020202020204" pitchFamily="34" charset="0"/>
                <a:cs typeface="Arial" panose="020B0604020202020204" pitchFamily="34" charset="0"/>
              </a:defRPr>
            </a:lvl1pPr>
          </a:lstStyle>
          <a:p>
            <a:r>
              <a:rPr lang="en-US" altLang="zh-CN" dirty="0" smtClean="0"/>
              <a:t>2018.01.15</a:t>
            </a:r>
            <a:endParaRPr lang="zh-CN" altLang="en-US" dirty="0"/>
          </a:p>
        </p:txBody>
      </p:sp>
      <p:sp>
        <p:nvSpPr>
          <p:cNvPr id="6" name="灯片编号占位符 5"/>
          <p:cNvSpPr>
            <a:spLocks noGrp="1"/>
          </p:cNvSpPr>
          <p:nvPr>
            <p:ph type="sldNum" sz="quarter" idx="4"/>
          </p:nvPr>
        </p:nvSpPr>
        <p:spPr>
          <a:xfrm>
            <a:off x="6516216" y="6304235"/>
            <a:ext cx="2133600" cy="365125"/>
          </a:xfrm>
          <a:prstGeom prst="rect">
            <a:avLst/>
          </a:prstGeom>
        </p:spPr>
        <p:txBody>
          <a:bodyPr vert="horz" lIns="91440" tIns="45720" rIns="91440" bIns="45720" rtlCol="0" anchor="ctr"/>
          <a:lstStyle>
            <a:lvl1pPr algn="r">
              <a:defRPr sz="1100">
                <a:solidFill>
                  <a:schemeClr val="bg1"/>
                </a:solidFill>
                <a:latin typeface="Arial" panose="020B0604020202020204" pitchFamily="34" charset="0"/>
                <a:cs typeface="Arial" panose="020B0604020202020204" pitchFamily="34" charset="0"/>
              </a:defRPr>
            </a:lvl1pPr>
          </a:lstStyle>
          <a:p>
            <a:r>
              <a:rPr lang="en-US" altLang="zh-CN" dirty="0" smtClean="0"/>
              <a:t>00</a:t>
            </a:r>
            <a:endParaRPr lang="zh-CN" altLang="en-US" dirty="0"/>
          </a:p>
        </p:txBody>
      </p:sp>
      <p:pic>
        <p:nvPicPr>
          <p:cNvPr id="7" name="Picture 2" descr="G:\2017年\2017.0205 岗位目标责任书\4.物料设计\ppt模板\A-4.3 辅助图形C-品牌标志栏-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668344" y="188640"/>
            <a:ext cx="1475656" cy="6136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wmf"/><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6.wmf"/><Relationship Id="rId3" Type="http://schemas.openxmlformats.org/officeDocument/2006/relationships/notesSlide" Target="../notesSlides/notesSlide21.xml"/><Relationship Id="rId7" Type="http://schemas.openxmlformats.org/officeDocument/2006/relationships/image" Target="../media/image24.wmf"/><Relationship Id="rId12" Type="http://schemas.openxmlformats.org/officeDocument/2006/relationships/oleObject" Target="../embeddings/Microsoft_Word_97_-_2003___2.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file:///F:\&#22521;&#35757;&#25991;&#26723;\2016&#24180;12&#26376;PDF&#27979;&#35797;&#26041;&#21521;&#35838;&#20214;\&#27979;&#35797;&#20934;&#20986;&#26631;&#20934;&#27169;&#26495;.doc" TargetMode="External"/><Relationship Id="rId11" Type="http://schemas.openxmlformats.org/officeDocument/2006/relationships/oleObject" Target="../embeddings/oleObject3.bin"/><Relationship Id="rId5" Type="http://schemas.openxmlformats.org/officeDocument/2006/relationships/image" Target="../media/image23.wmf"/><Relationship Id="rId10" Type="http://schemas.openxmlformats.org/officeDocument/2006/relationships/image" Target="../media/image25.wmf"/><Relationship Id="rId4" Type="http://schemas.openxmlformats.org/officeDocument/2006/relationships/oleObject" Target="file:///F:\&#22521;&#35757;&#25991;&#26723;\2016&#24180;12&#26376;PDF&#27979;&#35797;&#26041;&#21521;&#35838;&#20214;\&#27979;&#35797;&#20934;&#20837;&#26631;&#20934;&#27169;&#26495;.doc" TargetMode="External"/><Relationship Id="rId9" Type="http://schemas.openxmlformats.org/officeDocument/2006/relationships/oleObject" Target="../embeddings/Microsoft_Word_97_-_2003___1.doc"/></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ewjira.cnsuning.com/secure/Dashboard.jsp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17040953\Desktop\新版集团PPT-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7" y="0"/>
            <a:ext cx="9149967"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p:cNvSpPr txBox="1">
            <a:spLocks noChangeArrowheads="1"/>
          </p:cNvSpPr>
          <p:nvPr/>
        </p:nvSpPr>
        <p:spPr bwMode="auto">
          <a:xfrm>
            <a:off x="-180528" y="1340768"/>
            <a:ext cx="9144000" cy="645160"/>
          </a:xfrm>
          <a:prstGeom prst="rect">
            <a:avLst/>
          </a:prstGeom>
          <a:noFill/>
          <a:ln w="9525">
            <a:noFill/>
            <a:miter lim="800000"/>
          </a:ln>
        </p:spPr>
        <p:txBody>
          <a:bodyPr wrap="square">
            <a:spAutoFit/>
          </a:bodyPr>
          <a:lstStyle/>
          <a:p>
            <a:pPr algn="ctr"/>
            <a:r>
              <a:rPr lang="zh-CN" altLang="en-US" sz="3600" b="1" dirty="0" smtClean="0">
                <a:latin typeface="方正兰亭黑6_GBK" pitchFamily="2" charset="-122"/>
                <a:ea typeface="方正兰亭黑6_GBK" pitchFamily="2" charset="-122"/>
              </a:rPr>
              <a:t>软件测试基础</a:t>
            </a:r>
            <a:endParaRPr lang="zh-CN" altLang="en-US" sz="3600" b="1" dirty="0">
              <a:latin typeface="方正兰亭黑6_GBK" pitchFamily="2" charset="-122"/>
              <a:ea typeface="方正兰亭黑6_GBK" pitchFamily="2" charset="-122"/>
            </a:endParaRPr>
          </a:p>
        </p:txBody>
      </p:sp>
      <p:sp>
        <p:nvSpPr>
          <p:cNvPr id="11" name="TextBox 10"/>
          <p:cNvSpPr txBox="1"/>
          <p:nvPr/>
        </p:nvSpPr>
        <p:spPr>
          <a:xfrm>
            <a:off x="6556968" y="4653136"/>
            <a:ext cx="2232248" cy="507831"/>
          </a:xfrm>
          <a:prstGeom prst="rect">
            <a:avLst/>
          </a:prstGeom>
          <a:noFill/>
        </p:spPr>
        <p:txBody>
          <a:bodyPr wrap="square">
            <a:spAutoFit/>
          </a:bodyPr>
          <a:lstStyle/>
          <a:p>
            <a:pPr algn="ctr">
              <a:lnSpc>
                <a:spcPct val="150000"/>
              </a:lnSpc>
              <a:defRPr/>
            </a:pPr>
            <a:r>
              <a:rPr lang="zh-CN" altLang="en-US" dirty="0"/>
              <a:t>二〇一八年八月</a:t>
            </a:r>
            <a:endParaRPr lang="en-US" altLang="zh-CN" dirty="0"/>
          </a:p>
        </p:txBody>
      </p:sp>
      <p:sp>
        <p:nvSpPr>
          <p:cNvPr id="2" name="文本框 1"/>
          <p:cNvSpPr txBox="1"/>
          <p:nvPr/>
        </p:nvSpPr>
        <p:spPr>
          <a:xfrm>
            <a:off x="6876256" y="4006805"/>
            <a:ext cx="2263504" cy="646331"/>
          </a:xfrm>
          <a:prstGeom prst="rect">
            <a:avLst/>
          </a:prstGeom>
          <a:noFill/>
        </p:spPr>
        <p:txBody>
          <a:bodyPr wrap="square" rtlCol="0">
            <a:spAutoFit/>
          </a:bodyPr>
          <a:lstStyle/>
          <a:p>
            <a:r>
              <a:rPr lang="zh-CN" altLang="en-US" dirty="0" smtClean="0"/>
              <a:t>中台研发中心</a:t>
            </a:r>
            <a:endParaRPr lang="en-US" altLang="zh-CN" dirty="0" smtClean="0"/>
          </a:p>
          <a:p>
            <a:r>
              <a:rPr lang="zh-CN" altLang="en-US" dirty="0"/>
              <a:t>郭婷婷</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9</a:t>
            </a:fld>
            <a:endParaRPr lang="zh-CN" altLang="en-US" dirty="0"/>
          </a:p>
        </p:txBody>
      </p:sp>
      <p:sp>
        <p:nvSpPr>
          <p:cNvPr id="4" name="五边形 3"/>
          <p:cNvSpPr/>
          <p:nvPr/>
        </p:nvSpPr>
        <p:spPr>
          <a:xfrm>
            <a:off x="35496" y="44624"/>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35496" y="107092"/>
            <a:ext cx="5112568" cy="369332"/>
          </a:xfrm>
          <a:prstGeom prst="rect">
            <a:avLst/>
          </a:prstGeom>
          <a:noFill/>
          <a:ln w="9525">
            <a:noFill/>
            <a:miter lim="800000"/>
            <a:headEnd/>
            <a:tailEnd/>
          </a:ln>
        </p:spPr>
        <p:txBody>
          <a:bodyPr wrap="square">
            <a:spAutoFit/>
          </a:bodyPr>
          <a:lstStyle/>
          <a:p>
            <a:r>
              <a:rPr lang="zh-CN" altLang="en-US" b="1" dirty="0"/>
              <a:t>第一部分：测试基础</a:t>
            </a:r>
            <a:r>
              <a:rPr lang="zh-CN" altLang="en-US" b="1" dirty="0" smtClean="0"/>
              <a:t>概念</a:t>
            </a:r>
            <a:r>
              <a:rPr lang="en-US" altLang="zh-CN" b="1" dirty="0" smtClean="0"/>
              <a:t>-</a:t>
            </a:r>
            <a:r>
              <a:rPr lang="zh-CN" altLang="en-US" b="1" dirty="0" smtClean="0"/>
              <a:t>确认和验证</a:t>
            </a:r>
            <a:endParaRPr lang="zh-CN" altLang="en-US" dirty="0">
              <a:latin typeface="微软雅黑" pitchFamily="34" charset="-122"/>
              <a:ea typeface="微软雅黑" pitchFamily="34" charset="-122"/>
            </a:endParaRPr>
          </a:p>
        </p:txBody>
      </p:sp>
      <p:sp>
        <p:nvSpPr>
          <p:cNvPr id="8" name="Rectangle 3"/>
          <p:cNvSpPr txBox="1">
            <a:spLocks/>
          </p:cNvSpPr>
          <p:nvPr/>
        </p:nvSpPr>
        <p:spPr>
          <a:xfrm>
            <a:off x="338138" y="476672"/>
            <a:ext cx="8424862" cy="612068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1800" b="1" i="0" u="none" strike="noStrike" kern="1200" cap="none" spc="0" normalizeH="0" baseline="0" noProof="0" dirty="0" smtClean="0">
                <a:ln>
                  <a:noFill/>
                </a:ln>
                <a:solidFill>
                  <a:schemeClr val="tx1"/>
                </a:solidFill>
                <a:effectLst/>
                <a:uLnTx/>
                <a:uFillTx/>
                <a:latin typeface="+mn-lt"/>
                <a:ea typeface="+mn-ea"/>
                <a:cs typeface="+mn-cs"/>
              </a:rPr>
              <a:t>确认和验证的定义</a:t>
            </a:r>
            <a:endParaRPr kumimoji="0" lang="zh-CN" alt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确认 （所收集需求的正确性）</a:t>
            </a:r>
          </a:p>
          <a:p>
            <a:pPr marL="769938" marR="0" lvl="1" indent="-3048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用来说明工作内容正确，遵循真正的用户需求</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600" b="0" i="0" u="none" strike="noStrike" kern="1200" cap="none" spc="0" normalizeH="0" baseline="0" noProof="0" dirty="0" smtClean="0">
              <a:ln>
                <a:noFill/>
              </a:ln>
              <a:solidFill>
                <a:schemeClr val="tx1"/>
              </a:solidFill>
              <a:effectLst/>
              <a:uLnTx/>
              <a:uFillTx/>
              <a:latin typeface="+mn-lt"/>
              <a:ea typeface="+mn-ea"/>
              <a:cs typeface="+mn-cs"/>
            </a:endParaRPr>
          </a:p>
          <a:p>
            <a:pPr marL="769938" marR="0" lvl="1" indent="-3048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通过检查或规定目标客观证据来确认具体预期用途的特定需求已经被履行</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验证 （系统实现的正确性）</a:t>
            </a:r>
          </a:p>
          <a:p>
            <a:pPr marL="769938" marR="0" lvl="1" indent="-3048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用来说明工作内容达到目标通过验证它是否依据上一步的工作内容</a:t>
            </a:r>
          </a:p>
          <a:p>
            <a:pPr marL="769938" marR="0" lvl="1" indent="-3048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通过检查或规定目标客观证据来确认具体需求已经被实现</a:t>
            </a:r>
          </a:p>
          <a:p>
            <a:pPr marL="769938" marR="0" lvl="1" indent="-3048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lang="zh-CN" altLang="en-US" sz="2000" dirty="0"/>
              <a:t>通常确认比验证更重要</a:t>
            </a:r>
          </a:p>
          <a:p>
            <a:pPr marL="769938" marR="0" lvl="1" indent="-30480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我们可以想像一个极端的例子：“正确地建立了一个错误的系统！”</a:t>
            </a:r>
            <a:endParaRPr kumimoji="0" lang="en-US" altLang="zh-CN" sz="16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defRPr/>
            </a:pPr>
            <a:r>
              <a:rPr lang="zh-CN" altLang="en-US" sz="2000" dirty="0"/>
              <a:t>确认贯穿于全生命周期测试的整个</a:t>
            </a:r>
            <a:r>
              <a:rPr lang="zh-CN" altLang="en-US" sz="2000" dirty="0" smtClean="0"/>
              <a:t>过程</a:t>
            </a:r>
            <a:endParaRPr lang="zh-CN" altLang="en-US" sz="2000" dirty="0"/>
          </a:p>
          <a:p>
            <a:pPr marL="342900" lvl="0" indent="-342900">
              <a:spcBef>
                <a:spcPct val="20000"/>
              </a:spcBef>
              <a:buFont typeface="Arial" pitchFamily="34" charset="0"/>
              <a:buChar char="•"/>
              <a:defRPr/>
            </a:pPr>
            <a:r>
              <a:rPr lang="zh-CN" altLang="en-US" sz="2000" dirty="0"/>
              <a:t>确认经常是测试活动中的薄弱环节</a:t>
            </a:r>
            <a:endParaRPr lang="en-US" altLang="zh-CN" sz="2000" dirty="0"/>
          </a:p>
          <a:p>
            <a:pPr marL="742950" lvl="1" indent="-285750">
              <a:spcBef>
                <a:spcPct val="20000"/>
              </a:spcBef>
              <a:buFont typeface="Wingdings" pitchFamily="2" charset="2"/>
              <a:buChar char="Ø"/>
              <a:defRPr/>
            </a:pPr>
            <a:r>
              <a:rPr lang="zh-CN" altLang="en-US" sz="1600" dirty="0"/>
              <a:t>确认要求很好地理解用户需求</a:t>
            </a:r>
          </a:p>
          <a:p>
            <a:pPr marL="742950" lvl="1" indent="-285750">
              <a:spcBef>
                <a:spcPct val="20000"/>
              </a:spcBef>
              <a:buFont typeface="Wingdings" pitchFamily="2" charset="2"/>
              <a:buChar char="Ø"/>
              <a:defRPr/>
            </a:pPr>
            <a:r>
              <a:rPr lang="zh-CN" altLang="en-US" sz="1600" dirty="0"/>
              <a:t>确认经常被开发、测试人员忽视</a:t>
            </a:r>
          </a:p>
          <a:p>
            <a:pPr marL="742950" lvl="1" indent="-285750">
              <a:spcBef>
                <a:spcPct val="20000"/>
              </a:spcBef>
              <a:buFont typeface="Wingdings" pitchFamily="2" charset="2"/>
              <a:buChar char="Ø"/>
              <a:defRPr/>
            </a:pPr>
            <a:r>
              <a:rPr lang="zh-CN" altLang="en-US" sz="1600" dirty="0"/>
              <a:t>确认要求大量的沟通和行业经验</a:t>
            </a:r>
          </a:p>
          <a:p>
            <a:pPr marL="742950" lvl="1" indent="-285750">
              <a:spcBef>
                <a:spcPct val="20000"/>
              </a:spcBef>
              <a:buFont typeface="Wingdings" pitchFamily="2" charset="2"/>
              <a:buChar char="Ø"/>
              <a:defRPr/>
            </a:pPr>
            <a:r>
              <a:rPr lang="zh-CN" altLang="en-US" sz="1600" dirty="0"/>
              <a:t>传统的测试技术更加侧重于</a:t>
            </a:r>
            <a:r>
              <a:rPr lang="zh-CN" altLang="en-US" sz="1600" dirty="0" smtClean="0"/>
              <a:t>验证</a:t>
            </a:r>
            <a:endParaRPr lang="zh-CN" altLang="en-US" sz="2000" dirty="0"/>
          </a:p>
          <a:p>
            <a:pPr marL="342900" lvl="0" indent="-342900">
              <a:spcBef>
                <a:spcPct val="20000"/>
              </a:spcBef>
              <a:buFont typeface="Arial" pitchFamily="34" charset="0"/>
              <a:buChar char="•"/>
              <a:defRPr/>
            </a:pPr>
            <a:r>
              <a:rPr lang="zh-CN" altLang="en-US" sz="2000" dirty="0"/>
              <a:t>好的测试人员应该具备很强的需求确认意识</a:t>
            </a:r>
          </a:p>
          <a:p>
            <a:pPr marL="769938" marR="0" lvl="1" indent="-304800" algn="l" defTabSz="914400" rtl="0" eaLnBrk="1" fontAlgn="auto" latinLnBrk="0" hangingPunct="1">
              <a:lnSpc>
                <a:spcPct val="100000"/>
              </a:lnSpc>
              <a:spcBef>
                <a:spcPct val="20000"/>
              </a:spcBef>
              <a:spcAft>
                <a:spcPts val="600"/>
              </a:spcAft>
              <a:buClrTx/>
              <a:buSzTx/>
              <a:buFont typeface="Arial" pitchFamily="34" charset="0"/>
              <a:buChar char="–"/>
              <a:tabLst/>
              <a:defRPr/>
            </a:pP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571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dirty="0"/>
          </a:p>
        </p:txBody>
      </p:sp>
      <p:sp>
        <p:nvSpPr>
          <p:cNvPr id="4" name="五边形 3"/>
          <p:cNvSpPr/>
          <p:nvPr/>
        </p:nvSpPr>
        <p:spPr>
          <a:xfrm>
            <a:off x="251520" y="260896"/>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251520" y="323364"/>
            <a:ext cx="5112568" cy="400110"/>
          </a:xfrm>
          <a:prstGeom prst="rect">
            <a:avLst/>
          </a:prstGeom>
          <a:noFill/>
          <a:ln w="9525">
            <a:noFill/>
            <a:miter lim="800000"/>
            <a:headEnd/>
            <a:tailEnd/>
          </a:ln>
        </p:spPr>
        <p:txBody>
          <a:bodyPr wrap="square">
            <a:spAutoFit/>
          </a:bodyPr>
          <a:lstStyle/>
          <a:p>
            <a:r>
              <a:rPr lang="zh-CN" altLang="en-US" sz="2000" b="1" dirty="0"/>
              <a:t>第一部分：测试基础</a:t>
            </a:r>
            <a:r>
              <a:rPr lang="zh-CN" altLang="en-US" sz="2000" b="1" dirty="0" smtClean="0"/>
              <a:t>概念</a:t>
            </a:r>
            <a:r>
              <a:rPr lang="en-US" altLang="zh-CN" sz="2000" b="1" dirty="0" smtClean="0"/>
              <a:t>-</a:t>
            </a:r>
            <a:r>
              <a:rPr lang="zh-CN" altLang="en-US" sz="2000" b="1" dirty="0" smtClean="0"/>
              <a:t>确认失败的后果</a:t>
            </a:r>
            <a:endParaRPr lang="zh-CN" altLang="en-US" sz="2000" dirty="0">
              <a:latin typeface="微软雅黑" pitchFamily="34" charset="-122"/>
              <a:ea typeface="微软雅黑" pitchFamily="34" charset="-122"/>
            </a:endParaRPr>
          </a:p>
        </p:txBody>
      </p:sp>
      <p:pic>
        <p:nvPicPr>
          <p:cNvPr id="6" name="Picture 3" descr="ce26c3ae31da"/>
          <p:cNvPicPr>
            <a:picLocks noChangeAspect="1" noChangeArrowheads="1"/>
          </p:cNvPicPr>
          <p:nvPr/>
        </p:nvPicPr>
        <p:blipFill>
          <a:blip r:embed="rId3"/>
          <a:srcRect/>
          <a:stretch>
            <a:fillRect/>
          </a:stretch>
        </p:blipFill>
        <p:spPr bwMode="auto">
          <a:xfrm>
            <a:off x="611560" y="908720"/>
            <a:ext cx="7200800" cy="5348562"/>
          </a:xfrm>
          <a:prstGeom prst="rect">
            <a:avLst/>
          </a:prstGeom>
          <a:noFill/>
          <a:ln w="9525">
            <a:noFill/>
            <a:miter lim="800000"/>
            <a:headEnd/>
            <a:tailEnd/>
          </a:ln>
        </p:spPr>
      </p:pic>
    </p:spTree>
    <p:extLst>
      <p:ext uri="{BB962C8B-B14F-4D97-AF65-F5344CB8AC3E}">
        <p14:creationId xmlns:p14="http://schemas.microsoft.com/office/powerpoint/2010/main" val="395196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11</a:t>
            </a:fld>
            <a:endParaRPr lang="zh-CN" altLang="en-US" dirty="0"/>
          </a:p>
        </p:txBody>
      </p:sp>
      <p:sp>
        <p:nvSpPr>
          <p:cNvPr id="4" name="五边形 3"/>
          <p:cNvSpPr/>
          <p:nvPr/>
        </p:nvSpPr>
        <p:spPr>
          <a:xfrm>
            <a:off x="35496" y="44624"/>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35496" y="107092"/>
            <a:ext cx="5112568" cy="369332"/>
          </a:xfrm>
          <a:prstGeom prst="rect">
            <a:avLst/>
          </a:prstGeom>
          <a:noFill/>
          <a:ln w="9525">
            <a:noFill/>
            <a:miter lim="800000"/>
            <a:headEnd/>
            <a:tailEnd/>
          </a:ln>
        </p:spPr>
        <p:txBody>
          <a:bodyPr wrap="square">
            <a:spAutoFit/>
          </a:bodyPr>
          <a:lstStyle/>
          <a:p>
            <a:r>
              <a:rPr lang="zh-CN" altLang="en-US" b="1" dirty="0"/>
              <a:t>第一部分：测试基础</a:t>
            </a:r>
            <a:r>
              <a:rPr lang="zh-CN" altLang="en-US" b="1" dirty="0" smtClean="0"/>
              <a:t>概念</a:t>
            </a:r>
            <a:r>
              <a:rPr lang="en-US" altLang="zh-CN" b="1" dirty="0" smtClean="0"/>
              <a:t>-</a:t>
            </a:r>
            <a:r>
              <a:rPr lang="zh-CN" altLang="en-US" b="1" dirty="0" smtClean="0"/>
              <a:t>测试基础概念</a:t>
            </a:r>
            <a:endParaRPr lang="zh-CN" altLang="en-US" dirty="0">
              <a:latin typeface="微软雅黑" pitchFamily="34" charset="-122"/>
              <a:ea typeface="微软雅黑" pitchFamily="34" charset="-122"/>
            </a:endParaRPr>
          </a:p>
        </p:txBody>
      </p:sp>
      <p:sp>
        <p:nvSpPr>
          <p:cNvPr id="7" name="Rectangle 3"/>
          <p:cNvSpPr txBox="1">
            <a:spLocks/>
          </p:cNvSpPr>
          <p:nvPr/>
        </p:nvSpPr>
        <p:spPr>
          <a:xfrm>
            <a:off x="387706" y="476672"/>
            <a:ext cx="8229600" cy="6840760"/>
          </a:xfrm>
          <a:prstGeom prst="rect">
            <a:avLst/>
          </a:prstGeom>
        </p:spPr>
        <p:txBody>
          <a:bodyPr/>
          <a:lstStyle/>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软件测试的对象：</a:t>
            </a: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）软件测试不等于程序测试</a:t>
            </a: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）软件开发过程中所产生的</a:t>
            </a:r>
            <a:r>
              <a:rPr kumimoji="0" lang="zh-CN" altLang="en-US" sz="1800" b="0" i="0" u="sng" strike="noStrike" kern="1200" cap="none" spc="0" normalizeH="0" baseline="0" noProof="0" dirty="0" smtClean="0">
                <a:ln>
                  <a:noFill/>
                </a:ln>
                <a:solidFill>
                  <a:schemeClr val="tx1"/>
                </a:solidFill>
                <a:effectLst/>
                <a:uLnTx/>
                <a:uFillTx/>
                <a:latin typeface="+mn-lt"/>
                <a:ea typeface="+mn-ea"/>
                <a:cs typeface="+mn-cs"/>
              </a:rPr>
              <a:t>需求规格说明书</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800" b="0" i="0" u="sng" strike="noStrike" kern="1200" cap="none" spc="0" normalizeH="0" baseline="0" noProof="0" dirty="0" smtClean="0">
                <a:ln>
                  <a:noFill/>
                </a:ln>
                <a:solidFill>
                  <a:schemeClr val="tx1"/>
                </a:solidFill>
                <a:effectLst/>
                <a:uLnTx/>
                <a:uFillTx/>
                <a:latin typeface="+mn-lt"/>
                <a:ea typeface="+mn-ea"/>
                <a:cs typeface="+mn-cs"/>
              </a:rPr>
              <a:t>概要设计规格说明书</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800" b="0" i="0" u="sng" strike="noStrike" kern="1200" cap="none" spc="0" normalizeH="0" baseline="0" noProof="0" dirty="0" smtClean="0">
                <a:ln>
                  <a:noFill/>
                </a:ln>
                <a:solidFill>
                  <a:schemeClr val="tx1"/>
                </a:solidFill>
                <a:effectLst/>
                <a:uLnTx/>
                <a:uFillTx/>
                <a:latin typeface="+mn-lt"/>
                <a:ea typeface="+mn-ea"/>
                <a:cs typeface="+mn-cs"/>
              </a:rPr>
              <a:t>详细设计规格说明书</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以及</a:t>
            </a:r>
            <a:r>
              <a:rPr kumimoji="0" lang="zh-CN" altLang="en-US" sz="1800" b="0" i="0" u="sng" strike="noStrike" kern="1200" cap="none" spc="0" normalizeH="0" baseline="0" noProof="0" dirty="0" smtClean="0">
                <a:ln>
                  <a:noFill/>
                </a:ln>
                <a:solidFill>
                  <a:schemeClr val="tx1"/>
                </a:solidFill>
                <a:effectLst/>
                <a:uLnTx/>
                <a:uFillTx/>
                <a:latin typeface="+mn-lt"/>
                <a:ea typeface="+mn-ea"/>
                <a:cs typeface="+mn-cs"/>
              </a:rPr>
              <a:t>源程序</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都是软件测试的对象</a:t>
            </a: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）软件测试贯穿于软件定义和开发的整个过程</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通常，软件测试涉及的关键问题包括四个方面：</a:t>
            </a: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）测试由谁来执行 </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smtClean="0">
                <a:ln>
                  <a:noFill/>
                </a:ln>
                <a:solidFill>
                  <a:schemeClr val="tx1"/>
                </a:solidFill>
                <a:effectLst/>
                <a:uLnTx/>
                <a:uFillTx/>
                <a:latin typeface="Arial" pitchFamily="34" charset="0"/>
                <a:cs typeface="Arial" pitchFamily="34" charset="0"/>
              </a:rPr>
              <a:t>Who</a:t>
            </a: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）测试什么</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lang="en-US" altLang="zh-CN" dirty="0" smtClean="0">
                <a:latin typeface="Arial" pitchFamily="34" charset="0"/>
                <a:cs typeface="Arial" pitchFamily="34" charset="0"/>
              </a:rPr>
              <a:t>What</a:t>
            </a: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）什么时候进行测试 </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lang="en-US" altLang="zh-CN" dirty="0" smtClean="0">
                <a:latin typeface="Arial" pitchFamily="34" charset="0"/>
                <a:cs typeface="Arial" pitchFamily="34" charset="0"/>
              </a:rPr>
              <a:t>When</a:t>
            </a: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）怎样进行测试 </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How</a:t>
            </a:r>
          </a:p>
          <a:p>
            <a:pPr marL="342900" lvl="0" indent="-342900">
              <a:spcBef>
                <a:spcPct val="20000"/>
              </a:spcBef>
              <a:buFont typeface="Arial" pitchFamily="34" charset="0"/>
              <a:buChar char="•"/>
              <a:defRPr/>
            </a:pPr>
            <a:r>
              <a:rPr lang="zh-CN" altLang="en-US" dirty="0"/>
              <a:t>作为软件测试工程师，应具备：</a:t>
            </a:r>
          </a:p>
          <a:p>
            <a:pPr marL="342900" lvl="0" indent="-342900">
              <a:spcBef>
                <a:spcPct val="20000"/>
              </a:spcBef>
              <a:defRPr/>
            </a:pPr>
            <a:r>
              <a:rPr lang="zh-CN" altLang="en-US" dirty="0"/>
              <a:t>①具有探索精神</a:t>
            </a:r>
          </a:p>
          <a:p>
            <a:pPr marL="342900" lvl="0" indent="-342900">
              <a:spcBef>
                <a:spcPct val="20000"/>
              </a:spcBef>
              <a:defRPr/>
            </a:pPr>
            <a:r>
              <a:rPr lang="zh-CN" altLang="en-US" dirty="0"/>
              <a:t>②具有创造性</a:t>
            </a:r>
          </a:p>
          <a:p>
            <a:pPr marL="342900" lvl="0" indent="-342900">
              <a:spcBef>
                <a:spcPct val="20000"/>
              </a:spcBef>
              <a:defRPr/>
            </a:pPr>
            <a:r>
              <a:rPr lang="zh-CN" altLang="en-US" dirty="0"/>
              <a:t>③坚持不懈精神</a:t>
            </a:r>
          </a:p>
          <a:p>
            <a:pPr marL="342900" lvl="0" indent="-342900">
              <a:spcBef>
                <a:spcPct val="20000"/>
              </a:spcBef>
              <a:defRPr/>
            </a:pPr>
            <a:r>
              <a:rPr lang="zh-CN" altLang="en-US" dirty="0"/>
              <a:t>④故障排除专家</a:t>
            </a:r>
          </a:p>
          <a:p>
            <a:pPr marL="342900" lvl="0" indent="-342900">
              <a:spcBef>
                <a:spcPct val="20000"/>
              </a:spcBef>
              <a:defRPr/>
            </a:pPr>
            <a:r>
              <a:rPr lang="zh-CN" altLang="en-US" dirty="0"/>
              <a:t>⑤判断准确</a:t>
            </a:r>
          </a:p>
          <a:p>
            <a:pPr marL="342900" lvl="0" indent="-342900">
              <a:spcBef>
                <a:spcPct val="20000"/>
              </a:spcBef>
              <a:defRPr/>
            </a:pPr>
            <a:r>
              <a:rPr lang="zh-CN" altLang="en-US" dirty="0"/>
              <a:t>⑥追求完美</a:t>
            </a:r>
          </a:p>
          <a:p>
            <a:pPr marL="342900" lvl="0" indent="-342900">
              <a:spcBef>
                <a:spcPct val="20000"/>
              </a:spcBef>
              <a:defRPr/>
            </a:pPr>
            <a:r>
              <a:rPr lang="zh-CN" altLang="en-US" dirty="0"/>
              <a:t>⑦沟通能力</a:t>
            </a:r>
          </a:p>
          <a:p>
            <a:pPr marL="342900" lvl="0" indent="-342900">
              <a:spcBef>
                <a:spcPct val="20000"/>
              </a:spcBef>
              <a:defRPr/>
            </a:pPr>
            <a:r>
              <a:rPr lang="zh-CN" altLang="en-US" dirty="0"/>
              <a:t>⑧耐心和细心</a:t>
            </a:r>
          </a:p>
          <a:p>
            <a:pPr marL="381000" marR="0" lvl="0" indent="-381000" algn="l" defTabSz="914400" rtl="0" eaLnBrk="1" fontAlgn="auto" latinLnBrk="0" hangingPunct="1">
              <a:lnSpc>
                <a:spcPct val="100000"/>
              </a:lnSpc>
              <a:spcBef>
                <a:spcPct val="20000"/>
              </a:spcBef>
              <a:spcAft>
                <a:spcPts val="0"/>
              </a:spcAft>
              <a:buClrTx/>
              <a:buSzTx/>
              <a:buFontTx/>
              <a:buNone/>
              <a:tabLst/>
              <a:defRPr/>
            </a:pPr>
            <a:endParaRPr lang="zh-CN" altLang="en-US" dirty="0" smtClean="0">
              <a:latin typeface="Arial" pitchFamily="34" charset="0"/>
              <a:cs typeface="Arial" pitchFamily="34" charset="0"/>
            </a:endParaRPr>
          </a:p>
        </p:txBody>
      </p:sp>
    </p:spTree>
    <p:extLst>
      <p:ext uri="{BB962C8B-B14F-4D97-AF65-F5344CB8AC3E}">
        <p14:creationId xmlns:p14="http://schemas.microsoft.com/office/powerpoint/2010/main" val="339933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
        <p:nvSpPr>
          <p:cNvPr id="6" name="五边形 5"/>
          <p:cNvSpPr/>
          <p:nvPr/>
        </p:nvSpPr>
        <p:spPr>
          <a:xfrm>
            <a:off x="467544" y="404912"/>
            <a:ext cx="5400600" cy="431800"/>
          </a:xfrm>
          <a:prstGeom prst="homePlate">
            <a:avLst/>
          </a:prstGeom>
          <a:solidFill>
            <a:srgbClr val="F987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8" name="矩形 20"/>
          <p:cNvSpPr>
            <a:spLocks noChangeArrowheads="1"/>
          </p:cNvSpPr>
          <p:nvPr/>
        </p:nvSpPr>
        <p:spPr bwMode="auto">
          <a:xfrm>
            <a:off x="467544" y="463649"/>
            <a:ext cx="3956834" cy="400110"/>
          </a:xfrm>
          <a:prstGeom prst="rect">
            <a:avLst/>
          </a:prstGeom>
          <a:noFill/>
          <a:ln w="9525">
            <a:noFill/>
            <a:miter lim="800000"/>
            <a:headEnd/>
            <a:tailEnd/>
          </a:ln>
        </p:spPr>
        <p:txBody>
          <a:bodyPr wrap="square">
            <a:spAutoFit/>
          </a:bodyPr>
          <a:lstStyle/>
          <a:p>
            <a:r>
              <a:rPr lang="zh-CN" altLang="en-US" sz="2000" b="1" dirty="0" smtClean="0"/>
              <a:t>第二</a:t>
            </a:r>
            <a:r>
              <a:rPr lang="zh-CN" altLang="en-US" sz="2000" b="1" dirty="0"/>
              <a:t>部分：测试</a:t>
            </a:r>
            <a:r>
              <a:rPr lang="zh-CN" altLang="en-US" sz="2000" b="1" dirty="0" smtClean="0"/>
              <a:t>方法</a:t>
            </a:r>
            <a:r>
              <a:rPr lang="en-US" altLang="zh-CN" sz="2000" b="1" dirty="0" smtClean="0"/>
              <a:t>-V</a:t>
            </a:r>
            <a:r>
              <a:rPr lang="zh-CN" altLang="en-US" sz="2000" b="1" dirty="0" smtClean="0"/>
              <a:t>模型 </a:t>
            </a:r>
            <a:endParaRPr lang="zh-CN" altLang="en-US" sz="2000" dirty="0">
              <a:latin typeface="微软雅黑" pitchFamily="34" charset="-122"/>
              <a:ea typeface="微软雅黑" pitchFamily="34" charset="-122"/>
            </a:endParaRPr>
          </a:p>
        </p:txBody>
      </p:sp>
      <p:sp>
        <p:nvSpPr>
          <p:cNvPr id="9" name="AutoShape 4"/>
          <p:cNvSpPr>
            <a:spLocks noChangeArrowheads="1"/>
          </p:cNvSpPr>
          <p:nvPr/>
        </p:nvSpPr>
        <p:spPr bwMode="auto">
          <a:xfrm>
            <a:off x="0" y="1357298"/>
            <a:ext cx="1296988" cy="495300"/>
          </a:xfrm>
          <a:prstGeom prst="homePlate">
            <a:avLst>
              <a:gd name="adj" fmla="val 65465"/>
            </a:avLst>
          </a:prstGeom>
          <a:solidFill>
            <a:srgbClr val="0000FF"/>
          </a:solidFill>
          <a:ln w="38100" cmpd="dbl">
            <a:solidFill>
              <a:schemeClr val="accent1"/>
            </a:solidFill>
            <a:miter lim="800000"/>
            <a:headEnd/>
            <a:tailEnd/>
          </a:ln>
        </p:spPr>
        <p:txBody>
          <a:bodyPr anchor="ctr">
            <a:spAutoFit/>
          </a:bodyPr>
          <a:lstStyle/>
          <a:p>
            <a:pPr>
              <a:buClr>
                <a:schemeClr val="accent2"/>
              </a:buClr>
              <a:buFont typeface="Wingdings" pitchFamily="2" charset="2"/>
              <a:buNone/>
            </a:pPr>
            <a:r>
              <a:rPr lang="zh-CN" altLang="en-US" sz="1200" b="1">
                <a:solidFill>
                  <a:schemeClr val="bg1"/>
                </a:solidFill>
                <a:cs typeface="Arial" pitchFamily="34" charset="0"/>
              </a:rPr>
              <a:t>测试从这里</a:t>
            </a:r>
          </a:p>
          <a:p>
            <a:pPr>
              <a:buClr>
                <a:schemeClr val="accent2"/>
              </a:buClr>
              <a:buFont typeface="Wingdings" pitchFamily="2" charset="2"/>
              <a:buNone/>
            </a:pPr>
            <a:r>
              <a:rPr lang="zh-CN" altLang="en-US" sz="1200" b="1">
                <a:solidFill>
                  <a:schemeClr val="bg1"/>
                </a:solidFill>
                <a:cs typeface="Arial" pitchFamily="34" charset="0"/>
              </a:rPr>
              <a:t>开始引入</a:t>
            </a:r>
          </a:p>
        </p:txBody>
      </p:sp>
      <p:grpSp>
        <p:nvGrpSpPr>
          <p:cNvPr id="10" name="Group 5"/>
          <p:cNvGrpSpPr>
            <a:grpSpLocks/>
          </p:cNvGrpSpPr>
          <p:nvPr/>
        </p:nvGrpSpPr>
        <p:grpSpPr bwMode="auto">
          <a:xfrm>
            <a:off x="609600" y="857232"/>
            <a:ext cx="8534400" cy="4652963"/>
            <a:chOff x="384" y="672"/>
            <a:chExt cx="5376" cy="2931"/>
          </a:xfrm>
        </p:grpSpPr>
        <p:grpSp>
          <p:nvGrpSpPr>
            <p:cNvPr id="2" name="Diagram 2"/>
            <p:cNvGrpSpPr>
              <a:grpSpLocks noChangeAspect="1"/>
            </p:cNvGrpSpPr>
            <p:nvPr/>
          </p:nvGrpSpPr>
          <p:grpSpPr bwMode="auto">
            <a:xfrm>
              <a:off x="1152" y="672"/>
              <a:ext cx="3552" cy="2600"/>
              <a:chOff x="1053" y="931"/>
              <a:chExt cx="3654" cy="2458"/>
            </a:xfrm>
          </p:grpSpPr>
          <p:sp>
            <p:nvSpPr>
              <p:cNvPr id="45" name="_s1028"/>
              <p:cNvSpPr>
                <a:spLocks noChangeArrowheads="1" noTextEdit="1"/>
              </p:cNvSpPr>
              <p:nvPr/>
            </p:nvSpPr>
            <p:spPr bwMode="auto">
              <a:xfrm>
                <a:off x="2419" y="1348"/>
                <a:ext cx="922" cy="922"/>
              </a:xfrm>
              <a:prstGeom prst="ellipse">
                <a:avLst/>
              </a:prstGeom>
              <a:noFill/>
              <a:ln w="22225">
                <a:solidFill>
                  <a:srgbClr val="009999"/>
                </a:solidFill>
                <a:round/>
                <a:headEnd/>
                <a:tailEnd/>
              </a:ln>
              <a:extLst>
                <a:ext uri="{909E8E84-426E-40DD-AFC4-6F175D3DCCD1}">
                  <a14:hiddenFill xmlns:a14="http://schemas.microsoft.com/office/drawing/2010/main">
                    <a:solidFill>
                      <a:srgbClr val="FFFFFF">
                        <a:alpha val="50000"/>
                      </a:srgbClr>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46" name="_s1029"/>
              <p:cNvSpPr>
                <a:spLocks noChangeArrowheads="1"/>
              </p:cNvSpPr>
              <p:nvPr/>
            </p:nvSpPr>
            <p:spPr bwMode="auto">
              <a:xfrm>
                <a:off x="2474" y="102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9249" tIns="39624" rIns="79249" bIns="39624" numCol="1"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
                    <a:schemeClr val="accent2"/>
                  </a:buClr>
                  <a:buSzTx/>
                  <a:buFontTx/>
                  <a:buNone/>
                  <a:tabLst/>
                </a:pPr>
                <a:r>
                  <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p>
            </p:txBody>
          </p:sp>
          <p:sp>
            <p:nvSpPr>
              <p:cNvPr id="47" name="_s1030"/>
              <p:cNvSpPr>
                <a:spLocks noChangeArrowheads="1" noTextEdit="1"/>
              </p:cNvSpPr>
              <p:nvPr/>
            </p:nvSpPr>
            <p:spPr bwMode="auto">
              <a:xfrm>
                <a:off x="2770" y="1699"/>
                <a:ext cx="922" cy="922"/>
              </a:xfrm>
              <a:prstGeom prst="ellipse">
                <a:avLst/>
              </a:prstGeom>
              <a:noFill/>
              <a:ln w="22225">
                <a:solidFill>
                  <a:srgbClr val="FF9900"/>
                </a:solidFill>
                <a:round/>
                <a:headEnd/>
                <a:tailEnd/>
              </a:ln>
              <a:extLst>
                <a:ext uri="{909E8E84-426E-40DD-AFC4-6F175D3DCCD1}">
                  <a14:hiddenFill xmlns:a14="http://schemas.microsoft.com/office/drawing/2010/main">
                    <a:solidFill>
                      <a:srgbClr val="FFFFFF">
                        <a:alpha val="50000"/>
                      </a:srgbClr>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48" name="_s1031"/>
              <p:cNvSpPr>
                <a:spLocks noChangeArrowheads="1"/>
              </p:cNvSpPr>
              <p:nvPr/>
            </p:nvSpPr>
            <p:spPr bwMode="auto">
              <a:xfrm>
                <a:off x="3784" y="2045"/>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9249" tIns="39624" rIns="79249" bIns="39624" numCol="1"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
                    <a:schemeClr val="accent2"/>
                  </a:buClr>
                  <a:buSzTx/>
                  <a:buFontTx/>
                  <a:buNone/>
                  <a:tabLst/>
                </a:pPr>
                <a:r>
                  <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p>
            </p:txBody>
          </p:sp>
          <p:sp>
            <p:nvSpPr>
              <p:cNvPr id="49" name="_s1032"/>
              <p:cNvSpPr>
                <a:spLocks noChangeArrowheads="1" noTextEdit="1"/>
              </p:cNvSpPr>
              <p:nvPr/>
            </p:nvSpPr>
            <p:spPr bwMode="auto">
              <a:xfrm>
                <a:off x="2419" y="2050"/>
                <a:ext cx="922" cy="922"/>
              </a:xfrm>
              <a:prstGeom prst="ellipse">
                <a:avLst/>
              </a:prstGeom>
              <a:noFill/>
              <a:ln w="22225">
                <a:solidFill>
                  <a:srgbClr val="808080"/>
                </a:solidFill>
                <a:round/>
                <a:headEnd/>
                <a:tailEnd/>
              </a:ln>
              <a:extLst>
                <a:ext uri="{909E8E84-426E-40DD-AFC4-6F175D3DCCD1}">
                  <a14:hiddenFill xmlns:a14="http://schemas.microsoft.com/office/drawing/2010/main">
                    <a:solidFill>
                      <a:srgbClr val="FFFFFF">
                        <a:alpha val="50000"/>
                      </a:srgbClr>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50" name="_s1033"/>
              <p:cNvSpPr>
                <a:spLocks noChangeArrowheads="1"/>
              </p:cNvSpPr>
              <p:nvPr/>
            </p:nvSpPr>
            <p:spPr bwMode="auto">
              <a:xfrm>
                <a:off x="2474" y="3064"/>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9249" tIns="39624" rIns="79249" bIns="39624" numCol="1"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
                    <a:schemeClr val="accent2"/>
                  </a:buClr>
                  <a:buSzTx/>
                  <a:buFontTx/>
                  <a:buNone/>
                  <a:tabLst/>
                </a:pPr>
                <a:r>
                  <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p>
            </p:txBody>
          </p:sp>
          <p:sp>
            <p:nvSpPr>
              <p:cNvPr id="51" name="_s1034"/>
              <p:cNvSpPr>
                <a:spLocks noChangeArrowheads="1" noTextEdit="1"/>
              </p:cNvSpPr>
              <p:nvPr/>
            </p:nvSpPr>
            <p:spPr bwMode="auto">
              <a:xfrm>
                <a:off x="2068" y="1699"/>
                <a:ext cx="922" cy="922"/>
              </a:xfrm>
              <a:prstGeom prst="ellipse">
                <a:avLst/>
              </a:prstGeom>
              <a:noFill/>
              <a:ln w="22225">
                <a:solidFill>
                  <a:srgbClr val="BBE0E3"/>
                </a:solidFill>
                <a:round/>
                <a:headEnd/>
                <a:tailEnd/>
              </a:ln>
              <a:extLst>
                <a:ext uri="{909E8E84-426E-40DD-AFC4-6F175D3DCCD1}">
                  <a14:hiddenFill xmlns:a14="http://schemas.microsoft.com/office/drawing/2010/main">
                    <a:solidFill>
                      <a:srgbClr val="FFFFFF">
                        <a:alpha val="50000"/>
                      </a:srgbClr>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52" name="_s1035"/>
              <p:cNvSpPr>
                <a:spLocks noChangeArrowheads="1"/>
              </p:cNvSpPr>
              <p:nvPr/>
            </p:nvSpPr>
            <p:spPr bwMode="auto">
              <a:xfrm>
                <a:off x="1163" y="2045"/>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9249" tIns="39624" rIns="79249" bIns="39624" numCol="1"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
                    <a:schemeClr val="accent2"/>
                  </a:buClr>
                  <a:buSzTx/>
                  <a:buFontTx/>
                  <a:buNone/>
                  <a:tabLst/>
                </a:pPr>
                <a:r>
                  <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p>
            </p:txBody>
          </p:sp>
        </p:grpSp>
        <p:sp>
          <p:nvSpPr>
            <p:cNvPr id="12" name="AutoShape 16"/>
            <p:cNvSpPr>
              <a:spLocks noChangeArrowheads="1"/>
            </p:cNvSpPr>
            <p:nvPr/>
          </p:nvSpPr>
          <p:spPr bwMode="auto">
            <a:xfrm>
              <a:off x="1776" y="1440"/>
              <a:ext cx="2312" cy="87"/>
            </a:xfrm>
            <a:prstGeom prst="leftRightArrow">
              <a:avLst>
                <a:gd name="adj1" fmla="val 50000"/>
                <a:gd name="adj2" fmla="val 531494"/>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AutoShape 17"/>
            <p:cNvSpPr>
              <a:spLocks noChangeArrowheads="1"/>
            </p:cNvSpPr>
            <p:nvPr/>
          </p:nvSpPr>
          <p:spPr bwMode="auto">
            <a:xfrm>
              <a:off x="2304" y="2352"/>
              <a:ext cx="1200" cy="102"/>
            </a:xfrm>
            <a:prstGeom prst="leftRightArrow">
              <a:avLst>
                <a:gd name="adj1" fmla="val 50000"/>
                <a:gd name="adj2" fmla="val 235294"/>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AutoShape 18"/>
            <p:cNvSpPr>
              <a:spLocks noChangeArrowheads="1"/>
            </p:cNvSpPr>
            <p:nvPr/>
          </p:nvSpPr>
          <p:spPr bwMode="auto">
            <a:xfrm>
              <a:off x="2107" y="2064"/>
              <a:ext cx="1619" cy="127"/>
            </a:xfrm>
            <a:prstGeom prst="leftRightArrow">
              <a:avLst>
                <a:gd name="adj1" fmla="val 50000"/>
                <a:gd name="adj2" fmla="val 254961"/>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Text Box 19"/>
            <p:cNvSpPr txBox="1">
              <a:spLocks noChangeArrowheads="1"/>
            </p:cNvSpPr>
            <p:nvPr/>
          </p:nvSpPr>
          <p:spPr bwMode="auto">
            <a:xfrm>
              <a:off x="2544" y="2448"/>
              <a:ext cx="786" cy="154"/>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en-US" altLang="zh-CN" sz="900" b="1" i="0" u="none" strike="noStrike" kern="0" cap="none" spc="0" normalizeH="0" baseline="0" noProof="0">
                  <a:ln>
                    <a:noFill/>
                  </a:ln>
                  <a:solidFill>
                    <a:srgbClr val="000000"/>
                  </a:solidFill>
                  <a:effectLst/>
                  <a:uLnTx/>
                  <a:uFillTx/>
                  <a:cs typeface="Arial" pitchFamily="34" charset="0"/>
                </a:rPr>
                <a:t>IT </a:t>
              </a:r>
              <a:r>
                <a:rPr kumimoji="0" lang="zh-CN" altLang="en-US" sz="1000" b="0" i="0" u="none" strike="noStrike" kern="0" cap="none" spc="0" normalizeH="0" baseline="0" noProof="0">
                  <a:ln>
                    <a:noFill/>
                  </a:ln>
                  <a:solidFill>
                    <a:srgbClr val="000000"/>
                  </a:solidFill>
                  <a:effectLst/>
                  <a:uLnTx/>
                  <a:uFillTx/>
                  <a:cs typeface="Arial" pitchFamily="34" charset="0"/>
                </a:rPr>
                <a:t>构件开发和维护</a:t>
              </a:r>
            </a:p>
          </p:txBody>
        </p:sp>
        <p:sp>
          <p:nvSpPr>
            <p:cNvPr id="16" name="AutoShape 20"/>
            <p:cNvSpPr>
              <a:spLocks noChangeArrowheads="1"/>
            </p:cNvSpPr>
            <p:nvPr/>
          </p:nvSpPr>
          <p:spPr bwMode="auto">
            <a:xfrm>
              <a:off x="1920" y="1728"/>
              <a:ext cx="1988" cy="107"/>
            </a:xfrm>
            <a:prstGeom prst="leftRightArrow">
              <a:avLst>
                <a:gd name="adj1" fmla="val 50000"/>
                <a:gd name="adj2" fmla="val 371589"/>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AutoShape 21"/>
            <p:cNvSpPr>
              <a:spLocks noChangeArrowheads="1"/>
            </p:cNvSpPr>
            <p:nvPr/>
          </p:nvSpPr>
          <p:spPr bwMode="auto">
            <a:xfrm flipV="1">
              <a:off x="1414" y="1135"/>
              <a:ext cx="3005" cy="2199"/>
            </a:xfrm>
            <a:prstGeom prst="triangle">
              <a:avLst>
                <a:gd name="adj" fmla="val 50000"/>
              </a:avLst>
            </a:prstGeom>
            <a:noFill/>
            <a:ln w="38100" cmpd="dbl" algn="ctr">
              <a:solidFill>
                <a:srgbClr val="3366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AutoShape 22"/>
            <p:cNvSpPr>
              <a:spLocks noChangeArrowheads="1"/>
            </p:cNvSpPr>
            <p:nvPr/>
          </p:nvSpPr>
          <p:spPr bwMode="auto">
            <a:xfrm>
              <a:off x="1440" y="1104"/>
              <a:ext cx="2928" cy="96"/>
            </a:xfrm>
            <a:prstGeom prst="leftRightArrow">
              <a:avLst>
                <a:gd name="adj1" fmla="val 50000"/>
                <a:gd name="adj2" fmla="val 610000"/>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AutoShape 23"/>
            <p:cNvSpPr>
              <a:spLocks noChangeArrowheads="1"/>
            </p:cNvSpPr>
            <p:nvPr/>
          </p:nvSpPr>
          <p:spPr bwMode="auto">
            <a:xfrm>
              <a:off x="2592" y="2736"/>
              <a:ext cx="672" cy="84"/>
            </a:xfrm>
            <a:prstGeom prst="leftRightArrow">
              <a:avLst>
                <a:gd name="adj1" fmla="val 50000"/>
                <a:gd name="adj2" fmla="val 160000"/>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AutoShape 24"/>
            <p:cNvSpPr>
              <a:spLocks noChangeArrowheads="1"/>
            </p:cNvSpPr>
            <p:nvPr/>
          </p:nvSpPr>
          <p:spPr bwMode="auto">
            <a:xfrm>
              <a:off x="2736" y="2976"/>
              <a:ext cx="384" cy="98"/>
            </a:xfrm>
            <a:prstGeom prst="leftRightArrow">
              <a:avLst>
                <a:gd name="adj1" fmla="val 50000"/>
                <a:gd name="adj2" fmla="val 78367"/>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Text Box 25"/>
            <p:cNvSpPr txBox="1">
              <a:spLocks noChangeArrowheads="1"/>
            </p:cNvSpPr>
            <p:nvPr/>
          </p:nvSpPr>
          <p:spPr bwMode="auto">
            <a:xfrm>
              <a:off x="2544" y="1824"/>
              <a:ext cx="786" cy="154"/>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000" b="0" i="0" u="none" strike="noStrike" kern="0" cap="none" spc="0" normalizeH="0" baseline="0" noProof="0">
                  <a:ln>
                    <a:noFill/>
                  </a:ln>
                  <a:solidFill>
                    <a:srgbClr val="000000"/>
                  </a:solidFill>
                  <a:effectLst/>
                  <a:uLnTx/>
                  <a:uFillTx/>
                  <a:cs typeface="Arial" pitchFamily="34" charset="0"/>
                </a:rPr>
                <a:t>接口控制需求</a:t>
              </a:r>
            </a:p>
          </p:txBody>
        </p:sp>
        <p:sp>
          <p:nvSpPr>
            <p:cNvPr id="22" name="Text Box 26"/>
            <p:cNvSpPr txBox="1">
              <a:spLocks noChangeArrowheads="1"/>
            </p:cNvSpPr>
            <p:nvPr/>
          </p:nvSpPr>
          <p:spPr bwMode="auto">
            <a:xfrm>
              <a:off x="2544" y="1152"/>
              <a:ext cx="768" cy="250"/>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000" b="0" i="0" u="none" strike="noStrike" kern="0" cap="none" spc="0" normalizeH="0" baseline="0" noProof="0">
                  <a:ln>
                    <a:noFill/>
                  </a:ln>
                  <a:solidFill>
                    <a:srgbClr val="000000"/>
                  </a:solidFill>
                  <a:effectLst/>
                  <a:uLnTx/>
                  <a:uFillTx/>
                  <a:cs typeface="Arial" pitchFamily="34" charset="0"/>
                </a:rPr>
                <a:t>应用开发</a:t>
              </a:r>
            </a:p>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000" b="0" i="0" u="none" strike="noStrike" kern="0" cap="none" spc="0" normalizeH="0" baseline="0" noProof="0">
                  <a:ln>
                    <a:noFill/>
                  </a:ln>
                  <a:solidFill>
                    <a:srgbClr val="000000"/>
                  </a:solidFill>
                  <a:effectLst/>
                  <a:uLnTx/>
                  <a:uFillTx/>
                  <a:cs typeface="Arial" pitchFamily="34" charset="0"/>
                </a:rPr>
                <a:t>和维护</a:t>
              </a:r>
            </a:p>
          </p:txBody>
        </p:sp>
        <p:sp>
          <p:nvSpPr>
            <p:cNvPr id="23" name="AutoShape 27"/>
            <p:cNvSpPr>
              <a:spLocks noChangeArrowheads="1"/>
            </p:cNvSpPr>
            <p:nvPr/>
          </p:nvSpPr>
          <p:spPr bwMode="auto">
            <a:xfrm rot="2076496">
              <a:off x="3744" y="1008"/>
              <a:ext cx="97" cy="2595"/>
            </a:xfrm>
            <a:prstGeom prst="upArrow">
              <a:avLst>
                <a:gd name="adj1" fmla="val 50000"/>
                <a:gd name="adj2" fmla="val 668814"/>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vert="eaVert" wrap="none" anchor="ctr"/>
            <a:lstStyle/>
            <a:p>
              <a:pPr marL="0" marR="0" lvl="0" indent="0" algn="ctr" defTabSz="914400" eaLnBrk="1" fontAlgn="auto" latinLnBrk="0" hangingPunct="1">
                <a:lnSpc>
                  <a:spcPct val="100000"/>
                </a:lnSpc>
                <a:spcBef>
                  <a:spcPct val="50000"/>
                </a:spcBef>
                <a:spcAft>
                  <a:spcPts val="0"/>
                </a:spcAft>
                <a:buClr>
                  <a:srgbClr val="333399"/>
                </a:buClr>
                <a:buSzTx/>
                <a:buFont typeface="Wingdings" pitchFamily="2" charset="2"/>
                <a:buNone/>
                <a:tabLst/>
                <a:defRPr/>
              </a:pPr>
              <a:endParaRPr kumimoji="0" lang="zh-CN" altLang="en-US" sz="1200" b="1" i="0" u="none" strike="noStrike" kern="0" cap="none" spc="0" normalizeH="0" baseline="0" noProof="0">
                <a:ln>
                  <a:noFill/>
                </a:ln>
                <a:solidFill>
                  <a:srgbClr val="000000"/>
                </a:solidFill>
                <a:effectLst/>
                <a:uLnTx/>
                <a:uFillTx/>
                <a:cs typeface="Arial" pitchFamily="34" charset="0"/>
              </a:endParaRPr>
            </a:p>
          </p:txBody>
        </p:sp>
        <p:sp>
          <p:nvSpPr>
            <p:cNvPr id="24" name="Text Box 28"/>
            <p:cNvSpPr txBox="1">
              <a:spLocks noChangeArrowheads="1"/>
            </p:cNvSpPr>
            <p:nvPr/>
          </p:nvSpPr>
          <p:spPr bwMode="auto">
            <a:xfrm rot="5400000">
              <a:off x="3143" y="1878"/>
              <a:ext cx="835" cy="154"/>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000" b="0" i="0" u="none" strike="noStrike" kern="0" cap="none" spc="0" normalizeH="0" baseline="0" noProof="0">
                  <a:ln>
                    <a:noFill/>
                  </a:ln>
                  <a:solidFill>
                    <a:srgbClr val="000000"/>
                  </a:solidFill>
                  <a:effectLst/>
                  <a:uLnTx/>
                  <a:uFillTx/>
                  <a:cs typeface="Arial" pitchFamily="34" charset="0"/>
                </a:rPr>
                <a:t>培训和实施</a:t>
              </a:r>
            </a:p>
          </p:txBody>
        </p:sp>
        <p:sp>
          <p:nvSpPr>
            <p:cNvPr id="25" name="Text Box 29"/>
            <p:cNvSpPr txBox="1">
              <a:spLocks noChangeArrowheads="1"/>
            </p:cNvSpPr>
            <p:nvPr/>
          </p:nvSpPr>
          <p:spPr bwMode="auto">
            <a:xfrm rot="-5400000">
              <a:off x="1933" y="1810"/>
              <a:ext cx="704" cy="250"/>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000" b="0" i="0" u="none" strike="noStrike" kern="0" cap="none" spc="0" normalizeH="0" baseline="0" noProof="0">
                  <a:ln>
                    <a:noFill/>
                  </a:ln>
                  <a:solidFill>
                    <a:srgbClr val="000000"/>
                  </a:solidFill>
                  <a:effectLst/>
                  <a:uLnTx/>
                  <a:uFillTx/>
                  <a:cs typeface="Arial" pitchFamily="34" charset="0"/>
                </a:rPr>
                <a:t>商业流程</a:t>
              </a:r>
            </a:p>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000" b="0" i="0" u="none" strike="noStrike" kern="0" cap="none" spc="0" normalizeH="0" baseline="0" noProof="0">
                  <a:ln>
                    <a:noFill/>
                  </a:ln>
                  <a:solidFill>
                    <a:srgbClr val="000000"/>
                  </a:solidFill>
                  <a:effectLst/>
                  <a:uLnTx/>
                  <a:uFillTx/>
                  <a:cs typeface="Arial" pitchFamily="34" charset="0"/>
                </a:rPr>
                <a:t>工程重建</a:t>
              </a:r>
            </a:p>
          </p:txBody>
        </p:sp>
        <p:sp>
          <p:nvSpPr>
            <p:cNvPr id="26" name="AutoShape 30"/>
            <p:cNvSpPr>
              <a:spLocks noChangeArrowheads="1"/>
            </p:cNvSpPr>
            <p:nvPr/>
          </p:nvSpPr>
          <p:spPr bwMode="auto">
            <a:xfrm rot="8730442">
              <a:off x="1981" y="1051"/>
              <a:ext cx="93" cy="2547"/>
            </a:xfrm>
            <a:prstGeom prst="upArrow">
              <a:avLst>
                <a:gd name="adj1" fmla="val 50000"/>
                <a:gd name="adj2" fmla="val 684677"/>
              </a:avLst>
            </a:prstGeom>
            <a:gradFill rotWithShape="1">
              <a:gsLst>
                <a:gs pos="0">
                  <a:srgbClr val="C0C0C0"/>
                </a:gs>
                <a:gs pos="100000">
                  <a:srgbClr val="BBE0E3"/>
                </a:gs>
              </a:gsLst>
              <a:path path="rect">
                <a:fillToRect l="50000" t="50000" r="50000" b="50000"/>
              </a:path>
            </a:gradFill>
            <a:ln w="127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Text Box 31"/>
            <p:cNvSpPr txBox="1">
              <a:spLocks noChangeArrowheads="1"/>
            </p:cNvSpPr>
            <p:nvPr/>
          </p:nvSpPr>
          <p:spPr bwMode="auto">
            <a:xfrm>
              <a:off x="4608" y="1056"/>
              <a:ext cx="816" cy="192"/>
            </a:xfrm>
            <a:prstGeom prst="rect">
              <a:avLst/>
            </a:prstGeom>
            <a:noFill/>
            <a:ln w="12700" algn="ctr">
              <a:noFill/>
              <a:miter lim="800000"/>
              <a:headEnd/>
              <a:tailEnd/>
            </a:ln>
          </p:spPr>
          <p:txBody>
            <a:bodyPr/>
            <a:lstStyle/>
            <a:p>
              <a:pPr marL="0" marR="0" lvl="0" indent="0"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dirty="0">
                  <a:ln>
                    <a:noFill/>
                  </a:ln>
                  <a:solidFill>
                    <a:srgbClr val="000000"/>
                  </a:solidFill>
                  <a:effectLst/>
                  <a:uLnTx/>
                  <a:uFillTx/>
                  <a:cs typeface="Arial" pitchFamily="34" charset="0"/>
                </a:rPr>
                <a:t>可用性测试</a:t>
              </a:r>
            </a:p>
          </p:txBody>
        </p:sp>
        <p:sp>
          <p:nvSpPr>
            <p:cNvPr id="28" name="Text Box 32"/>
            <p:cNvSpPr txBox="1">
              <a:spLocks noChangeArrowheads="1"/>
            </p:cNvSpPr>
            <p:nvPr/>
          </p:nvSpPr>
          <p:spPr bwMode="auto">
            <a:xfrm>
              <a:off x="4416" y="1392"/>
              <a:ext cx="1344" cy="192"/>
            </a:xfrm>
            <a:prstGeom prst="rect">
              <a:avLst/>
            </a:prstGeom>
            <a:noFill/>
            <a:ln w="12700" algn="ctr">
              <a:noFill/>
              <a:miter lim="800000"/>
              <a:headEnd/>
              <a:tailEnd/>
            </a:ln>
          </p:spPr>
          <p:txBody>
            <a:bodyPr/>
            <a:lstStyle/>
            <a:p>
              <a:pPr marL="0" marR="0" lvl="0" indent="0"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用户接受测试</a:t>
              </a:r>
              <a:r>
                <a:rPr kumimoji="0" lang="en-US" altLang="zh-CN" sz="1100" b="1" i="0" u="none" strike="noStrike" kern="0" cap="none" spc="0" normalizeH="0" baseline="0" noProof="0">
                  <a:ln>
                    <a:noFill/>
                  </a:ln>
                  <a:solidFill>
                    <a:srgbClr val="000000"/>
                  </a:solidFill>
                  <a:effectLst/>
                  <a:uLnTx/>
                  <a:uFillTx/>
                  <a:cs typeface="Arial" pitchFamily="34" charset="0"/>
                </a:rPr>
                <a:t>(UAT)</a:t>
              </a:r>
            </a:p>
          </p:txBody>
        </p:sp>
        <p:sp>
          <p:nvSpPr>
            <p:cNvPr id="29" name="Text Box 33"/>
            <p:cNvSpPr txBox="1">
              <a:spLocks noChangeArrowheads="1"/>
            </p:cNvSpPr>
            <p:nvPr/>
          </p:nvSpPr>
          <p:spPr bwMode="auto">
            <a:xfrm>
              <a:off x="4272" y="1632"/>
              <a:ext cx="1275" cy="240"/>
            </a:xfrm>
            <a:prstGeom prst="rect">
              <a:avLst/>
            </a:prstGeom>
            <a:noFill/>
            <a:ln w="12700" algn="ctr">
              <a:noFill/>
              <a:miter lim="800000"/>
              <a:headEnd/>
              <a:tailEnd/>
            </a:ln>
          </p:spPr>
          <p:txBody>
            <a:bodyPr/>
            <a:lstStyle/>
            <a:p>
              <a:pPr marL="0" marR="0" lvl="0" indent="0"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系统集成测试</a:t>
              </a:r>
            </a:p>
          </p:txBody>
        </p:sp>
        <p:sp>
          <p:nvSpPr>
            <p:cNvPr id="30" name="Text Box 34"/>
            <p:cNvSpPr txBox="1">
              <a:spLocks noChangeArrowheads="1"/>
            </p:cNvSpPr>
            <p:nvPr/>
          </p:nvSpPr>
          <p:spPr bwMode="auto">
            <a:xfrm>
              <a:off x="3984" y="2016"/>
              <a:ext cx="1508" cy="222"/>
            </a:xfrm>
            <a:prstGeom prst="rect">
              <a:avLst/>
            </a:prstGeom>
            <a:noFill/>
            <a:ln w="12700" algn="ctr">
              <a:noFill/>
              <a:miter lim="800000"/>
              <a:headEnd/>
              <a:tailEnd/>
            </a:ln>
          </p:spPr>
          <p:txBody>
            <a:bodyPr/>
            <a:lstStyle/>
            <a:p>
              <a:pPr marL="0" marR="0" lvl="0" indent="0"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dirty="0">
                  <a:ln>
                    <a:noFill/>
                  </a:ln>
                  <a:solidFill>
                    <a:srgbClr val="000000"/>
                  </a:solidFill>
                  <a:effectLst/>
                  <a:uLnTx/>
                  <a:uFillTx/>
                  <a:cs typeface="Arial" pitchFamily="34" charset="0"/>
                </a:rPr>
                <a:t>系统测试（子系统级别）</a:t>
              </a:r>
            </a:p>
          </p:txBody>
        </p:sp>
        <p:sp>
          <p:nvSpPr>
            <p:cNvPr id="31" name="Text Box 35"/>
            <p:cNvSpPr txBox="1">
              <a:spLocks noChangeArrowheads="1"/>
            </p:cNvSpPr>
            <p:nvPr/>
          </p:nvSpPr>
          <p:spPr bwMode="auto">
            <a:xfrm>
              <a:off x="3600" y="2592"/>
              <a:ext cx="1503" cy="240"/>
            </a:xfrm>
            <a:prstGeom prst="rect">
              <a:avLst/>
            </a:prstGeom>
            <a:noFill/>
            <a:ln w="12700" algn="ctr">
              <a:noFill/>
              <a:miter lim="800000"/>
              <a:headEnd/>
              <a:tailEnd/>
            </a:ln>
          </p:spPr>
          <p:txBody>
            <a:bodyPr/>
            <a:lstStyle/>
            <a:p>
              <a:pPr marL="0" marR="0" lvl="0" indent="0"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集成</a:t>
              </a:r>
              <a:r>
                <a:rPr kumimoji="0" lang="en-US" altLang="zh-CN" sz="1100" b="1" i="0" u="none" strike="noStrike" kern="0" cap="none" spc="0" normalizeH="0" baseline="0" noProof="0">
                  <a:ln>
                    <a:noFill/>
                  </a:ln>
                  <a:solidFill>
                    <a:srgbClr val="000000"/>
                  </a:solidFill>
                  <a:effectLst/>
                  <a:uLnTx/>
                  <a:uFillTx/>
                  <a:cs typeface="Arial" pitchFamily="34" charset="0"/>
                </a:rPr>
                <a:t>/</a:t>
              </a:r>
              <a:r>
                <a:rPr kumimoji="0" lang="zh-CN" altLang="en-US" sz="1100" b="1" i="0" u="none" strike="noStrike" kern="0" cap="none" spc="0" normalizeH="0" baseline="0" noProof="0">
                  <a:ln>
                    <a:noFill/>
                  </a:ln>
                  <a:solidFill>
                    <a:srgbClr val="000000"/>
                  </a:solidFill>
                  <a:effectLst/>
                  <a:uLnTx/>
                  <a:uFillTx/>
                  <a:cs typeface="Arial" pitchFamily="34" charset="0"/>
                </a:rPr>
                <a:t>功能测试</a:t>
              </a:r>
            </a:p>
          </p:txBody>
        </p:sp>
        <p:sp>
          <p:nvSpPr>
            <p:cNvPr id="32" name="Text Box 36"/>
            <p:cNvSpPr txBox="1">
              <a:spLocks noChangeArrowheads="1"/>
            </p:cNvSpPr>
            <p:nvPr/>
          </p:nvSpPr>
          <p:spPr bwMode="auto">
            <a:xfrm>
              <a:off x="3360" y="2928"/>
              <a:ext cx="672" cy="125"/>
            </a:xfrm>
            <a:prstGeom prst="rect">
              <a:avLst/>
            </a:prstGeom>
            <a:noFill/>
            <a:ln w="12700" algn="ctr">
              <a:noFill/>
              <a:miter lim="800000"/>
              <a:headEnd/>
              <a:tailEnd/>
            </a:ln>
          </p:spPr>
          <p:txBody>
            <a:bodyPr/>
            <a:lstStyle/>
            <a:p>
              <a:pPr marL="0" marR="0" lvl="0" indent="0" defTabSz="914400" eaLnBrk="1" fontAlgn="auto" latinLnBrk="0" hangingPunct="1">
                <a:lnSpc>
                  <a:spcPct val="100000"/>
                </a:lnSpc>
                <a:spcBef>
                  <a:spcPct val="5000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单元测试</a:t>
              </a:r>
            </a:p>
          </p:txBody>
        </p:sp>
        <p:sp>
          <p:nvSpPr>
            <p:cNvPr id="33" name="Text Box 37"/>
            <p:cNvSpPr txBox="1">
              <a:spLocks noChangeArrowheads="1"/>
            </p:cNvSpPr>
            <p:nvPr/>
          </p:nvSpPr>
          <p:spPr bwMode="auto">
            <a:xfrm>
              <a:off x="2616" y="3378"/>
              <a:ext cx="693" cy="164"/>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搭建 </a:t>
              </a:r>
              <a:r>
                <a:rPr kumimoji="0" lang="en-US" altLang="zh-CN" sz="1100" b="1" i="0" u="none" strike="noStrike" kern="0" cap="none" spc="0" normalizeH="0" baseline="0" noProof="0">
                  <a:ln>
                    <a:noFill/>
                  </a:ln>
                  <a:solidFill>
                    <a:srgbClr val="000000"/>
                  </a:solidFill>
                  <a:effectLst/>
                  <a:uLnTx/>
                  <a:uFillTx/>
                  <a:cs typeface="Arial" pitchFamily="34" charset="0"/>
                </a:rPr>
                <a:t>/ </a:t>
              </a:r>
              <a:r>
                <a:rPr kumimoji="0" lang="zh-CN" altLang="en-US" sz="1100" b="1" i="0" u="none" strike="noStrike" kern="0" cap="none" spc="0" normalizeH="0" baseline="0" noProof="0">
                  <a:ln>
                    <a:noFill/>
                  </a:ln>
                  <a:solidFill>
                    <a:srgbClr val="000000"/>
                  </a:solidFill>
                  <a:effectLst/>
                  <a:uLnTx/>
                  <a:uFillTx/>
                  <a:cs typeface="Arial" pitchFamily="34" charset="0"/>
                </a:rPr>
                <a:t>编码</a:t>
              </a:r>
            </a:p>
          </p:txBody>
        </p:sp>
        <p:sp>
          <p:nvSpPr>
            <p:cNvPr id="34" name="Text Box 38"/>
            <p:cNvSpPr txBox="1">
              <a:spLocks noChangeArrowheads="1"/>
            </p:cNvSpPr>
            <p:nvPr/>
          </p:nvSpPr>
          <p:spPr bwMode="auto">
            <a:xfrm>
              <a:off x="720" y="1008"/>
              <a:ext cx="768" cy="270"/>
            </a:xfrm>
            <a:prstGeom prst="rect">
              <a:avLst/>
            </a:prstGeom>
            <a:noFill/>
            <a:ln w="12700" algn="ctr">
              <a:noFill/>
              <a:miter lim="800000"/>
              <a:headEnd/>
              <a:tailEnd/>
            </a:ln>
          </p:spPr>
          <p:txBody>
            <a:bodyPr anchor="ctr" anchorCtr="1"/>
            <a:lstStyle/>
            <a:p>
              <a:pPr marL="0" marR="0" lvl="0" indent="0"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商业需求</a:t>
              </a:r>
            </a:p>
          </p:txBody>
        </p:sp>
        <p:sp>
          <p:nvSpPr>
            <p:cNvPr id="35" name="Text Box 39"/>
            <p:cNvSpPr txBox="1">
              <a:spLocks noChangeArrowheads="1"/>
            </p:cNvSpPr>
            <p:nvPr/>
          </p:nvSpPr>
          <p:spPr bwMode="auto">
            <a:xfrm>
              <a:off x="384" y="1392"/>
              <a:ext cx="1104" cy="164"/>
            </a:xfrm>
            <a:prstGeom prst="rect">
              <a:avLst/>
            </a:prstGeom>
            <a:noFill/>
            <a:ln w="12700" algn="ctr">
              <a:noFill/>
              <a:miter lim="800000"/>
              <a:headEnd/>
              <a:tailEnd/>
            </a:ln>
          </p:spPr>
          <p:txBody>
            <a:bodyPr/>
            <a:lstStyle/>
            <a:p>
              <a:pPr marL="0" marR="0" lvl="0" indent="0" algn="ctr" defTabSz="914400" eaLnBrk="1" fontAlgn="auto" latinLnBrk="0" hangingPunct="1">
                <a:lnSpc>
                  <a:spcPct val="100000"/>
                </a:lnSpc>
                <a:spcBef>
                  <a:spcPct val="5000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系统需求</a:t>
              </a:r>
            </a:p>
          </p:txBody>
        </p:sp>
        <p:sp>
          <p:nvSpPr>
            <p:cNvPr id="36" name="Text Box 40"/>
            <p:cNvSpPr txBox="1">
              <a:spLocks noChangeArrowheads="1"/>
            </p:cNvSpPr>
            <p:nvPr/>
          </p:nvSpPr>
          <p:spPr bwMode="auto">
            <a:xfrm>
              <a:off x="528" y="1680"/>
              <a:ext cx="1104" cy="173"/>
            </a:xfrm>
            <a:prstGeom prst="rect">
              <a:avLst/>
            </a:prstGeom>
            <a:noFill/>
            <a:ln w="12700" algn="ctr">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dirty="0">
                  <a:ln>
                    <a:noFill/>
                  </a:ln>
                  <a:solidFill>
                    <a:srgbClr val="000000"/>
                  </a:solidFill>
                  <a:effectLst/>
                  <a:uLnTx/>
                  <a:uFillTx/>
                  <a:cs typeface="Arial" pitchFamily="34" charset="0"/>
                </a:rPr>
                <a:t>      方案需求</a:t>
              </a:r>
            </a:p>
          </p:txBody>
        </p:sp>
        <p:sp>
          <p:nvSpPr>
            <p:cNvPr id="37" name="Text Box 41"/>
            <p:cNvSpPr txBox="1">
              <a:spLocks noChangeArrowheads="1"/>
            </p:cNvSpPr>
            <p:nvPr/>
          </p:nvSpPr>
          <p:spPr bwMode="auto">
            <a:xfrm>
              <a:off x="672" y="2016"/>
              <a:ext cx="1392" cy="144"/>
            </a:xfrm>
            <a:prstGeom prst="rect">
              <a:avLst/>
            </a:prstGeom>
            <a:noFill/>
            <a:ln w="12700" algn="ctr">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dirty="0">
                  <a:ln>
                    <a:noFill/>
                  </a:ln>
                  <a:solidFill>
                    <a:srgbClr val="000000"/>
                  </a:solidFill>
                  <a:effectLst/>
                  <a:uLnTx/>
                  <a:uFillTx/>
                  <a:cs typeface="Arial" pitchFamily="34" charset="0"/>
                </a:rPr>
                <a:t>子系统需求</a:t>
              </a:r>
            </a:p>
          </p:txBody>
        </p:sp>
        <p:sp>
          <p:nvSpPr>
            <p:cNvPr id="38" name="Text Box 42"/>
            <p:cNvSpPr txBox="1">
              <a:spLocks noChangeArrowheads="1"/>
            </p:cNvSpPr>
            <p:nvPr/>
          </p:nvSpPr>
          <p:spPr bwMode="auto">
            <a:xfrm>
              <a:off x="1104" y="2688"/>
              <a:ext cx="1344" cy="164"/>
            </a:xfrm>
            <a:prstGeom prst="rect">
              <a:avLst/>
            </a:prstGeom>
            <a:noFill/>
            <a:ln w="12700"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         组件需求</a:t>
              </a:r>
            </a:p>
          </p:txBody>
        </p:sp>
        <p:sp>
          <p:nvSpPr>
            <p:cNvPr id="39" name="Text Box 43"/>
            <p:cNvSpPr txBox="1">
              <a:spLocks noChangeArrowheads="1"/>
            </p:cNvSpPr>
            <p:nvPr/>
          </p:nvSpPr>
          <p:spPr bwMode="auto">
            <a:xfrm>
              <a:off x="1680" y="2928"/>
              <a:ext cx="864" cy="173"/>
            </a:xfrm>
            <a:prstGeom prst="rect">
              <a:avLst/>
            </a:prstGeom>
            <a:noFill/>
            <a:ln w="12700" algn="ctr">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详细设计</a:t>
              </a:r>
            </a:p>
          </p:txBody>
        </p:sp>
        <p:sp>
          <p:nvSpPr>
            <p:cNvPr id="40" name="Text Box 44"/>
            <p:cNvSpPr txBox="1">
              <a:spLocks noChangeArrowheads="1"/>
            </p:cNvSpPr>
            <p:nvPr/>
          </p:nvSpPr>
          <p:spPr bwMode="auto">
            <a:xfrm>
              <a:off x="432" y="2304"/>
              <a:ext cx="1776" cy="96"/>
            </a:xfrm>
            <a:prstGeom prst="rect">
              <a:avLst/>
            </a:prstGeom>
            <a:noFill/>
            <a:ln w="12700" algn="ctr">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a:ln>
                    <a:noFill/>
                  </a:ln>
                  <a:solidFill>
                    <a:srgbClr val="000000"/>
                  </a:solidFill>
                  <a:effectLst/>
                  <a:uLnTx/>
                  <a:uFillTx/>
                  <a:cs typeface="Arial" pitchFamily="34" charset="0"/>
                </a:rPr>
                <a:t>                   应用</a:t>
              </a:r>
              <a:r>
                <a:rPr kumimoji="0" lang="en-US" altLang="zh-CN" sz="1100" b="1" i="0" u="none" strike="noStrike" kern="0" cap="none" spc="0" normalizeH="0" baseline="0" noProof="0">
                  <a:ln>
                    <a:noFill/>
                  </a:ln>
                  <a:solidFill>
                    <a:srgbClr val="000000"/>
                  </a:solidFill>
                  <a:effectLst/>
                  <a:uLnTx/>
                  <a:uFillTx/>
                  <a:cs typeface="Arial" pitchFamily="34" charset="0"/>
                </a:rPr>
                <a:t>/</a:t>
              </a:r>
              <a:r>
                <a:rPr kumimoji="0" lang="zh-CN" altLang="en-US" sz="1100" b="1" i="0" u="none" strike="noStrike" kern="0" cap="none" spc="0" normalizeH="0" baseline="0" noProof="0">
                  <a:ln>
                    <a:noFill/>
                  </a:ln>
                  <a:solidFill>
                    <a:srgbClr val="000000"/>
                  </a:solidFill>
                  <a:effectLst/>
                  <a:uLnTx/>
                  <a:uFillTx/>
                  <a:cs typeface="Arial" pitchFamily="34" charset="0"/>
                </a:rPr>
                <a:t>功能需求</a:t>
              </a:r>
            </a:p>
          </p:txBody>
        </p:sp>
        <p:sp>
          <p:nvSpPr>
            <p:cNvPr id="41" name="Text Box 45"/>
            <p:cNvSpPr txBox="1">
              <a:spLocks noChangeArrowheads="1"/>
            </p:cNvSpPr>
            <p:nvPr/>
          </p:nvSpPr>
          <p:spPr bwMode="auto">
            <a:xfrm>
              <a:off x="1968" y="912"/>
              <a:ext cx="1824" cy="168"/>
            </a:xfrm>
            <a:prstGeom prst="rect">
              <a:avLst/>
            </a:prstGeom>
            <a:noFill/>
            <a:ln w="12700" algn="ctr">
              <a:noFill/>
              <a:miter lim="800000"/>
              <a:headEnd/>
              <a:tailEnd/>
            </a:ln>
          </p:spPr>
          <p:txBody>
            <a:bodyPr anchor="ctr" anchorCtr="1"/>
            <a:lstStyle/>
            <a:p>
              <a:pPr marL="0" marR="0" lvl="0" indent="0" algn="ctr" defTabSz="914400" eaLnBrk="1" fontAlgn="auto" latinLnBrk="0" hangingPunct="1">
                <a:lnSpc>
                  <a:spcPct val="100000"/>
                </a:lnSpc>
                <a:spcBef>
                  <a:spcPct val="50000"/>
                </a:spcBef>
                <a:spcAft>
                  <a:spcPts val="0"/>
                </a:spcAft>
                <a:buClr>
                  <a:srgbClr val="333399"/>
                </a:buClr>
                <a:buSzTx/>
                <a:buFont typeface="Wingdings" pitchFamily="2" charset="2"/>
                <a:buNone/>
                <a:tabLst/>
                <a:defRPr/>
              </a:pPr>
              <a:r>
                <a:rPr kumimoji="0" lang="zh-CN" altLang="en-US" sz="1200" b="1" i="0" u="none" strike="noStrike" kern="0" cap="none" spc="0" normalizeH="0" baseline="0" noProof="0">
                  <a:ln>
                    <a:noFill/>
                  </a:ln>
                  <a:solidFill>
                    <a:srgbClr val="000000"/>
                  </a:solidFill>
                  <a:effectLst/>
                  <a:uLnTx/>
                  <a:uFillTx/>
                  <a:cs typeface="Arial" pitchFamily="34" charset="0"/>
                </a:rPr>
                <a:t>集成</a:t>
              </a:r>
            </a:p>
          </p:txBody>
        </p:sp>
        <p:sp>
          <p:nvSpPr>
            <p:cNvPr id="42" name="Text Box 46"/>
            <p:cNvSpPr txBox="1">
              <a:spLocks noChangeArrowheads="1"/>
            </p:cNvSpPr>
            <p:nvPr/>
          </p:nvSpPr>
          <p:spPr bwMode="auto">
            <a:xfrm rot="-3391611">
              <a:off x="2918" y="2218"/>
              <a:ext cx="1584" cy="123"/>
            </a:xfrm>
            <a:prstGeom prst="rect">
              <a:avLst/>
            </a:prstGeom>
            <a:noFill/>
            <a:ln w="12700" algn="ctr">
              <a:noFill/>
              <a:miter lim="800000"/>
              <a:headEnd/>
              <a:tailEnd/>
            </a:ln>
          </p:spPr>
          <p:txBody>
            <a:bodyPr anchor="ctr" anchorCtr="1"/>
            <a:lstStyle/>
            <a:p>
              <a:pPr marL="0" marR="0" lvl="0" indent="0" algn="ctr" defTabSz="914400" eaLnBrk="1" fontAlgn="auto" latinLnBrk="0" hangingPunct="1">
                <a:lnSpc>
                  <a:spcPct val="100000"/>
                </a:lnSpc>
                <a:spcBef>
                  <a:spcPct val="50000"/>
                </a:spcBef>
                <a:spcAft>
                  <a:spcPts val="0"/>
                </a:spcAft>
                <a:buClr>
                  <a:srgbClr val="333399"/>
                </a:buClr>
                <a:buSzTx/>
                <a:buFont typeface="Wingdings" pitchFamily="2" charset="2"/>
                <a:buNone/>
                <a:tabLst/>
                <a:defRPr/>
              </a:pPr>
              <a:r>
                <a:rPr kumimoji="0" lang="zh-CN" altLang="en-US" sz="1200" b="0" i="0" u="none" strike="noStrike" kern="0" cap="none" spc="0" normalizeH="0" baseline="0" noProof="0">
                  <a:ln>
                    <a:noFill/>
                  </a:ln>
                  <a:solidFill>
                    <a:srgbClr val="000000"/>
                  </a:solidFill>
                  <a:effectLst/>
                  <a:uLnTx/>
                  <a:uFillTx/>
                  <a:cs typeface="Arial" pitchFamily="34" charset="0"/>
                </a:rPr>
                <a:t>验证确认</a:t>
              </a:r>
            </a:p>
          </p:txBody>
        </p:sp>
        <p:sp>
          <p:nvSpPr>
            <p:cNvPr id="43" name="Text Box 47"/>
            <p:cNvSpPr txBox="1">
              <a:spLocks noChangeArrowheads="1"/>
            </p:cNvSpPr>
            <p:nvPr/>
          </p:nvSpPr>
          <p:spPr bwMode="auto">
            <a:xfrm rot="3271352">
              <a:off x="711" y="2025"/>
              <a:ext cx="2592" cy="173"/>
            </a:xfrm>
            <a:prstGeom prst="rect">
              <a:avLst/>
            </a:prstGeom>
            <a:noFill/>
            <a:ln w="12700" algn="ctr">
              <a:noFill/>
              <a:miter lim="800000"/>
              <a:headEnd/>
              <a:tailEnd/>
            </a:ln>
          </p:spPr>
          <p:txBody>
            <a:bodyPr anchor="ctr" anchorCtr="1"/>
            <a:lstStyle/>
            <a:p>
              <a:pPr marL="0" marR="0" lvl="0" indent="0" algn="ctr" defTabSz="914400" eaLnBrk="1" fontAlgn="auto" latinLnBrk="0" hangingPunct="1">
                <a:lnSpc>
                  <a:spcPct val="100000"/>
                </a:lnSpc>
                <a:spcBef>
                  <a:spcPct val="50000"/>
                </a:spcBef>
                <a:spcAft>
                  <a:spcPts val="0"/>
                </a:spcAft>
                <a:buClr>
                  <a:srgbClr val="333399"/>
                </a:buClr>
                <a:buSzTx/>
                <a:buFont typeface="Wingdings" pitchFamily="2" charset="2"/>
                <a:buNone/>
                <a:tabLst/>
                <a:defRPr/>
              </a:pPr>
              <a:r>
                <a:rPr kumimoji="0" lang="zh-CN" altLang="en-US" sz="1200" b="0" i="0" u="none" strike="noStrike" kern="0" cap="none" spc="0" normalizeH="0" baseline="0" noProof="0">
                  <a:ln>
                    <a:noFill/>
                  </a:ln>
                  <a:solidFill>
                    <a:srgbClr val="000000"/>
                  </a:solidFill>
                  <a:effectLst/>
                  <a:uLnTx/>
                  <a:uFillTx/>
                  <a:cs typeface="Arial" pitchFamily="34" charset="0"/>
                </a:rPr>
                <a:t>需求开发和维护</a:t>
              </a:r>
            </a:p>
          </p:txBody>
        </p:sp>
        <p:sp>
          <p:nvSpPr>
            <p:cNvPr id="44" name="Text Box 48"/>
            <p:cNvSpPr txBox="1">
              <a:spLocks noChangeArrowheads="1"/>
            </p:cNvSpPr>
            <p:nvPr/>
          </p:nvSpPr>
          <p:spPr bwMode="auto">
            <a:xfrm>
              <a:off x="3792" y="2304"/>
              <a:ext cx="1488" cy="96"/>
            </a:xfrm>
            <a:prstGeom prst="rect">
              <a:avLst/>
            </a:prstGeom>
            <a:noFill/>
            <a:ln w="12700" algn="ctr">
              <a:noFill/>
              <a:miter lim="800000"/>
              <a:headEnd/>
              <a:tailEnd/>
            </a:ln>
          </p:spPr>
          <p:txBody>
            <a:bodyPr/>
            <a:lstStyle/>
            <a:p>
              <a:pPr marL="0" marR="0" lvl="0" indent="0"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100" b="1" i="0" u="none" strike="noStrike" kern="0" cap="none" spc="0" normalizeH="0" baseline="0" noProof="0" dirty="0">
                  <a:ln>
                    <a:noFill/>
                  </a:ln>
                  <a:solidFill>
                    <a:srgbClr val="000000"/>
                  </a:solidFill>
                  <a:effectLst/>
                  <a:uLnTx/>
                  <a:uFillTx/>
                  <a:cs typeface="Arial" pitchFamily="34" charset="0"/>
                </a:rPr>
                <a:t>系统测试（应用级别）</a:t>
              </a:r>
            </a:p>
          </p:txBody>
        </p:sp>
      </p:grpSp>
    </p:spTree>
    <p:extLst>
      <p:ext uri="{BB962C8B-B14F-4D97-AF65-F5344CB8AC3E}">
        <p14:creationId xmlns:p14="http://schemas.microsoft.com/office/powerpoint/2010/main" val="1687897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
        <p:nvSpPr>
          <p:cNvPr id="6" name="五边形 5"/>
          <p:cNvSpPr/>
          <p:nvPr/>
        </p:nvSpPr>
        <p:spPr>
          <a:xfrm>
            <a:off x="251520" y="332904"/>
            <a:ext cx="5400600" cy="431800"/>
          </a:xfrm>
          <a:prstGeom prst="homePlate">
            <a:avLst/>
          </a:prstGeom>
          <a:solidFill>
            <a:srgbClr val="F987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8" name="矩形 20"/>
          <p:cNvSpPr>
            <a:spLocks noChangeArrowheads="1"/>
          </p:cNvSpPr>
          <p:nvPr/>
        </p:nvSpPr>
        <p:spPr bwMode="auto">
          <a:xfrm>
            <a:off x="251520" y="391641"/>
            <a:ext cx="4460890" cy="400110"/>
          </a:xfrm>
          <a:prstGeom prst="rect">
            <a:avLst/>
          </a:prstGeom>
          <a:noFill/>
          <a:ln w="9525">
            <a:noFill/>
            <a:miter lim="800000"/>
            <a:headEnd/>
            <a:tailEnd/>
          </a:ln>
        </p:spPr>
        <p:txBody>
          <a:bodyPr wrap="square">
            <a:spAutoFit/>
          </a:bodyPr>
          <a:lstStyle/>
          <a:p>
            <a:r>
              <a:rPr lang="zh-CN" altLang="en-US" sz="2000" b="1" dirty="0" smtClean="0"/>
              <a:t>第二</a:t>
            </a:r>
            <a:r>
              <a:rPr lang="zh-CN" altLang="en-US" sz="2000" b="1" dirty="0"/>
              <a:t>部分：测试</a:t>
            </a:r>
            <a:r>
              <a:rPr lang="zh-CN" altLang="en-US" sz="2000" b="1" dirty="0" smtClean="0"/>
              <a:t>方法</a:t>
            </a:r>
            <a:r>
              <a:rPr lang="en-US" altLang="zh-CN" sz="2000" b="1" dirty="0" smtClean="0"/>
              <a:t>-</a:t>
            </a:r>
            <a:r>
              <a:rPr lang="zh-CN" altLang="en-US" sz="2000" b="1" dirty="0">
                <a:latin typeface="宋体" pitchFamily="2" charset="-122"/>
              </a:rPr>
              <a:t>测试方法的分类</a:t>
            </a:r>
          </a:p>
        </p:txBody>
      </p:sp>
      <p:sp>
        <p:nvSpPr>
          <p:cNvPr id="53" name="Text Box 3"/>
          <p:cNvSpPr txBox="1">
            <a:spLocks noChangeArrowheads="1"/>
          </p:cNvSpPr>
          <p:nvPr/>
        </p:nvSpPr>
        <p:spPr bwMode="auto">
          <a:xfrm>
            <a:off x="5035550" y="3548767"/>
            <a:ext cx="3879850" cy="1831975"/>
          </a:xfrm>
          <a:prstGeom prst="rect">
            <a:avLst/>
          </a:prstGeom>
          <a:noFill/>
          <a:ln w="9525" algn="ctr">
            <a:noFill/>
            <a:miter lim="800000"/>
            <a:headEnd/>
            <a:tailEnd/>
          </a:ln>
        </p:spPr>
        <p:txBody>
          <a:bodyPr lIns="0" tIns="46038" rIns="92075" bIns="46038">
            <a:spAutoFit/>
          </a:bodyPr>
          <a:lstStyle/>
          <a:p>
            <a:pPr marL="228600" marR="0" lvl="0" indent="-58738" defTabSz="915988" eaLnBrk="0" fontAlgn="auto" latinLnBrk="0" hangingPunct="0">
              <a:lnSpc>
                <a:spcPct val="100000"/>
              </a:lnSpc>
              <a:spcBef>
                <a:spcPct val="25000"/>
              </a:spcBef>
              <a:spcAft>
                <a:spcPts val="0"/>
              </a:spcAft>
              <a:buClr>
                <a:srgbClr val="BBE0E3"/>
              </a:buClr>
              <a:buSzPct val="120000"/>
              <a:buFont typeface="Wingdings" pitchFamily="2" charset="2"/>
              <a:buNone/>
              <a:tabLst>
                <a:tab pos="1092200" algn="l"/>
              </a:tabLst>
              <a:defRPr/>
            </a:pPr>
            <a:r>
              <a:rPr kumimoji="0" lang="zh-CN" altLang="en-US" sz="1600" b="1" i="0" u="none" strike="noStrike" kern="0" cap="none" spc="0" normalizeH="0" baseline="0" noProof="0" dirty="0">
                <a:ln>
                  <a:noFill/>
                </a:ln>
                <a:solidFill>
                  <a:srgbClr val="333399"/>
                </a:solidFill>
                <a:effectLst/>
                <a:uLnTx/>
                <a:uFillTx/>
                <a:latin typeface="宋体" pitchFamily="2" charset="-122"/>
                <a:cs typeface="Arial" pitchFamily="34" charset="0"/>
              </a:rPr>
              <a:t>动态测试</a:t>
            </a:r>
            <a:r>
              <a:rPr kumimoji="0" lang="zh-CN" altLang="en-US" sz="1600" b="1" i="0" u="none" strike="noStrike" kern="0" cap="none" spc="0" normalizeH="0" baseline="0" noProof="0" dirty="0">
                <a:ln>
                  <a:noFill/>
                </a:ln>
                <a:solidFill>
                  <a:srgbClr val="080808"/>
                </a:solidFill>
                <a:effectLst/>
                <a:uLnTx/>
                <a:uFillTx/>
                <a:latin typeface="宋体" pitchFamily="2" charset="-122"/>
                <a:cs typeface="Arial" pitchFamily="34" charset="0"/>
              </a:rPr>
              <a:t> </a:t>
            </a:r>
            <a:r>
              <a:rPr kumimoji="0" lang="en-US" altLang="zh-CN" sz="1600" b="1" i="0" u="none" strike="noStrike" kern="0" cap="none" spc="0" normalizeH="0" baseline="0" noProof="0" dirty="0">
                <a:ln>
                  <a:noFill/>
                </a:ln>
                <a:solidFill>
                  <a:srgbClr val="080808"/>
                </a:solidFill>
                <a:effectLst/>
                <a:uLnTx/>
                <a:uFillTx/>
                <a:latin typeface="宋体" pitchFamily="2" charset="-122"/>
                <a:cs typeface="Arial" pitchFamily="34" charset="0"/>
              </a:rPr>
              <a:t>- </a:t>
            </a:r>
            <a:r>
              <a:rPr kumimoji="0" lang="zh-CN" altLang="en-US" sz="1600" b="1" i="0" u="none" strike="noStrike" kern="0" cap="none" spc="0" normalizeH="0" baseline="0" noProof="0" dirty="0">
                <a:ln>
                  <a:noFill/>
                </a:ln>
                <a:solidFill>
                  <a:srgbClr val="080808"/>
                </a:solidFill>
                <a:effectLst/>
                <a:uLnTx/>
                <a:uFillTx/>
                <a:latin typeface="宋体" pitchFamily="2" charset="-122"/>
                <a:cs typeface="Arial" pitchFamily="34" charset="0"/>
              </a:rPr>
              <a:t>指通过运行被测应用，检查运行结果与预期结果的差异，并分析运行效率等来检测应用的实际情况。</a:t>
            </a:r>
            <a:r>
              <a:rPr kumimoji="0" lang="zh-CN" altLang="en-US" sz="1600" b="0" i="0" u="none" strike="noStrike" kern="0" cap="none" spc="0" normalizeH="0" baseline="0" noProof="0" dirty="0">
                <a:ln>
                  <a:noFill/>
                </a:ln>
                <a:solidFill>
                  <a:srgbClr val="080808"/>
                </a:solidFill>
                <a:effectLst/>
                <a:uLnTx/>
                <a:uFillTx/>
                <a:latin typeface="宋体" pitchFamily="2" charset="-122"/>
                <a:cs typeface="Arial" pitchFamily="34" charset="0"/>
              </a:rPr>
              <a:t> </a:t>
            </a:r>
          </a:p>
          <a:p>
            <a:pPr marL="228600" marR="0" lvl="0" indent="-58738" defTabSz="915988" eaLnBrk="0" fontAlgn="auto" latinLnBrk="0" hangingPunct="0">
              <a:lnSpc>
                <a:spcPct val="100000"/>
              </a:lnSpc>
              <a:spcBef>
                <a:spcPct val="25000"/>
              </a:spcBef>
              <a:spcAft>
                <a:spcPts val="0"/>
              </a:spcAft>
              <a:buClr>
                <a:srgbClr val="BBE0E3"/>
              </a:buClr>
              <a:buSzPct val="120000"/>
              <a:buFont typeface="Wingdings" pitchFamily="2" charset="2"/>
              <a:buNone/>
              <a:tabLst>
                <a:tab pos="1092200" algn="l"/>
              </a:tabLst>
              <a:defRPr/>
            </a:pPr>
            <a:endParaRPr kumimoji="0" lang="zh-CN" altLang="en-US" sz="1600" b="0" i="0" u="none" strike="noStrike" kern="0" cap="none" spc="0" normalizeH="0" baseline="0" noProof="0" dirty="0">
              <a:ln>
                <a:noFill/>
              </a:ln>
              <a:solidFill>
                <a:srgbClr val="080808"/>
              </a:solidFill>
              <a:effectLst/>
              <a:uLnTx/>
              <a:uFillTx/>
              <a:latin typeface="宋体" pitchFamily="2" charset="-122"/>
              <a:cs typeface="Arial" pitchFamily="34" charset="0"/>
            </a:endParaRPr>
          </a:p>
          <a:p>
            <a:pPr marL="228600" marR="0" lvl="0" indent="-58738" defTabSz="915988" eaLnBrk="1" fontAlgn="auto" latinLnBrk="0" hangingPunct="1">
              <a:lnSpc>
                <a:spcPct val="100000"/>
              </a:lnSpc>
              <a:spcBef>
                <a:spcPct val="10000"/>
              </a:spcBef>
              <a:spcAft>
                <a:spcPts val="0"/>
              </a:spcAft>
              <a:buClr>
                <a:srgbClr val="333399"/>
              </a:buClr>
              <a:buSzTx/>
              <a:buFont typeface="Wingdings" pitchFamily="2" charset="2"/>
              <a:buChar char="§"/>
              <a:tabLst>
                <a:tab pos="1092200" algn="l"/>
              </a:tabLst>
              <a:defRPr/>
            </a:pPr>
            <a:r>
              <a:rPr kumimoji="0" lang="zh-CN" altLang="en-US" sz="1400" b="0" i="0" u="none" strike="noStrike" kern="0" cap="none" spc="0" normalizeH="0" baseline="0" noProof="0" dirty="0">
                <a:ln>
                  <a:noFill/>
                </a:ln>
                <a:solidFill>
                  <a:srgbClr val="080808"/>
                </a:solidFill>
                <a:effectLst/>
                <a:uLnTx/>
                <a:uFillTx/>
                <a:latin typeface="宋体" pitchFamily="2" charset="-122"/>
                <a:cs typeface="Arial" pitchFamily="34" charset="0"/>
              </a:rPr>
              <a:t> 在运行的系统中执行测试案例</a:t>
            </a:r>
          </a:p>
          <a:p>
            <a:pPr marL="228600" marR="0" lvl="0" indent="-58738" defTabSz="915988" eaLnBrk="1" fontAlgn="auto" latinLnBrk="0" hangingPunct="1">
              <a:lnSpc>
                <a:spcPct val="100000"/>
              </a:lnSpc>
              <a:spcBef>
                <a:spcPct val="10000"/>
              </a:spcBef>
              <a:spcAft>
                <a:spcPts val="0"/>
              </a:spcAft>
              <a:buClr>
                <a:srgbClr val="333399"/>
              </a:buClr>
              <a:buSzTx/>
              <a:buFont typeface="Wingdings" pitchFamily="2" charset="2"/>
              <a:buChar char="§"/>
              <a:tabLst>
                <a:tab pos="1092200" algn="l"/>
              </a:tabLst>
              <a:defRPr/>
            </a:pPr>
            <a:r>
              <a:rPr kumimoji="0" lang="zh-CN" altLang="en-US" sz="1400" b="0" i="0" u="none" strike="noStrike" kern="0" cap="none" spc="0" normalizeH="0" baseline="0" noProof="0" dirty="0">
                <a:ln>
                  <a:noFill/>
                </a:ln>
                <a:solidFill>
                  <a:srgbClr val="080808"/>
                </a:solidFill>
                <a:effectLst/>
                <a:uLnTx/>
                <a:uFillTx/>
                <a:latin typeface="宋体" pitchFamily="2" charset="-122"/>
                <a:cs typeface="Arial" pitchFamily="34" charset="0"/>
              </a:rPr>
              <a:t> 模拟真实用户使用的场景测试</a:t>
            </a:r>
          </a:p>
          <a:p>
            <a:pPr marL="228600" marR="0" lvl="0" indent="-58738" defTabSz="915988" eaLnBrk="1" fontAlgn="auto" latinLnBrk="0" hangingPunct="1">
              <a:lnSpc>
                <a:spcPct val="100000"/>
              </a:lnSpc>
              <a:spcBef>
                <a:spcPct val="10000"/>
              </a:spcBef>
              <a:spcAft>
                <a:spcPts val="0"/>
              </a:spcAft>
              <a:buClr>
                <a:srgbClr val="333399"/>
              </a:buClr>
              <a:buSzTx/>
              <a:buFont typeface="Wingdings" pitchFamily="2" charset="2"/>
              <a:buChar char="§"/>
              <a:tabLst>
                <a:tab pos="1092200" algn="l"/>
              </a:tabLst>
              <a:defRPr/>
            </a:pPr>
            <a:r>
              <a:rPr kumimoji="0" lang="zh-CN" altLang="en-US" sz="1400" b="0" i="0" u="none" strike="noStrike" kern="0" cap="none" spc="0" normalizeH="0" baseline="0" noProof="0" dirty="0">
                <a:ln>
                  <a:noFill/>
                </a:ln>
                <a:solidFill>
                  <a:srgbClr val="080808"/>
                </a:solidFill>
                <a:effectLst/>
                <a:uLnTx/>
                <a:uFillTx/>
                <a:latin typeface="宋体" pitchFamily="2" charset="-122"/>
                <a:cs typeface="Arial" pitchFamily="34" charset="0"/>
              </a:rPr>
              <a:t> 在生产环境在并行测试</a:t>
            </a:r>
          </a:p>
        </p:txBody>
      </p:sp>
      <p:sp>
        <p:nvSpPr>
          <p:cNvPr id="54" name="Line 4"/>
          <p:cNvSpPr>
            <a:spLocks noChangeShapeType="1"/>
          </p:cNvSpPr>
          <p:nvPr/>
        </p:nvSpPr>
        <p:spPr bwMode="auto">
          <a:xfrm>
            <a:off x="4530725" y="994479"/>
            <a:ext cx="0" cy="4995863"/>
          </a:xfrm>
          <a:prstGeom prst="line">
            <a:avLst/>
          </a:prstGeom>
          <a:noFill/>
          <a:ln w="38100" cap="rnd">
            <a:solidFill>
              <a:srgbClr val="339966"/>
            </a:solidFill>
            <a:prstDash val="sysDot"/>
            <a:round/>
            <a:headEnd/>
            <a:tailEnd/>
          </a:ln>
        </p:spPr>
        <p:txBody>
          <a:bodyPr lIns="0"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Text Box 5"/>
          <p:cNvSpPr txBox="1">
            <a:spLocks noChangeArrowheads="1"/>
          </p:cNvSpPr>
          <p:nvPr/>
        </p:nvSpPr>
        <p:spPr bwMode="auto">
          <a:xfrm>
            <a:off x="404813" y="3501142"/>
            <a:ext cx="3956050" cy="2125662"/>
          </a:xfrm>
          <a:prstGeom prst="rect">
            <a:avLst/>
          </a:prstGeom>
          <a:noFill/>
          <a:ln w="635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 typeface="Wingdings" pitchFamily="2" charset="2"/>
              <a:buNone/>
              <a:tabLst/>
              <a:defRPr/>
            </a:pPr>
            <a:r>
              <a:rPr kumimoji="0" lang="zh-CN" altLang="en-US" sz="1600" b="1" i="0" u="none" strike="noStrike" kern="0" cap="none" spc="0" normalizeH="0" baseline="0" noProof="0" dirty="0">
                <a:ln>
                  <a:noFill/>
                </a:ln>
                <a:solidFill>
                  <a:srgbClr val="333399"/>
                </a:solidFill>
                <a:effectLst/>
                <a:uLnTx/>
                <a:uFillTx/>
                <a:latin typeface="宋体" pitchFamily="2" charset="-122"/>
                <a:cs typeface="Arial" pitchFamily="34" charset="0"/>
              </a:rPr>
              <a:t>静态测试</a:t>
            </a:r>
            <a:r>
              <a:rPr kumimoji="0" lang="zh-CN" altLang="en-US" sz="1600" b="1" i="0" u="none" strike="noStrike" kern="0" cap="none" spc="0" normalizeH="0" baseline="0" noProof="0" dirty="0">
                <a:ln>
                  <a:noFill/>
                </a:ln>
                <a:solidFill>
                  <a:srgbClr val="080808"/>
                </a:solidFill>
                <a:effectLst/>
                <a:uLnTx/>
                <a:uFillTx/>
                <a:latin typeface="宋体" pitchFamily="2" charset="-122"/>
                <a:cs typeface="Arial" pitchFamily="34" charset="0"/>
              </a:rPr>
              <a:t> </a:t>
            </a:r>
            <a:r>
              <a:rPr kumimoji="0" lang="en-US" altLang="zh-CN" sz="1600" b="1" i="0" u="none" strike="noStrike" kern="0" cap="none" spc="0" normalizeH="0" baseline="0" noProof="0" dirty="0">
                <a:ln>
                  <a:noFill/>
                </a:ln>
                <a:solidFill>
                  <a:srgbClr val="080808"/>
                </a:solidFill>
                <a:effectLst/>
                <a:uLnTx/>
                <a:uFillTx/>
                <a:latin typeface="宋体" pitchFamily="2" charset="-122"/>
                <a:cs typeface="Arial" pitchFamily="34" charset="0"/>
              </a:rPr>
              <a:t>- </a:t>
            </a:r>
            <a:r>
              <a:rPr kumimoji="0" lang="zh-CN" altLang="en-US" sz="1600" b="1" i="0" u="none" strike="noStrike" kern="0" cap="none" spc="0" normalizeH="0" baseline="0" noProof="0" dirty="0">
                <a:ln>
                  <a:noFill/>
                </a:ln>
                <a:solidFill>
                  <a:srgbClr val="080808"/>
                </a:solidFill>
                <a:effectLst/>
                <a:uLnTx/>
                <a:uFillTx/>
                <a:latin typeface="宋体" pitchFamily="2" charset="-122"/>
                <a:cs typeface="Arial" pitchFamily="34" charset="0"/>
              </a:rPr>
              <a:t>指不运行被测应用本身，仅通过分析或检查源程序的文法、结构、过程、接口等来检查应用的正确性。</a:t>
            </a:r>
            <a:r>
              <a:rPr kumimoji="0" lang="zh-CN" altLang="en-US" sz="1600" b="0" i="0" u="none" strike="noStrike" kern="0" cap="none" spc="0" normalizeH="0" baseline="0" noProof="0" dirty="0">
                <a:ln>
                  <a:noFill/>
                </a:ln>
                <a:solidFill>
                  <a:srgbClr val="080808"/>
                </a:solidFill>
                <a:effectLst/>
                <a:uLnTx/>
                <a:uFillTx/>
                <a:latin typeface="宋体" pitchFamily="2" charset="-122"/>
                <a:cs typeface="Arial" pitchFamily="34" charset="0"/>
              </a:rPr>
              <a:t> </a:t>
            </a:r>
          </a:p>
          <a:p>
            <a:pPr marL="0" marR="0" lvl="0" indent="0" defTabSz="914400" eaLnBrk="1" fontAlgn="auto" latinLnBrk="0" hangingPunct="1">
              <a:lnSpc>
                <a:spcPct val="100000"/>
              </a:lnSpc>
              <a:spcBef>
                <a:spcPct val="50000"/>
              </a:spcBef>
              <a:spcAft>
                <a:spcPts val="0"/>
              </a:spcAft>
              <a:buClrTx/>
              <a:buSzTx/>
              <a:buFont typeface="Wingdings" pitchFamily="2" charset="2"/>
              <a:buNone/>
              <a:tabLst/>
              <a:defRPr/>
            </a:pPr>
            <a:endParaRPr kumimoji="0" lang="zh-CN" altLang="en-US" sz="1600" b="1" i="0" u="none" strike="noStrike" kern="0" cap="none" spc="0" normalizeH="0" baseline="0" noProof="0" dirty="0">
              <a:ln>
                <a:noFill/>
              </a:ln>
              <a:solidFill>
                <a:srgbClr val="080808"/>
              </a:solidFill>
              <a:effectLst/>
              <a:uLnTx/>
              <a:uFillTx/>
              <a:latin typeface="宋体" pitchFamily="2" charset="-122"/>
              <a:cs typeface="Arial" pitchFamily="34" charset="0"/>
            </a:endParaRPr>
          </a:p>
          <a:p>
            <a:pPr marL="0" marR="0" lvl="0" indent="0" defTabSz="914400" eaLnBrk="1" fontAlgn="auto" latinLnBrk="0" hangingPunct="1">
              <a:lnSpc>
                <a:spcPct val="100000"/>
              </a:lnSpc>
              <a:spcBef>
                <a:spcPct val="10000"/>
              </a:spcBef>
              <a:spcAft>
                <a:spcPts val="0"/>
              </a:spcAft>
              <a:buClr>
                <a:srgbClr val="333399"/>
              </a:buClr>
              <a:buSzTx/>
              <a:buFont typeface="Wingdings" pitchFamily="2" charset="2"/>
              <a:buChar char="§"/>
              <a:tabLst/>
              <a:defRPr/>
            </a:pPr>
            <a:r>
              <a:rPr kumimoji="0" lang="zh-CN" altLang="en-US" sz="1400" b="1" i="0" u="none" strike="noStrike" kern="0" cap="none" spc="0" normalizeH="0" baseline="0" noProof="0" dirty="0">
                <a:ln>
                  <a:noFill/>
                </a:ln>
                <a:solidFill>
                  <a:srgbClr val="080808"/>
                </a:solidFill>
                <a:effectLst/>
                <a:uLnTx/>
                <a:uFillTx/>
                <a:latin typeface="宋体" pitchFamily="2" charset="-122"/>
                <a:cs typeface="Arial" pitchFamily="34" charset="0"/>
              </a:rPr>
              <a:t> </a:t>
            </a:r>
            <a:r>
              <a:rPr kumimoji="0" lang="zh-CN" altLang="en-US" sz="1400" b="0" i="0" u="none" strike="noStrike" kern="0" cap="none" spc="0" normalizeH="0" baseline="0" noProof="0" dirty="0">
                <a:ln>
                  <a:noFill/>
                </a:ln>
                <a:solidFill>
                  <a:srgbClr val="080808"/>
                </a:solidFill>
                <a:effectLst/>
                <a:uLnTx/>
                <a:uFillTx/>
                <a:latin typeface="宋体" pitchFamily="2" charset="-122"/>
                <a:cs typeface="Arial" pitchFamily="34" charset="0"/>
              </a:rPr>
              <a:t>需求走查或者需求的最终评审</a:t>
            </a:r>
          </a:p>
          <a:p>
            <a:pPr marL="0" marR="0" lvl="0" indent="0" defTabSz="914400" eaLnBrk="1" fontAlgn="auto" latinLnBrk="0" hangingPunct="1">
              <a:lnSpc>
                <a:spcPct val="100000"/>
              </a:lnSpc>
              <a:spcBef>
                <a:spcPct val="10000"/>
              </a:spcBef>
              <a:spcAft>
                <a:spcPts val="0"/>
              </a:spcAft>
              <a:buClr>
                <a:srgbClr val="333399"/>
              </a:buClr>
              <a:buSzTx/>
              <a:buFont typeface="Wingdings" pitchFamily="2" charset="2"/>
              <a:buChar char="§"/>
              <a:tabLst/>
              <a:defRPr/>
            </a:pPr>
            <a:r>
              <a:rPr kumimoji="0" lang="zh-CN" altLang="en-US" sz="1400" b="0" i="0" u="none" strike="noStrike" kern="0" cap="none" spc="0" normalizeH="0" baseline="0" noProof="0" dirty="0">
                <a:ln>
                  <a:noFill/>
                </a:ln>
                <a:solidFill>
                  <a:srgbClr val="080808"/>
                </a:solidFill>
                <a:effectLst/>
                <a:uLnTx/>
                <a:uFillTx/>
                <a:latin typeface="宋体" pitchFamily="2" charset="-122"/>
                <a:cs typeface="Arial" pitchFamily="34" charset="0"/>
              </a:rPr>
              <a:t> 设计或者代码审查</a:t>
            </a:r>
          </a:p>
          <a:p>
            <a:pPr marL="0" marR="0" lvl="0" indent="0" defTabSz="914400" eaLnBrk="1" fontAlgn="auto" latinLnBrk="0" hangingPunct="1">
              <a:lnSpc>
                <a:spcPct val="100000"/>
              </a:lnSpc>
              <a:spcBef>
                <a:spcPct val="10000"/>
              </a:spcBef>
              <a:spcAft>
                <a:spcPts val="0"/>
              </a:spcAft>
              <a:buClr>
                <a:srgbClr val="333399"/>
              </a:buClr>
              <a:buSzTx/>
              <a:buFont typeface="Wingdings" pitchFamily="2" charset="2"/>
              <a:buChar char="§"/>
              <a:tabLst/>
              <a:defRPr/>
            </a:pPr>
            <a:r>
              <a:rPr kumimoji="0" lang="zh-CN" altLang="en-US" sz="1400" b="0" i="0" u="none" strike="noStrike" kern="0" cap="none" spc="0" normalizeH="0" baseline="0" noProof="0" dirty="0">
                <a:ln>
                  <a:noFill/>
                </a:ln>
                <a:solidFill>
                  <a:srgbClr val="080808"/>
                </a:solidFill>
                <a:effectLst/>
                <a:uLnTx/>
                <a:uFillTx/>
                <a:latin typeface="宋体" pitchFamily="2" charset="-122"/>
                <a:cs typeface="Arial" pitchFamily="34" charset="0"/>
              </a:rPr>
              <a:t> 测试计划审查</a:t>
            </a:r>
          </a:p>
          <a:p>
            <a:pPr marL="0" marR="0" lvl="0" indent="0" defTabSz="914400" eaLnBrk="1" fontAlgn="auto" latinLnBrk="0" hangingPunct="1">
              <a:lnSpc>
                <a:spcPct val="100000"/>
              </a:lnSpc>
              <a:spcBef>
                <a:spcPct val="10000"/>
              </a:spcBef>
              <a:spcAft>
                <a:spcPts val="0"/>
              </a:spcAft>
              <a:buClr>
                <a:srgbClr val="333399"/>
              </a:buClr>
              <a:buSzTx/>
              <a:buFont typeface="Wingdings" pitchFamily="2" charset="2"/>
              <a:buChar char="§"/>
              <a:tabLst/>
              <a:defRPr/>
            </a:pPr>
            <a:r>
              <a:rPr kumimoji="0" lang="zh-CN" altLang="en-US" sz="1400" b="0" i="0" u="none" strike="noStrike" kern="0" cap="none" spc="0" normalizeH="0" baseline="0" noProof="0" dirty="0">
                <a:ln>
                  <a:noFill/>
                </a:ln>
                <a:solidFill>
                  <a:srgbClr val="080808"/>
                </a:solidFill>
                <a:effectLst/>
                <a:uLnTx/>
                <a:uFillTx/>
                <a:latin typeface="宋体" pitchFamily="2" charset="-122"/>
                <a:cs typeface="Arial" pitchFamily="34" charset="0"/>
              </a:rPr>
              <a:t> 测试案例评审</a:t>
            </a:r>
          </a:p>
        </p:txBody>
      </p:sp>
      <p:pic>
        <p:nvPicPr>
          <p:cNvPr id="56" name="Picture 6" descr="用户验收"/>
          <p:cNvPicPr>
            <a:picLocks noChangeAspect="1" noChangeArrowheads="1"/>
          </p:cNvPicPr>
          <p:nvPr/>
        </p:nvPicPr>
        <p:blipFill>
          <a:blip r:embed="rId3"/>
          <a:srcRect/>
          <a:stretch>
            <a:fillRect/>
          </a:stretch>
        </p:blipFill>
        <p:spPr>
          <a:xfrm>
            <a:off x="5270500" y="1126242"/>
            <a:ext cx="2822575" cy="2286000"/>
          </a:xfrm>
          <a:prstGeom prst="rect">
            <a:avLst/>
          </a:prstGeom>
        </p:spPr>
      </p:pic>
      <p:pic>
        <p:nvPicPr>
          <p:cNvPr id="57" name="Picture 7" descr="final_review1"/>
          <p:cNvPicPr>
            <a:picLocks noChangeAspect="1" noChangeArrowheads="1"/>
          </p:cNvPicPr>
          <p:nvPr/>
        </p:nvPicPr>
        <p:blipFill>
          <a:blip r:embed="rId4"/>
          <a:srcRect/>
          <a:stretch>
            <a:fillRect/>
          </a:stretch>
        </p:blipFill>
        <p:spPr>
          <a:xfrm>
            <a:off x="555625" y="1146879"/>
            <a:ext cx="2925763" cy="2193925"/>
          </a:xfrm>
          <a:prstGeom prst="rect">
            <a:avLst/>
          </a:prstGeom>
        </p:spPr>
      </p:pic>
    </p:spTree>
    <p:extLst>
      <p:ext uri="{BB962C8B-B14F-4D97-AF65-F5344CB8AC3E}">
        <p14:creationId xmlns:p14="http://schemas.microsoft.com/office/powerpoint/2010/main" val="454278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
        <p:nvSpPr>
          <p:cNvPr id="6" name="五边形 5"/>
          <p:cNvSpPr/>
          <p:nvPr/>
        </p:nvSpPr>
        <p:spPr>
          <a:xfrm>
            <a:off x="179512" y="332904"/>
            <a:ext cx="5400600" cy="431800"/>
          </a:xfrm>
          <a:prstGeom prst="homePlate">
            <a:avLst/>
          </a:prstGeom>
          <a:solidFill>
            <a:srgbClr val="F987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8" name="矩形 20"/>
          <p:cNvSpPr>
            <a:spLocks noChangeArrowheads="1"/>
          </p:cNvSpPr>
          <p:nvPr/>
        </p:nvSpPr>
        <p:spPr bwMode="auto">
          <a:xfrm>
            <a:off x="179512" y="391641"/>
            <a:ext cx="5400600" cy="400110"/>
          </a:xfrm>
          <a:prstGeom prst="rect">
            <a:avLst/>
          </a:prstGeom>
          <a:noFill/>
          <a:ln w="9525">
            <a:noFill/>
            <a:miter lim="800000"/>
            <a:headEnd/>
            <a:tailEnd/>
          </a:ln>
        </p:spPr>
        <p:txBody>
          <a:bodyPr wrap="square">
            <a:spAutoFit/>
          </a:bodyPr>
          <a:lstStyle/>
          <a:p>
            <a:r>
              <a:rPr lang="zh-CN" altLang="en-US" sz="2000" b="1" dirty="0" smtClean="0"/>
              <a:t>第二</a:t>
            </a:r>
            <a:r>
              <a:rPr lang="zh-CN" altLang="en-US" sz="2000" b="1" dirty="0"/>
              <a:t>部分：测试</a:t>
            </a:r>
            <a:r>
              <a:rPr lang="zh-CN" altLang="en-US" sz="2000" b="1" dirty="0" smtClean="0"/>
              <a:t>方法</a:t>
            </a:r>
            <a:r>
              <a:rPr lang="en-US" altLang="zh-CN" sz="2000" b="1" dirty="0" smtClean="0"/>
              <a:t>-</a:t>
            </a:r>
            <a:r>
              <a:rPr lang="zh-CN" altLang="en-US" sz="2000" b="1" dirty="0">
                <a:latin typeface="宋体" pitchFamily="2" charset="-122"/>
              </a:rPr>
              <a:t>静态测试的几种主要方法</a:t>
            </a:r>
          </a:p>
        </p:txBody>
      </p:sp>
      <p:pic>
        <p:nvPicPr>
          <p:cNvPr id="10" name="Picture 3"/>
          <p:cNvPicPr>
            <a:picLocks noChangeAspect="1" noChangeArrowheads="1"/>
          </p:cNvPicPr>
          <p:nvPr/>
        </p:nvPicPr>
        <p:blipFill>
          <a:blip r:embed="rId3"/>
          <a:srcRect/>
          <a:stretch>
            <a:fillRect/>
          </a:stretch>
        </p:blipFill>
        <p:spPr bwMode="auto">
          <a:xfrm>
            <a:off x="179388" y="1436155"/>
            <a:ext cx="2105025" cy="1466850"/>
          </a:xfrm>
          <a:prstGeom prst="rect">
            <a:avLst/>
          </a:prstGeom>
          <a:noFill/>
          <a:ln w="6350">
            <a:noFill/>
            <a:miter lim="800000"/>
            <a:headEnd/>
            <a:tailEnd/>
          </a:ln>
        </p:spPr>
      </p:pic>
      <p:pic>
        <p:nvPicPr>
          <p:cNvPr id="11" name="Picture 4"/>
          <p:cNvPicPr>
            <a:picLocks noChangeAspect="1" noChangeArrowheads="1"/>
          </p:cNvPicPr>
          <p:nvPr/>
        </p:nvPicPr>
        <p:blipFill>
          <a:blip r:embed="rId4"/>
          <a:srcRect/>
          <a:stretch>
            <a:fillRect/>
          </a:stretch>
        </p:blipFill>
        <p:spPr bwMode="auto">
          <a:xfrm>
            <a:off x="4643438" y="1315505"/>
            <a:ext cx="2297112" cy="1693863"/>
          </a:xfrm>
          <a:prstGeom prst="rect">
            <a:avLst/>
          </a:prstGeom>
          <a:noFill/>
          <a:ln w="6350">
            <a:noFill/>
            <a:miter lim="800000"/>
            <a:headEnd/>
            <a:tailEnd/>
          </a:ln>
        </p:spPr>
      </p:pic>
      <p:pic>
        <p:nvPicPr>
          <p:cNvPr id="12" name="Picture 5"/>
          <p:cNvPicPr>
            <a:picLocks noChangeAspect="1" noChangeArrowheads="1"/>
          </p:cNvPicPr>
          <p:nvPr/>
        </p:nvPicPr>
        <p:blipFill>
          <a:blip r:embed="rId5"/>
          <a:srcRect/>
          <a:stretch>
            <a:fillRect/>
          </a:stretch>
        </p:blipFill>
        <p:spPr bwMode="auto">
          <a:xfrm>
            <a:off x="179388" y="3982505"/>
            <a:ext cx="2138362" cy="1543050"/>
          </a:xfrm>
          <a:prstGeom prst="rect">
            <a:avLst/>
          </a:prstGeom>
          <a:noFill/>
          <a:ln w="6350">
            <a:noFill/>
            <a:miter lim="800000"/>
            <a:headEnd/>
            <a:tailEnd/>
          </a:ln>
        </p:spPr>
      </p:pic>
      <p:sp>
        <p:nvSpPr>
          <p:cNvPr id="13" name="Text Box 6"/>
          <p:cNvSpPr txBox="1">
            <a:spLocks noChangeArrowheads="1"/>
          </p:cNvSpPr>
          <p:nvPr/>
        </p:nvSpPr>
        <p:spPr bwMode="auto">
          <a:xfrm>
            <a:off x="2411413" y="3834868"/>
            <a:ext cx="1920875" cy="1131887"/>
          </a:xfrm>
          <a:prstGeom prst="rect">
            <a:avLst/>
          </a:prstGeom>
          <a:noFill/>
          <a:ln w="9525" algn="ctr">
            <a:noFill/>
            <a:miter lim="800000"/>
            <a:headEnd/>
            <a:tailEnd/>
          </a:ln>
        </p:spPr>
        <p:txBody>
          <a:bodyPr lIns="0" tIns="46038" rIns="92075" bIns="46038">
            <a:spAutoFit/>
          </a:bodyPr>
          <a:lstStyle/>
          <a:p>
            <a:pPr defTabSz="915988" eaLnBrk="0" hangingPunct="0">
              <a:spcBef>
                <a:spcPct val="25000"/>
              </a:spcBef>
              <a:buClr>
                <a:schemeClr val="accent1"/>
              </a:buClr>
              <a:buSzPct val="120000"/>
              <a:buFont typeface="Wingdings" pitchFamily="2" charset="2"/>
              <a:buNone/>
              <a:tabLst>
                <a:tab pos="1092200" algn="l"/>
              </a:tabLst>
            </a:pPr>
            <a:r>
              <a:rPr lang="zh-CN" altLang="en-US" sz="1600" dirty="0">
                <a:latin typeface="华文楷体" pitchFamily="2" charset="-122"/>
                <a:cs typeface="Arial" pitchFamily="34" charset="0"/>
              </a:rPr>
              <a:t>审查：</a:t>
            </a:r>
          </a:p>
          <a:p>
            <a:pPr defTabSz="915988" eaLnBrk="0" hangingPunct="0">
              <a:spcBef>
                <a:spcPct val="25000"/>
              </a:spcBef>
              <a:buClr>
                <a:schemeClr val="accent1"/>
              </a:buClr>
              <a:buSzPct val="120000"/>
              <a:buFont typeface="Wingdings" pitchFamily="2" charset="2"/>
              <a:buNone/>
              <a:tabLst>
                <a:tab pos="1092200" algn="l"/>
              </a:tabLst>
            </a:pPr>
            <a:r>
              <a:rPr lang="zh-CN" altLang="en-US" sz="1600" dirty="0">
                <a:latin typeface="华文楷体" pitchFamily="2" charset="-122"/>
                <a:cs typeface="Arial" pitchFamily="34" charset="0"/>
              </a:rPr>
              <a:t>最正式的静态测试方法，也最消耗时间和资源。</a:t>
            </a:r>
          </a:p>
        </p:txBody>
      </p:sp>
      <p:sp>
        <p:nvSpPr>
          <p:cNvPr id="14" name="Text Box 7"/>
          <p:cNvSpPr txBox="1">
            <a:spLocks noChangeArrowheads="1"/>
          </p:cNvSpPr>
          <p:nvPr/>
        </p:nvSpPr>
        <p:spPr bwMode="auto">
          <a:xfrm>
            <a:off x="7019925" y="1423455"/>
            <a:ext cx="2124075" cy="1376363"/>
          </a:xfrm>
          <a:prstGeom prst="rect">
            <a:avLst/>
          </a:prstGeom>
          <a:noFill/>
          <a:ln w="9525" algn="ctr">
            <a:noFill/>
            <a:miter lim="800000"/>
            <a:headEnd/>
            <a:tailEnd/>
          </a:ln>
        </p:spPr>
        <p:txBody>
          <a:bodyPr lIns="0" tIns="46038" rIns="92075" bIns="46038">
            <a:spAutoFit/>
          </a:bodyPr>
          <a:lstStyle/>
          <a:p>
            <a:pPr defTabSz="915988" eaLnBrk="0" hangingPunct="0">
              <a:spcBef>
                <a:spcPct val="25000"/>
              </a:spcBef>
              <a:buClr>
                <a:schemeClr val="accent1"/>
              </a:buClr>
              <a:buSzPct val="120000"/>
              <a:buFont typeface="Wingdings" pitchFamily="2" charset="2"/>
              <a:buNone/>
              <a:tabLst>
                <a:tab pos="1092200" algn="l"/>
              </a:tabLst>
            </a:pPr>
            <a:r>
              <a:rPr lang="zh-CN" altLang="en-US" sz="1600">
                <a:latin typeface="华文楷体" pitchFamily="2" charset="-122"/>
                <a:cs typeface="Arial" pitchFamily="34" charset="0"/>
              </a:rPr>
              <a:t>走查：</a:t>
            </a:r>
          </a:p>
          <a:p>
            <a:pPr defTabSz="915988" eaLnBrk="0" hangingPunct="0">
              <a:spcBef>
                <a:spcPct val="25000"/>
              </a:spcBef>
              <a:buClr>
                <a:schemeClr val="accent1"/>
              </a:buClr>
              <a:buSzPct val="120000"/>
              <a:buFont typeface="Wingdings" pitchFamily="2" charset="2"/>
              <a:buNone/>
              <a:tabLst>
                <a:tab pos="1092200" algn="l"/>
              </a:tabLst>
            </a:pPr>
            <a:r>
              <a:rPr lang="zh-CN" altLang="en-US" sz="1600">
                <a:latin typeface="华文楷体" pitchFamily="2" charset="-122"/>
                <a:cs typeface="Arial" pitchFamily="34" charset="0"/>
              </a:rPr>
              <a:t>比评审正式，通过参与会议明确问题，并须采取的行动以及必要的跟踪。</a:t>
            </a:r>
          </a:p>
        </p:txBody>
      </p:sp>
      <p:sp>
        <p:nvSpPr>
          <p:cNvPr id="15" name="Text Box 8"/>
          <p:cNvSpPr txBox="1">
            <a:spLocks noChangeArrowheads="1"/>
          </p:cNvSpPr>
          <p:nvPr/>
        </p:nvSpPr>
        <p:spPr bwMode="auto">
          <a:xfrm>
            <a:off x="2339975" y="1423455"/>
            <a:ext cx="2190750" cy="1376363"/>
          </a:xfrm>
          <a:prstGeom prst="rect">
            <a:avLst/>
          </a:prstGeom>
          <a:noFill/>
          <a:ln w="9525" algn="ctr">
            <a:noFill/>
            <a:miter lim="800000"/>
            <a:headEnd/>
            <a:tailEnd/>
          </a:ln>
        </p:spPr>
        <p:txBody>
          <a:bodyPr lIns="0" tIns="46038" rIns="92075" bIns="46038">
            <a:spAutoFit/>
          </a:bodyPr>
          <a:lstStyle/>
          <a:p>
            <a:pPr defTabSz="915988" eaLnBrk="0" hangingPunct="0">
              <a:spcBef>
                <a:spcPct val="25000"/>
              </a:spcBef>
              <a:buClr>
                <a:schemeClr val="accent1"/>
              </a:buClr>
              <a:buSzPct val="120000"/>
              <a:buFont typeface="Wingdings" pitchFamily="2" charset="2"/>
              <a:buNone/>
              <a:tabLst>
                <a:tab pos="1092200" algn="l"/>
              </a:tabLst>
            </a:pPr>
            <a:r>
              <a:rPr lang="zh-CN" altLang="en-US" sz="1600" dirty="0">
                <a:latin typeface="华文楷体" pitchFamily="2" charset="-122"/>
                <a:cs typeface="Arial" pitchFamily="34" charset="0"/>
              </a:rPr>
              <a:t>评审：</a:t>
            </a:r>
          </a:p>
          <a:p>
            <a:pPr defTabSz="915988" eaLnBrk="0" hangingPunct="0">
              <a:spcBef>
                <a:spcPct val="25000"/>
              </a:spcBef>
              <a:buClr>
                <a:schemeClr val="accent1"/>
              </a:buClr>
              <a:buSzPct val="120000"/>
              <a:buFont typeface="Wingdings" pitchFamily="2" charset="2"/>
              <a:buNone/>
              <a:tabLst>
                <a:tab pos="1092200" algn="l"/>
              </a:tabLst>
            </a:pPr>
            <a:r>
              <a:rPr lang="zh-CN" altLang="en-US" sz="1600" dirty="0">
                <a:latin typeface="华文楷体" pitchFamily="2" charset="-122"/>
                <a:cs typeface="Arial" pitchFamily="34" charset="0"/>
              </a:rPr>
              <a:t>来自同级或者其他人的非正式的检查，为产品提供控制和保证，如同级评审。</a:t>
            </a:r>
          </a:p>
        </p:txBody>
      </p:sp>
      <p:sp>
        <p:nvSpPr>
          <p:cNvPr id="16" name="Text Box 9"/>
          <p:cNvSpPr txBox="1">
            <a:spLocks noChangeArrowheads="1"/>
          </p:cNvSpPr>
          <p:nvPr/>
        </p:nvSpPr>
        <p:spPr bwMode="auto">
          <a:xfrm>
            <a:off x="7019925" y="3834868"/>
            <a:ext cx="1944688" cy="887412"/>
          </a:xfrm>
          <a:prstGeom prst="rect">
            <a:avLst/>
          </a:prstGeom>
          <a:noFill/>
          <a:ln w="9525" algn="ctr">
            <a:noFill/>
            <a:miter lim="800000"/>
            <a:headEnd/>
            <a:tailEnd/>
          </a:ln>
        </p:spPr>
        <p:txBody>
          <a:bodyPr lIns="0" tIns="46038" rIns="92075" bIns="46038">
            <a:spAutoFit/>
          </a:bodyPr>
          <a:lstStyle/>
          <a:p>
            <a:pPr defTabSz="915988" eaLnBrk="0" hangingPunct="0">
              <a:spcBef>
                <a:spcPct val="25000"/>
              </a:spcBef>
              <a:buClr>
                <a:schemeClr val="accent1"/>
              </a:buClr>
              <a:buSzPct val="120000"/>
              <a:buFont typeface="Wingdings" pitchFamily="2" charset="2"/>
              <a:buNone/>
              <a:tabLst>
                <a:tab pos="1092200" algn="l"/>
              </a:tabLst>
            </a:pPr>
            <a:r>
              <a:rPr lang="zh-CN" altLang="en-US" sz="1600">
                <a:latin typeface="华文楷体" pitchFamily="2" charset="-122"/>
                <a:cs typeface="Arial" pitchFamily="34" charset="0"/>
              </a:rPr>
              <a:t>桌面检查：</a:t>
            </a:r>
          </a:p>
          <a:p>
            <a:pPr defTabSz="915988" eaLnBrk="0" hangingPunct="0">
              <a:spcBef>
                <a:spcPct val="25000"/>
              </a:spcBef>
              <a:buClr>
                <a:schemeClr val="accent1"/>
              </a:buClr>
              <a:buSzPct val="120000"/>
              <a:buFont typeface="Wingdings" pitchFamily="2" charset="2"/>
              <a:buNone/>
              <a:tabLst>
                <a:tab pos="1092200" algn="l"/>
              </a:tabLst>
            </a:pPr>
            <a:r>
              <a:rPr lang="zh-CN" altLang="en-US" sz="1600">
                <a:latin typeface="华文楷体" pitchFamily="2" charset="-122"/>
                <a:cs typeface="Arial" pitchFamily="34" charset="0"/>
              </a:rPr>
              <a:t>作者自查产品，如自查代码或测试案例。</a:t>
            </a:r>
          </a:p>
        </p:txBody>
      </p:sp>
      <p:sp>
        <p:nvSpPr>
          <p:cNvPr id="17" name="Line 10"/>
          <p:cNvSpPr>
            <a:spLocks noChangeShapeType="1"/>
          </p:cNvSpPr>
          <p:nvPr/>
        </p:nvSpPr>
        <p:spPr bwMode="auto">
          <a:xfrm rot="5400000" flipV="1">
            <a:off x="4528344" y="-374389"/>
            <a:ext cx="1588" cy="7616825"/>
          </a:xfrm>
          <a:prstGeom prst="line">
            <a:avLst/>
          </a:prstGeom>
          <a:noFill/>
          <a:ln w="38100" cap="rnd">
            <a:solidFill>
              <a:srgbClr val="339966"/>
            </a:solidFill>
            <a:prstDash val="sysDot"/>
            <a:round/>
            <a:headEnd/>
            <a:tailEnd/>
          </a:ln>
        </p:spPr>
        <p:txBody>
          <a:bodyPr lIns="0" tIns="46038" rIns="92075" bIns="46038">
            <a:spAutoFit/>
          </a:bodyPr>
          <a:lstStyle/>
          <a:p>
            <a:endParaRPr lang="zh-CN" altLang="en-US"/>
          </a:p>
        </p:txBody>
      </p:sp>
      <p:pic>
        <p:nvPicPr>
          <p:cNvPr id="18" name="Picture 11"/>
          <p:cNvPicPr>
            <a:picLocks noChangeAspect="1" noChangeArrowheads="1"/>
          </p:cNvPicPr>
          <p:nvPr/>
        </p:nvPicPr>
        <p:blipFill>
          <a:blip r:embed="rId6"/>
          <a:srcRect/>
          <a:stretch>
            <a:fillRect/>
          </a:stretch>
        </p:blipFill>
        <p:spPr bwMode="auto">
          <a:xfrm>
            <a:off x="4643438" y="3834868"/>
            <a:ext cx="2297112" cy="1690687"/>
          </a:xfrm>
          <a:prstGeom prst="rect">
            <a:avLst/>
          </a:prstGeom>
          <a:noFill/>
          <a:ln w="6350">
            <a:noFill/>
            <a:miter lim="800000"/>
            <a:headEnd/>
            <a:tailEnd/>
          </a:ln>
        </p:spPr>
      </p:pic>
      <p:sp>
        <p:nvSpPr>
          <p:cNvPr id="19" name="Line 12"/>
          <p:cNvSpPr>
            <a:spLocks noChangeShapeType="1"/>
          </p:cNvSpPr>
          <p:nvPr/>
        </p:nvSpPr>
        <p:spPr bwMode="auto">
          <a:xfrm>
            <a:off x="4530725" y="1110718"/>
            <a:ext cx="0" cy="4670425"/>
          </a:xfrm>
          <a:prstGeom prst="line">
            <a:avLst/>
          </a:prstGeom>
          <a:noFill/>
          <a:ln w="38100" cap="rnd">
            <a:solidFill>
              <a:srgbClr val="339966"/>
            </a:solidFill>
            <a:prstDash val="sysDot"/>
            <a:round/>
            <a:headEnd/>
            <a:tailEnd/>
          </a:ln>
        </p:spPr>
        <p:txBody>
          <a:bodyPr wrap="none" lIns="0" tIns="46038" rIns="92075" bIns="46038">
            <a:spAutoFit/>
          </a:bodyPr>
          <a:lstStyle/>
          <a:p>
            <a:endParaRPr lang="zh-CN" altLang="en-US"/>
          </a:p>
        </p:txBody>
      </p:sp>
    </p:spTree>
    <p:extLst>
      <p:ext uri="{BB962C8B-B14F-4D97-AF65-F5344CB8AC3E}">
        <p14:creationId xmlns:p14="http://schemas.microsoft.com/office/powerpoint/2010/main" val="161114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
        <p:nvSpPr>
          <p:cNvPr id="6" name="五边形 5"/>
          <p:cNvSpPr/>
          <p:nvPr/>
        </p:nvSpPr>
        <p:spPr>
          <a:xfrm>
            <a:off x="251520" y="260896"/>
            <a:ext cx="5400600" cy="431800"/>
          </a:xfrm>
          <a:prstGeom prst="homePlate">
            <a:avLst/>
          </a:prstGeom>
          <a:solidFill>
            <a:srgbClr val="F987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8" name="矩形 20"/>
          <p:cNvSpPr>
            <a:spLocks noChangeArrowheads="1"/>
          </p:cNvSpPr>
          <p:nvPr/>
        </p:nvSpPr>
        <p:spPr bwMode="auto">
          <a:xfrm>
            <a:off x="251520" y="319633"/>
            <a:ext cx="5400600" cy="400110"/>
          </a:xfrm>
          <a:prstGeom prst="rect">
            <a:avLst/>
          </a:prstGeom>
          <a:noFill/>
          <a:ln w="9525">
            <a:noFill/>
            <a:miter lim="800000"/>
            <a:headEnd/>
            <a:tailEnd/>
          </a:ln>
        </p:spPr>
        <p:txBody>
          <a:bodyPr wrap="square">
            <a:spAutoFit/>
          </a:bodyPr>
          <a:lstStyle/>
          <a:p>
            <a:r>
              <a:rPr lang="zh-CN" altLang="en-US" sz="2000" b="1" dirty="0" smtClean="0"/>
              <a:t>第二</a:t>
            </a:r>
            <a:r>
              <a:rPr lang="zh-CN" altLang="en-US" sz="2000" b="1" dirty="0"/>
              <a:t>部分：测试</a:t>
            </a:r>
            <a:r>
              <a:rPr lang="zh-CN" altLang="en-US" sz="2000" b="1" dirty="0" smtClean="0"/>
              <a:t>方法</a:t>
            </a:r>
            <a:r>
              <a:rPr lang="en-US" altLang="zh-CN" sz="2000" b="1" dirty="0" smtClean="0"/>
              <a:t>-</a:t>
            </a:r>
            <a:r>
              <a:rPr lang="zh-CN" altLang="en-US" sz="2000" b="1" dirty="0" smtClean="0"/>
              <a:t>动态</a:t>
            </a:r>
            <a:r>
              <a:rPr lang="zh-CN" altLang="en-US" sz="2000" b="1" dirty="0" smtClean="0">
                <a:latin typeface="宋体" pitchFamily="2" charset="-122"/>
              </a:rPr>
              <a:t>测试的几种主要方法</a:t>
            </a:r>
            <a:endParaRPr lang="zh-CN" altLang="en-US" sz="2000" b="1" dirty="0">
              <a:latin typeface="宋体" pitchFamily="2" charset="-122"/>
            </a:endParaRPr>
          </a:p>
        </p:txBody>
      </p:sp>
      <p:pic>
        <p:nvPicPr>
          <p:cNvPr id="20" name="Picture 3" descr="j0281101[1]"/>
          <p:cNvPicPr>
            <a:picLocks noChangeAspect="1" noChangeArrowheads="1"/>
          </p:cNvPicPr>
          <p:nvPr/>
        </p:nvPicPr>
        <p:blipFill>
          <a:blip r:embed="rId3"/>
          <a:srcRect/>
          <a:stretch>
            <a:fillRect/>
          </a:stretch>
        </p:blipFill>
        <p:spPr bwMode="auto">
          <a:xfrm>
            <a:off x="764118" y="1281448"/>
            <a:ext cx="1906588" cy="1649412"/>
          </a:xfrm>
          <a:prstGeom prst="rect">
            <a:avLst/>
          </a:prstGeom>
          <a:noFill/>
          <a:ln w="9525">
            <a:noFill/>
            <a:miter lim="800000"/>
            <a:headEnd/>
            <a:tailEnd/>
          </a:ln>
        </p:spPr>
      </p:pic>
      <p:grpSp>
        <p:nvGrpSpPr>
          <p:cNvPr id="21" name="Group 4"/>
          <p:cNvGrpSpPr>
            <a:grpSpLocks/>
          </p:cNvGrpSpPr>
          <p:nvPr/>
        </p:nvGrpSpPr>
        <p:grpSpPr bwMode="auto">
          <a:xfrm>
            <a:off x="5144031" y="1281448"/>
            <a:ext cx="2968625" cy="3071812"/>
            <a:chOff x="3875" y="1268"/>
            <a:chExt cx="1208" cy="1934"/>
          </a:xfrm>
        </p:grpSpPr>
        <p:pic>
          <p:nvPicPr>
            <p:cNvPr id="22" name="Picture 5" descr="j0299695[1]"/>
            <p:cNvPicPr>
              <a:picLocks noChangeAspect="1" noChangeArrowheads="1"/>
            </p:cNvPicPr>
            <p:nvPr/>
          </p:nvPicPr>
          <p:blipFill>
            <a:blip r:embed="rId4"/>
            <a:srcRect/>
            <a:stretch>
              <a:fillRect/>
            </a:stretch>
          </p:blipFill>
          <p:spPr bwMode="auto">
            <a:xfrm>
              <a:off x="3940" y="1268"/>
              <a:ext cx="1143" cy="1111"/>
            </a:xfrm>
            <a:prstGeom prst="rect">
              <a:avLst/>
            </a:prstGeom>
            <a:noFill/>
            <a:ln w="9525">
              <a:noFill/>
              <a:miter lim="800000"/>
              <a:headEnd/>
              <a:tailEnd/>
            </a:ln>
          </p:spPr>
        </p:pic>
        <p:pic>
          <p:nvPicPr>
            <p:cNvPr id="23" name="Picture 6" descr="j0277108[1]"/>
            <p:cNvPicPr>
              <a:picLocks noChangeAspect="1" noChangeArrowheads="1"/>
            </p:cNvPicPr>
            <p:nvPr/>
          </p:nvPicPr>
          <p:blipFill>
            <a:blip r:embed="rId5"/>
            <a:srcRect/>
            <a:stretch>
              <a:fillRect/>
            </a:stretch>
          </p:blipFill>
          <p:spPr bwMode="auto">
            <a:xfrm>
              <a:off x="3875" y="2494"/>
              <a:ext cx="1162" cy="708"/>
            </a:xfrm>
            <a:prstGeom prst="rect">
              <a:avLst/>
            </a:prstGeom>
            <a:noFill/>
            <a:ln w="9525">
              <a:noFill/>
              <a:miter lim="800000"/>
              <a:headEnd/>
              <a:tailEnd/>
            </a:ln>
          </p:spPr>
        </p:pic>
      </p:grpSp>
      <p:sp>
        <p:nvSpPr>
          <p:cNvPr id="24" name="Text Box 7"/>
          <p:cNvSpPr txBox="1">
            <a:spLocks noChangeArrowheads="1"/>
          </p:cNvSpPr>
          <p:nvPr/>
        </p:nvSpPr>
        <p:spPr bwMode="auto">
          <a:xfrm>
            <a:off x="2670706" y="3645235"/>
            <a:ext cx="1879600" cy="1486048"/>
          </a:xfrm>
          <a:prstGeom prst="rect">
            <a:avLst/>
          </a:prstGeom>
          <a:noFill/>
          <a:ln w="6350">
            <a:noFill/>
            <a:miter lim="800000"/>
            <a:headEnd/>
            <a:tailEnd/>
          </a:ln>
        </p:spPr>
        <p:txBody>
          <a:bodyPr>
            <a:spAutoFit/>
          </a:bodyPr>
          <a:lstStyle/>
          <a:p>
            <a:pPr>
              <a:lnSpc>
                <a:spcPct val="104000"/>
              </a:lnSpc>
              <a:spcBef>
                <a:spcPct val="20000"/>
              </a:spcBef>
              <a:buClr>
                <a:schemeClr val="accent1"/>
              </a:buClr>
              <a:buFont typeface="Wingdings" pitchFamily="2" charset="2"/>
              <a:buChar char="§"/>
            </a:pPr>
            <a:r>
              <a:rPr lang="zh-CN" altLang="en-US" sz="2000" b="1" dirty="0">
                <a:latin typeface="宋体" pitchFamily="2" charset="-122"/>
                <a:cs typeface="Arial" pitchFamily="34" charset="0"/>
              </a:rPr>
              <a:t>黑盒测试</a:t>
            </a:r>
          </a:p>
          <a:p>
            <a:pPr>
              <a:lnSpc>
                <a:spcPct val="104000"/>
              </a:lnSpc>
              <a:spcBef>
                <a:spcPct val="20000"/>
              </a:spcBef>
              <a:buClr>
                <a:schemeClr val="accent1"/>
              </a:buClr>
              <a:buFont typeface="Wingdings" pitchFamily="2" charset="2"/>
              <a:buNone/>
            </a:pPr>
            <a:r>
              <a:rPr lang="zh-CN" altLang="en-US" sz="1600" dirty="0">
                <a:latin typeface="宋体" pitchFamily="2" charset="-122"/>
                <a:cs typeface="Arial" pitchFamily="34" charset="0"/>
              </a:rPr>
              <a:t>着眼于程序外部的结构，不考虑内部逻辑结构，从用户角度出发</a:t>
            </a:r>
          </a:p>
        </p:txBody>
      </p:sp>
      <p:sp>
        <p:nvSpPr>
          <p:cNvPr id="25" name="Text Box 8"/>
          <p:cNvSpPr txBox="1">
            <a:spLocks noChangeArrowheads="1"/>
          </p:cNvSpPr>
          <p:nvPr/>
        </p:nvSpPr>
        <p:spPr bwMode="auto">
          <a:xfrm>
            <a:off x="2670706" y="1281448"/>
            <a:ext cx="1797050" cy="1486048"/>
          </a:xfrm>
          <a:prstGeom prst="rect">
            <a:avLst/>
          </a:prstGeom>
          <a:noFill/>
          <a:ln w="6350">
            <a:noFill/>
            <a:miter lim="800000"/>
            <a:headEnd/>
            <a:tailEnd/>
          </a:ln>
        </p:spPr>
        <p:txBody>
          <a:bodyPr>
            <a:spAutoFit/>
          </a:bodyPr>
          <a:lstStyle/>
          <a:p>
            <a:pPr>
              <a:lnSpc>
                <a:spcPct val="104000"/>
              </a:lnSpc>
              <a:spcBef>
                <a:spcPct val="20000"/>
              </a:spcBef>
              <a:buClr>
                <a:schemeClr val="accent1"/>
              </a:buClr>
              <a:buFont typeface="Wingdings" pitchFamily="2" charset="2"/>
              <a:buChar char="§"/>
            </a:pPr>
            <a:r>
              <a:rPr lang="zh-CN" altLang="en-US" sz="2000" b="1" dirty="0">
                <a:latin typeface="宋体" pitchFamily="2" charset="-122"/>
                <a:cs typeface="Arial" pitchFamily="34" charset="0"/>
              </a:rPr>
              <a:t>白盒测试</a:t>
            </a:r>
          </a:p>
          <a:p>
            <a:pPr>
              <a:lnSpc>
                <a:spcPct val="104000"/>
              </a:lnSpc>
              <a:spcBef>
                <a:spcPct val="20000"/>
              </a:spcBef>
              <a:buClr>
                <a:schemeClr val="accent1"/>
              </a:buClr>
              <a:buFont typeface="Wingdings" pitchFamily="2" charset="2"/>
              <a:buNone/>
            </a:pPr>
            <a:r>
              <a:rPr lang="zh-CN" altLang="en-US" sz="1600" dirty="0">
                <a:latin typeface="宋体" pitchFamily="2" charset="-122"/>
                <a:cs typeface="Arial" pitchFamily="34" charset="0"/>
              </a:rPr>
              <a:t>深入到代码一级的测试，检查程序内部逻辑结构相关信息</a:t>
            </a:r>
          </a:p>
        </p:txBody>
      </p:sp>
      <p:sp>
        <p:nvSpPr>
          <p:cNvPr id="26" name="Text Box 9"/>
          <p:cNvSpPr txBox="1">
            <a:spLocks noChangeArrowheads="1"/>
          </p:cNvSpPr>
          <p:nvPr/>
        </p:nvSpPr>
        <p:spPr bwMode="auto">
          <a:xfrm>
            <a:off x="5304368" y="4653298"/>
            <a:ext cx="2844800" cy="1229952"/>
          </a:xfrm>
          <a:prstGeom prst="rect">
            <a:avLst/>
          </a:prstGeom>
          <a:noFill/>
          <a:ln w="6350">
            <a:noFill/>
            <a:miter lim="800000"/>
            <a:headEnd/>
            <a:tailEnd/>
          </a:ln>
        </p:spPr>
        <p:txBody>
          <a:bodyPr>
            <a:spAutoFit/>
          </a:bodyPr>
          <a:lstStyle/>
          <a:p>
            <a:pPr>
              <a:lnSpc>
                <a:spcPct val="104000"/>
              </a:lnSpc>
              <a:spcBef>
                <a:spcPct val="20000"/>
              </a:spcBef>
              <a:buClr>
                <a:schemeClr val="accent1"/>
              </a:buClr>
              <a:buFont typeface="Wingdings" pitchFamily="2" charset="2"/>
              <a:buChar char="§"/>
            </a:pPr>
            <a:r>
              <a:rPr lang="zh-CN" altLang="en-US" sz="2000" dirty="0">
                <a:latin typeface="宋体" pitchFamily="2" charset="-122"/>
                <a:cs typeface="Arial" pitchFamily="34" charset="0"/>
              </a:rPr>
              <a:t> </a:t>
            </a:r>
            <a:r>
              <a:rPr lang="zh-CN" altLang="en-US" sz="2000" b="1" dirty="0">
                <a:latin typeface="宋体" pitchFamily="2" charset="-122"/>
                <a:cs typeface="Arial" pitchFamily="34" charset="0"/>
              </a:rPr>
              <a:t>错误猜测</a:t>
            </a:r>
          </a:p>
          <a:p>
            <a:pPr>
              <a:lnSpc>
                <a:spcPct val="104000"/>
              </a:lnSpc>
              <a:spcBef>
                <a:spcPct val="20000"/>
              </a:spcBef>
              <a:buClr>
                <a:schemeClr val="accent1"/>
              </a:buClr>
              <a:buFont typeface="Wingdings" pitchFamily="2" charset="2"/>
              <a:buNone/>
            </a:pPr>
            <a:r>
              <a:rPr lang="zh-CN" altLang="en-US" sz="1600" dirty="0">
                <a:latin typeface="宋体" pitchFamily="2" charset="-122"/>
                <a:cs typeface="Arial" pitchFamily="34" charset="0"/>
              </a:rPr>
              <a:t>没有用到任何特殊的方法，利用直觉和经验猜测出错的可能类型</a:t>
            </a:r>
          </a:p>
        </p:txBody>
      </p:sp>
      <p:pic>
        <p:nvPicPr>
          <p:cNvPr id="27" name="Picture 10"/>
          <p:cNvPicPr>
            <a:picLocks noChangeAspect="1" noChangeArrowheads="1"/>
          </p:cNvPicPr>
          <p:nvPr/>
        </p:nvPicPr>
        <p:blipFill>
          <a:blip r:embed="rId6"/>
          <a:srcRect/>
          <a:stretch>
            <a:fillRect/>
          </a:stretch>
        </p:blipFill>
        <p:spPr bwMode="auto">
          <a:xfrm>
            <a:off x="764118" y="3645235"/>
            <a:ext cx="1514475" cy="1893888"/>
          </a:xfrm>
          <a:prstGeom prst="rect">
            <a:avLst/>
          </a:prstGeom>
          <a:noFill/>
          <a:ln w="9525">
            <a:noFill/>
            <a:miter lim="800000"/>
            <a:headEnd/>
            <a:tailEnd/>
          </a:ln>
        </p:spPr>
      </p:pic>
      <p:sp>
        <p:nvSpPr>
          <p:cNvPr id="28" name="Line 11"/>
          <p:cNvSpPr>
            <a:spLocks noChangeShapeType="1"/>
          </p:cNvSpPr>
          <p:nvPr/>
        </p:nvSpPr>
        <p:spPr bwMode="auto">
          <a:xfrm>
            <a:off x="4666193" y="1075073"/>
            <a:ext cx="0" cy="4670425"/>
          </a:xfrm>
          <a:prstGeom prst="line">
            <a:avLst/>
          </a:prstGeom>
          <a:noFill/>
          <a:ln w="38100" cap="rnd">
            <a:solidFill>
              <a:srgbClr val="339966"/>
            </a:solidFill>
            <a:prstDash val="sysDot"/>
            <a:round/>
            <a:headEnd/>
            <a:tailEnd/>
          </a:ln>
        </p:spPr>
        <p:txBody>
          <a:bodyPr wrap="none" lIns="0" tIns="46038" rIns="92075" bIns="46038">
            <a:spAutoFit/>
          </a:bodyPr>
          <a:lstStyle/>
          <a:p>
            <a:endParaRPr lang="zh-CN" altLang="en-US"/>
          </a:p>
        </p:txBody>
      </p:sp>
    </p:spTree>
    <p:extLst>
      <p:ext uri="{BB962C8B-B14F-4D97-AF65-F5344CB8AC3E}">
        <p14:creationId xmlns:p14="http://schemas.microsoft.com/office/powerpoint/2010/main" val="2985665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
        <p:nvSpPr>
          <p:cNvPr id="6" name="五边形 5"/>
          <p:cNvSpPr/>
          <p:nvPr/>
        </p:nvSpPr>
        <p:spPr>
          <a:xfrm>
            <a:off x="189733" y="305857"/>
            <a:ext cx="5750419" cy="431800"/>
          </a:xfrm>
          <a:prstGeom prst="homePlate">
            <a:avLst/>
          </a:prstGeom>
          <a:solidFill>
            <a:srgbClr val="F987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8" name="矩形 20"/>
          <p:cNvSpPr>
            <a:spLocks noChangeArrowheads="1"/>
          </p:cNvSpPr>
          <p:nvPr/>
        </p:nvSpPr>
        <p:spPr bwMode="auto">
          <a:xfrm>
            <a:off x="189734" y="364594"/>
            <a:ext cx="5400600" cy="400110"/>
          </a:xfrm>
          <a:prstGeom prst="rect">
            <a:avLst/>
          </a:prstGeom>
          <a:noFill/>
          <a:ln w="9525">
            <a:noFill/>
            <a:miter lim="800000"/>
            <a:headEnd/>
            <a:tailEnd/>
          </a:ln>
        </p:spPr>
        <p:txBody>
          <a:bodyPr wrap="square">
            <a:spAutoFit/>
          </a:bodyPr>
          <a:lstStyle/>
          <a:p>
            <a:r>
              <a:rPr lang="zh-CN" altLang="en-US" sz="2000" b="1" dirty="0" smtClean="0"/>
              <a:t>第二</a:t>
            </a:r>
            <a:r>
              <a:rPr lang="zh-CN" altLang="en-US" sz="2000" b="1" dirty="0"/>
              <a:t>部分：测试</a:t>
            </a:r>
            <a:r>
              <a:rPr lang="zh-CN" altLang="en-US" sz="2000" b="1" dirty="0" smtClean="0"/>
              <a:t>方法</a:t>
            </a:r>
            <a:r>
              <a:rPr lang="en-US" altLang="zh-CN" sz="2000" b="1" dirty="0" smtClean="0"/>
              <a:t>-</a:t>
            </a:r>
            <a:r>
              <a:rPr lang="zh-CN" altLang="en-US" sz="2000" b="1" dirty="0" smtClean="0"/>
              <a:t>测试案例含义及特点</a:t>
            </a:r>
            <a:endParaRPr lang="zh-CN" altLang="en-US" sz="2000" b="1" dirty="0">
              <a:latin typeface="宋体" pitchFamily="2" charset="-122"/>
            </a:endParaRPr>
          </a:p>
        </p:txBody>
      </p:sp>
      <p:sp>
        <p:nvSpPr>
          <p:cNvPr id="2" name="文本框 1"/>
          <p:cNvSpPr txBox="1"/>
          <p:nvPr/>
        </p:nvSpPr>
        <p:spPr>
          <a:xfrm>
            <a:off x="395536" y="771669"/>
            <a:ext cx="7632848" cy="2585323"/>
          </a:xfrm>
          <a:prstGeom prst="rect">
            <a:avLst/>
          </a:prstGeom>
          <a:noFill/>
        </p:spPr>
        <p:txBody>
          <a:bodyPr wrap="square" rtlCol="0">
            <a:spAutoFit/>
          </a:bodyPr>
          <a:lstStyle/>
          <a:p>
            <a:endParaRPr lang="zh-CN" altLang="en-US" dirty="0"/>
          </a:p>
          <a:p>
            <a:endParaRPr lang="zh-CN" altLang="en-US" dirty="0"/>
          </a:p>
          <a:p>
            <a:pPr>
              <a:lnSpc>
                <a:spcPct val="150000"/>
              </a:lnSpc>
            </a:pPr>
            <a:r>
              <a:rPr lang="zh-CN" altLang="en-US" dirty="0"/>
              <a:t>测试案例：是为特定的目的而设计的一组测试输入、执行条件和预期结果。测试案例是执行的最小实体。简单地说，测试案例就是设计一个场景，使软件程序在这种场景下，必须能够正常运行并且达到程序所设计的执行结果</a:t>
            </a:r>
          </a:p>
          <a:p>
            <a:endParaRPr lang="zh-CN" altLang="en-US" dirty="0"/>
          </a:p>
        </p:txBody>
      </p:sp>
      <p:sp>
        <p:nvSpPr>
          <p:cNvPr id="4" name="文本框 3"/>
          <p:cNvSpPr txBox="1"/>
          <p:nvPr/>
        </p:nvSpPr>
        <p:spPr>
          <a:xfrm>
            <a:off x="539552" y="899428"/>
            <a:ext cx="2520280" cy="369332"/>
          </a:xfrm>
          <a:prstGeom prst="rect">
            <a:avLst/>
          </a:prstGeom>
          <a:noFill/>
        </p:spPr>
        <p:txBody>
          <a:bodyPr wrap="square" rtlCol="0">
            <a:spAutoFit/>
          </a:bodyPr>
          <a:lstStyle/>
          <a:p>
            <a:r>
              <a:rPr lang="zh-CN" altLang="en-US" b="1" dirty="0" smtClean="0"/>
              <a:t>测试案例含义：</a:t>
            </a:r>
            <a:endParaRPr lang="zh-CN" altLang="en-US" b="1" dirty="0"/>
          </a:p>
        </p:txBody>
      </p:sp>
      <p:sp>
        <p:nvSpPr>
          <p:cNvPr id="16" name="文本框 15"/>
          <p:cNvSpPr txBox="1"/>
          <p:nvPr/>
        </p:nvSpPr>
        <p:spPr>
          <a:xfrm>
            <a:off x="467544" y="2852936"/>
            <a:ext cx="7632848" cy="3693319"/>
          </a:xfrm>
          <a:prstGeom prst="rect">
            <a:avLst/>
          </a:prstGeom>
          <a:noFill/>
        </p:spPr>
        <p:txBody>
          <a:bodyPr wrap="square" rtlCol="0">
            <a:spAutoFit/>
          </a:bodyPr>
          <a:lstStyle/>
          <a:p>
            <a:endParaRPr lang="zh-CN" altLang="en-US" dirty="0"/>
          </a:p>
          <a:p>
            <a:endParaRPr lang="zh-CN" altLang="en-US" dirty="0"/>
          </a:p>
          <a:p>
            <a:r>
              <a:rPr lang="zh-CN" altLang="en-US" dirty="0"/>
              <a:t>简洁性：清晰明了，即不拖沓冗长，也不过于简单难以</a:t>
            </a:r>
            <a:r>
              <a:rPr lang="zh-CN" altLang="en-US" dirty="0" smtClean="0"/>
              <a:t>执行</a:t>
            </a:r>
            <a:endParaRPr lang="zh-CN" altLang="en-US" dirty="0"/>
          </a:p>
          <a:p>
            <a:endParaRPr lang="zh-CN" altLang="en-US" dirty="0"/>
          </a:p>
          <a:p>
            <a:r>
              <a:rPr lang="zh-CN" altLang="en-US" dirty="0"/>
              <a:t>完整性：编写的案例要对系统（产品）有足够的覆盖 </a:t>
            </a:r>
          </a:p>
          <a:p>
            <a:endParaRPr lang="zh-CN" altLang="en-US" dirty="0"/>
          </a:p>
          <a:p>
            <a:r>
              <a:rPr lang="zh-CN" altLang="en-US" dirty="0"/>
              <a:t>有效性：较少的案例覆盖较多的测试区域，对于发现缺陷最有</a:t>
            </a:r>
            <a:r>
              <a:rPr lang="zh-CN" altLang="en-US" dirty="0" smtClean="0"/>
              <a:t>作用</a:t>
            </a:r>
            <a:endParaRPr lang="en-US" altLang="zh-CN" dirty="0" smtClean="0"/>
          </a:p>
          <a:p>
            <a:endParaRPr lang="zh-CN" altLang="en-US" dirty="0"/>
          </a:p>
          <a:p>
            <a:r>
              <a:rPr lang="zh-CN" altLang="en-US" dirty="0"/>
              <a:t>唯一性：每条测试案例都有唯一的测试目的 </a:t>
            </a:r>
            <a:endParaRPr lang="en-US" altLang="zh-CN" dirty="0" smtClean="0"/>
          </a:p>
          <a:p>
            <a:endParaRPr lang="zh-CN" altLang="en-US" dirty="0"/>
          </a:p>
          <a:p>
            <a:r>
              <a:rPr lang="zh-CN" altLang="en-US" dirty="0"/>
              <a:t>可维护性：测试案例便于更新和维护 </a:t>
            </a:r>
          </a:p>
          <a:p>
            <a:endParaRPr lang="zh-CN" altLang="en-US" dirty="0"/>
          </a:p>
          <a:p>
            <a:endParaRPr lang="zh-CN" altLang="en-US" dirty="0"/>
          </a:p>
        </p:txBody>
      </p:sp>
      <p:sp>
        <p:nvSpPr>
          <p:cNvPr id="17" name="文本框 16"/>
          <p:cNvSpPr txBox="1"/>
          <p:nvPr/>
        </p:nvSpPr>
        <p:spPr>
          <a:xfrm>
            <a:off x="534601" y="2956302"/>
            <a:ext cx="2520280" cy="369332"/>
          </a:xfrm>
          <a:prstGeom prst="rect">
            <a:avLst/>
          </a:prstGeom>
          <a:noFill/>
        </p:spPr>
        <p:txBody>
          <a:bodyPr wrap="square" rtlCol="0">
            <a:spAutoFit/>
          </a:bodyPr>
          <a:lstStyle/>
          <a:p>
            <a:r>
              <a:rPr lang="zh-CN" altLang="en-US" b="1" dirty="0" smtClean="0"/>
              <a:t>测试案例特点：</a:t>
            </a:r>
            <a:endParaRPr lang="zh-CN" altLang="en-US" b="1" dirty="0"/>
          </a:p>
        </p:txBody>
      </p:sp>
    </p:spTree>
    <p:extLst>
      <p:ext uri="{BB962C8B-B14F-4D97-AF65-F5344CB8AC3E}">
        <p14:creationId xmlns:p14="http://schemas.microsoft.com/office/powerpoint/2010/main" val="2455104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
        <p:nvSpPr>
          <p:cNvPr id="6" name="五边形 5"/>
          <p:cNvSpPr/>
          <p:nvPr/>
        </p:nvSpPr>
        <p:spPr>
          <a:xfrm>
            <a:off x="179512" y="188888"/>
            <a:ext cx="5400600" cy="431800"/>
          </a:xfrm>
          <a:prstGeom prst="homePlate">
            <a:avLst/>
          </a:prstGeom>
          <a:solidFill>
            <a:srgbClr val="F987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8" name="矩形 20"/>
          <p:cNvSpPr>
            <a:spLocks noChangeArrowheads="1"/>
          </p:cNvSpPr>
          <p:nvPr/>
        </p:nvSpPr>
        <p:spPr bwMode="auto">
          <a:xfrm>
            <a:off x="251520" y="247625"/>
            <a:ext cx="5760640" cy="400110"/>
          </a:xfrm>
          <a:prstGeom prst="rect">
            <a:avLst/>
          </a:prstGeom>
          <a:noFill/>
          <a:ln w="9525">
            <a:noFill/>
            <a:miter lim="800000"/>
            <a:headEnd/>
            <a:tailEnd/>
          </a:ln>
        </p:spPr>
        <p:txBody>
          <a:bodyPr wrap="square">
            <a:spAutoFit/>
          </a:bodyPr>
          <a:lstStyle/>
          <a:p>
            <a:r>
              <a:rPr lang="zh-CN" altLang="en-US" sz="2000" b="1" dirty="0" smtClean="0"/>
              <a:t>第二</a:t>
            </a:r>
            <a:r>
              <a:rPr lang="zh-CN" altLang="en-US" sz="2000" b="1" dirty="0"/>
              <a:t>部分：测试</a:t>
            </a:r>
            <a:r>
              <a:rPr lang="zh-CN" altLang="en-US" sz="2000" b="1" dirty="0" smtClean="0"/>
              <a:t>方法</a:t>
            </a:r>
            <a:r>
              <a:rPr lang="en-US" altLang="zh-CN" sz="2000" b="1" dirty="0" smtClean="0"/>
              <a:t>-</a:t>
            </a:r>
            <a:r>
              <a:rPr lang="zh-CN" altLang="en-US" sz="2000" b="1" dirty="0" smtClean="0"/>
              <a:t>测试</a:t>
            </a:r>
            <a:r>
              <a:rPr lang="zh-CN" altLang="en-US" sz="2000" b="1" dirty="0"/>
              <a:t>案例的常用编写方法 </a:t>
            </a:r>
            <a:endParaRPr lang="zh-CN" altLang="en-US" sz="2000" b="1" dirty="0">
              <a:latin typeface="宋体" pitchFamily="2" charset="-122"/>
            </a:endParaRPr>
          </a:p>
        </p:txBody>
      </p:sp>
      <p:sp>
        <p:nvSpPr>
          <p:cNvPr id="9" name="文本框 8"/>
          <p:cNvSpPr txBox="1"/>
          <p:nvPr/>
        </p:nvSpPr>
        <p:spPr>
          <a:xfrm>
            <a:off x="431540" y="-387424"/>
            <a:ext cx="5184576" cy="6555641"/>
          </a:xfrm>
          <a:prstGeom prst="rect">
            <a:avLst/>
          </a:prstGeom>
          <a:noFill/>
        </p:spPr>
        <p:txBody>
          <a:bodyPr wrap="square" rtlCol="0">
            <a:spAutoFit/>
          </a:bodyPr>
          <a:lstStyle/>
          <a:p>
            <a:endParaRPr lang="zh-CN" altLang="en-US" dirty="0"/>
          </a:p>
          <a:p>
            <a:pPr>
              <a:lnSpc>
                <a:spcPct val="200000"/>
              </a:lnSpc>
            </a:pPr>
            <a:endParaRPr lang="zh-CN" altLang="en-US" sz="2400" dirty="0"/>
          </a:p>
          <a:p>
            <a:pPr>
              <a:lnSpc>
                <a:spcPct val="200000"/>
              </a:lnSpc>
            </a:pPr>
            <a:r>
              <a:rPr lang="en-US" altLang="zh-CN" sz="2400" dirty="0"/>
              <a:t>•</a:t>
            </a:r>
            <a:r>
              <a:rPr lang="zh-CN" altLang="en-US" sz="2400" dirty="0"/>
              <a:t>场景法 </a:t>
            </a:r>
          </a:p>
          <a:p>
            <a:pPr>
              <a:lnSpc>
                <a:spcPct val="200000"/>
              </a:lnSpc>
            </a:pPr>
            <a:r>
              <a:rPr lang="en-US" altLang="zh-CN" sz="2400" dirty="0"/>
              <a:t>•</a:t>
            </a:r>
            <a:r>
              <a:rPr lang="zh-CN" altLang="en-US" sz="2400" dirty="0"/>
              <a:t>等价类 </a:t>
            </a:r>
          </a:p>
          <a:p>
            <a:pPr>
              <a:lnSpc>
                <a:spcPct val="200000"/>
              </a:lnSpc>
            </a:pPr>
            <a:r>
              <a:rPr lang="en-US" altLang="zh-CN" sz="2400" dirty="0"/>
              <a:t>•</a:t>
            </a:r>
            <a:r>
              <a:rPr lang="zh-CN" altLang="en-US" sz="2400" dirty="0"/>
              <a:t>边界值 </a:t>
            </a:r>
          </a:p>
          <a:p>
            <a:pPr>
              <a:lnSpc>
                <a:spcPct val="200000"/>
              </a:lnSpc>
            </a:pPr>
            <a:r>
              <a:rPr lang="en-US" altLang="zh-CN" sz="2400" dirty="0"/>
              <a:t>•</a:t>
            </a:r>
            <a:r>
              <a:rPr lang="zh-CN" altLang="en-US" sz="2400" dirty="0"/>
              <a:t>因果图 </a:t>
            </a:r>
          </a:p>
          <a:p>
            <a:pPr>
              <a:lnSpc>
                <a:spcPct val="200000"/>
              </a:lnSpc>
            </a:pPr>
            <a:r>
              <a:rPr lang="en-US" altLang="zh-CN" sz="2400" dirty="0"/>
              <a:t>•</a:t>
            </a:r>
            <a:r>
              <a:rPr lang="zh-CN" altLang="en-US" sz="2400" dirty="0"/>
              <a:t>判定表 </a:t>
            </a:r>
          </a:p>
          <a:p>
            <a:pPr>
              <a:lnSpc>
                <a:spcPct val="200000"/>
              </a:lnSpc>
            </a:pPr>
            <a:r>
              <a:rPr lang="en-US" altLang="zh-CN" sz="2400" dirty="0"/>
              <a:t>•</a:t>
            </a:r>
            <a:r>
              <a:rPr lang="zh-CN" altLang="en-US" sz="2400" dirty="0"/>
              <a:t>正交阵列 </a:t>
            </a:r>
          </a:p>
          <a:p>
            <a:pPr>
              <a:lnSpc>
                <a:spcPct val="200000"/>
              </a:lnSpc>
            </a:pPr>
            <a:r>
              <a:rPr lang="en-US" altLang="zh-CN" sz="2400" dirty="0"/>
              <a:t>•</a:t>
            </a:r>
            <a:r>
              <a:rPr lang="zh-CN" altLang="en-US" sz="2400" dirty="0"/>
              <a:t>随机测试 </a:t>
            </a:r>
          </a:p>
          <a:p>
            <a:endParaRPr lang="zh-CN" altLang="en-US" dirty="0"/>
          </a:p>
        </p:txBody>
      </p:sp>
      <p:pic>
        <p:nvPicPr>
          <p:cNvPr id="7" name="图片 6"/>
          <p:cNvPicPr>
            <a:picLocks noChangeAspect="1"/>
          </p:cNvPicPr>
          <p:nvPr/>
        </p:nvPicPr>
        <p:blipFill>
          <a:blip r:embed="rId3"/>
          <a:stretch>
            <a:fillRect/>
          </a:stretch>
        </p:blipFill>
        <p:spPr>
          <a:xfrm>
            <a:off x="4250823" y="2890039"/>
            <a:ext cx="4320482" cy="3119764"/>
          </a:xfrm>
          <a:prstGeom prst="rect">
            <a:avLst/>
          </a:prstGeom>
        </p:spPr>
      </p:pic>
    </p:spTree>
    <p:extLst>
      <p:ext uri="{BB962C8B-B14F-4D97-AF65-F5344CB8AC3E}">
        <p14:creationId xmlns:p14="http://schemas.microsoft.com/office/powerpoint/2010/main" val="4045363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
        <p:nvSpPr>
          <p:cNvPr id="14" name="五边形 13"/>
          <p:cNvSpPr/>
          <p:nvPr/>
        </p:nvSpPr>
        <p:spPr>
          <a:xfrm>
            <a:off x="323528" y="188888"/>
            <a:ext cx="6192688" cy="431800"/>
          </a:xfrm>
          <a:prstGeom prst="homePlate">
            <a:avLst/>
          </a:prstGeom>
          <a:solidFill>
            <a:srgbClr val="65B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29" name="矩形 21"/>
          <p:cNvSpPr>
            <a:spLocks noChangeArrowheads="1"/>
          </p:cNvSpPr>
          <p:nvPr/>
        </p:nvSpPr>
        <p:spPr bwMode="auto">
          <a:xfrm>
            <a:off x="179512" y="251356"/>
            <a:ext cx="6336704" cy="400110"/>
          </a:xfrm>
          <a:prstGeom prst="rect">
            <a:avLst/>
          </a:prstGeom>
          <a:noFill/>
          <a:ln w="9525">
            <a:noFill/>
            <a:miter lim="800000"/>
            <a:headEnd/>
            <a:tailEnd/>
          </a:ln>
        </p:spPr>
        <p:txBody>
          <a:bodyPr wrap="square">
            <a:spAutoFit/>
          </a:bodyPr>
          <a:lstStyle/>
          <a:p>
            <a:r>
              <a:rPr lang="zh-CN" altLang="en-US" sz="2000" b="1" dirty="0" smtClean="0"/>
              <a:t>第三部分：测试流程和阶段</a:t>
            </a:r>
            <a:r>
              <a:rPr lang="en-US" altLang="zh-CN" sz="2000" b="1" dirty="0" smtClean="0"/>
              <a:t>-</a:t>
            </a:r>
            <a:r>
              <a:rPr lang="zh-CN" altLang="en-US" sz="2000" b="1" dirty="0" smtClean="0"/>
              <a:t>全生命周期测试</a:t>
            </a:r>
            <a:r>
              <a:rPr lang="en-US" altLang="zh-CN" sz="2000" b="1" dirty="0" smtClean="0"/>
              <a:t>-</a:t>
            </a:r>
            <a:r>
              <a:rPr lang="zh-CN" altLang="en-US" sz="2000" b="1" dirty="0" smtClean="0"/>
              <a:t>测试流程  </a:t>
            </a:r>
            <a:endParaRPr lang="zh-CN" altLang="en-US" sz="2000" dirty="0">
              <a:latin typeface="微软雅黑" pitchFamily="34" charset="-122"/>
              <a:ea typeface="微软雅黑" pitchFamily="34" charset="-122"/>
            </a:endParaRPr>
          </a:p>
        </p:txBody>
      </p:sp>
      <p:sp>
        <p:nvSpPr>
          <p:cNvPr id="30" name="Text Box 3"/>
          <p:cNvSpPr txBox="1">
            <a:spLocks noChangeArrowheads="1"/>
          </p:cNvSpPr>
          <p:nvPr/>
        </p:nvSpPr>
        <p:spPr bwMode="auto">
          <a:xfrm>
            <a:off x="519113" y="1055863"/>
            <a:ext cx="3211512" cy="1803400"/>
          </a:xfrm>
          <a:prstGeom prst="rect">
            <a:avLst/>
          </a:prstGeom>
          <a:noFill/>
          <a:ln w="12700" algn="ctr">
            <a:noFill/>
            <a:miter lim="800000"/>
            <a:headEnd/>
            <a:tailEnd/>
          </a:ln>
        </p:spPr>
        <p:txBody>
          <a:bodyPr>
            <a:spAutoFit/>
          </a:bodyPr>
          <a:lstStyle/>
          <a:p>
            <a:pPr marL="404813" indent="-404813" eaLnBrk="0" hangingPunct="0">
              <a:spcBef>
                <a:spcPct val="50000"/>
              </a:spcBef>
            </a:pPr>
            <a:r>
              <a:rPr lang="zh-CN" altLang="en-US" sz="1600" dirty="0">
                <a:solidFill>
                  <a:srgbClr val="000000"/>
                </a:solidFill>
                <a:cs typeface="Arial" pitchFamily="34" charset="0"/>
              </a:rPr>
              <a:t>基本测试流程包含</a:t>
            </a:r>
            <a:r>
              <a:rPr lang="en-US" altLang="zh-CN" sz="1600" dirty="0">
                <a:solidFill>
                  <a:srgbClr val="000000"/>
                </a:solidFill>
                <a:cs typeface="Arial" pitchFamily="34" charset="0"/>
              </a:rPr>
              <a:t>4</a:t>
            </a:r>
            <a:r>
              <a:rPr lang="zh-CN" altLang="en-US" sz="1600" dirty="0">
                <a:solidFill>
                  <a:srgbClr val="000000"/>
                </a:solidFill>
                <a:cs typeface="Arial" pitchFamily="34" charset="0"/>
              </a:rPr>
              <a:t>步</a:t>
            </a:r>
            <a:r>
              <a:rPr lang="en-US" altLang="zh-CN" sz="1600" dirty="0">
                <a:solidFill>
                  <a:srgbClr val="000000"/>
                </a:solidFill>
                <a:cs typeface="Arial" pitchFamily="34" charset="0"/>
              </a:rPr>
              <a:t>:</a:t>
            </a:r>
          </a:p>
          <a:p>
            <a:pPr marL="404813" indent="-404813" eaLnBrk="0" hangingPunct="0">
              <a:spcBef>
                <a:spcPct val="50000"/>
              </a:spcBef>
              <a:buFontTx/>
              <a:buChar char="•"/>
            </a:pPr>
            <a:r>
              <a:rPr lang="zh-CN" altLang="en-US" sz="1600" dirty="0">
                <a:cs typeface="Arial" pitchFamily="34" charset="0"/>
              </a:rPr>
              <a:t>测试计划</a:t>
            </a:r>
          </a:p>
          <a:p>
            <a:pPr marL="404813" indent="-404813" eaLnBrk="0" hangingPunct="0">
              <a:spcBef>
                <a:spcPct val="50000"/>
              </a:spcBef>
              <a:buFontTx/>
              <a:buChar char="•"/>
            </a:pPr>
            <a:r>
              <a:rPr lang="zh-CN" altLang="en-US" sz="1600" dirty="0">
                <a:cs typeface="Arial" pitchFamily="34" charset="0"/>
              </a:rPr>
              <a:t>测试准备</a:t>
            </a:r>
          </a:p>
          <a:p>
            <a:pPr marL="404813" indent="-404813" eaLnBrk="0" hangingPunct="0">
              <a:spcBef>
                <a:spcPct val="50000"/>
              </a:spcBef>
              <a:buFontTx/>
              <a:buChar char="•"/>
            </a:pPr>
            <a:r>
              <a:rPr lang="zh-CN" altLang="en-US" sz="1600" dirty="0">
                <a:cs typeface="Arial" pitchFamily="34" charset="0"/>
              </a:rPr>
              <a:t>测试执行</a:t>
            </a:r>
          </a:p>
          <a:p>
            <a:pPr marL="404813" indent="-404813" eaLnBrk="0" hangingPunct="0">
              <a:spcBef>
                <a:spcPct val="50000"/>
              </a:spcBef>
              <a:buFontTx/>
              <a:buChar char="•"/>
            </a:pPr>
            <a:r>
              <a:rPr lang="zh-CN" altLang="en-US" sz="1600" dirty="0">
                <a:cs typeface="Arial" pitchFamily="34" charset="0"/>
              </a:rPr>
              <a:t>测试报告 </a:t>
            </a:r>
          </a:p>
        </p:txBody>
      </p:sp>
      <p:graphicFrame>
        <p:nvGraphicFramePr>
          <p:cNvPr id="31" name="Object 4"/>
          <p:cNvGraphicFramePr>
            <a:graphicFrameLocks noChangeAspect="1"/>
          </p:cNvGraphicFramePr>
          <p:nvPr/>
        </p:nvGraphicFramePr>
        <p:xfrm>
          <a:off x="304800" y="3033888"/>
          <a:ext cx="4254500" cy="2978150"/>
        </p:xfrm>
        <a:graphic>
          <a:graphicData uri="http://schemas.openxmlformats.org/presentationml/2006/ole">
            <mc:AlternateContent xmlns:mc="http://schemas.openxmlformats.org/markup-compatibility/2006">
              <mc:Choice xmlns:v="urn:schemas-microsoft-com:vml" Requires="v">
                <p:oleObj spid="_x0000_s2381" name="Drawing" r:id="rId4" imgW="1432800" imgH="1209600" progId="">
                  <p:embed/>
                </p:oleObj>
              </mc:Choice>
              <mc:Fallback>
                <p:oleObj name="Drawing" r:id="rId4" imgW="1432800" imgH="1209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33888"/>
                        <a:ext cx="4254500" cy="297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 name="Group 6"/>
          <p:cNvGrpSpPr>
            <a:grpSpLocks/>
          </p:cNvGrpSpPr>
          <p:nvPr/>
        </p:nvGrpSpPr>
        <p:grpSpPr bwMode="auto">
          <a:xfrm>
            <a:off x="4479925" y="1725788"/>
            <a:ext cx="4140200" cy="3406775"/>
            <a:chOff x="875" y="944"/>
            <a:chExt cx="4242" cy="2764"/>
          </a:xfrm>
        </p:grpSpPr>
        <p:pic>
          <p:nvPicPr>
            <p:cNvPr id="33" name="Picture 7" descr="MCDD00760_0000[1]"/>
            <p:cNvPicPr>
              <a:picLocks noChangeAspect="1" noChangeArrowheads="1"/>
            </p:cNvPicPr>
            <p:nvPr/>
          </p:nvPicPr>
          <p:blipFill>
            <a:blip r:embed="rId6"/>
            <a:srcRect/>
            <a:stretch>
              <a:fillRect/>
            </a:stretch>
          </p:blipFill>
          <p:spPr bwMode="auto">
            <a:xfrm>
              <a:off x="1827" y="1364"/>
              <a:ext cx="2354" cy="1708"/>
            </a:xfrm>
            <a:prstGeom prst="rect">
              <a:avLst/>
            </a:prstGeom>
            <a:noFill/>
            <a:ln w="9525">
              <a:noFill/>
              <a:miter lim="800000"/>
              <a:headEnd/>
              <a:tailEnd/>
            </a:ln>
          </p:spPr>
        </p:pic>
        <p:sp>
          <p:nvSpPr>
            <p:cNvPr id="34" name="Text Box 8"/>
            <p:cNvSpPr txBox="1">
              <a:spLocks noChangeArrowheads="1"/>
            </p:cNvSpPr>
            <p:nvPr/>
          </p:nvSpPr>
          <p:spPr bwMode="auto">
            <a:xfrm>
              <a:off x="2739" y="944"/>
              <a:ext cx="722" cy="371"/>
            </a:xfrm>
            <a:prstGeom prst="rect">
              <a:avLst/>
            </a:prstGeom>
            <a:noFill/>
            <a:ln w="9525">
              <a:noFill/>
              <a:miter lim="800000"/>
              <a:headEnd/>
              <a:tailEnd/>
            </a:ln>
          </p:spPr>
          <p:txBody>
            <a:bodyPr wrap="none" lIns="0" tIns="46038" rIns="92075" bIns="46038">
              <a:spAutoFit/>
            </a:bodyPr>
            <a:lstStyle/>
            <a:p>
              <a:pPr marL="176213" indent="-176213" defTabSz="915988" eaLnBrk="0" hangingPunct="0">
                <a:spcBef>
                  <a:spcPct val="25000"/>
                </a:spcBef>
                <a:buClr>
                  <a:schemeClr val="accent1"/>
                </a:buClr>
                <a:buSzPct val="120000"/>
                <a:buFont typeface="Wingdings" pitchFamily="2" charset="2"/>
                <a:buNone/>
                <a:tabLst>
                  <a:tab pos="1092200" algn="l"/>
                </a:tabLst>
              </a:pPr>
              <a:r>
                <a:rPr lang="zh-CN" altLang="en-US" sz="2400" b="1">
                  <a:cs typeface="Arial" pitchFamily="34" charset="0"/>
                </a:rPr>
                <a:t>计划</a:t>
              </a:r>
            </a:p>
          </p:txBody>
        </p:sp>
        <p:sp>
          <p:nvSpPr>
            <p:cNvPr id="35" name="Text Box 9"/>
            <p:cNvSpPr txBox="1">
              <a:spLocks noChangeArrowheads="1"/>
            </p:cNvSpPr>
            <p:nvPr/>
          </p:nvSpPr>
          <p:spPr bwMode="auto">
            <a:xfrm>
              <a:off x="4395" y="2144"/>
              <a:ext cx="722" cy="371"/>
            </a:xfrm>
            <a:prstGeom prst="rect">
              <a:avLst/>
            </a:prstGeom>
            <a:noFill/>
            <a:ln w="9525" algn="ctr">
              <a:noFill/>
              <a:miter lim="800000"/>
              <a:headEnd/>
              <a:tailEnd/>
            </a:ln>
          </p:spPr>
          <p:txBody>
            <a:bodyPr wrap="none" lIns="0" tIns="46038" rIns="92075" bIns="46038">
              <a:spAutoFit/>
            </a:bodyPr>
            <a:lstStyle/>
            <a:p>
              <a:pPr marL="176213" indent="-176213" defTabSz="915988" eaLnBrk="0" hangingPunct="0">
                <a:spcBef>
                  <a:spcPct val="25000"/>
                </a:spcBef>
                <a:buClr>
                  <a:schemeClr val="accent1"/>
                </a:buClr>
                <a:buSzPct val="120000"/>
                <a:buFont typeface="Wingdings" pitchFamily="2" charset="2"/>
                <a:buNone/>
                <a:tabLst>
                  <a:tab pos="1092200" algn="l"/>
                </a:tabLst>
              </a:pPr>
              <a:r>
                <a:rPr lang="zh-CN" altLang="en-US" sz="2400" b="1">
                  <a:cs typeface="Arial" pitchFamily="34" charset="0"/>
                </a:rPr>
                <a:t>准备</a:t>
              </a:r>
            </a:p>
          </p:txBody>
        </p:sp>
        <p:sp>
          <p:nvSpPr>
            <p:cNvPr id="36" name="Text Box 10"/>
            <p:cNvSpPr txBox="1">
              <a:spLocks noChangeArrowheads="1"/>
            </p:cNvSpPr>
            <p:nvPr/>
          </p:nvSpPr>
          <p:spPr bwMode="auto">
            <a:xfrm>
              <a:off x="2667" y="3337"/>
              <a:ext cx="723" cy="371"/>
            </a:xfrm>
            <a:prstGeom prst="rect">
              <a:avLst/>
            </a:prstGeom>
            <a:noFill/>
            <a:ln w="9525" algn="ctr">
              <a:noFill/>
              <a:miter lim="800000"/>
              <a:headEnd/>
              <a:tailEnd/>
            </a:ln>
          </p:spPr>
          <p:txBody>
            <a:bodyPr wrap="none" lIns="0" tIns="46038" rIns="92075" bIns="46038">
              <a:spAutoFit/>
            </a:bodyPr>
            <a:lstStyle/>
            <a:p>
              <a:pPr marL="176213" indent="-176213" defTabSz="915988" eaLnBrk="0" hangingPunct="0">
                <a:spcBef>
                  <a:spcPct val="25000"/>
                </a:spcBef>
                <a:buClr>
                  <a:schemeClr val="accent1"/>
                </a:buClr>
                <a:buSzPct val="120000"/>
                <a:buFont typeface="Wingdings" pitchFamily="2" charset="2"/>
                <a:buNone/>
                <a:tabLst>
                  <a:tab pos="1092200" algn="l"/>
                </a:tabLst>
              </a:pPr>
              <a:r>
                <a:rPr lang="zh-CN" altLang="en-US" sz="2400" b="1">
                  <a:cs typeface="Arial" pitchFamily="34" charset="0"/>
                </a:rPr>
                <a:t>执行</a:t>
              </a:r>
            </a:p>
          </p:txBody>
        </p:sp>
        <p:sp>
          <p:nvSpPr>
            <p:cNvPr id="37" name="Text Box 11"/>
            <p:cNvSpPr txBox="1">
              <a:spLocks noChangeArrowheads="1"/>
            </p:cNvSpPr>
            <p:nvPr/>
          </p:nvSpPr>
          <p:spPr bwMode="auto">
            <a:xfrm>
              <a:off x="875" y="2120"/>
              <a:ext cx="722" cy="371"/>
            </a:xfrm>
            <a:prstGeom prst="rect">
              <a:avLst/>
            </a:prstGeom>
            <a:noFill/>
            <a:ln w="9525" algn="ctr">
              <a:noFill/>
              <a:miter lim="800000"/>
              <a:headEnd/>
              <a:tailEnd/>
            </a:ln>
          </p:spPr>
          <p:txBody>
            <a:bodyPr wrap="none" lIns="0" tIns="46038" rIns="92075" bIns="46038">
              <a:spAutoFit/>
            </a:bodyPr>
            <a:lstStyle/>
            <a:p>
              <a:pPr marL="176213" indent="-176213" defTabSz="915988" eaLnBrk="0" hangingPunct="0">
                <a:spcBef>
                  <a:spcPct val="25000"/>
                </a:spcBef>
                <a:buClr>
                  <a:schemeClr val="accent1"/>
                </a:buClr>
                <a:buSzPct val="120000"/>
                <a:buFont typeface="Wingdings" pitchFamily="2" charset="2"/>
                <a:buNone/>
                <a:tabLst>
                  <a:tab pos="1092200" algn="l"/>
                </a:tabLst>
              </a:pPr>
              <a:r>
                <a:rPr lang="zh-CN" altLang="en-US" sz="2400" b="1">
                  <a:cs typeface="Arial" pitchFamily="34" charset="0"/>
                </a:rPr>
                <a:t>报告</a:t>
              </a:r>
            </a:p>
          </p:txBody>
        </p:sp>
      </p:grpSp>
    </p:spTree>
    <p:extLst>
      <p:ext uri="{BB962C8B-B14F-4D97-AF65-F5344CB8AC3E}">
        <p14:creationId xmlns:p14="http://schemas.microsoft.com/office/powerpoint/2010/main" val="1047901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a:t>
            </a:fld>
            <a:endParaRPr lang="zh-CN" altLang="en-US" dirty="0"/>
          </a:p>
        </p:txBody>
      </p:sp>
      <p:sp>
        <p:nvSpPr>
          <p:cNvPr id="11" name="Text Box 4"/>
          <p:cNvSpPr txBox="1">
            <a:spLocks noChangeArrowheads="1"/>
          </p:cNvSpPr>
          <p:nvPr/>
        </p:nvSpPr>
        <p:spPr bwMode="auto">
          <a:xfrm>
            <a:off x="428596" y="928670"/>
            <a:ext cx="8305800" cy="1261884"/>
          </a:xfrm>
          <a:prstGeom prst="rect">
            <a:avLst/>
          </a:prstGeom>
          <a:gradFill>
            <a:gsLst>
              <a:gs pos="0">
                <a:schemeClr val="accent6">
                  <a:lumMod val="40000"/>
                  <a:lumOff val="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zh-CN" altLang="en-US" sz="1400" b="1" dirty="0"/>
              <a:t>课程</a:t>
            </a:r>
            <a:r>
              <a:rPr lang="zh-CN" altLang="en-US" sz="1400" b="1" dirty="0" smtClean="0"/>
              <a:t>编号                                 课程名称    </a:t>
            </a:r>
            <a:r>
              <a:rPr lang="zh-CN" altLang="en-US" sz="1400" b="1" i="1" dirty="0" smtClean="0">
                <a:solidFill>
                  <a:schemeClr val="accent1">
                    <a:lumMod val="75000"/>
                  </a:schemeClr>
                </a:solidFill>
              </a:rPr>
              <a:t> 软件测试基础</a:t>
            </a:r>
            <a:r>
              <a:rPr lang="zh-CN" altLang="en-US" sz="1400" b="1" dirty="0" smtClean="0"/>
              <a:t>                     课程级别    </a:t>
            </a:r>
            <a:r>
              <a:rPr lang="zh-CN" altLang="en-US" sz="1400" b="1" i="1" dirty="0" smtClean="0">
                <a:solidFill>
                  <a:schemeClr val="accent1">
                    <a:lumMod val="75000"/>
                  </a:schemeClr>
                </a:solidFill>
              </a:rPr>
              <a:t>初级</a:t>
            </a:r>
            <a:r>
              <a:rPr lang="en-US" altLang="zh-CN" sz="1400" b="1" i="1" dirty="0" smtClean="0">
                <a:solidFill>
                  <a:schemeClr val="accent1">
                    <a:lumMod val="75000"/>
                  </a:schemeClr>
                </a:solidFill>
              </a:rPr>
              <a:t>/</a:t>
            </a:r>
            <a:r>
              <a:rPr lang="zh-CN" altLang="en-US" sz="1400" b="1" i="1" dirty="0" smtClean="0">
                <a:solidFill>
                  <a:schemeClr val="accent1">
                    <a:lumMod val="75000"/>
                  </a:schemeClr>
                </a:solidFill>
              </a:rPr>
              <a:t>中级</a:t>
            </a:r>
            <a:endParaRPr lang="zh-CN" altLang="en-US" sz="1400" b="1" i="1" dirty="0">
              <a:solidFill>
                <a:schemeClr val="accent1">
                  <a:lumMod val="75000"/>
                </a:schemeClr>
              </a:solidFill>
            </a:endParaRPr>
          </a:p>
          <a:p>
            <a:r>
              <a:rPr lang="zh-CN" altLang="en-US" sz="1400" b="1" dirty="0"/>
              <a:t>基本</a:t>
            </a:r>
            <a:r>
              <a:rPr lang="zh-CN" altLang="en-US" sz="1400" b="1" dirty="0" smtClean="0"/>
              <a:t>描述</a:t>
            </a:r>
          </a:p>
          <a:p>
            <a:pPr fontAlgn="base">
              <a:spcBef>
                <a:spcPct val="50000"/>
              </a:spcBef>
              <a:spcAft>
                <a:spcPct val="0"/>
              </a:spcAft>
              <a:defRPr/>
            </a:pPr>
            <a:r>
              <a:rPr lang="zh-CN" altLang="en-US" sz="1200" dirty="0" smtClean="0">
                <a:solidFill>
                  <a:srgbClr val="000000"/>
                </a:solidFill>
                <a:latin typeface="Arial" pitchFamily="34" charset="0"/>
                <a:ea typeface="宋体" pitchFamily="2" charset="-122"/>
              </a:rPr>
              <a:t>本课程提供</a:t>
            </a:r>
            <a:r>
              <a:rPr lang="zh-CN" altLang="en-US" sz="1200" dirty="0" smtClean="0"/>
              <a:t>软件测试的基础理论介绍，包括测试基本概念、测试方法、测试阶段和活动、测试类型和关键技术、公司所用测试工具及测试流程，是测试入门的基础课程。</a:t>
            </a:r>
            <a:endParaRPr lang="en-US" altLang="zh-CN" sz="1200" dirty="0" smtClean="0">
              <a:solidFill>
                <a:srgbClr val="000000"/>
              </a:solidFill>
              <a:latin typeface="Arial" pitchFamily="34" charset="0"/>
              <a:ea typeface="宋体" pitchFamily="2" charset="-122"/>
            </a:endParaRPr>
          </a:p>
          <a:p>
            <a:pPr lvl="0" fontAlgn="base">
              <a:spcBef>
                <a:spcPct val="50000"/>
              </a:spcBef>
              <a:spcAft>
                <a:spcPct val="0"/>
              </a:spcAft>
              <a:defRPr/>
            </a:pPr>
            <a:endParaRPr lang="en-US" altLang="zh-CN" sz="1200" dirty="0">
              <a:solidFill>
                <a:srgbClr val="000000"/>
              </a:solidFill>
              <a:latin typeface="Arial" pitchFamily="34" charset="0"/>
              <a:ea typeface="宋体" pitchFamily="2" charset="-122"/>
            </a:endParaRPr>
          </a:p>
        </p:txBody>
      </p:sp>
      <p:sp>
        <p:nvSpPr>
          <p:cNvPr id="12" name="Text Box 5"/>
          <p:cNvSpPr txBox="1">
            <a:spLocks noChangeArrowheads="1"/>
          </p:cNvSpPr>
          <p:nvPr/>
        </p:nvSpPr>
        <p:spPr bwMode="auto">
          <a:xfrm>
            <a:off x="450850" y="2276872"/>
            <a:ext cx="4044950" cy="1957459"/>
          </a:xfrm>
          <a:prstGeom prst="rect">
            <a:avLst/>
          </a:prstGeom>
          <a:gradFill>
            <a:gsLst>
              <a:gs pos="0">
                <a:schemeClr val="accent6">
                  <a:lumMod val="40000"/>
                  <a:lumOff val="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zh-CN" altLang="en-US" sz="1200" b="1" dirty="0"/>
              <a:t>课程目标：</a:t>
            </a:r>
          </a:p>
          <a:p>
            <a:pPr>
              <a:lnSpc>
                <a:spcPct val="110000"/>
              </a:lnSpc>
              <a:spcBef>
                <a:spcPct val="50000"/>
              </a:spcBef>
              <a:buFontTx/>
              <a:buChar char="•"/>
              <a:defRPr/>
            </a:pPr>
            <a:r>
              <a:rPr lang="zh-CN" altLang="en-US" sz="1200" dirty="0" smtClean="0"/>
              <a:t> 通过本课程了解测试的基础概念和基本原理、测试阶段和活动</a:t>
            </a:r>
            <a:endParaRPr lang="en-US" altLang="zh-CN" sz="1200" dirty="0" smtClean="0"/>
          </a:p>
          <a:p>
            <a:pPr>
              <a:lnSpc>
                <a:spcPct val="110000"/>
              </a:lnSpc>
              <a:spcBef>
                <a:spcPct val="50000"/>
              </a:spcBef>
              <a:buFontTx/>
              <a:buChar char="•"/>
              <a:defRPr/>
            </a:pPr>
            <a:r>
              <a:rPr lang="en-US" altLang="zh-CN" sz="1200" dirty="0" smtClean="0"/>
              <a:t> </a:t>
            </a:r>
            <a:r>
              <a:rPr lang="zh-CN" altLang="en-US" sz="1200" dirty="0" smtClean="0"/>
              <a:t>了解测试方法和测试过程</a:t>
            </a:r>
          </a:p>
          <a:p>
            <a:pPr>
              <a:lnSpc>
                <a:spcPct val="110000"/>
              </a:lnSpc>
              <a:spcBef>
                <a:spcPct val="50000"/>
              </a:spcBef>
              <a:buFontTx/>
              <a:buChar char="•"/>
              <a:defRPr/>
            </a:pPr>
            <a:r>
              <a:rPr lang="zh-CN" altLang="en-US" sz="1200" dirty="0" smtClean="0"/>
              <a:t> 了解公司所用到的测试工具</a:t>
            </a:r>
          </a:p>
          <a:p>
            <a:pPr>
              <a:lnSpc>
                <a:spcPct val="110000"/>
              </a:lnSpc>
              <a:spcBef>
                <a:spcPct val="50000"/>
              </a:spcBef>
              <a:buFontTx/>
              <a:buChar char="•"/>
              <a:defRPr/>
            </a:pPr>
            <a:r>
              <a:rPr lang="zh-CN" altLang="en-US" sz="1200" dirty="0" smtClean="0"/>
              <a:t> 通过学习认识到测试的重要性和意义</a:t>
            </a:r>
            <a:endParaRPr lang="en-US" altLang="zh-CN" sz="1200" dirty="0" smtClean="0"/>
          </a:p>
          <a:p>
            <a:pPr>
              <a:lnSpc>
                <a:spcPct val="110000"/>
              </a:lnSpc>
              <a:spcBef>
                <a:spcPct val="50000"/>
              </a:spcBef>
              <a:buFontTx/>
              <a:buChar char="•"/>
              <a:defRPr/>
            </a:pPr>
            <a:r>
              <a:rPr lang="zh-CN" altLang="en-US" sz="1200" dirty="0" smtClean="0"/>
              <a:t>了解公司缺陷管理流程及工具</a:t>
            </a:r>
          </a:p>
        </p:txBody>
      </p:sp>
      <p:sp>
        <p:nvSpPr>
          <p:cNvPr id="13" name="Text Box 9"/>
          <p:cNvSpPr txBox="1">
            <a:spLocks noChangeArrowheads="1"/>
          </p:cNvSpPr>
          <p:nvPr/>
        </p:nvSpPr>
        <p:spPr bwMode="auto">
          <a:xfrm>
            <a:off x="4724400" y="2276872"/>
            <a:ext cx="4044950" cy="2215991"/>
          </a:xfrm>
          <a:prstGeom prst="rect">
            <a:avLst/>
          </a:prstGeom>
          <a:gradFill>
            <a:gsLst>
              <a:gs pos="0">
                <a:schemeClr val="accent6">
                  <a:lumMod val="40000"/>
                  <a:lumOff val="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zh-CN" altLang="en-US" sz="1200" b="1" dirty="0"/>
              <a:t>主要学习内容</a:t>
            </a:r>
            <a:r>
              <a:rPr lang="en-US" altLang="zh-CN" sz="1200" b="1" dirty="0"/>
              <a:t>/</a:t>
            </a:r>
            <a:r>
              <a:rPr lang="zh-CN" altLang="en-US" sz="1200" b="1" dirty="0"/>
              <a:t>要点：</a:t>
            </a:r>
          </a:p>
          <a:p>
            <a:pPr>
              <a:spcBef>
                <a:spcPct val="50000"/>
              </a:spcBef>
              <a:buFontTx/>
              <a:buChar char="•"/>
              <a:defRPr/>
            </a:pPr>
            <a:r>
              <a:rPr lang="zh-CN" altLang="en-US" sz="1200" dirty="0" smtClean="0"/>
              <a:t> 测试基本概念和方法</a:t>
            </a:r>
          </a:p>
          <a:p>
            <a:pPr>
              <a:spcBef>
                <a:spcPct val="50000"/>
              </a:spcBef>
              <a:buFontTx/>
              <a:buChar char="•"/>
              <a:defRPr/>
            </a:pPr>
            <a:r>
              <a:rPr lang="zh-CN" altLang="en-US" sz="1200" dirty="0" smtClean="0"/>
              <a:t> 测试阶段和公司测试流程</a:t>
            </a:r>
            <a:endParaRPr lang="en-US" altLang="zh-CN" sz="1200" dirty="0" smtClean="0"/>
          </a:p>
          <a:p>
            <a:pPr>
              <a:spcBef>
                <a:spcPct val="50000"/>
              </a:spcBef>
              <a:buFontTx/>
              <a:buChar char="•"/>
              <a:defRPr/>
            </a:pPr>
            <a:r>
              <a:rPr lang="zh-CN" altLang="en-US" sz="1200" dirty="0" smtClean="0"/>
              <a:t>缺陷基本概念</a:t>
            </a:r>
          </a:p>
          <a:p>
            <a:pPr>
              <a:spcBef>
                <a:spcPct val="50000"/>
              </a:spcBef>
              <a:buFontTx/>
              <a:buChar char="•"/>
              <a:defRPr/>
            </a:pPr>
            <a:r>
              <a:rPr lang="zh-CN" altLang="en-US" sz="1200" dirty="0" smtClean="0"/>
              <a:t> 测试类型和关键技术</a:t>
            </a:r>
          </a:p>
          <a:p>
            <a:pPr>
              <a:spcBef>
                <a:spcPct val="50000"/>
              </a:spcBef>
              <a:buFontTx/>
              <a:buChar char="•"/>
              <a:defRPr/>
            </a:pPr>
            <a:r>
              <a:rPr lang="zh-CN" altLang="en-US" sz="1200" dirty="0" smtClean="0"/>
              <a:t>公司所用测试工具</a:t>
            </a:r>
            <a:endParaRPr lang="en-US" altLang="zh-CN" sz="1200" dirty="0" smtClean="0"/>
          </a:p>
          <a:p>
            <a:pPr>
              <a:spcBef>
                <a:spcPct val="50000"/>
              </a:spcBef>
              <a:buFontTx/>
              <a:buChar char="•"/>
              <a:defRPr/>
            </a:pPr>
            <a:r>
              <a:rPr lang="zh-CN" altLang="en-US" sz="1200" dirty="0" smtClean="0"/>
              <a:t>自动化测试概念</a:t>
            </a:r>
          </a:p>
          <a:p>
            <a:pPr>
              <a:spcBef>
                <a:spcPct val="50000"/>
              </a:spcBef>
              <a:defRPr/>
            </a:pPr>
            <a:endParaRPr lang="en-US" altLang="zh-CN" sz="1200" dirty="0"/>
          </a:p>
        </p:txBody>
      </p:sp>
      <p:sp>
        <p:nvSpPr>
          <p:cNvPr id="14" name="Text Box 12"/>
          <p:cNvSpPr txBox="1">
            <a:spLocks noChangeArrowheads="1"/>
          </p:cNvSpPr>
          <p:nvPr/>
        </p:nvSpPr>
        <p:spPr bwMode="auto">
          <a:xfrm>
            <a:off x="450850" y="4208445"/>
            <a:ext cx="4044950" cy="1657350"/>
          </a:xfrm>
          <a:prstGeom prst="rect">
            <a:avLst/>
          </a:prstGeom>
          <a:gradFill>
            <a:gsLst>
              <a:gs pos="0">
                <a:schemeClr val="accent6">
                  <a:lumMod val="40000"/>
                  <a:lumOff val="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zh-CN" altLang="en-US" sz="1200" b="1" dirty="0"/>
              <a:t>目标人群和课程时间：</a:t>
            </a:r>
          </a:p>
          <a:p>
            <a:pPr>
              <a:lnSpc>
                <a:spcPct val="110000"/>
              </a:lnSpc>
              <a:spcBef>
                <a:spcPct val="50000"/>
              </a:spcBef>
              <a:buFontTx/>
              <a:buChar char="•"/>
              <a:defRPr/>
            </a:pPr>
            <a:r>
              <a:rPr lang="zh-CN" altLang="en-US" sz="1200" dirty="0" smtClean="0"/>
              <a:t> 信息体系初级专业技术人员，序列含咨询顾问、项目经理、</a:t>
            </a:r>
            <a:r>
              <a:rPr lang="en-US" altLang="zh-CN" sz="1200" dirty="0" smtClean="0"/>
              <a:t>IT</a:t>
            </a:r>
            <a:r>
              <a:rPr lang="zh-CN" altLang="en-US" sz="1200" dirty="0" smtClean="0"/>
              <a:t>工程师、产品经理</a:t>
            </a:r>
          </a:p>
          <a:p>
            <a:pPr>
              <a:lnSpc>
                <a:spcPct val="110000"/>
              </a:lnSpc>
              <a:spcBef>
                <a:spcPct val="50000"/>
              </a:spcBef>
              <a:buFontTx/>
              <a:buChar char="•"/>
              <a:defRPr/>
            </a:pPr>
            <a:r>
              <a:rPr lang="zh-CN" altLang="en-US" sz="1200" dirty="0" smtClean="0"/>
              <a:t>课程类型：课堂培训</a:t>
            </a:r>
          </a:p>
          <a:p>
            <a:pPr>
              <a:lnSpc>
                <a:spcPct val="110000"/>
              </a:lnSpc>
              <a:spcBef>
                <a:spcPct val="50000"/>
              </a:spcBef>
              <a:buFontTx/>
              <a:buChar char="•"/>
              <a:defRPr/>
            </a:pPr>
            <a:r>
              <a:rPr lang="zh-CN" altLang="en-US" sz="1200" dirty="0" smtClean="0"/>
              <a:t> 时长：</a:t>
            </a:r>
            <a:r>
              <a:rPr lang="en-US" altLang="zh-CN" sz="1200" dirty="0" smtClean="0"/>
              <a:t>1.5</a:t>
            </a:r>
            <a:r>
              <a:rPr lang="zh-CN" altLang="en-US" sz="1200" dirty="0" smtClean="0"/>
              <a:t>小时</a:t>
            </a:r>
          </a:p>
          <a:p>
            <a:pPr>
              <a:spcBef>
                <a:spcPct val="50000"/>
              </a:spcBef>
              <a:buFontTx/>
              <a:buChar char="•"/>
              <a:defRPr/>
            </a:pPr>
            <a:endParaRPr lang="zh-CN" altLang="en-US" sz="1200" dirty="0"/>
          </a:p>
        </p:txBody>
      </p:sp>
      <p:sp>
        <p:nvSpPr>
          <p:cNvPr id="15" name="Text Box 13"/>
          <p:cNvSpPr txBox="1">
            <a:spLocks noChangeArrowheads="1"/>
          </p:cNvSpPr>
          <p:nvPr/>
        </p:nvSpPr>
        <p:spPr bwMode="auto">
          <a:xfrm>
            <a:off x="4724400" y="4208445"/>
            <a:ext cx="4044950" cy="1657350"/>
          </a:xfrm>
          <a:prstGeom prst="rect">
            <a:avLst/>
          </a:prstGeom>
          <a:gradFill>
            <a:gsLst>
              <a:gs pos="0">
                <a:schemeClr val="accent6">
                  <a:lumMod val="40000"/>
                  <a:lumOff val="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zh-CN" altLang="en-US" sz="1200" b="1" dirty="0"/>
              <a:t>授课要求和课程特色：</a:t>
            </a:r>
          </a:p>
          <a:p>
            <a:pPr>
              <a:spcBef>
                <a:spcPct val="50000"/>
              </a:spcBef>
              <a:buFontTx/>
              <a:buChar char="•"/>
              <a:defRPr/>
            </a:pPr>
            <a:r>
              <a:rPr lang="zh-CN" altLang="en-US" sz="1200" dirty="0"/>
              <a:t> 人数要求</a:t>
            </a:r>
            <a:r>
              <a:rPr lang="zh-CN" altLang="en-US" sz="1200" dirty="0" smtClean="0"/>
              <a:t>：无</a:t>
            </a:r>
            <a:endParaRPr lang="en-US" altLang="zh-CN" sz="1200" dirty="0"/>
          </a:p>
          <a:p>
            <a:pPr>
              <a:spcBef>
                <a:spcPct val="50000"/>
              </a:spcBef>
              <a:buFontTx/>
              <a:buChar char="•"/>
              <a:defRPr/>
            </a:pPr>
            <a:r>
              <a:rPr lang="en-US" altLang="zh-CN" sz="1200" dirty="0"/>
              <a:t> </a:t>
            </a:r>
            <a:r>
              <a:rPr lang="zh-CN" altLang="en-US" sz="1200" dirty="0"/>
              <a:t>分组要求</a:t>
            </a:r>
            <a:r>
              <a:rPr lang="zh-CN" altLang="en-US" sz="1200" dirty="0" smtClean="0"/>
              <a:t>：无</a:t>
            </a:r>
            <a:endParaRPr lang="zh-CN" altLang="en-US" sz="1200" dirty="0"/>
          </a:p>
          <a:p>
            <a:pPr>
              <a:spcBef>
                <a:spcPct val="50000"/>
              </a:spcBef>
              <a:buFontTx/>
              <a:buChar char="•"/>
              <a:defRPr/>
            </a:pPr>
            <a:r>
              <a:rPr lang="en-US" altLang="zh-CN" sz="1200" dirty="0"/>
              <a:t> </a:t>
            </a:r>
            <a:r>
              <a:rPr lang="zh-CN" altLang="en-US" sz="1200" dirty="0"/>
              <a:t>案例要求</a:t>
            </a:r>
            <a:r>
              <a:rPr lang="zh-CN" altLang="en-US" sz="1200" dirty="0" smtClean="0"/>
              <a:t>：无</a:t>
            </a:r>
            <a:endParaRPr lang="zh-CN" altLang="en-US" sz="1200" dirty="0"/>
          </a:p>
          <a:p>
            <a:pPr>
              <a:spcBef>
                <a:spcPct val="50000"/>
              </a:spcBef>
              <a:buFontTx/>
              <a:buChar char="•"/>
              <a:defRPr/>
            </a:pPr>
            <a:r>
              <a:rPr lang="en-US" altLang="zh-CN" sz="1200" dirty="0"/>
              <a:t> </a:t>
            </a:r>
            <a:r>
              <a:rPr lang="zh-CN" altLang="en-US" sz="1200" dirty="0"/>
              <a:t>提前需要学习的内容要求</a:t>
            </a:r>
            <a:r>
              <a:rPr lang="zh-CN" altLang="en-US" sz="1200" dirty="0" smtClean="0"/>
              <a:t>：无</a:t>
            </a:r>
            <a:endParaRPr lang="zh-CN" altLang="en-US" sz="1200" dirty="0"/>
          </a:p>
          <a:p>
            <a:pPr>
              <a:spcBef>
                <a:spcPct val="50000"/>
              </a:spcBef>
              <a:buFontTx/>
              <a:buChar char="•"/>
              <a:defRPr/>
            </a:pPr>
            <a:endParaRPr lang="en-US" altLang="zh-CN" sz="1200" dirty="0"/>
          </a:p>
        </p:txBody>
      </p:sp>
      <p:sp>
        <p:nvSpPr>
          <p:cNvPr id="16" name="TextBox 4"/>
          <p:cNvSpPr txBox="1"/>
          <p:nvPr/>
        </p:nvSpPr>
        <p:spPr>
          <a:xfrm>
            <a:off x="27856" y="116632"/>
            <a:ext cx="3429024" cy="461665"/>
          </a:xfrm>
          <a:prstGeom prst="rect">
            <a:avLst/>
          </a:prstGeom>
          <a:noFill/>
        </p:spPr>
        <p:txBody>
          <a:bodyPr wrap="square" rtlCol="0">
            <a:spAutoFit/>
          </a:bodyPr>
          <a:lstStyle/>
          <a:p>
            <a:r>
              <a:rPr lang="zh-CN" altLang="en-US" sz="2400" b="1" dirty="0" smtClean="0"/>
              <a:t>引言</a:t>
            </a:r>
            <a:endParaRPr lang="zh-CN" alt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
        <p:nvSpPr>
          <p:cNvPr id="14" name="五边形 13"/>
          <p:cNvSpPr/>
          <p:nvPr/>
        </p:nvSpPr>
        <p:spPr>
          <a:xfrm>
            <a:off x="323528" y="332904"/>
            <a:ext cx="5400600" cy="431800"/>
          </a:xfrm>
          <a:prstGeom prst="homePlate">
            <a:avLst/>
          </a:prstGeom>
          <a:solidFill>
            <a:srgbClr val="65B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29" name="矩形 21"/>
          <p:cNvSpPr>
            <a:spLocks noChangeArrowheads="1"/>
          </p:cNvSpPr>
          <p:nvPr/>
        </p:nvSpPr>
        <p:spPr bwMode="auto">
          <a:xfrm>
            <a:off x="179512" y="375628"/>
            <a:ext cx="5688632" cy="677108"/>
          </a:xfrm>
          <a:prstGeom prst="rect">
            <a:avLst/>
          </a:prstGeom>
          <a:noFill/>
          <a:ln w="9525">
            <a:noFill/>
            <a:miter lim="800000"/>
            <a:headEnd/>
            <a:tailEnd/>
          </a:ln>
        </p:spPr>
        <p:txBody>
          <a:bodyPr wrap="square">
            <a:spAutoFit/>
          </a:bodyPr>
          <a:lstStyle/>
          <a:p>
            <a:r>
              <a:rPr lang="zh-CN" altLang="en-US" sz="2000" b="1" dirty="0" smtClean="0"/>
              <a:t>第三</a:t>
            </a:r>
            <a:r>
              <a:rPr lang="zh-CN" altLang="en-US" sz="2000" b="1" dirty="0"/>
              <a:t>部分</a:t>
            </a:r>
            <a:r>
              <a:rPr lang="zh-CN" altLang="en-US" sz="2000" b="1" dirty="0" smtClean="0"/>
              <a:t>：测试</a:t>
            </a:r>
            <a:r>
              <a:rPr lang="zh-CN" altLang="en-US" sz="2000" b="1" dirty="0"/>
              <a:t>流程和</a:t>
            </a:r>
            <a:r>
              <a:rPr lang="zh-CN" altLang="en-US" sz="2000" b="1" dirty="0" smtClean="0"/>
              <a:t>阶段</a:t>
            </a:r>
            <a:r>
              <a:rPr lang="en-US" altLang="zh-CN" sz="2000" b="1" dirty="0" smtClean="0"/>
              <a:t>-</a:t>
            </a:r>
            <a:r>
              <a:rPr lang="zh-CN" altLang="en-US" sz="2000" b="1" dirty="0">
                <a:latin typeface="宋体" pitchFamily="2" charset="-122"/>
              </a:rPr>
              <a:t>测试</a:t>
            </a:r>
            <a:r>
              <a:rPr lang="zh-CN" altLang="en-US" sz="2000" b="1" dirty="0" smtClean="0">
                <a:latin typeface="宋体" pitchFamily="2" charset="-122"/>
              </a:rPr>
              <a:t>流程的主要</a:t>
            </a:r>
            <a:r>
              <a:rPr lang="zh-CN" altLang="en-US" sz="2000" b="1" dirty="0">
                <a:latin typeface="宋体" pitchFamily="2" charset="-122"/>
              </a:rPr>
              <a:t>任务</a:t>
            </a:r>
            <a:endParaRPr lang="zh-CN" altLang="en-US" sz="2000" b="1" dirty="0"/>
          </a:p>
          <a:p>
            <a:endParaRPr lang="zh-CN" altLang="en-US" dirty="0">
              <a:latin typeface="微软雅黑" pitchFamily="34" charset="-122"/>
              <a:ea typeface="微软雅黑" pitchFamily="34" charset="-122"/>
            </a:endParaRPr>
          </a:p>
        </p:txBody>
      </p:sp>
      <p:sp>
        <p:nvSpPr>
          <p:cNvPr id="13" name="Rectangle 3"/>
          <p:cNvSpPr>
            <a:spLocks noChangeArrowheads="1"/>
          </p:cNvSpPr>
          <p:nvPr/>
        </p:nvSpPr>
        <p:spPr bwMode="auto">
          <a:xfrm>
            <a:off x="313268" y="1491539"/>
            <a:ext cx="2058988" cy="4051300"/>
          </a:xfrm>
          <a:prstGeom prst="rect">
            <a:avLst/>
          </a:prstGeom>
          <a:solidFill>
            <a:srgbClr val="CCFFFF"/>
          </a:solidFill>
          <a:ln w="9525">
            <a:noFill/>
            <a:miter lim="800000"/>
            <a:headEnd/>
            <a:tailEnd/>
          </a:ln>
        </p:spPr>
        <p:txBody>
          <a:bodyPr/>
          <a:lstStyle/>
          <a:p>
            <a:r>
              <a:rPr lang="en-US" altLang="zh-CN" sz="1600" dirty="0" smtClean="0"/>
              <a:t>•</a:t>
            </a:r>
            <a:r>
              <a:rPr lang="zh-CN" altLang="en-US" sz="1600" dirty="0"/>
              <a:t>测试计划 </a:t>
            </a:r>
          </a:p>
          <a:p>
            <a:r>
              <a:rPr lang="en-US" altLang="zh-CN" sz="1600" dirty="0" smtClean="0"/>
              <a:t>    –</a:t>
            </a:r>
            <a:r>
              <a:rPr lang="zh-CN" altLang="en-US" sz="1600" dirty="0"/>
              <a:t>测试目标 </a:t>
            </a:r>
          </a:p>
          <a:p>
            <a:r>
              <a:rPr lang="en-US" altLang="zh-CN" sz="1600" dirty="0" smtClean="0"/>
              <a:t>    –</a:t>
            </a:r>
            <a:r>
              <a:rPr lang="zh-CN" altLang="en-US" sz="1600" dirty="0"/>
              <a:t>资源范围 </a:t>
            </a:r>
          </a:p>
          <a:p>
            <a:r>
              <a:rPr lang="en-US" altLang="zh-CN" sz="1600" dirty="0" smtClean="0"/>
              <a:t>    –</a:t>
            </a:r>
            <a:r>
              <a:rPr lang="zh-CN" altLang="en-US" sz="1600" dirty="0"/>
              <a:t>前提条件 </a:t>
            </a:r>
          </a:p>
          <a:p>
            <a:r>
              <a:rPr lang="en-US" altLang="zh-CN" sz="1600" dirty="0" smtClean="0"/>
              <a:t>    –</a:t>
            </a:r>
            <a:r>
              <a:rPr lang="zh-CN" altLang="en-US" sz="1600" dirty="0"/>
              <a:t>测试规划 </a:t>
            </a:r>
          </a:p>
          <a:p>
            <a:r>
              <a:rPr lang="en-US" altLang="zh-CN" sz="1600" dirty="0"/>
              <a:t>•</a:t>
            </a:r>
            <a:r>
              <a:rPr lang="zh-CN" altLang="en-US" sz="1600" dirty="0"/>
              <a:t>测试阶段 </a:t>
            </a:r>
          </a:p>
          <a:p>
            <a:r>
              <a:rPr lang="en-US" altLang="zh-CN" sz="1600" dirty="0"/>
              <a:t>•</a:t>
            </a:r>
            <a:r>
              <a:rPr lang="zh-CN" altLang="en-US" sz="1600" dirty="0"/>
              <a:t>测试类型 </a:t>
            </a:r>
          </a:p>
          <a:p>
            <a:r>
              <a:rPr lang="en-US" altLang="zh-CN" sz="1600" dirty="0" smtClean="0"/>
              <a:t>  –</a:t>
            </a:r>
            <a:r>
              <a:rPr lang="zh-CN" altLang="en-US" sz="1600" dirty="0" smtClean="0"/>
              <a:t>准</a:t>
            </a:r>
            <a:r>
              <a:rPr lang="zh-CN" altLang="en-US" sz="1600" dirty="0"/>
              <a:t>入准出标准 </a:t>
            </a:r>
          </a:p>
          <a:p>
            <a:r>
              <a:rPr lang="en-US" altLang="zh-CN" sz="1600" dirty="0" smtClean="0"/>
              <a:t>  –</a:t>
            </a:r>
            <a:r>
              <a:rPr lang="zh-CN" altLang="en-US" sz="1600" dirty="0"/>
              <a:t>风险分析分析 </a:t>
            </a:r>
          </a:p>
          <a:p>
            <a:r>
              <a:rPr lang="en-US" altLang="zh-CN" sz="1600" dirty="0" smtClean="0"/>
              <a:t>  –</a:t>
            </a:r>
            <a:r>
              <a:rPr lang="zh-CN" altLang="en-US" sz="1600" dirty="0"/>
              <a:t>测试环境 </a:t>
            </a:r>
          </a:p>
          <a:p>
            <a:r>
              <a:rPr lang="en-US" altLang="zh-CN" sz="1600" dirty="0" smtClean="0"/>
              <a:t>  –</a:t>
            </a:r>
            <a:r>
              <a:rPr lang="zh-CN" altLang="en-US" sz="1600" dirty="0"/>
              <a:t>测试数据 </a:t>
            </a:r>
          </a:p>
          <a:p>
            <a:r>
              <a:rPr lang="en-US" altLang="zh-CN" sz="1600" dirty="0" smtClean="0"/>
              <a:t>  –</a:t>
            </a:r>
            <a:r>
              <a:rPr lang="zh-CN" altLang="en-US" sz="1600" dirty="0"/>
              <a:t>测试时间安排 </a:t>
            </a:r>
          </a:p>
          <a:p>
            <a:r>
              <a:rPr lang="en-US" altLang="zh-CN" sz="1600" dirty="0" smtClean="0"/>
              <a:t>  –</a:t>
            </a:r>
            <a:r>
              <a:rPr lang="zh-CN" altLang="en-US" sz="1600" dirty="0"/>
              <a:t>主要交付件 </a:t>
            </a:r>
          </a:p>
          <a:p>
            <a:pPr>
              <a:spcBef>
                <a:spcPct val="20000"/>
              </a:spcBef>
            </a:pPr>
            <a:endParaRPr lang="zh-CN" altLang="en-US" sz="1600" dirty="0"/>
          </a:p>
        </p:txBody>
      </p:sp>
      <p:sp>
        <p:nvSpPr>
          <p:cNvPr id="15" name="Rectangle 4"/>
          <p:cNvSpPr>
            <a:spLocks noChangeArrowheads="1"/>
          </p:cNvSpPr>
          <p:nvPr/>
        </p:nvSpPr>
        <p:spPr bwMode="auto">
          <a:xfrm>
            <a:off x="2472268" y="1491539"/>
            <a:ext cx="2209800" cy="4102100"/>
          </a:xfrm>
          <a:prstGeom prst="rect">
            <a:avLst/>
          </a:prstGeom>
          <a:solidFill>
            <a:srgbClr val="99CCFF"/>
          </a:solidFill>
          <a:ln w="9525">
            <a:noFill/>
            <a:miter lim="800000"/>
            <a:headEnd/>
            <a:tailEnd/>
          </a:ln>
        </p:spPr>
        <p:txBody>
          <a:bodyPr/>
          <a:lstStyle/>
          <a:p>
            <a:r>
              <a:rPr lang="en-US" altLang="zh-CN" dirty="0" smtClean="0"/>
              <a:t>•</a:t>
            </a:r>
            <a:r>
              <a:rPr lang="zh-CN" altLang="en-US" dirty="0"/>
              <a:t>测试准备 </a:t>
            </a:r>
          </a:p>
          <a:p>
            <a:r>
              <a:rPr lang="en-US" altLang="zh-CN" dirty="0" smtClean="0"/>
              <a:t>   –</a:t>
            </a:r>
            <a:r>
              <a:rPr lang="zh-CN" altLang="en-US" dirty="0"/>
              <a:t>维护项目计划 </a:t>
            </a:r>
          </a:p>
          <a:p>
            <a:r>
              <a:rPr lang="en-US" altLang="zh-CN" dirty="0" smtClean="0"/>
              <a:t>   –</a:t>
            </a:r>
            <a:r>
              <a:rPr lang="zh-CN" altLang="en-US" dirty="0"/>
              <a:t>资源 </a:t>
            </a:r>
          </a:p>
          <a:p>
            <a:r>
              <a:rPr lang="en-US" altLang="zh-CN" dirty="0" smtClean="0"/>
              <a:t>   –RTVM</a:t>
            </a:r>
            <a:endParaRPr lang="zh-CN" altLang="en-US" dirty="0"/>
          </a:p>
          <a:p>
            <a:r>
              <a:rPr lang="en-US" altLang="zh-CN" dirty="0" smtClean="0"/>
              <a:t>   –</a:t>
            </a:r>
            <a:r>
              <a:rPr lang="zh-CN" altLang="en-US" dirty="0"/>
              <a:t>执行计划 </a:t>
            </a:r>
          </a:p>
          <a:p>
            <a:r>
              <a:rPr lang="en-US" altLang="zh-CN" dirty="0" smtClean="0"/>
              <a:t>   –</a:t>
            </a:r>
            <a:r>
              <a:rPr lang="zh-CN" altLang="en-US" dirty="0"/>
              <a:t>测试案例 </a:t>
            </a:r>
          </a:p>
          <a:p>
            <a:r>
              <a:rPr lang="en-US" altLang="zh-CN" dirty="0"/>
              <a:t>•</a:t>
            </a:r>
            <a:r>
              <a:rPr lang="zh-CN" altLang="en-US" dirty="0"/>
              <a:t>全量案例 </a:t>
            </a:r>
          </a:p>
          <a:p>
            <a:r>
              <a:rPr lang="en-US" altLang="zh-CN" dirty="0"/>
              <a:t>•</a:t>
            </a:r>
            <a:r>
              <a:rPr lang="zh-CN" altLang="en-US" dirty="0"/>
              <a:t>冒烟案例 </a:t>
            </a:r>
          </a:p>
          <a:p>
            <a:r>
              <a:rPr lang="en-US" altLang="zh-CN" dirty="0" smtClean="0"/>
              <a:t>   –</a:t>
            </a:r>
            <a:r>
              <a:rPr lang="zh-CN" altLang="en-US" dirty="0"/>
              <a:t>测试数据 </a:t>
            </a:r>
          </a:p>
          <a:p>
            <a:r>
              <a:rPr lang="en-US" altLang="zh-CN" dirty="0" smtClean="0"/>
              <a:t>   –</a:t>
            </a:r>
            <a:r>
              <a:rPr lang="zh-CN" altLang="en-US" dirty="0"/>
              <a:t>测试环境 </a:t>
            </a:r>
          </a:p>
          <a:p>
            <a:r>
              <a:rPr lang="en-US" altLang="zh-CN" dirty="0" smtClean="0"/>
              <a:t>   –</a:t>
            </a:r>
            <a:r>
              <a:rPr lang="zh-CN" altLang="en-US" dirty="0"/>
              <a:t>状态报告 </a:t>
            </a:r>
          </a:p>
          <a:p>
            <a:pPr lvl="1">
              <a:spcBef>
                <a:spcPct val="20000"/>
              </a:spcBef>
            </a:pPr>
            <a:endParaRPr lang="zh-CN" altLang="en-US" sz="1600" dirty="0"/>
          </a:p>
        </p:txBody>
      </p:sp>
      <p:sp>
        <p:nvSpPr>
          <p:cNvPr id="16" name="Rectangle 5"/>
          <p:cNvSpPr>
            <a:spLocks noChangeArrowheads="1"/>
          </p:cNvSpPr>
          <p:nvPr/>
        </p:nvSpPr>
        <p:spPr bwMode="auto">
          <a:xfrm>
            <a:off x="4783668" y="1491539"/>
            <a:ext cx="2184400" cy="4114800"/>
          </a:xfrm>
          <a:prstGeom prst="rect">
            <a:avLst/>
          </a:prstGeom>
          <a:solidFill>
            <a:srgbClr val="FFFF99"/>
          </a:solidFill>
          <a:ln w="9525">
            <a:noFill/>
            <a:miter lim="800000"/>
            <a:headEnd/>
            <a:tailEnd/>
          </a:ln>
        </p:spPr>
        <p:txBody>
          <a:bodyPr/>
          <a:lstStyle/>
          <a:p>
            <a:r>
              <a:rPr lang="en-US" altLang="zh-CN" dirty="0" smtClean="0"/>
              <a:t>•</a:t>
            </a:r>
            <a:r>
              <a:rPr lang="zh-CN" altLang="en-US" dirty="0"/>
              <a:t>测试执行 </a:t>
            </a:r>
          </a:p>
          <a:p>
            <a:r>
              <a:rPr lang="en-US" altLang="zh-CN" dirty="0" smtClean="0"/>
              <a:t>    –</a:t>
            </a:r>
            <a:r>
              <a:rPr lang="zh-CN" altLang="en-US" dirty="0"/>
              <a:t>维护项目计划 </a:t>
            </a:r>
          </a:p>
          <a:p>
            <a:r>
              <a:rPr lang="en-US" altLang="zh-CN" dirty="0" smtClean="0"/>
              <a:t>    –</a:t>
            </a:r>
            <a:r>
              <a:rPr lang="zh-CN" altLang="en-US" dirty="0"/>
              <a:t>执行测试案例 </a:t>
            </a:r>
          </a:p>
          <a:p>
            <a:r>
              <a:rPr lang="en-US" altLang="zh-CN" dirty="0" smtClean="0"/>
              <a:t>    –</a:t>
            </a:r>
            <a:r>
              <a:rPr lang="zh-CN" altLang="en-US" dirty="0" smtClean="0"/>
              <a:t>更新蛙测</a:t>
            </a:r>
            <a:endParaRPr lang="zh-CN" altLang="en-US" dirty="0"/>
          </a:p>
          <a:p>
            <a:r>
              <a:rPr lang="en-US" altLang="zh-CN" dirty="0" smtClean="0"/>
              <a:t>    –</a:t>
            </a:r>
            <a:r>
              <a:rPr lang="zh-CN" altLang="en-US" dirty="0"/>
              <a:t>更新测试案例 </a:t>
            </a:r>
          </a:p>
          <a:p>
            <a:r>
              <a:rPr lang="en-US" altLang="zh-CN" dirty="0" smtClean="0"/>
              <a:t>    –</a:t>
            </a:r>
            <a:r>
              <a:rPr lang="zh-CN" altLang="en-US" dirty="0"/>
              <a:t>报告测试状态 </a:t>
            </a:r>
          </a:p>
          <a:p>
            <a:r>
              <a:rPr lang="en-US" altLang="zh-CN" dirty="0" smtClean="0"/>
              <a:t>    –</a:t>
            </a:r>
            <a:r>
              <a:rPr lang="zh-CN" altLang="en-US" dirty="0"/>
              <a:t>缺陷管理 </a:t>
            </a:r>
          </a:p>
          <a:p>
            <a:r>
              <a:rPr lang="en-US" altLang="zh-CN" dirty="0" smtClean="0"/>
              <a:t>    –</a:t>
            </a:r>
            <a:r>
              <a:rPr lang="zh-CN" altLang="en-US" dirty="0"/>
              <a:t>测试执行记录 </a:t>
            </a:r>
          </a:p>
          <a:p>
            <a:r>
              <a:rPr lang="en-US" altLang="zh-CN" dirty="0" smtClean="0"/>
              <a:t>•</a:t>
            </a:r>
            <a:r>
              <a:rPr lang="zh-CN" altLang="en-US" dirty="0"/>
              <a:t>单号 </a:t>
            </a:r>
          </a:p>
          <a:p>
            <a:r>
              <a:rPr lang="en-US" altLang="zh-CN" dirty="0"/>
              <a:t>•</a:t>
            </a:r>
            <a:r>
              <a:rPr lang="zh-CN" altLang="en-US" dirty="0"/>
              <a:t>截图 </a:t>
            </a:r>
            <a:endParaRPr lang="en-US" altLang="zh-CN" dirty="0" smtClean="0"/>
          </a:p>
          <a:p>
            <a:r>
              <a:rPr lang="en-US" altLang="zh-CN" dirty="0" smtClean="0"/>
              <a:t>•</a:t>
            </a:r>
            <a:r>
              <a:rPr lang="zh-CN" altLang="en-US" dirty="0" smtClean="0"/>
              <a:t>测试日报</a:t>
            </a:r>
            <a:endParaRPr lang="en-US" altLang="zh-CN" dirty="0" smtClean="0"/>
          </a:p>
          <a:p>
            <a:r>
              <a:rPr lang="en-US" altLang="zh-CN" dirty="0" smtClean="0"/>
              <a:t>•</a:t>
            </a:r>
            <a:r>
              <a:rPr lang="zh-CN" altLang="en-US" dirty="0" smtClean="0"/>
              <a:t>分析自动化批跑结果</a:t>
            </a:r>
            <a:endParaRPr lang="en-US" altLang="zh-CN" dirty="0" smtClean="0"/>
          </a:p>
          <a:p>
            <a:endParaRPr lang="en-US" altLang="zh-CN" dirty="0" smtClean="0"/>
          </a:p>
          <a:p>
            <a:endParaRPr lang="en-US" altLang="zh-CN" dirty="0"/>
          </a:p>
          <a:p>
            <a:endParaRPr lang="en-US" altLang="zh-CN" dirty="0" smtClean="0"/>
          </a:p>
          <a:p>
            <a:endParaRPr lang="zh-CN" altLang="en-US" dirty="0"/>
          </a:p>
          <a:p>
            <a:pPr lvl="1">
              <a:spcBef>
                <a:spcPct val="20000"/>
              </a:spcBef>
            </a:pPr>
            <a:endParaRPr lang="zh-CN" altLang="en-US" sz="1600" dirty="0"/>
          </a:p>
        </p:txBody>
      </p:sp>
      <p:sp>
        <p:nvSpPr>
          <p:cNvPr id="17" name="AutoShape 6"/>
          <p:cNvSpPr>
            <a:spLocks noChangeArrowheads="1"/>
          </p:cNvSpPr>
          <p:nvPr/>
        </p:nvSpPr>
        <p:spPr bwMode="auto">
          <a:xfrm>
            <a:off x="1507068" y="1034339"/>
            <a:ext cx="3200400" cy="304800"/>
          </a:xfrm>
          <a:prstGeom prst="curvedDownArrow">
            <a:avLst>
              <a:gd name="adj1" fmla="val 210000"/>
              <a:gd name="adj2" fmla="val 420000"/>
              <a:gd name="adj3" fmla="val 33333"/>
            </a:avLst>
          </a:prstGeom>
          <a:solidFill>
            <a:srgbClr val="FFFF00"/>
          </a:solidFill>
          <a:ln w="12700">
            <a:solidFill>
              <a:srgbClr val="000000"/>
            </a:solidFill>
            <a:miter lim="800000"/>
            <a:headEnd/>
            <a:tailEnd/>
          </a:ln>
        </p:spPr>
        <p:txBody>
          <a:bodyPr wrap="none" anchor="ctr"/>
          <a:lstStyle/>
          <a:p>
            <a:endParaRPr lang="zh-CN" altLang="en-US"/>
          </a:p>
        </p:txBody>
      </p:sp>
      <p:sp>
        <p:nvSpPr>
          <p:cNvPr id="18" name="AutoShape 7"/>
          <p:cNvSpPr>
            <a:spLocks noChangeArrowheads="1"/>
          </p:cNvSpPr>
          <p:nvPr/>
        </p:nvSpPr>
        <p:spPr bwMode="auto">
          <a:xfrm>
            <a:off x="4936068" y="1034339"/>
            <a:ext cx="3200400" cy="304800"/>
          </a:xfrm>
          <a:prstGeom prst="curvedDownArrow">
            <a:avLst>
              <a:gd name="adj1" fmla="val 210000"/>
              <a:gd name="adj2" fmla="val 420000"/>
              <a:gd name="adj3" fmla="val 33333"/>
            </a:avLst>
          </a:prstGeom>
          <a:solidFill>
            <a:srgbClr val="FFFF00"/>
          </a:solidFill>
          <a:ln w="12700">
            <a:solidFill>
              <a:srgbClr val="000000"/>
            </a:solidFill>
            <a:miter lim="800000"/>
            <a:headEnd/>
            <a:tailEnd/>
          </a:ln>
        </p:spPr>
        <p:txBody>
          <a:bodyPr wrap="none" anchor="ctr"/>
          <a:lstStyle/>
          <a:p>
            <a:endParaRPr lang="zh-CN" altLang="en-US"/>
          </a:p>
        </p:txBody>
      </p:sp>
      <p:sp>
        <p:nvSpPr>
          <p:cNvPr id="19" name="Rectangle 8"/>
          <p:cNvSpPr>
            <a:spLocks noChangeArrowheads="1"/>
          </p:cNvSpPr>
          <p:nvPr/>
        </p:nvSpPr>
        <p:spPr bwMode="auto">
          <a:xfrm>
            <a:off x="7041093" y="1504239"/>
            <a:ext cx="1995403" cy="4114800"/>
          </a:xfrm>
          <a:prstGeom prst="rect">
            <a:avLst/>
          </a:prstGeom>
          <a:solidFill>
            <a:srgbClr val="FFFF99"/>
          </a:solidFill>
          <a:ln w="9525">
            <a:noFill/>
            <a:miter lim="800000"/>
            <a:headEnd/>
            <a:tailEnd/>
          </a:ln>
        </p:spPr>
        <p:txBody>
          <a:bodyPr/>
          <a:lstStyle/>
          <a:p>
            <a:r>
              <a:rPr lang="en-US" altLang="zh-CN" dirty="0" smtClean="0"/>
              <a:t>•</a:t>
            </a:r>
            <a:r>
              <a:rPr lang="zh-CN" altLang="en-US" dirty="0"/>
              <a:t>测试报告 </a:t>
            </a:r>
          </a:p>
          <a:p>
            <a:r>
              <a:rPr lang="en-US" altLang="zh-CN" dirty="0" smtClean="0"/>
              <a:t>  –</a:t>
            </a:r>
            <a:r>
              <a:rPr lang="zh-CN" altLang="en-US" dirty="0"/>
              <a:t>测试范围 </a:t>
            </a:r>
          </a:p>
          <a:p>
            <a:r>
              <a:rPr lang="en-US" altLang="zh-CN" dirty="0" smtClean="0"/>
              <a:t>  –</a:t>
            </a:r>
            <a:r>
              <a:rPr lang="zh-CN" altLang="en-US" dirty="0"/>
              <a:t>测试案例</a:t>
            </a:r>
            <a:r>
              <a:rPr lang="zh-CN" altLang="en-US" dirty="0" smtClean="0"/>
              <a:t>执行</a:t>
            </a:r>
            <a:r>
              <a:rPr lang="en-US" altLang="zh-CN" dirty="0" smtClean="0"/>
              <a:t>   </a:t>
            </a:r>
            <a:r>
              <a:rPr lang="zh-CN" altLang="en-US" dirty="0" smtClean="0"/>
              <a:t>总结 </a:t>
            </a:r>
            <a:endParaRPr lang="zh-CN" altLang="en-US" dirty="0"/>
          </a:p>
          <a:p>
            <a:r>
              <a:rPr lang="en-US" altLang="zh-CN" dirty="0" smtClean="0"/>
              <a:t>  –</a:t>
            </a:r>
            <a:r>
              <a:rPr lang="zh-CN" altLang="en-US" dirty="0"/>
              <a:t>缺陷总结 </a:t>
            </a:r>
          </a:p>
          <a:p>
            <a:r>
              <a:rPr lang="en-US" altLang="zh-CN" dirty="0" smtClean="0"/>
              <a:t>  –</a:t>
            </a:r>
            <a:r>
              <a:rPr lang="zh-CN" altLang="en-US" dirty="0"/>
              <a:t>测试覆盖总结 </a:t>
            </a:r>
          </a:p>
          <a:p>
            <a:r>
              <a:rPr lang="en-US" altLang="zh-CN" dirty="0" smtClean="0"/>
              <a:t>  –</a:t>
            </a:r>
            <a:r>
              <a:rPr lang="zh-CN" altLang="en-US" dirty="0"/>
              <a:t>风险与质量</a:t>
            </a:r>
            <a:r>
              <a:rPr lang="zh-CN" altLang="en-US" dirty="0" smtClean="0"/>
              <a:t>分析 </a:t>
            </a:r>
            <a:endParaRPr lang="zh-CN" altLang="en-US" dirty="0"/>
          </a:p>
          <a:p>
            <a:r>
              <a:rPr lang="en-US" altLang="zh-CN" dirty="0" smtClean="0"/>
              <a:t>  –</a:t>
            </a:r>
            <a:r>
              <a:rPr lang="zh-CN" altLang="en-US" dirty="0"/>
              <a:t>测试</a:t>
            </a:r>
            <a:r>
              <a:rPr lang="zh-CN" altLang="en-US" dirty="0" smtClean="0"/>
              <a:t>结论</a:t>
            </a:r>
            <a:endParaRPr lang="en-US" altLang="zh-CN" dirty="0" smtClean="0"/>
          </a:p>
          <a:p>
            <a:r>
              <a:rPr lang="en-US" altLang="zh-CN" dirty="0" smtClean="0"/>
              <a:t>  –</a:t>
            </a:r>
            <a:r>
              <a:rPr lang="zh-CN" altLang="en-US" dirty="0" smtClean="0"/>
              <a:t> 版本延伸轨迹</a:t>
            </a:r>
            <a:endParaRPr lang="en-US" altLang="zh-CN" dirty="0" smtClean="0"/>
          </a:p>
          <a:p>
            <a:r>
              <a:rPr lang="en-US" altLang="zh-CN" dirty="0"/>
              <a:t> </a:t>
            </a:r>
            <a:r>
              <a:rPr lang="en-US" altLang="zh-CN" dirty="0" smtClean="0"/>
              <a:t>   </a:t>
            </a:r>
          </a:p>
          <a:p>
            <a:r>
              <a:rPr lang="en-US" altLang="zh-CN" dirty="0"/>
              <a:t> </a:t>
            </a:r>
            <a:r>
              <a:rPr lang="en-US" altLang="zh-CN" dirty="0" smtClean="0"/>
              <a:t> </a:t>
            </a:r>
            <a:endParaRPr lang="zh-CN" altLang="en-US" dirty="0"/>
          </a:p>
          <a:p>
            <a:pPr lvl="1">
              <a:spcBef>
                <a:spcPct val="20000"/>
              </a:spcBef>
            </a:pPr>
            <a:endParaRPr lang="zh-CN" altLang="en-US" sz="1600" dirty="0"/>
          </a:p>
        </p:txBody>
      </p:sp>
    </p:spTree>
    <p:extLst>
      <p:ext uri="{BB962C8B-B14F-4D97-AF65-F5344CB8AC3E}">
        <p14:creationId xmlns:p14="http://schemas.microsoft.com/office/powerpoint/2010/main" val="3398624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
        <p:nvSpPr>
          <p:cNvPr id="14" name="五边形 13"/>
          <p:cNvSpPr/>
          <p:nvPr/>
        </p:nvSpPr>
        <p:spPr>
          <a:xfrm>
            <a:off x="107504" y="188888"/>
            <a:ext cx="5400600" cy="431800"/>
          </a:xfrm>
          <a:prstGeom prst="homePlate">
            <a:avLst/>
          </a:prstGeom>
          <a:solidFill>
            <a:srgbClr val="65B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mn-ea"/>
            </a:endParaRPr>
          </a:p>
        </p:txBody>
      </p:sp>
      <p:sp>
        <p:nvSpPr>
          <p:cNvPr id="29" name="矩形 21"/>
          <p:cNvSpPr>
            <a:spLocks noChangeArrowheads="1"/>
          </p:cNvSpPr>
          <p:nvPr/>
        </p:nvSpPr>
        <p:spPr bwMode="auto">
          <a:xfrm>
            <a:off x="107504" y="188640"/>
            <a:ext cx="5688632" cy="400110"/>
          </a:xfrm>
          <a:prstGeom prst="rect">
            <a:avLst/>
          </a:prstGeom>
          <a:noFill/>
          <a:ln w="9525">
            <a:noFill/>
            <a:miter lim="800000"/>
            <a:headEnd/>
            <a:tailEnd/>
          </a:ln>
        </p:spPr>
        <p:txBody>
          <a:bodyPr wrap="square">
            <a:spAutoFit/>
          </a:bodyPr>
          <a:lstStyle/>
          <a:p>
            <a:r>
              <a:rPr lang="zh-CN" altLang="en-US" sz="2000" b="1" dirty="0" smtClean="0">
                <a:latin typeface="+mn-ea"/>
              </a:rPr>
              <a:t>第三</a:t>
            </a:r>
            <a:r>
              <a:rPr lang="zh-CN" altLang="en-US" sz="2000" b="1" dirty="0">
                <a:latin typeface="+mn-ea"/>
              </a:rPr>
              <a:t>部分</a:t>
            </a:r>
            <a:r>
              <a:rPr lang="zh-CN" altLang="en-US" sz="2000" b="1" dirty="0" smtClean="0">
                <a:latin typeface="+mn-ea"/>
              </a:rPr>
              <a:t>：测试</a:t>
            </a:r>
            <a:r>
              <a:rPr lang="zh-CN" altLang="en-US" sz="2000" b="1" dirty="0">
                <a:latin typeface="+mn-ea"/>
              </a:rPr>
              <a:t>流程和</a:t>
            </a:r>
            <a:r>
              <a:rPr lang="zh-CN" altLang="en-US" sz="2000" b="1" dirty="0" smtClean="0">
                <a:latin typeface="+mn-ea"/>
              </a:rPr>
              <a:t>阶段</a:t>
            </a:r>
            <a:r>
              <a:rPr lang="en-US" altLang="zh-CN" sz="2000" b="1" dirty="0" smtClean="0">
                <a:latin typeface="+mn-ea"/>
              </a:rPr>
              <a:t>-</a:t>
            </a:r>
            <a:r>
              <a:rPr lang="zh-CN" altLang="en-US" sz="2000" b="1" dirty="0" smtClean="0">
                <a:latin typeface="+mn-ea"/>
              </a:rPr>
              <a:t>测试阶段</a:t>
            </a:r>
            <a:endParaRPr lang="zh-CN" altLang="en-US" sz="2000" dirty="0">
              <a:latin typeface="+mn-ea"/>
            </a:endParaRPr>
          </a:p>
        </p:txBody>
      </p:sp>
      <p:sp>
        <p:nvSpPr>
          <p:cNvPr id="11" name="AutoShape 4"/>
          <p:cNvSpPr>
            <a:spLocks noChangeArrowheads="1"/>
          </p:cNvSpPr>
          <p:nvPr/>
        </p:nvSpPr>
        <p:spPr bwMode="auto">
          <a:xfrm>
            <a:off x="2984500" y="3557588"/>
            <a:ext cx="1524000" cy="1576387"/>
          </a:xfrm>
          <a:prstGeom prst="roundRect">
            <a:avLst>
              <a:gd name="adj" fmla="val 16667"/>
            </a:avLst>
          </a:prstGeom>
          <a:solidFill>
            <a:srgbClr val="BBE0E3">
              <a:alpha val="79999"/>
            </a:srgbClr>
          </a:solidFill>
          <a:ln w="9525" algn="ctr">
            <a:solidFill>
              <a:srgbClr val="80808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AutoShape 5"/>
          <p:cNvSpPr>
            <a:spLocks noChangeArrowheads="1"/>
          </p:cNvSpPr>
          <p:nvPr/>
        </p:nvSpPr>
        <p:spPr bwMode="auto">
          <a:xfrm>
            <a:off x="5880100" y="2430463"/>
            <a:ext cx="1524000" cy="1577975"/>
          </a:xfrm>
          <a:prstGeom prst="roundRect">
            <a:avLst>
              <a:gd name="adj" fmla="val 16667"/>
            </a:avLst>
          </a:prstGeom>
          <a:solidFill>
            <a:srgbClr val="BBE0E3">
              <a:alpha val="79999"/>
            </a:srgbClr>
          </a:solidFill>
          <a:ln w="9525" algn="ctr">
            <a:solidFill>
              <a:srgbClr val="80808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AutoShape 6"/>
          <p:cNvSpPr>
            <a:spLocks noChangeArrowheads="1"/>
          </p:cNvSpPr>
          <p:nvPr/>
        </p:nvSpPr>
        <p:spPr bwMode="auto">
          <a:xfrm>
            <a:off x="7327900" y="1905000"/>
            <a:ext cx="1524000" cy="1577975"/>
          </a:xfrm>
          <a:prstGeom prst="roundRect">
            <a:avLst>
              <a:gd name="adj" fmla="val 16667"/>
            </a:avLst>
          </a:prstGeom>
          <a:solidFill>
            <a:srgbClr val="BBE0E3"/>
          </a:solidFill>
          <a:ln w="9525" algn="ctr">
            <a:solidFill>
              <a:srgbClr val="80808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AutoShape 7"/>
          <p:cNvSpPr>
            <a:spLocks noChangeArrowheads="1"/>
          </p:cNvSpPr>
          <p:nvPr/>
        </p:nvSpPr>
        <p:spPr bwMode="auto">
          <a:xfrm>
            <a:off x="1524000" y="4191000"/>
            <a:ext cx="1524000" cy="1577975"/>
          </a:xfrm>
          <a:prstGeom prst="roundRect">
            <a:avLst>
              <a:gd name="adj" fmla="val 16667"/>
            </a:avLst>
          </a:prstGeom>
          <a:solidFill>
            <a:srgbClr val="BBE0E3">
              <a:alpha val="79999"/>
            </a:srgbClr>
          </a:solidFill>
          <a:ln w="9525" algn="ctr">
            <a:solidFill>
              <a:srgbClr val="80808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AutoShape 9"/>
          <p:cNvSpPr>
            <a:spLocks noChangeArrowheads="1"/>
          </p:cNvSpPr>
          <p:nvPr/>
        </p:nvSpPr>
        <p:spPr bwMode="auto">
          <a:xfrm>
            <a:off x="4419600" y="2971800"/>
            <a:ext cx="1524000" cy="1576388"/>
          </a:xfrm>
          <a:prstGeom prst="roundRect">
            <a:avLst>
              <a:gd name="adj" fmla="val 16667"/>
            </a:avLst>
          </a:prstGeom>
          <a:solidFill>
            <a:srgbClr val="BBE0E3">
              <a:alpha val="79999"/>
            </a:srgbClr>
          </a:solidFill>
          <a:ln w="9525" algn="ctr">
            <a:solidFill>
              <a:srgbClr val="80808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3" name="Group 10"/>
          <p:cNvGrpSpPr>
            <a:grpSpLocks/>
          </p:cNvGrpSpPr>
          <p:nvPr/>
        </p:nvGrpSpPr>
        <p:grpSpPr bwMode="auto">
          <a:xfrm>
            <a:off x="1447800" y="3352800"/>
            <a:ext cx="1447800" cy="825500"/>
            <a:chOff x="2352" y="960"/>
            <a:chExt cx="893" cy="432"/>
          </a:xfrm>
        </p:grpSpPr>
        <p:sp>
          <p:nvSpPr>
            <p:cNvPr id="24" name="Rectangle 11"/>
            <p:cNvSpPr>
              <a:spLocks noChangeArrowheads="1"/>
            </p:cNvSpPr>
            <p:nvPr/>
          </p:nvSpPr>
          <p:spPr bwMode="auto">
            <a:xfrm>
              <a:off x="2408" y="1003"/>
              <a:ext cx="781" cy="346"/>
            </a:xfrm>
            <a:prstGeom prst="rect">
              <a:avLst/>
            </a:prstGeom>
            <a:solidFill>
              <a:srgbClr val="FBF503"/>
            </a:solidFill>
            <a:ln w="9525" algn="ctr">
              <a:noFill/>
              <a:miter lim="800000"/>
              <a:headEnd/>
              <a:tailEnd/>
            </a:ln>
          </p:spPr>
          <p:txBody>
            <a:bodyPr anchor="ct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200" b="1" i="0" u="none" strike="noStrike" kern="0" cap="none" spc="0" normalizeH="0" baseline="0" noProof="0" dirty="0">
                  <a:ln>
                    <a:noFill/>
                  </a:ln>
                  <a:effectLst/>
                  <a:uLnTx/>
                  <a:uFillTx/>
                  <a:cs typeface="Arial" pitchFamily="34" charset="0"/>
                </a:rPr>
                <a:t>单元测试</a:t>
              </a:r>
            </a:p>
          </p:txBody>
        </p:sp>
        <p:sp>
          <p:nvSpPr>
            <p:cNvPr id="25" name="AutoShape 12"/>
            <p:cNvSpPr>
              <a:spLocks noChangeArrowheads="1"/>
            </p:cNvSpPr>
            <p:nvPr/>
          </p:nvSpPr>
          <p:spPr bwMode="auto">
            <a:xfrm>
              <a:off x="2352" y="960"/>
              <a:ext cx="893" cy="432"/>
            </a:xfrm>
            <a:prstGeom prst="roundRect">
              <a:avLst>
                <a:gd name="adj" fmla="val 16667"/>
              </a:avLst>
            </a:prstGeom>
            <a:noFill/>
            <a:ln w="28575" algn="ctr">
              <a:solidFill>
                <a:srgbClr val="BBE0E3"/>
              </a:solidFill>
              <a:round/>
              <a:headEnd/>
              <a:tailEnd/>
            </a:ln>
            <a:effectLst>
              <a:prstShdw prst="shdw17" dist="17961" dir="2700000">
                <a:srgbClr val="BBE0E3">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6" name="Group 13"/>
          <p:cNvGrpSpPr>
            <a:grpSpLocks/>
          </p:cNvGrpSpPr>
          <p:nvPr/>
        </p:nvGrpSpPr>
        <p:grpSpPr bwMode="auto">
          <a:xfrm>
            <a:off x="88900" y="3857625"/>
            <a:ext cx="1447800" cy="827088"/>
            <a:chOff x="2352" y="960"/>
            <a:chExt cx="893" cy="432"/>
          </a:xfrm>
        </p:grpSpPr>
        <p:sp>
          <p:nvSpPr>
            <p:cNvPr id="27" name="Rectangle 14"/>
            <p:cNvSpPr>
              <a:spLocks noChangeArrowheads="1"/>
            </p:cNvSpPr>
            <p:nvPr/>
          </p:nvSpPr>
          <p:spPr bwMode="auto">
            <a:xfrm>
              <a:off x="2408" y="1003"/>
              <a:ext cx="781" cy="346"/>
            </a:xfrm>
            <a:prstGeom prst="rect">
              <a:avLst/>
            </a:prstGeom>
            <a:solidFill>
              <a:srgbClr val="000000"/>
            </a:solidFill>
            <a:ln w="9525" algn="ctr">
              <a:noFill/>
              <a:miter lim="800000"/>
              <a:headEnd/>
              <a:tailEnd/>
            </a:ln>
          </p:spPr>
          <p:txBody>
            <a:bodyPr anchor="ct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200" b="1" i="0" u="none" strike="noStrike" kern="0" cap="none" spc="0" normalizeH="0" baseline="0" noProof="0">
                  <a:ln>
                    <a:noFill/>
                  </a:ln>
                  <a:solidFill>
                    <a:srgbClr val="FFFFFF"/>
                  </a:solidFill>
                  <a:effectLst/>
                  <a:uLnTx/>
                  <a:uFillTx/>
                  <a:cs typeface="Arial" pitchFamily="34" charset="0"/>
                </a:rPr>
                <a:t>需求验证</a:t>
              </a:r>
            </a:p>
          </p:txBody>
        </p:sp>
        <p:sp>
          <p:nvSpPr>
            <p:cNvPr id="28" name="AutoShape 15"/>
            <p:cNvSpPr>
              <a:spLocks noChangeArrowheads="1"/>
            </p:cNvSpPr>
            <p:nvPr/>
          </p:nvSpPr>
          <p:spPr bwMode="auto">
            <a:xfrm>
              <a:off x="2352" y="960"/>
              <a:ext cx="893" cy="432"/>
            </a:xfrm>
            <a:prstGeom prst="roundRect">
              <a:avLst>
                <a:gd name="adj" fmla="val 16667"/>
              </a:avLst>
            </a:prstGeom>
            <a:noFill/>
            <a:ln w="28575" algn="ctr">
              <a:solidFill>
                <a:srgbClr val="BBE0E3"/>
              </a:solidFill>
              <a:round/>
              <a:headEnd/>
              <a:tailEnd/>
            </a:ln>
            <a:effectLst>
              <a:prstShdw prst="shdw17" dist="17961" dir="2700000">
                <a:srgbClr val="BBE0E3">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 name="Group 16"/>
          <p:cNvGrpSpPr>
            <a:grpSpLocks/>
          </p:cNvGrpSpPr>
          <p:nvPr/>
        </p:nvGrpSpPr>
        <p:grpSpPr bwMode="auto">
          <a:xfrm>
            <a:off x="2832100" y="2732088"/>
            <a:ext cx="1447800" cy="825500"/>
            <a:chOff x="2352" y="960"/>
            <a:chExt cx="893" cy="432"/>
          </a:xfrm>
        </p:grpSpPr>
        <p:sp>
          <p:nvSpPr>
            <p:cNvPr id="31" name="Rectangle 17"/>
            <p:cNvSpPr>
              <a:spLocks noChangeArrowheads="1"/>
            </p:cNvSpPr>
            <p:nvPr/>
          </p:nvSpPr>
          <p:spPr bwMode="auto">
            <a:xfrm>
              <a:off x="2408" y="1003"/>
              <a:ext cx="781" cy="346"/>
            </a:xfrm>
            <a:prstGeom prst="rect">
              <a:avLst/>
            </a:prstGeom>
            <a:gradFill rotWithShape="1">
              <a:gsLst>
                <a:gs pos="0">
                  <a:srgbClr val="FBF503"/>
                </a:gs>
                <a:gs pos="100000">
                  <a:srgbClr val="0000FF"/>
                </a:gs>
              </a:gsLst>
              <a:lin ang="0" scaled="1"/>
            </a:gradFill>
            <a:ln w="9525" algn="ctr">
              <a:solidFill>
                <a:srgbClr val="FFFFFF"/>
              </a:solidFill>
              <a:miter lim="800000"/>
              <a:headEnd/>
              <a:tailEnd/>
            </a:ln>
          </p:spPr>
          <p:txBody>
            <a:bodyPr anchor="ct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200" b="1" i="0" u="none" strike="noStrike" kern="0" cap="none" spc="0" normalizeH="0" baseline="0" noProof="0">
                  <a:ln>
                    <a:noFill/>
                  </a:ln>
                  <a:solidFill>
                    <a:srgbClr val="FFFFFF"/>
                  </a:solidFill>
                  <a:effectLst/>
                  <a:uLnTx/>
                  <a:uFillTx/>
                  <a:cs typeface="Arial" pitchFamily="34" charset="0"/>
                </a:rPr>
                <a:t>集成测试</a:t>
              </a:r>
            </a:p>
          </p:txBody>
        </p:sp>
        <p:sp>
          <p:nvSpPr>
            <p:cNvPr id="32" name="AutoShape 18"/>
            <p:cNvSpPr>
              <a:spLocks noChangeArrowheads="1"/>
            </p:cNvSpPr>
            <p:nvPr/>
          </p:nvSpPr>
          <p:spPr bwMode="auto">
            <a:xfrm>
              <a:off x="2352" y="960"/>
              <a:ext cx="893" cy="432"/>
            </a:xfrm>
            <a:prstGeom prst="roundRect">
              <a:avLst>
                <a:gd name="adj" fmla="val 16667"/>
              </a:avLst>
            </a:prstGeom>
            <a:noFill/>
            <a:ln w="28575" algn="ctr">
              <a:solidFill>
                <a:srgbClr val="BBE0E3"/>
              </a:solidFill>
              <a:round/>
              <a:headEnd/>
              <a:tailEnd/>
            </a:ln>
            <a:effectLst>
              <a:prstShdw prst="shdw17" dist="17961" dir="2700000">
                <a:srgbClr val="BBE0E3">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3" name="Group 19"/>
          <p:cNvGrpSpPr>
            <a:grpSpLocks/>
          </p:cNvGrpSpPr>
          <p:nvPr/>
        </p:nvGrpSpPr>
        <p:grpSpPr bwMode="auto">
          <a:xfrm>
            <a:off x="4203700" y="2143125"/>
            <a:ext cx="1447800" cy="827088"/>
            <a:chOff x="2352" y="960"/>
            <a:chExt cx="893" cy="432"/>
          </a:xfrm>
        </p:grpSpPr>
        <p:sp>
          <p:nvSpPr>
            <p:cNvPr id="34" name="Rectangle 20"/>
            <p:cNvSpPr>
              <a:spLocks noChangeArrowheads="1"/>
            </p:cNvSpPr>
            <p:nvPr/>
          </p:nvSpPr>
          <p:spPr bwMode="auto">
            <a:xfrm>
              <a:off x="2408" y="1003"/>
              <a:ext cx="781" cy="346"/>
            </a:xfrm>
            <a:prstGeom prst="rect">
              <a:avLst/>
            </a:prstGeom>
            <a:solidFill>
              <a:srgbClr val="0000FF"/>
            </a:solidFill>
            <a:ln w="9525" algn="ctr">
              <a:noFill/>
              <a:miter lim="800000"/>
              <a:headEnd/>
              <a:tailEnd/>
            </a:ln>
          </p:spPr>
          <p:txBody>
            <a:bodyPr anchor="ct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200" b="1" i="0" u="none" strike="noStrike" kern="0" cap="none" spc="0" normalizeH="0" baseline="0" noProof="0">
                  <a:ln>
                    <a:noFill/>
                  </a:ln>
                  <a:solidFill>
                    <a:srgbClr val="FFFFFF"/>
                  </a:solidFill>
                  <a:effectLst/>
                  <a:uLnTx/>
                  <a:uFillTx/>
                  <a:cs typeface="Arial" pitchFamily="34" charset="0"/>
                </a:rPr>
                <a:t>系统测试</a:t>
              </a:r>
            </a:p>
          </p:txBody>
        </p:sp>
        <p:sp>
          <p:nvSpPr>
            <p:cNvPr id="35" name="AutoShape 21"/>
            <p:cNvSpPr>
              <a:spLocks noChangeArrowheads="1"/>
            </p:cNvSpPr>
            <p:nvPr/>
          </p:nvSpPr>
          <p:spPr bwMode="auto">
            <a:xfrm>
              <a:off x="2352" y="960"/>
              <a:ext cx="893" cy="432"/>
            </a:xfrm>
            <a:prstGeom prst="roundRect">
              <a:avLst>
                <a:gd name="adj" fmla="val 16667"/>
              </a:avLst>
            </a:prstGeom>
            <a:noFill/>
            <a:ln w="28575" algn="ctr">
              <a:solidFill>
                <a:srgbClr val="BBE0E3"/>
              </a:solidFill>
              <a:round/>
              <a:headEnd/>
              <a:tailEnd/>
            </a:ln>
            <a:effectLst>
              <a:prstShdw prst="shdw17" dist="17961" dir="2700000">
                <a:srgbClr val="BBE0E3">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6" name="Group 22"/>
          <p:cNvGrpSpPr>
            <a:grpSpLocks/>
          </p:cNvGrpSpPr>
          <p:nvPr/>
        </p:nvGrpSpPr>
        <p:grpSpPr bwMode="auto">
          <a:xfrm>
            <a:off x="5575300" y="1604963"/>
            <a:ext cx="1447800" cy="825500"/>
            <a:chOff x="2352" y="960"/>
            <a:chExt cx="893" cy="432"/>
          </a:xfrm>
        </p:grpSpPr>
        <p:sp>
          <p:nvSpPr>
            <p:cNvPr id="37" name="Rectangle 23"/>
            <p:cNvSpPr>
              <a:spLocks noChangeArrowheads="1"/>
            </p:cNvSpPr>
            <p:nvPr/>
          </p:nvSpPr>
          <p:spPr bwMode="auto">
            <a:xfrm>
              <a:off x="2408" y="1003"/>
              <a:ext cx="781" cy="346"/>
            </a:xfrm>
            <a:prstGeom prst="rect">
              <a:avLst/>
            </a:prstGeom>
            <a:solidFill>
              <a:srgbClr val="1378FF"/>
            </a:solidFill>
            <a:ln w="9525" algn="ctr">
              <a:noFill/>
              <a:miter lim="800000"/>
              <a:headEnd/>
              <a:tailEnd/>
            </a:ln>
          </p:spPr>
          <p:txBody>
            <a:bodyPr anchor="ct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200" b="1" i="0" u="none" strike="noStrike" kern="0" cap="none" spc="0" normalizeH="0" baseline="0" noProof="0">
                  <a:ln>
                    <a:noFill/>
                  </a:ln>
                  <a:solidFill>
                    <a:srgbClr val="FFFFFF"/>
                  </a:solidFill>
                  <a:effectLst/>
                  <a:uLnTx/>
                  <a:uFillTx/>
                  <a:cs typeface="Arial" pitchFamily="34" charset="0"/>
                </a:rPr>
                <a:t>系统集成测试</a:t>
              </a:r>
            </a:p>
          </p:txBody>
        </p:sp>
        <p:sp>
          <p:nvSpPr>
            <p:cNvPr id="38" name="AutoShape 24"/>
            <p:cNvSpPr>
              <a:spLocks noChangeArrowheads="1"/>
            </p:cNvSpPr>
            <p:nvPr/>
          </p:nvSpPr>
          <p:spPr bwMode="auto">
            <a:xfrm>
              <a:off x="2352" y="960"/>
              <a:ext cx="893" cy="432"/>
            </a:xfrm>
            <a:prstGeom prst="roundRect">
              <a:avLst>
                <a:gd name="adj" fmla="val 16667"/>
              </a:avLst>
            </a:prstGeom>
            <a:noFill/>
            <a:ln w="28575" algn="ctr">
              <a:solidFill>
                <a:srgbClr val="BBE0E3"/>
              </a:solidFill>
              <a:round/>
              <a:headEnd/>
              <a:tailEnd/>
            </a:ln>
            <a:effectLst>
              <a:prstShdw prst="shdw17" dist="17961" dir="2700000">
                <a:srgbClr val="BBE0E3">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9" name="Group 25"/>
          <p:cNvGrpSpPr>
            <a:grpSpLocks/>
          </p:cNvGrpSpPr>
          <p:nvPr/>
        </p:nvGrpSpPr>
        <p:grpSpPr bwMode="auto">
          <a:xfrm>
            <a:off x="6946900" y="1079500"/>
            <a:ext cx="1447800" cy="825500"/>
            <a:chOff x="2352" y="960"/>
            <a:chExt cx="893" cy="432"/>
          </a:xfrm>
        </p:grpSpPr>
        <p:sp>
          <p:nvSpPr>
            <p:cNvPr id="40" name="Rectangle 26"/>
            <p:cNvSpPr>
              <a:spLocks noChangeArrowheads="1"/>
            </p:cNvSpPr>
            <p:nvPr/>
          </p:nvSpPr>
          <p:spPr bwMode="auto">
            <a:xfrm>
              <a:off x="2408" y="1003"/>
              <a:ext cx="781" cy="346"/>
            </a:xfrm>
            <a:prstGeom prst="rect">
              <a:avLst/>
            </a:prstGeom>
            <a:solidFill>
              <a:srgbClr val="000000"/>
            </a:solidFill>
            <a:ln w="9525" algn="ctr">
              <a:noFill/>
              <a:miter lim="800000"/>
              <a:headEnd/>
              <a:tailEnd/>
            </a:ln>
          </p:spPr>
          <p:txBody>
            <a:bodyPr anchor="ctr"/>
            <a:lstStyle/>
            <a:p>
              <a:pPr marL="0" marR="0" lvl="0" indent="0" algn="ctr" defTabSz="914400" eaLnBrk="1" fontAlgn="auto" latinLnBrk="0" hangingPunct="1">
                <a:lnSpc>
                  <a:spcPct val="100000"/>
                </a:lnSpc>
                <a:spcBef>
                  <a:spcPts val="0"/>
                </a:spcBef>
                <a:spcAft>
                  <a:spcPts val="0"/>
                </a:spcAft>
                <a:buClr>
                  <a:srgbClr val="333399"/>
                </a:buClr>
                <a:buSzTx/>
                <a:buFont typeface="Wingdings" pitchFamily="2" charset="2"/>
                <a:buNone/>
                <a:tabLst/>
                <a:defRPr/>
              </a:pPr>
              <a:r>
                <a:rPr kumimoji="0" lang="zh-CN" altLang="en-US" sz="1200" b="1" i="0" u="none" strike="noStrike" kern="0" cap="none" spc="0" normalizeH="0" baseline="0" noProof="0">
                  <a:ln>
                    <a:noFill/>
                  </a:ln>
                  <a:solidFill>
                    <a:srgbClr val="FFFFFF"/>
                  </a:solidFill>
                  <a:effectLst/>
                  <a:uLnTx/>
                  <a:uFillTx/>
                  <a:cs typeface="Arial" pitchFamily="34" charset="0"/>
                </a:rPr>
                <a:t>验收测试</a:t>
              </a:r>
            </a:p>
          </p:txBody>
        </p:sp>
        <p:sp>
          <p:nvSpPr>
            <p:cNvPr id="41" name="AutoShape 27"/>
            <p:cNvSpPr>
              <a:spLocks noChangeArrowheads="1"/>
            </p:cNvSpPr>
            <p:nvPr/>
          </p:nvSpPr>
          <p:spPr bwMode="auto">
            <a:xfrm>
              <a:off x="2352" y="960"/>
              <a:ext cx="893" cy="432"/>
            </a:xfrm>
            <a:prstGeom prst="roundRect">
              <a:avLst>
                <a:gd name="adj" fmla="val 16667"/>
              </a:avLst>
            </a:prstGeom>
            <a:noFill/>
            <a:ln w="28575" algn="ctr">
              <a:solidFill>
                <a:srgbClr val="BBE0E3"/>
              </a:solidFill>
              <a:round/>
              <a:headEnd/>
              <a:tailEnd/>
            </a:ln>
            <a:effectLst>
              <a:prstShdw prst="shdw17" dist="17961" dir="2700000">
                <a:srgbClr val="BBE0E3">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42" name="Text Box 28"/>
          <p:cNvSpPr txBox="1">
            <a:spLocks noChangeArrowheads="1"/>
          </p:cNvSpPr>
          <p:nvPr/>
        </p:nvSpPr>
        <p:spPr bwMode="auto">
          <a:xfrm>
            <a:off x="1612900" y="4233863"/>
            <a:ext cx="1371600" cy="1276350"/>
          </a:xfrm>
          <a:prstGeom prst="rect">
            <a:avLst/>
          </a:prstGeom>
          <a:noFill/>
          <a:ln w="9525" algn="ctr">
            <a:noFill/>
            <a:miter lim="800000"/>
            <a:headEnd/>
            <a:tailEnd/>
          </a:ln>
        </p:spPr>
        <p:txBody>
          <a:bodyPr anchor="ctr"/>
          <a:lstStyle/>
          <a:p>
            <a:pPr>
              <a:buClr>
                <a:schemeClr val="accent2"/>
              </a:buClr>
              <a:buFont typeface="Wingdings" pitchFamily="2" charset="2"/>
              <a:buChar char="Ø"/>
            </a:pPr>
            <a:r>
              <a:rPr lang="zh-CN" altLang="en-US" sz="1200">
                <a:cs typeface="Arial" pitchFamily="34" charset="0"/>
              </a:rPr>
              <a:t> </a:t>
            </a:r>
            <a:r>
              <a:rPr lang="zh-CN" altLang="en-US" sz="1200" b="1">
                <a:cs typeface="Arial" pitchFamily="34" charset="0"/>
              </a:rPr>
              <a:t>模块级别</a:t>
            </a:r>
          </a:p>
          <a:p>
            <a:pPr>
              <a:buClr>
                <a:schemeClr val="accent2"/>
              </a:buClr>
              <a:buFont typeface="Wingdings" pitchFamily="2" charset="2"/>
              <a:buChar char="Ø"/>
            </a:pPr>
            <a:r>
              <a:rPr lang="zh-CN" altLang="en-US" sz="1200" b="1">
                <a:cs typeface="Arial" pitchFamily="34" charset="0"/>
              </a:rPr>
              <a:t> 确认编码规范 </a:t>
            </a:r>
            <a:endParaRPr lang="zh-CN" altLang="en-US" sz="1200">
              <a:cs typeface="Arial" pitchFamily="34" charset="0"/>
            </a:endParaRPr>
          </a:p>
          <a:p>
            <a:pPr>
              <a:buClr>
                <a:schemeClr val="accent2"/>
              </a:buClr>
              <a:buFont typeface="Wingdings" pitchFamily="2" charset="2"/>
              <a:buChar char="Ø"/>
            </a:pPr>
            <a:r>
              <a:rPr lang="zh-CN" altLang="en-US" sz="1200" b="1">
                <a:cs typeface="Arial" pitchFamily="34" charset="0"/>
              </a:rPr>
              <a:t> 制定主测试计划</a:t>
            </a:r>
          </a:p>
          <a:p>
            <a:pPr>
              <a:buClr>
                <a:schemeClr val="accent2"/>
              </a:buClr>
              <a:buFont typeface="Wingdings" pitchFamily="2" charset="2"/>
              <a:buChar char="Ø"/>
            </a:pPr>
            <a:r>
              <a:rPr lang="zh-CN" altLang="en-US" sz="1200" b="1">
                <a:cs typeface="Arial" pitchFamily="34" charset="0"/>
              </a:rPr>
              <a:t>确认测试覆盖</a:t>
            </a:r>
            <a:endParaRPr lang="zh-CN" altLang="en-US" sz="1200">
              <a:cs typeface="Arial" pitchFamily="34" charset="0"/>
            </a:endParaRPr>
          </a:p>
        </p:txBody>
      </p:sp>
      <p:sp>
        <p:nvSpPr>
          <p:cNvPr id="43" name="Text Box 29"/>
          <p:cNvSpPr txBox="1">
            <a:spLocks noChangeArrowheads="1"/>
          </p:cNvSpPr>
          <p:nvPr/>
        </p:nvSpPr>
        <p:spPr bwMode="auto">
          <a:xfrm>
            <a:off x="88900" y="5114925"/>
            <a:ext cx="1371600" cy="676275"/>
          </a:xfrm>
          <a:prstGeom prst="rect">
            <a:avLst/>
          </a:prstGeom>
          <a:noFill/>
          <a:ln w="9525" algn="ctr">
            <a:noFill/>
            <a:miter lim="800000"/>
            <a:headEnd/>
            <a:tailEnd/>
          </a:ln>
        </p:spPr>
        <p:txBody>
          <a:bodyPr anchor="ctr"/>
          <a:lstStyle/>
          <a:p>
            <a:pPr>
              <a:buClr>
                <a:schemeClr val="accent2"/>
              </a:buClr>
              <a:buFont typeface="Wingdings" pitchFamily="2" charset="2"/>
              <a:buChar char="Ø"/>
            </a:pPr>
            <a:r>
              <a:rPr lang="zh-CN" altLang="en-US" sz="1200" b="1">
                <a:cs typeface="Arial" pitchFamily="34" charset="0"/>
              </a:rPr>
              <a:t> 静态测试为主</a:t>
            </a:r>
            <a:endParaRPr lang="zh-CN" altLang="en-US" sz="1200">
              <a:cs typeface="Arial" pitchFamily="34" charset="0"/>
            </a:endParaRPr>
          </a:p>
          <a:p>
            <a:pPr>
              <a:buClr>
                <a:schemeClr val="accent2"/>
              </a:buClr>
              <a:buFont typeface="Wingdings" pitchFamily="2" charset="2"/>
              <a:buChar char="Ø"/>
            </a:pPr>
            <a:r>
              <a:rPr lang="zh-CN" altLang="en-US" sz="1200" b="1">
                <a:cs typeface="Arial" pitchFamily="34" charset="0"/>
              </a:rPr>
              <a:t> 验证可测试性</a:t>
            </a:r>
          </a:p>
          <a:p>
            <a:pPr>
              <a:buClr>
                <a:schemeClr val="accent2"/>
              </a:buClr>
              <a:buFont typeface="Wingdings" pitchFamily="2" charset="2"/>
              <a:buChar char="Ø"/>
            </a:pPr>
            <a:r>
              <a:rPr lang="zh-CN" altLang="en-US" sz="1200" b="1">
                <a:cs typeface="Arial" pitchFamily="34" charset="0"/>
              </a:rPr>
              <a:t> 验证可追踪性</a:t>
            </a:r>
          </a:p>
          <a:p>
            <a:pPr>
              <a:buClr>
                <a:schemeClr val="accent2"/>
              </a:buClr>
              <a:buFont typeface="Wingdings" pitchFamily="2" charset="2"/>
              <a:buChar char="Ø"/>
            </a:pPr>
            <a:r>
              <a:rPr lang="zh-CN" altLang="en-US" sz="1200" b="1">
                <a:cs typeface="Arial" pitchFamily="34" charset="0"/>
              </a:rPr>
              <a:t> 制定测试策略</a:t>
            </a:r>
            <a:endParaRPr lang="zh-CN" altLang="en-US" sz="1200">
              <a:cs typeface="Arial" pitchFamily="34" charset="0"/>
            </a:endParaRPr>
          </a:p>
        </p:txBody>
      </p:sp>
      <p:sp>
        <p:nvSpPr>
          <p:cNvPr id="44" name="Text Box 30"/>
          <p:cNvSpPr txBox="1">
            <a:spLocks noChangeArrowheads="1"/>
          </p:cNvSpPr>
          <p:nvPr/>
        </p:nvSpPr>
        <p:spPr bwMode="auto">
          <a:xfrm>
            <a:off x="3060700" y="3557588"/>
            <a:ext cx="1524000" cy="1243012"/>
          </a:xfrm>
          <a:prstGeom prst="rect">
            <a:avLst/>
          </a:prstGeom>
          <a:noFill/>
          <a:ln w="9525" algn="ctr">
            <a:noFill/>
            <a:miter lim="800000"/>
            <a:headEnd/>
            <a:tailEnd/>
          </a:ln>
        </p:spPr>
        <p:txBody>
          <a:bodyPr anchor="ctr"/>
          <a:lstStyle/>
          <a:p>
            <a:pPr>
              <a:buClr>
                <a:schemeClr val="accent2"/>
              </a:buClr>
              <a:buFont typeface="Wingdings" pitchFamily="2" charset="2"/>
              <a:buChar char="Ø"/>
            </a:pPr>
            <a:r>
              <a:rPr lang="zh-CN" altLang="en-US" sz="1200" b="1">
                <a:cs typeface="Arial" pitchFamily="34" charset="0"/>
              </a:rPr>
              <a:t> 模块集成</a:t>
            </a:r>
          </a:p>
          <a:p>
            <a:pPr>
              <a:buClr>
                <a:schemeClr val="accent2"/>
              </a:buClr>
              <a:buFont typeface="Wingdings" pitchFamily="2" charset="2"/>
              <a:buChar char="Ø"/>
            </a:pPr>
            <a:r>
              <a:rPr lang="zh-CN" altLang="en-US" sz="1200" b="1">
                <a:cs typeface="Arial" pitchFamily="34" charset="0"/>
              </a:rPr>
              <a:t> 验证功能需求</a:t>
            </a:r>
            <a:endParaRPr lang="zh-CN" altLang="en-US" sz="1200">
              <a:cs typeface="Arial" pitchFamily="34" charset="0"/>
            </a:endParaRPr>
          </a:p>
          <a:p>
            <a:pPr>
              <a:buClr>
                <a:schemeClr val="accent2"/>
              </a:buClr>
              <a:buFont typeface="Wingdings" pitchFamily="2" charset="2"/>
              <a:buChar char="Ø"/>
            </a:pPr>
            <a:r>
              <a:rPr lang="zh-CN" altLang="en-US" sz="1200" b="1">
                <a:cs typeface="Arial" pitchFamily="34" charset="0"/>
              </a:rPr>
              <a:t> 制定详细测试计划</a:t>
            </a:r>
            <a:endParaRPr lang="zh-CN" altLang="en-US" sz="1200">
              <a:cs typeface="Arial" pitchFamily="34" charset="0"/>
            </a:endParaRPr>
          </a:p>
        </p:txBody>
      </p:sp>
      <p:sp>
        <p:nvSpPr>
          <p:cNvPr id="45" name="Text Box 31"/>
          <p:cNvSpPr txBox="1">
            <a:spLocks noChangeArrowheads="1"/>
          </p:cNvSpPr>
          <p:nvPr/>
        </p:nvSpPr>
        <p:spPr bwMode="auto">
          <a:xfrm>
            <a:off x="4432300" y="2763838"/>
            <a:ext cx="1600200" cy="1427162"/>
          </a:xfrm>
          <a:prstGeom prst="rect">
            <a:avLst/>
          </a:prstGeom>
          <a:noFill/>
          <a:ln w="9525" algn="ctr">
            <a:noFill/>
            <a:miter lim="800000"/>
            <a:headEnd/>
            <a:tailEnd/>
          </a:ln>
        </p:spPr>
        <p:txBody>
          <a:bodyPr anchor="ctr"/>
          <a:lstStyle/>
          <a:p>
            <a:pPr>
              <a:buClr>
                <a:schemeClr val="accent2"/>
              </a:buClr>
              <a:buFont typeface="Wingdings" pitchFamily="2" charset="2"/>
              <a:buChar char="Ø"/>
            </a:pPr>
            <a:r>
              <a:rPr lang="zh-CN" altLang="en-US" sz="1200">
                <a:cs typeface="Arial" pitchFamily="34" charset="0"/>
              </a:rPr>
              <a:t> </a:t>
            </a:r>
            <a:r>
              <a:rPr lang="zh-CN" altLang="en-US" sz="1200" b="1">
                <a:cs typeface="Arial" pitchFamily="34" charset="0"/>
              </a:rPr>
              <a:t>系统级别集成</a:t>
            </a:r>
          </a:p>
          <a:p>
            <a:pPr>
              <a:buClr>
                <a:schemeClr val="accent2"/>
              </a:buClr>
              <a:buFont typeface="Wingdings" pitchFamily="2" charset="2"/>
              <a:buChar char="Ø"/>
            </a:pPr>
            <a:r>
              <a:rPr lang="zh-CN" altLang="en-US" sz="1200" b="1">
                <a:cs typeface="Arial" pitchFamily="34" charset="0"/>
              </a:rPr>
              <a:t> 搭建系统测试环境</a:t>
            </a:r>
          </a:p>
          <a:p>
            <a:pPr>
              <a:buClr>
                <a:schemeClr val="accent2"/>
              </a:buClr>
              <a:buFont typeface="Wingdings" pitchFamily="2" charset="2"/>
              <a:buChar char="Ø"/>
            </a:pPr>
            <a:r>
              <a:rPr lang="zh-CN" altLang="en-US" sz="1200" b="1">
                <a:cs typeface="Arial" pitchFamily="34" charset="0"/>
              </a:rPr>
              <a:t>功能和结构测试 </a:t>
            </a:r>
            <a:endParaRPr lang="zh-CN" altLang="en-US" sz="1200">
              <a:cs typeface="Arial" pitchFamily="34" charset="0"/>
            </a:endParaRPr>
          </a:p>
        </p:txBody>
      </p:sp>
      <p:sp>
        <p:nvSpPr>
          <p:cNvPr id="46" name="Text Box 32"/>
          <p:cNvSpPr txBox="1">
            <a:spLocks noChangeArrowheads="1"/>
          </p:cNvSpPr>
          <p:nvPr/>
        </p:nvSpPr>
        <p:spPr bwMode="auto">
          <a:xfrm>
            <a:off x="5880100" y="2355850"/>
            <a:ext cx="1600200" cy="1427163"/>
          </a:xfrm>
          <a:prstGeom prst="rect">
            <a:avLst/>
          </a:prstGeom>
          <a:noFill/>
          <a:ln w="9525" algn="ctr">
            <a:noFill/>
            <a:miter lim="800000"/>
            <a:headEnd/>
            <a:tailEnd/>
          </a:ln>
        </p:spPr>
        <p:txBody>
          <a:bodyPr anchor="ctr"/>
          <a:lstStyle/>
          <a:p>
            <a:pPr>
              <a:buClr>
                <a:schemeClr val="accent2"/>
              </a:buClr>
              <a:buFont typeface="Wingdings" pitchFamily="2" charset="2"/>
              <a:buChar char="Ø"/>
            </a:pPr>
            <a:r>
              <a:rPr lang="zh-CN" altLang="en-US" sz="1200">
                <a:cs typeface="Arial" pitchFamily="34" charset="0"/>
              </a:rPr>
              <a:t> </a:t>
            </a:r>
            <a:r>
              <a:rPr lang="zh-CN" altLang="en-US" sz="1200" b="1">
                <a:cs typeface="Arial" pitchFamily="34" charset="0"/>
              </a:rPr>
              <a:t>应用和系统之间的连通</a:t>
            </a:r>
          </a:p>
          <a:p>
            <a:pPr>
              <a:buClr>
                <a:schemeClr val="accent2"/>
              </a:buClr>
              <a:buFont typeface="Wingdings" pitchFamily="2" charset="2"/>
              <a:buChar char="Ø"/>
            </a:pPr>
            <a:r>
              <a:rPr lang="zh-CN" altLang="en-US" sz="1200" b="1">
                <a:cs typeface="Arial" pitchFamily="34" charset="0"/>
              </a:rPr>
              <a:t> 端到端的测试</a:t>
            </a:r>
          </a:p>
          <a:p>
            <a:pPr>
              <a:buClr>
                <a:schemeClr val="accent2"/>
              </a:buClr>
              <a:buFont typeface="Wingdings" pitchFamily="2" charset="2"/>
              <a:buChar char="Ø"/>
            </a:pPr>
            <a:r>
              <a:rPr lang="zh-CN" altLang="en-US" sz="1200" b="1">
                <a:cs typeface="Arial" pitchFamily="34" charset="0"/>
              </a:rPr>
              <a:t> 基础设施测试 </a:t>
            </a:r>
            <a:endParaRPr lang="zh-CN" altLang="en-US" sz="1200">
              <a:cs typeface="Arial" pitchFamily="34" charset="0"/>
            </a:endParaRPr>
          </a:p>
        </p:txBody>
      </p:sp>
      <p:sp>
        <p:nvSpPr>
          <p:cNvPr id="47" name="Text Box 33"/>
          <p:cNvSpPr txBox="1">
            <a:spLocks noChangeArrowheads="1"/>
          </p:cNvSpPr>
          <p:nvPr/>
        </p:nvSpPr>
        <p:spPr bwMode="auto">
          <a:xfrm>
            <a:off x="7327900" y="1981200"/>
            <a:ext cx="1524000" cy="976313"/>
          </a:xfrm>
          <a:prstGeom prst="rect">
            <a:avLst/>
          </a:prstGeom>
          <a:noFill/>
          <a:ln w="9525" algn="ctr">
            <a:noFill/>
            <a:miter lim="800000"/>
            <a:headEnd/>
            <a:tailEnd/>
          </a:ln>
        </p:spPr>
        <p:txBody>
          <a:bodyPr anchor="ctr"/>
          <a:lstStyle/>
          <a:p>
            <a:pPr>
              <a:buClr>
                <a:schemeClr val="accent2"/>
              </a:buClr>
              <a:buFont typeface="Wingdings" pitchFamily="2" charset="2"/>
              <a:buChar char="Ø"/>
            </a:pPr>
            <a:r>
              <a:rPr lang="zh-CN" altLang="en-US" sz="1200">
                <a:cs typeface="Arial" pitchFamily="34" charset="0"/>
              </a:rPr>
              <a:t> </a:t>
            </a:r>
            <a:r>
              <a:rPr lang="zh-CN" altLang="en-US" sz="1200" b="1">
                <a:cs typeface="Arial" pitchFamily="34" charset="0"/>
              </a:rPr>
              <a:t>最终用户介入</a:t>
            </a:r>
          </a:p>
          <a:p>
            <a:pPr>
              <a:buClr>
                <a:schemeClr val="accent2"/>
              </a:buClr>
              <a:buFont typeface="Wingdings" pitchFamily="2" charset="2"/>
              <a:buChar char="Ø"/>
            </a:pPr>
            <a:r>
              <a:rPr lang="zh-CN" altLang="en-US" sz="1200" b="1">
                <a:cs typeface="Arial" pitchFamily="34" charset="0"/>
              </a:rPr>
              <a:t> 模拟生产环境 </a:t>
            </a:r>
          </a:p>
        </p:txBody>
      </p:sp>
      <p:sp>
        <p:nvSpPr>
          <p:cNvPr id="48" name="Text Box 35"/>
          <p:cNvSpPr txBox="1">
            <a:spLocks noChangeArrowheads="1"/>
          </p:cNvSpPr>
          <p:nvPr/>
        </p:nvSpPr>
        <p:spPr bwMode="auto">
          <a:xfrm>
            <a:off x="3746500" y="5854700"/>
            <a:ext cx="1143000" cy="376238"/>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endParaRPr lang="zh-CN" altLang="en-US" sz="1200" b="1">
              <a:cs typeface="Arial" pitchFamily="34" charset="0"/>
            </a:endParaRPr>
          </a:p>
        </p:txBody>
      </p:sp>
      <p:sp>
        <p:nvSpPr>
          <p:cNvPr id="49" name="Text Box 36"/>
          <p:cNvSpPr txBox="1">
            <a:spLocks noChangeArrowheads="1"/>
          </p:cNvSpPr>
          <p:nvPr/>
        </p:nvSpPr>
        <p:spPr bwMode="auto">
          <a:xfrm>
            <a:off x="4889500" y="5422900"/>
            <a:ext cx="1143000" cy="249238"/>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r>
              <a:rPr lang="zh-CN" altLang="en-US" sz="1200" b="1">
                <a:cs typeface="Arial" pitchFamily="34" charset="0"/>
              </a:rPr>
              <a:t>测试准备</a:t>
            </a:r>
          </a:p>
        </p:txBody>
      </p:sp>
      <p:sp>
        <p:nvSpPr>
          <p:cNvPr id="50" name="Text Box 37"/>
          <p:cNvSpPr txBox="1">
            <a:spLocks noChangeArrowheads="1"/>
          </p:cNvSpPr>
          <p:nvPr/>
        </p:nvSpPr>
        <p:spPr bwMode="auto">
          <a:xfrm>
            <a:off x="6032500" y="4879975"/>
            <a:ext cx="1206500" cy="269875"/>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endParaRPr lang="zh-CN" altLang="en-US" sz="1200" b="1">
              <a:cs typeface="Arial" pitchFamily="34" charset="0"/>
            </a:endParaRPr>
          </a:p>
        </p:txBody>
      </p:sp>
      <p:sp>
        <p:nvSpPr>
          <p:cNvPr id="51" name="Text Box 38"/>
          <p:cNvSpPr txBox="1">
            <a:spLocks noChangeArrowheads="1"/>
          </p:cNvSpPr>
          <p:nvPr/>
        </p:nvSpPr>
        <p:spPr bwMode="auto">
          <a:xfrm>
            <a:off x="6642100" y="4578350"/>
            <a:ext cx="1384300" cy="271463"/>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r>
              <a:rPr lang="zh-CN" altLang="en-US" sz="1200" b="1">
                <a:cs typeface="Arial" pitchFamily="34" charset="0"/>
              </a:rPr>
              <a:t> 测试报告</a:t>
            </a:r>
          </a:p>
        </p:txBody>
      </p:sp>
      <p:sp>
        <p:nvSpPr>
          <p:cNvPr id="52" name="Text Box 39"/>
          <p:cNvSpPr txBox="1">
            <a:spLocks noChangeArrowheads="1"/>
          </p:cNvSpPr>
          <p:nvPr/>
        </p:nvSpPr>
        <p:spPr bwMode="auto">
          <a:xfrm>
            <a:off x="7542213" y="4127500"/>
            <a:ext cx="1462087" cy="450850"/>
          </a:xfrm>
          <a:prstGeom prst="rect">
            <a:avLst/>
          </a:prstGeom>
          <a:noFill/>
          <a:ln w="9525" algn="ctr">
            <a:noFill/>
            <a:miter lim="800000"/>
            <a:headEnd/>
            <a:tailEnd/>
          </a:ln>
        </p:spPr>
        <p:txBody>
          <a:bodyPr anchor="ctr"/>
          <a:lstStyle/>
          <a:p>
            <a:pPr algn="ctr">
              <a:buClr>
                <a:schemeClr val="accent2"/>
              </a:buClr>
              <a:buFont typeface="Wingdings" pitchFamily="2" charset="2"/>
              <a:buNone/>
            </a:pPr>
            <a:r>
              <a:rPr lang="zh-CN" altLang="en-US" sz="1200" b="1">
                <a:cs typeface="Arial" pitchFamily="34" charset="0"/>
              </a:rPr>
              <a:t>开始下一测试阶段的计划 </a:t>
            </a:r>
          </a:p>
        </p:txBody>
      </p:sp>
      <p:sp>
        <p:nvSpPr>
          <p:cNvPr id="53" name="AutoShape 41"/>
          <p:cNvSpPr>
            <a:spLocks noChangeArrowheads="1"/>
          </p:cNvSpPr>
          <p:nvPr/>
        </p:nvSpPr>
        <p:spPr bwMode="auto">
          <a:xfrm rot="-1334660">
            <a:off x="99190" y="1926102"/>
            <a:ext cx="5653088" cy="300038"/>
          </a:xfrm>
          <a:prstGeom prst="leftRightArrow">
            <a:avLst>
              <a:gd name="adj1" fmla="val 50000"/>
              <a:gd name="adj2" fmla="val 376825"/>
            </a:avLst>
          </a:prstGeom>
          <a:solidFill>
            <a:srgbClr val="FF9933">
              <a:alpha val="20000"/>
            </a:srgbClr>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Text Box 43"/>
          <p:cNvSpPr txBox="1">
            <a:spLocks noChangeArrowheads="1"/>
          </p:cNvSpPr>
          <p:nvPr/>
        </p:nvSpPr>
        <p:spPr bwMode="auto">
          <a:xfrm>
            <a:off x="3975100" y="5727700"/>
            <a:ext cx="1143000" cy="376238"/>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r>
              <a:rPr lang="zh-CN" altLang="en-US" sz="1200" b="1">
                <a:cs typeface="Arial" pitchFamily="34" charset="0"/>
              </a:rPr>
              <a:t>测试计划</a:t>
            </a:r>
          </a:p>
        </p:txBody>
      </p:sp>
      <p:sp>
        <p:nvSpPr>
          <p:cNvPr id="56" name="Text Box 44"/>
          <p:cNvSpPr txBox="1">
            <a:spLocks noChangeArrowheads="1"/>
          </p:cNvSpPr>
          <p:nvPr/>
        </p:nvSpPr>
        <p:spPr bwMode="auto">
          <a:xfrm>
            <a:off x="4508500" y="5584825"/>
            <a:ext cx="1020763" cy="271463"/>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endParaRPr lang="zh-CN" altLang="en-US" sz="1200" b="1">
              <a:cs typeface="Arial" pitchFamily="34" charset="0"/>
            </a:endParaRPr>
          </a:p>
        </p:txBody>
      </p:sp>
      <p:sp>
        <p:nvSpPr>
          <p:cNvPr id="57" name="Text Box 45"/>
          <p:cNvSpPr txBox="1">
            <a:spLocks noChangeArrowheads="1"/>
          </p:cNvSpPr>
          <p:nvPr/>
        </p:nvSpPr>
        <p:spPr bwMode="auto">
          <a:xfrm>
            <a:off x="5118100" y="5284788"/>
            <a:ext cx="1620838" cy="271462"/>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endParaRPr lang="zh-CN" altLang="en-US" sz="1200" b="1">
              <a:cs typeface="Arial" pitchFamily="34" charset="0"/>
            </a:endParaRPr>
          </a:p>
        </p:txBody>
      </p:sp>
      <p:sp>
        <p:nvSpPr>
          <p:cNvPr id="58" name="Text Box 46"/>
          <p:cNvSpPr txBox="1">
            <a:spLocks noChangeArrowheads="1"/>
          </p:cNvSpPr>
          <p:nvPr/>
        </p:nvSpPr>
        <p:spPr bwMode="auto">
          <a:xfrm>
            <a:off x="5880100" y="4965700"/>
            <a:ext cx="1206500" cy="269875"/>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r>
              <a:rPr lang="zh-CN" altLang="en-US" sz="1200" b="1">
                <a:cs typeface="Arial" pitchFamily="34" charset="0"/>
              </a:rPr>
              <a:t>测试执行</a:t>
            </a:r>
          </a:p>
        </p:txBody>
      </p:sp>
      <p:sp>
        <p:nvSpPr>
          <p:cNvPr id="59" name="Text Box 47"/>
          <p:cNvSpPr txBox="1">
            <a:spLocks noChangeArrowheads="1"/>
          </p:cNvSpPr>
          <p:nvPr/>
        </p:nvSpPr>
        <p:spPr bwMode="auto">
          <a:xfrm>
            <a:off x="6642100" y="4608513"/>
            <a:ext cx="1384300" cy="271462"/>
          </a:xfrm>
          <a:prstGeom prst="rect">
            <a:avLst/>
          </a:prstGeom>
          <a:noFill/>
          <a:ln w="9525" algn="ctr">
            <a:noFill/>
            <a:miter lim="800000"/>
            <a:headEnd/>
            <a:tailEnd/>
          </a:ln>
        </p:spPr>
        <p:txBody>
          <a:bodyPr anchor="ctr"/>
          <a:lstStyle/>
          <a:p>
            <a:pPr algn="ctr">
              <a:spcBef>
                <a:spcPct val="50000"/>
              </a:spcBef>
              <a:buClr>
                <a:schemeClr val="accent2"/>
              </a:buClr>
              <a:buFont typeface="Wingdings" pitchFamily="2" charset="2"/>
              <a:buNone/>
            </a:pPr>
            <a:endParaRPr lang="zh-CN" altLang="en-US" sz="1200" b="1">
              <a:cs typeface="Arial" pitchFamily="34" charset="0"/>
            </a:endParaRPr>
          </a:p>
        </p:txBody>
      </p:sp>
      <p:sp>
        <p:nvSpPr>
          <p:cNvPr id="60" name="Text Box 48"/>
          <p:cNvSpPr txBox="1">
            <a:spLocks noChangeArrowheads="1"/>
          </p:cNvSpPr>
          <p:nvPr/>
        </p:nvSpPr>
        <p:spPr bwMode="auto">
          <a:xfrm>
            <a:off x="7542213" y="4157663"/>
            <a:ext cx="1462087" cy="450850"/>
          </a:xfrm>
          <a:prstGeom prst="rect">
            <a:avLst/>
          </a:prstGeom>
          <a:noFill/>
          <a:ln w="9525" algn="ctr">
            <a:noFill/>
            <a:miter lim="800000"/>
            <a:headEnd/>
            <a:tailEnd/>
          </a:ln>
        </p:spPr>
        <p:txBody>
          <a:bodyPr anchor="ctr"/>
          <a:lstStyle/>
          <a:p>
            <a:pPr algn="ctr">
              <a:buClr>
                <a:schemeClr val="accent2"/>
              </a:buClr>
              <a:buFont typeface="Wingdings" pitchFamily="2" charset="2"/>
              <a:buNone/>
            </a:pPr>
            <a:endParaRPr lang="zh-CN" altLang="en-US" sz="1200" b="1">
              <a:cs typeface="Arial" pitchFamily="34" charset="0"/>
            </a:endParaRPr>
          </a:p>
        </p:txBody>
      </p:sp>
      <p:sp>
        <p:nvSpPr>
          <p:cNvPr id="61" name="AutoShape 49"/>
          <p:cNvSpPr>
            <a:spLocks noChangeArrowheads="1"/>
          </p:cNvSpPr>
          <p:nvPr/>
        </p:nvSpPr>
        <p:spPr bwMode="auto">
          <a:xfrm rot="-1477246">
            <a:off x="2819400" y="4652963"/>
            <a:ext cx="6248400" cy="300037"/>
          </a:xfrm>
          <a:prstGeom prst="leftRightArrow">
            <a:avLst>
              <a:gd name="adj1" fmla="val 50000"/>
              <a:gd name="adj2" fmla="val 416509"/>
            </a:avLst>
          </a:prstGeom>
          <a:solidFill>
            <a:srgbClr val="FF9933">
              <a:alpha val="20000"/>
            </a:srgbClr>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AutoShape 50"/>
          <p:cNvSpPr>
            <a:spLocks noChangeArrowheads="1"/>
          </p:cNvSpPr>
          <p:nvPr/>
        </p:nvSpPr>
        <p:spPr bwMode="auto">
          <a:xfrm rot="3656526">
            <a:off x="6657975" y="3726322"/>
            <a:ext cx="669925" cy="3622675"/>
          </a:xfrm>
          <a:prstGeom prst="curvedLeftArrow">
            <a:avLst>
              <a:gd name="adj1" fmla="val 80388"/>
              <a:gd name="adj2" fmla="val 188539"/>
              <a:gd name="adj3" fmla="val 35255"/>
            </a:avLst>
          </a:prstGeom>
          <a:solidFill>
            <a:srgbClr val="99CC00">
              <a:alpha val="45097"/>
            </a:srgbClr>
          </a:solidFill>
          <a:ln w="9525">
            <a:solidFill>
              <a:srgbClr val="000000"/>
            </a:solidFill>
            <a:miter lim="800000"/>
            <a:headEnd/>
            <a:tailEnd/>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rot="20172859">
            <a:off x="1731929" y="1604553"/>
            <a:ext cx="1872538" cy="307777"/>
          </a:xfrm>
          <a:prstGeom prst="rect">
            <a:avLst/>
          </a:prstGeom>
          <a:noFill/>
        </p:spPr>
        <p:txBody>
          <a:bodyPr wrap="square" rtlCol="0">
            <a:spAutoFit/>
          </a:bodyPr>
          <a:lstStyle/>
          <a:p>
            <a:r>
              <a:rPr lang="zh-CN" altLang="en-US" sz="1400" dirty="0" smtClean="0"/>
              <a:t>性能测试及回归测试</a:t>
            </a:r>
            <a:endParaRPr lang="zh-CN" altLang="en-US" sz="1400" dirty="0"/>
          </a:p>
        </p:txBody>
      </p:sp>
    </p:spTree>
    <p:extLst>
      <p:ext uri="{BB962C8B-B14F-4D97-AF65-F5344CB8AC3E}">
        <p14:creationId xmlns:p14="http://schemas.microsoft.com/office/powerpoint/2010/main" val="2046430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五边形 13"/>
          <p:cNvSpPr/>
          <p:nvPr/>
        </p:nvSpPr>
        <p:spPr>
          <a:xfrm>
            <a:off x="179512" y="374134"/>
            <a:ext cx="5400600" cy="431800"/>
          </a:xfrm>
          <a:prstGeom prst="homePlate">
            <a:avLst/>
          </a:prstGeom>
          <a:solidFill>
            <a:srgbClr val="65B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mn-ea"/>
            </a:endParaRPr>
          </a:p>
        </p:txBody>
      </p:sp>
      <p:sp>
        <p:nvSpPr>
          <p:cNvPr id="29" name="矩形 21"/>
          <p:cNvSpPr>
            <a:spLocks noChangeArrowheads="1"/>
          </p:cNvSpPr>
          <p:nvPr/>
        </p:nvSpPr>
        <p:spPr bwMode="auto">
          <a:xfrm>
            <a:off x="179512" y="332656"/>
            <a:ext cx="5688632" cy="400110"/>
          </a:xfrm>
          <a:prstGeom prst="rect">
            <a:avLst/>
          </a:prstGeom>
          <a:noFill/>
          <a:ln w="9525">
            <a:noFill/>
            <a:miter lim="800000"/>
            <a:headEnd/>
            <a:tailEnd/>
          </a:ln>
        </p:spPr>
        <p:txBody>
          <a:bodyPr wrap="square">
            <a:spAutoFit/>
          </a:bodyPr>
          <a:lstStyle/>
          <a:p>
            <a:r>
              <a:rPr lang="zh-CN" altLang="en-US" sz="2000" b="1" dirty="0" smtClean="0">
                <a:latin typeface="+mn-ea"/>
              </a:rPr>
              <a:t>第三</a:t>
            </a:r>
            <a:r>
              <a:rPr lang="zh-CN" altLang="en-US" sz="2000" b="1" dirty="0">
                <a:latin typeface="+mn-ea"/>
              </a:rPr>
              <a:t>部分</a:t>
            </a:r>
            <a:r>
              <a:rPr lang="zh-CN" altLang="en-US" sz="2000" b="1" dirty="0" smtClean="0">
                <a:latin typeface="+mn-ea"/>
              </a:rPr>
              <a:t>：测试</a:t>
            </a:r>
            <a:r>
              <a:rPr lang="zh-CN" altLang="en-US" sz="2000" b="1" dirty="0">
                <a:latin typeface="+mn-ea"/>
              </a:rPr>
              <a:t>流程和</a:t>
            </a:r>
            <a:r>
              <a:rPr lang="zh-CN" altLang="en-US" sz="2000" b="1" dirty="0" smtClean="0">
                <a:latin typeface="+mn-ea"/>
              </a:rPr>
              <a:t>阶段</a:t>
            </a:r>
            <a:r>
              <a:rPr lang="en-US" altLang="zh-CN" sz="2000" b="1" dirty="0" smtClean="0">
                <a:latin typeface="+mn-ea"/>
              </a:rPr>
              <a:t>-</a:t>
            </a:r>
            <a:r>
              <a:rPr lang="zh-CN" altLang="en-US" sz="2000" b="1" dirty="0" smtClean="0">
                <a:latin typeface="+mn-ea"/>
              </a:rPr>
              <a:t>测试规范</a:t>
            </a:r>
            <a:endParaRPr lang="zh-CN" altLang="en-US" sz="2000" dirty="0">
              <a:latin typeface="+mn-ea"/>
            </a:endParaRPr>
          </a:p>
        </p:txBody>
      </p:sp>
      <p:sp>
        <p:nvSpPr>
          <p:cNvPr id="54" name="泪滴形 53"/>
          <p:cNvSpPr/>
          <p:nvPr/>
        </p:nvSpPr>
        <p:spPr>
          <a:xfrm rot="8287608">
            <a:off x="953148" y="2318618"/>
            <a:ext cx="1852308" cy="1852308"/>
          </a:xfrm>
          <a:prstGeom prst="teardrop">
            <a:avLst>
              <a:gd name="adj" fmla="val 95524"/>
            </a:avLst>
          </a:prstGeom>
          <a:solidFill>
            <a:srgbClr val="F2554E"/>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泪滴形 21"/>
          <p:cNvSpPr/>
          <p:nvPr/>
        </p:nvSpPr>
        <p:spPr>
          <a:xfrm rot="8287608">
            <a:off x="1122161" y="2424792"/>
            <a:ext cx="1464853" cy="1351437"/>
          </a:xfrm>
          <a:custGeom>
            <a:avLst/>
            <a:gdLst/>
            <a:ahLst/>
            <a:cxnLst/>
            <a:rect l="l" t="t" r="r" b="b"/>
            <a:pathLst>
              <a:path w="1547583" h="1469330">
                <a:moveTo>
                  <a:pt x="337034" y="1257842"/>
                </a:moveTo>
                <a:cubicBezTo>
                  <a:pt x="131199" y="1087972"/>
                  <a:pt x="0" y="830896"/>
                  <a:pt x="0" y="543176"/>
                </a:cubicBezTo>
                <a:cubicBezTo>
                  <a:pt x="1" y="340008"/>
                  <a:pt x="65419" y="152119"/>
                  <a:pt x="177133" y="0"/>
                </a:cubicBezTo>
                <a:lnTo>
                  <a:pt x="1547583" y="1228478"/>
                </a:lnTo>
                <a:cubicBezTo>
                  <a:pt x="1383889" y="1378435"/>
                  <a:pt x="1165637" y="1469330"/>
                  <a:pt x="926154" y="1469330"/>
                </a:cubicBezTo>
                <a:cubicBezTo>
                  <a:pt x="702372" y="1469330"/>
                  <a:pt x="497128" y="1389963"/>
                  <a:pt x="337034" y="1257842"/>
                </a:cubicBezTo>
                <a:close/>
              </a:path>
            </a:pathLst>
          </a:custGeom>
          <a:solidFill>
            <a:schemeClr val="bg1"/>
          </a:solidFill>
          <a:ln>
            <a:noFill/>
          </a:ln>
          <a:effectLst>
            <a:innerShdw blurRad="114300">
              <a:srgbClr val="8CA56A"/>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TextBox 14"/>
          <p:cNvSpPr txBox="1">
            <a:spLocks noChangeArrowheads="1"/>
          </p:cNvSpPr>
          <p:nvPr/>
        </p:nvSpPr>
        <p:spPr bwMode="auto">
          <a:xfrm>
            <a:off x="1357784" y="3371682"/>
            <a:ext cx="1270000" cy="417358"/>
          </a:xfrm>
          <a:prstGeom prst="rect">
            <a:avLst/>
          </a:prstGeom>
          <a:noFill/>
          <a:ln w="9525">
            <a:noFill/>
            <a:miter lim="800000"/>
            <a:headEnd/>
            <a:tailEnd/>
          </a:ln>
        </p:spPr>
        <p:txBody>
          <a:bodyPr>
            <a:spAutoFit/>
          </a:bodyPr>
          <a:lstStyle/>
          <a:p>
            <a:pPr>
              <a:lnSpc>
                <a:spcPct val="130000"/>
              </a:lnSpc>
            </a:pPr>
            <a:r>
              <a:rPr lang="zh-CN" altLang="en-US" dirty="0" smtClean="0">
                <a:latin typeface="微软雅黑" pitchFamily="34" charset="-122"/>
                <a:ea typeface="微软雅黑" pitchFamily="34" charset="-122"/>
              </a:rPr>
              <a:t>准入标准</a:t>
            </a:r>
            <a:endParaRPr lang="en-US" altLang="zh-CN" dirty="0">
              <a:latin typeface="微软雅黑" pitchFamily="34" charset="-122"/>
              <a:ea typeface="微软雅黑" pitchFamily="34" charset="-122"/>
            </a:endParaRPr>
          </a:p>
        </p:txBody>
      </p:sp>
      <p:sp>
        <p:nvSpPr>
          <p:cNvPr id="66" name="泪滴形 65"/>
          <p:cNvSpPr/>
          <p:nvPr/>
        </p:nvSpPr>
        <p:spPr>
          <a:xfrm rot="8287608">
            <a:off x="5866408" y="1506420"/>
            <a:ext cx="1852308" cy="1852308"/>
          </a:xfrm>
          <a:prstGeom prst="teardrop">
            <a:avLst>
              <a:gd name="adj" fmla="val 95524"/>
            </a:avLst>
          </a:prstGeom>
          <a:solidFill>
            <a:srgbClr val="F9871F"/>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TextBox 17"/>
          <p:cNvSpPr txBox="1">
            <a:spLocks noChangeArrowheads="1"/>
          </p:cNvSpPr>
          <p:nvPr/>
        </p:nvSpPr>
        <p:spPr bwMode="auto">
          <a:xfrm>
            <a:off x="6341997" y="1841746"/>
            <a:ext cx="860425" cy="461963"/>
          </a:xfrm>
          <a:prstGeom prst="rect">
            <a:avLst/>
          </a:prstGeom>
          <a:noFill/>
          <a:ln w="9525">
            <a:noFill/>
            <a:miter lim="800000"/>
            <a:headEnd/>
            <a:tailEnd/>
          </a:ln>
        </p:spPr>
        <p:txBody>
          <a:bodyPr>
            <a:spAutoFit/>
          </a:bodyPr>
          <a:lstStyle/>
          <a:p>
            <a:pPr algn="ctr"/>
            <a:r>
              <a:rPr lang="zh-CN" altLang="en-US" sz="2400" b="1">
                <a:latin typeface="微软雅黑" pitchFamily="34" charset="-122"/>
                <a:ea typeface="微软雅黑" pitchFamily="34" charset="-122"/>
              </a:rPr>
              <a:t>文本</a:t>
            </a:r>
          </a:p>
        </p:txBody>
      </p:sp>
      <p:sp>
        <p:nvSpPr>
          <p:cNvPr id="68" name="TextBox 18"/>
          <p:cNvSpPr txBox="1">
            <a:spLocks noChangeArrowheads="1"/>
          </p:cNvSpPr>
          <p:nvPr/>
        </p:nvSpPr>
        <p:spPr bwMode="auto">
          <a:xfrm>
            <a:off x="6200709" y="2612086"/>
            <a:ext cx="1268413" cy="417358"/>
          </a:xfrm>
          <a:prstGeom prst="rect">
            <a:avLst/>
          </a:prstGeom>
          <a:noFill/>
          <a:ln w="9525">
            <a:noFill/>
            <a:miter lim="800000"/>
            <a:headEnd/>
            <a:tailEnd/>
          </a:ln>
        </p:spPr>
        <p:txBody>
          <a:bodyPr>
            <a:spAutoFit/>
          </a:bodyPr>
          <a:lstStyle/>
          <a:p>
            <a:pPr>
              <a:lnSpc>
                <a:spcPct val="130000"/>
              </a:lnSpc>
            </a:pPr>
            <a:r>
              <a:rPr lang="zh-CN" altLang="en-US" dirty="0">
                <a:latin typeface="微软雅黑" pitchFamily="34" charset="-122"/>
                <a:ea typeface="微软雅黑" pitchFamily="34" charset="-122"/>
              </a:rPr>
              <a:t>准</a:t>
            </a:r>
            <a:r>
              <a:rPr lang="zh-CN" altLang="en-US" dirty="0" smtClean="0">
                <a:latin typeface="微软雅黑" pitchFamily="34" charset="-122"/>
                <a:ea typeface="微软雅黑" pitchFamily="34" charset="-122"/>
              </a:rPr>
              <a:t>出标准</a:t>
            </a:r>
            <a:endParaRPr lang="en-US" altLang="zh-CN" dirty="0">
              <a:latin typeface="微软雅黑" pitchFamily="34" charset="-122"/>
              <a:ea typeface="微软雅黑" pitchFamily="34" charset="-122"/>
            </a:endParaRPr>
          </a:p>
        </p:txBody>
      </p:sp>
      <p:sp>
        <p:nvSpPr>
          <p:cNvPr id="69" name="泪滴形 21"/>
          <p:cNvSpPr/>
          <p:nvPr/>
        </p:nvSpPr>
        <p:spPr>
          <a:xfrm rot="8287608">
            <a:off x="6035421" y="1612594"/>
            <a:ext cx="1464853" cy="1351437"/>
          </a:xfrm>
          <a:custGeom>
            <a:avLst/>
            <a:gdLst/>
            <a:ahLst/>
            <a:cxnLst/>
            <a:rect l="l" t="t" r="r" b="b"/>
            <a:pathLst>
              <a:path w="1547583" h="1469330">
                <a:moveTo>
                  <a:pt x="337034" y="1257842"/>
                </a:moveTo>
                <a:cubicBezTo>
                  <a:pt x="131199" y="1087972"/>
                  <a:pt x="0" y="830896"/>
                  <a:pt x="0" y="543176"/>
                </a:cubicBezTo>
                <a:cubicBezTo>
                  <a:pt x="1" y="340008"/>
                  <a:pt x="65419" y="152119"/>
                  <a:pt x="177133" y="0"/>
                </a:cubicBezTo>
                <a:lnTo>
                  <a:pt x="1547583" y="1228478"/>
                </a:lnTo>
                <a:cubicBezTo>
                  <a:pt x="1383889" y="1378435"/>
                  <a:pt x="1165637" y="1469330"/>
                  <a:pt x="926154" y="1469330"/>
                </a:cubicBezTo>
                <a:cubicBezTo>
                  <a:pt x="702372" y="1469330"/>
                  <a:pt x="497128" y="1389963"/>
                  <a:pt x="337034" y="1257842"/>
                </a:cubicBezTo>
                <a:close/>
              </a:path>
            </a:pathLst>
          </a:custGeom>
          <a:solidFill>
            <a:schemeClr val="bg1"/>
          </a:solidFill>
          <a:ln>
            <a:noFill/>
          </a:ln>
          <a:effectLst>
            <a:innerShdw blurRad="114300">
              <a:srgbClr val="CAA528"/>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88459920"/>
              </p:ext>
            </p:extLst>
          </p:nvPr>
        </p:nvGraphicFramePr>
        <p:xfrm>
          <a:off x="1323276" y="2612086"/>
          <a:ext cx="1171444" cy="1061621"/>
        </p:xfrm>
        <a:graphic>
          <a:graphicData uri="http://schemas.openxmlformats.org/presentationml/2006/ole">
            <mc:AlternateContent xmlns:mc="http://schemas.openxmlformats.org/markup-compatibility/2006">
              <mc:Choice xmlns:v="urn:schemas-microsoft-com:vml" Requires="v">
                <p:oleObj spid="_x0000_s4803" name="Document" showAsIcon="1" r:id="rId4" imgW="914400" imgH="828720" progId="Word.Document.8">
                  <p:link updateAutomatic="1"/>
                </p:oleObj>
              </mc:Choice>
              <mc:Fallback>
                <p:oleObj name="Document" showAsIcon="1" r:id="rId4" imgW="914400" imgH="828720" progId="Word.Document.8">
                  <p:link updateAutomatic="1"/>
                  <p:pic>
                    <p:nvPicPr>
                      <p:cNvPr id="0" name=""/>
                      <p:cNvPicPr/>
                      <p:nvPr/>
                    </p:nvPicPr>
                    <p:blipFill>
                      <a:blip r:embed="rId5"/>
                      <a:stretch>
                        <a:fillRect/>
                      </a:stretch>
                    </p:blipFill>
                    <p:spPr>
                      <a:xfrm>
                        <a:off x="1323276" y="2612086"/>
                        <a:ext cx="1171444" cy="106162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02394599"/>
              </p:ext>
            </p:extLst>
          </p:nvPr>
        </p:nvGraphicFramePr>
        <p:xfrm>
          <a:off x="6289571" y="1790331"/>
          <a:ext cx="1098141" cy="995190"/>
        </p:xfrm>
        <a:graphic>
          <a:graphicData uri="http://schemas.openxmlformats.org/presentationml/2006/ole">
            <mc:AlternateContent xmlns:mc="http://schemas.openxmlformats.org/markup-compatibility/2006">
              <mc:Choice xmlns:v="urn:schemas-microsoft-com:vml" Requires="v">
                <p:oleObj spid="_x0000_s4804" name="Document" showAsIcon="1" r:id="rId6" imgW="914400" imgH="828720" progId="Word.Document.8">
                  <p:link updateAutomatic="1"/>
                </p:oleObj>
              </mc:Choice>
              <mc:Fallback>
                <p:oleObj name="Document" showAsIcon="1" r:id="rId6" imgW="914400" imgH="828720" progId="Word.Document.8">
                  <p:link updateAutomatic="1"/>
                  <p:pic>
                    <p:nvPicPr>
                      <p:cNvPr id="0" name=""/>
                      <p:cNvPicPr/>
                      <p:nvPr/>
                    </p:nvPicPr>
                    <p:blipFill>
                      <a:blip r:embed="rId7"/>
                      <a:stretch>
                        <a:fillRect/>
                      </a:stretch>
                    </p:blipFill>
                    <p:spPr>
                      <a:xfrm>
                        <a:off x="6289571" y="1790331"/>
                        <a:ext cx="1098141" cy="995190"/>
                      </a:xfrm>
                      <a:prstGeom prst="rect">
                        <a:avLst/>
                      </a:prstGeom>
                    </p:spPr>
                  </p:pic>
                </p:oleObj>
              </mc:Fallback>
            </mc:AlternateContent>
          </a:graphicData>
        </a:graphic>
      </p:graphicFrame>
      <p:sp>
        <p:nvSpPr>
          <p:cNvPr id="17" name="泪滴形 16"/>
          <p:cNvSpPr/>
          <p:nvPr/>
        </p:nvSpPr>
        <p:spPr>
          <a:xfrm rot="8287608">
            <a:off x="3483544" y="3581829"/>
            <a:ext cx="1852308" cy="1852308"/>
          </a:xfrm>
          <a:prstGeom prst="teardrop">
            <a:avLst>
              <a:gd name="adj" fmla="val 95524"/>
            </a:avLst>
          </a:prstGeom>
          <a:solidFill>
            <a:srgbClr val="2C6CB8"/>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泪滴形 21"/>
          <p:cNvSpPr/>
          <p:nvPr/>
        </p:nvSpPr>
        <p:spPr>
          <a:xfrm rot="8287608">
            <a:off x="3652557" y="3688003"/>
            <a:ext cx="1464853" cy="1351437"/>
          </a:xfrm>
          <a:custGeom>
            <a:avLst/>
            <a:gdLst/>
            <a:ahLst/>
            <a:cxnLst/>
            <a:rect l="l" t="t" r="r" b="b"/>
            <a:pathLst>
              <a:path w="1547583" h="1469330">
                <a:moveTo>
                  <a:pt x="337034" y="1257842"/>
                </a:moveTo>
                <a:cubicBezTo>
                  <a:pt x="131199" y="1087972"/>
                  <a:pt x="0" y="830896"/>
                  <a:pt x="0" y="543176"/>
                </a:cubicBezTo>
                <a:cubicBezTo>
                  <a:pt x="1" y="340008"/>
                  <a:pt x="65419" y="152119"/>
                  <a:pt x="177133" y="0"/>
                </a:cubicBezTo>
                <a:lnTo>
                  <a:pt x="1547583" y="1228478"/>
                </a:lnTo>
                <a:cubicBezTo>
                  <a:pt x="1383889" y="1378435"/>
                  <a:pt x="1165637" y="1469330"/>
                  <a:pt x="926154" y="1469330"/>
                </a:cubicBezTo>
                <a:cubicBezTo>
                  <a:pt x="702372" y="1469330"/>
                  <a:pt x="497128" y="1389963"/>
                  <a:pt x="337034" y="1257842"/>
                </a:cubicBezTo>
                <a:close/>
              </a:path>
            </a:pathLst>
          </a:custGeom>
          <a:solidFill>
            <a:schemeClr val="bg1"/>
          </a:solidFill>
          <a:ln>
            <a:noFill/>
          </a:ln>
          <a:effectLst>
            <a:innerShdw blurRad="114300">
              <a:srgbClr val="CAA528"/>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18"/>
          <p:cNvSpPr txBox="1">
            <a:spLocks noChangeArrowheads="1"/>
          </p:cNvSpPr>
          <p:nvPr/>
        </p:nvSpPr>
        <p:spPr bwMode="auto">
          <a:xfrm>
            <a:off x="3851920" y="4632752"/>
            <a:ext cx="1268413" cy="452432"/>
          </a:xfrm>
          <a:prstGeom prst="rect">
            <a:avLst/>
          </a:prstGeom>
          <a:noFill/>
          <a:ln w="9525">
            <a:noFill/>
            <a:miter lim="800000"/>
            <a:headEnd/>
            <a:tailEnd/>
          </a:ln>
        </p:spPr>
        <p:txBody>
          <a:bodyPr>
            <a:spAutoFit/>
          </a:bodyPr>
          <a:lstStyle/>
          <a:p>
            <a:pPr>
              <a:lnSpc>
                <a:spcPct val="130000"/>
              </a:lnSpc>
            </a:pPr>
            <a:r>
              <a:rPr lang="zh-CN" altLang="en-US" dirty="0" smtClean="0">
                <a:latin typeface="微软雅黑" pitchFamily="34" charset="-122"/>
                <a:ea typeface="微软雅黑" pitchFamily="34" charset="-122"/>
              </a:rPr>
              <a:t>测试方案</a:t>
            </a:r>
            <a:endParaRPr lang="en-US" altLang="zh-CN" dirty="0">
              <a:latin typeface="微软雅黑" pitchFamily="34" charset="-122"/>
              <a:ea typeface="微软雅黑" pitchFamily="34" charset="-122"/>
            </a:endParaRPr>
          </a:p>
        </p:txBody>
      </p:sp>
      <p:sp>
        <p:nvSpPr>
          <p:cNvPr id="21" name="泪滴形 20"/>
          <p:cNvSpPr/>
          <p:nvPr/>
        </p:nvSpPr>
        <p:spPr>
          <a:xfrm rot="8287608">
            <a:off x="7234560" y="3859312"/>
            <a:ext cx="1852308" cy="1852308"/>
          </a:xfrm>
          <a:prstGeom prst="teardrop">
            <a:avLst>
              <a:gd name="adj" fmla="val 95524"/>
            </a:avLst>
          </a:prstGeom>
          <a:solidFill>
            <a:srgbClr val="65B64C"/>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泪滴形 21"/>
          <p:cNvSpPr/>
          <p:nvPr/>
        </p:nvSpPr>
        <p:spPr>
          <a:xfrm rot="8287608">
            <a:off x="7403573" y="3965486"/>
            <a:ext cx="1464853" cy="1351437"/>
          </a:xfrm>
          <a:custGeom>
            <a:avLst/>
            <a:gdLst/>
            <a:ahLst/>
            <a:cxnLst/>
            <a:rect l="l" t="t" r="r" b="b"/>
            <a:pathLst>
              <a:path w="1547583" h="1469330">
                <a:moveTo>
                  <a:pt x="337034" y="1257842"/>
                </a:moveTo>
                <a:cubicBezTo>
                  <a:pt x="131199" y="1087972"/>
                  <a:pt x="0" y="830896"/>
                  <a:pt x="0" y="543176"/>
                </a:cubicBezTo>
                <a:cubicBezTo>
                  <a:pt x="1" y="340008"/>
                  <a:pt x="65419" y="152119"/>
                  <a:pt x="177133" y="0"/>
                </a:cubicBezTo>
                <a:lnTo>
                  <a:pt x="1547583" y="1228478"/>
                </a:lnTo>
                <a:cubicBezTo>
                  <a:pt x="1383889" y="1378435"/>
                  <a:pt x="1165637" y="1469330"/>
                  <a:pt x="926154" y="1469330"/>
                </a:cubicBezTo>
                <a:cubicBezTo>
                  <a:pt x="702372" y="1469330"/>
                  <a:pt x="497128" y="1389963"/>
                  <a:pt x="337034" y="1257842"/>
                </a:cubicBezTo>
                <a:close/>
              </a:path>
            </a:pathLst>
          </a:custGeom>
          <a:solidFill>
            <a:schemeClr val="bg1"/>
          </a:solidFill>
          <a:ln>
            <a:noFill/>
          </a:ln>
          <a:effectLst>
            <a:innerShdw blurRad="114300">
              <a:srgbClr val="8CA56A"/>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TextBox 18"/>
          <p:cNvSpPr txBox="1">
            <a:spLocks noChangeArrowheads="1"/>
          </p:cNvSpPr>
          <p:nvPr/>
        </p:nvSpPr>
        <p:spPr bwMode="auto">
          <a:xfrm>
            <a:off x="7624067" y="4785152"/>
            <a:ext cx="1268413" cy="417358"/>
          </a:xfrm>
          <a:prstGeom prst="rect">
            <a:avLst/>
          </a:prstGeom>
          <a:noFill/>
          <a:ln w="9525">
            <a:noFill/>
            <a:miter lim="800000"/>
            <a:headEnd/>
            <a:tailEnd/>
          </a:ln>
        </p:spPr>
        <p:txBody>
          <a:bodyPr>
            <a:spAutoFit/>
          </a:bodyPr>
          <a:lstStyle/>
          <a:p>
            <a:pPr>
              <a:lnSpc>
                <a:spcPct val="130000"/>
              </a:lnSpc>
            </a:pPr>
            <a:r>
              <a:rPr lang="zh-CN" altLang="en-US" dirty="0" smtClean="0">
                <a:latin typeface="微软雅黑" pitchFamily="34" charset="-122"/>
                <a:ea typeface="微软雅黑" pitchFamily="34" charset="-122"/>
              </a:rPr>
              <a:t>测试报告</a:t>
            </a:r>
            <a:endParaRPr lang="en-US" altLang="zh-CN" dirty="0">
              <a:latin typeface="微软雅黑" pitchFamily="34" charset="-122"/>
              <a:ea typeface="微软雅黑"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24086924"/>
              </p:ext>
            </p:extLst>
          </p:nvPr>
        </p:nvGraphicFramePr>
        <p:xfrm>
          <a:off x="3801580" y="3797796"/>
          <a:ext cx="1216235" cy="1102213"/>
        </p:xfrm>
        <a:graphic>
          <a:graphicData uri="http://schemas.openxmlformats.org/presentationml/2006/ole">
            <mc:AlternateContent xmlns:mc="http://schemas.openxmlformats.org/markup-compatibility/2006">
              <mc:Choice xmlns:v="urn:schemas-microsoft-com:vml" Requires="v">
                <p:oleObj spid="_x0000_s4805" name="Document" showAsIcon="1" r:id="rId9" imgW="914400" imgH="828720" progId="Word.Document.8">
                  <p:embed/>
                </p:oleObj>
              </mc:Choice>
              <mc:Fallback>
                <p:oleObj name="Document" showAsIcon="1" r:id="rId9" imgW="914400" imgH="828720" progId="Word.Document.8">
                  <p:embed/>
                  <p:pic>
                    <p:nvPicPr>
                      <p:cNvPr id="0" name=""/>
                      <p:cNvPicPr/>
                      <p:nvPr/>
                    </p:nvPicPr>
                    <p:blipFill>
                      <a:blip r:embed="rId10"/>
                      <a:stretch>
                        <a:fillRect/>
                      </a:stretch>
                    </p:blipFill>
                    <p:spPr>
                      <a:xfrm>
                        <a:off x="3801580" y="3797796"/>
                        <a:ext cx="1216235" cy="110221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02655654"/>
              </p:ext>
            </p:extLst>
          </p:nvPr>
        </p:nvGraphicFramePr>
        <p:xfrm>
          <a:off x="7622452" y="4069404"/>
          <a:ext cx="1198020" cy="1085704"/>
        </p:xfrm>
        <a:graphic>
          <a:graphicData uri="http://schemas.openxmlformats.org/presentationml/2006/ole">
            <mc:AlternateContent xmlns:mc="http://schemas.openxmlformats.org/markup-compatibility/2006">
              <mc:Choice xmlns:v="urn:schemas-microsoft-com:vml" Requires="v">
                <p:oleObj spid="_x0000_s4806" name="Document" showAsIcon="1" r:id="rId12" imgW="914400" imgH="828720" progId="Word.Document.8">
                  <p:embed/>
                </p:oleObj>
              </mc:Choice>
              <mc:Fallback>
                <p:oleObj name="Document" showAsIcon="1" r:id="rId12" imgW="914400" imgH="828720" progId="Word.Document.8">
                  <p:embed/>
                  <p:pic>
                    <p:nvPicPr>
                      <p:cNvPr id="0" name=""/>
                      <p:cNvPicPr/>
                      <p:nvPr/>
                    </p:nvPicPr>
                    <p:blipFill>
                      <a:blip r:embed="rId13"/>
                      <a:stretch>
                        <a:fillRect/>
                      </a:stretch>
                    </p:blipFill>
                    <p:spPr>
                      <a:xfrm>
                        <a:off x="7622452" y="4069404"/>
                        <a:ext cx="1198020" cy="1085704"/>
                      </a:xfrm>
                      <a:prstGeom prst="rect">
                        <a:avLst/>
                      </a:prstGeom>
                    </p:spPr>
                  </p:pic>
                </p:oleObj>
              </mc:Fallback>
            </mc:AlternateContent>
          </a:graphicData>
        </a:graphic>
      </p:graphicFrame>
    </p:spTree>
    <p:extLst>
      <p:ext uri="{BB962C8B-B14F-4D97-AF65-F5344CB8AC3E}">
        <p14:creationId xmlns:p14="http://schemas.microsoft.com/office/powerpoint/2010/main" val="3000277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五边形 13"/>
          <p:cNvSpPr/>
          <p:nvPr/>
        </p:nvSpPr>
        <p:spPr>
          <a:xfrm>
            <a:off x="251520" y="260896"/>
            <a:ext cx="5400600" cy="431800"/>
          </a:xfrm>
          <a:prstGeom prst="homePlate">
            <a:avLst/>
          </a:prstGeom>
          <a:solidFill>
            <a:srgbClr val="65B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mn-ea"/>
            </a:endParaRPr>
          </a:p>
        </p:txBody>
      </p:sp>
      <p:sp>
        <p:nvSpPr>
          <p:cNvPr id="29" name="矩形 21"/>
          <p:cNvSpPr>
            <a:spLocks noChangeArrowheads="1"/>
          </p:cNvSpPr>
          <p:nvPr/>
        </p:nvSpPr>
        <p:spPr bwMode="auto">
          <a:xfrm>
            <a:off x="251520" y="323364"/>
            <a:ext cx="5688632" cy="400110"/>
          </a:xfrm>
          <a:prstGeom prst="rect">
            <a:avLst/>
          </a:prstGeom>
          <a:noFill/>
          <a:ln w="9525">
            <a:noFill/>
            <a:miter lim="800000"/>
            <a:headEnd/>
            <a:tailEnd/>
          </a:ln>
        </p:spPr>
        <p:txBody>
          <a:bodyPr wrap="square">
            <a:spAutoFit/>
          </a:bodyPr>
          <a:lstStyle/>
          <a:p>
            <a:r>
              <a:rPr lang="zh-CN" altLang="en-US" sz="2000" b="1" dirty="0" smtClean="0">
                <a:latin typeface="+mn-ea"/>
              </a:rPr>
              <a:t>第三</a:t>
            </a:r>
            <a:r>
              <a:rPr lang="zh-CN" altLang="en-US" sz="2000" b="1" dirty="0">
                <a:latin typeface="+mn-ea"/>
              </a:rPr>
              <a:t>部分</a:t>
            </a:r>
            <a:r>
              <a:rPr lang="zh-CN" altLang="en-US" sz="2000" b="1" dirty="0" smtClean="0">
                <a:latin typeface="+mn-ea"/>
              </a:rPr>
              <a:t>：测试</a:t>
            </a:r>
            <a:r>
              <a:rPr lang="zh-CN" altLang="en-US" sz="2000" b="1" dirty="0">
                <a:latin typeface="+mn-ea"/>
              </a:rPr>
              <a:t>流程和</a:t>
            </a:r>
            <a:r>
              <a:rPr lang="zh-CN" altLang="en-US" sz="2000" b="1" dirty="0" smtClean="0">
                <a:latin typeface="+mn-ea"/>
              </a:rPr>
              <a:t>阶段</a:t>
            </a:r>
            <a:r>
              <a:rPr lang="en-US" altLang="zh-CN" sz="2000" b="1" dirty="0" smtClean="0">
                <a:latin typeface="+mn-ea"/>
              </a:rPr>
              <a:t>-</a:t>
            </a:r>
            <a:r>
              <a:rPr lang="zh-CN" altLang="en-US" sz="2000" b="1" dirty="0" smtClean="0">
                <a:latin typeface="+mn-ea"/>
              </a:rPr>
              <a:t>缺陷管理定义</a:t>
            </a:r>
            <a:endParaRPr lang="zh-CN" altLang="en-US" sz="2000" dirty="0">
              <a:latin typeface="+mn-ea"/>
            </a:endParaRPr>
          </a:p>
        </p:txBody>
      </p:sp>
      <p:sp>
        <p:nvSpPr>
          <p:cNvPr id="2" name="文本框 1"/>
          <p:cNvSpPr txBox="1"/>
          <p:nvPr/>
        </p:nvSpPr>
        <p:spPr>
          <a:xfrm>
            <a:off x="323528" y="764704"/>
            <a:ext cx="7920880" cy="4801314"/>
          </a:xfrm>
          <a:prstGeom prst="rect">
            <a:avLst/>
          </a:prstGeom>
          <a:noFill/>
        </p:spPr>
        <p:txBody>
          <a:bodyPr wrap="square" rtlCol="0">
            <a:spAutoFit/>
          </a:bodyPr>
          <a:lstStyle/>
          <a:p>
            <a:endParaRPr lang="zh-CN" altLang="en-US" dirty="0"/>
          </a:p>
          <a:p>
            <a:endParaRPr lang="zh-CN" altLang="en-US" dirty="0"/>
          </a:p>
          <a:p>
            <a:r>
              <a:rPr lang="zh-CN" altLang="en-US" b="1" dirty="0"/>
              <a:t>缺 陷</a:t>
            </a:r>
            <a:r>
              <a:rPr lang="zh-CN" altLang="en-US" dirty="0"/>
              <a:t>：软件中的缺陷是软件开发过程中</a:t>
            </a:r>
            <a:r>
              <a:rPr lang="zh-CN" altLang="en-US" dirty="0" smtClean="0"/>
              <a:t>必不可少</a:t>
            </a:r>
            <a:r>
              <a:rPr lang="zh-CN" altLang="en-US" dirty="0"/>
              <a:t>的“副产品”，狭义上指编程过程中造成的错误。随着测试行业的发展，更广泛来讲，是指所有影响用户正常使用或者丌符合用户要求的问题 </a:t>
            </a:r>
            <a:endParaRPr lang="en-US" altLang="zh-CN" dirty="0" smtClean="0"/>
          </a:p>
          <a:p>
            <a:endParaRPr lang="en-US" altLang="zh-CN" dirty="0"/>
          </a:p>
          <a:p>
            <a:endParaRPr lang="en-US" altLang="zh-CN" dirty="0" smtClean="0"/>
          </a:p>
          <a:p>
            <a:endParaRPr lang="zh-CN" altLang="en-US" dirty="0"/>
          </a:p>
          <a:p>
            <a:endParaRPr lang="zh-CN" altLang="en-US" dirty="0"/>
          </a:p>
          <a:p>
            <a:r>
              <a:rPr lang="zh-CN" altLang="en-US" dirty="0"/>
              <a:t></a:t>
            </a:r>
            <a:r>
              <a:rPr lang="zh-CN" altLang="en-US" b="1" dirty="0"/>
              <a:t>缺陷的特性 </a:t>
            </a:r>
            <a:endParaRPr lang="zh-CN" altLang="en-US" dirty="0"/>
          </a:p>
          <a:p>
            <a:r>
              <a:rPr lang="zh-CN" altLang="en-US" dirty="0"/>
              <a:t>软件未达到软件产品需求说明书中指明的要求。 </a:t>
            </a:r>
          </a:p>
          <a:p>
            <a:r>
              <a:rPr lang="zh-CN" altLang="en-US" dirty="0"/>
              <a:t>软件出现了软件产品需求说明书中</a:t>
            </a:r>
            <a:r>
              <a:rPr lang="zh-CN" altLang="en-US" dirty="0" smtClean="0"/>
              <a:t>指明不会</a:t>
            </a:r>
            <a:r>
              <a:rPr lang="zh-CN" altLang="en-US" dirty="0"/>
              <a:t>出现的错误。 </a:t>
            </a:r>
          </a:p>
          <a:p>
            <a:r>
              <a:rPr lang="zh-CN" altLang="en-US" dirty="0"/>
              <a:t>软件功能超出了软件产品需求说明书中指明的范围。 </a:t>
            </a:r>
          </a:p>
          <a:p>
            <a:r>
              <a:rPr lang="zh-CN" altLang="en-US" dirty="0"/>
              <a:t>软件未达到软件产品需求说明书中虽未指明但应达到的要求。 </a:t>
            </a:r>
          </a:p>
          <a:p>
            <a:r>
              <a:rPr lang="zh-CN" altLang="en-US" dirty="0"/>
              <a:t>测试人员认为难以理解</a:t>
            </a:r>
            <a:r>
              <a:rPr lang="zh-CN" altLang="en-US" dirty="0" smtClean="0"/>
              <a:t>、不易</a:t>
            </a:r>
            <a:r>
              <a:rPr lang="zh-CN" altLang="en-US" dirty="0"/>
              <a:t>使用、运行速度缓慢或者最终用户</a:t>
            </a:r>
            <a:r>
              <a:rPr lang="zh-CN" altLang="en-US" dirty="0" smtClean="0"/>
              <a:t>认为不好  的</a:t>
            </a:r>
            <a:r>
              <a:rPr lang="zh-CN" altLang="en-US" dirty="0"/>
              <a:t>问题。 </a:t>
            </a:r>
          </a:p>
          <a:p>
            <a:endParaRPr lang="zh-CN" altLang="en-US" dirty="0"/>
          </a:p>
        </p:txBody>
      </p:sp>
    </p:spTree>
    <p:extLst>
      <p:ext uri="{BB962C8B-B14F-4D97-AF65-F5344CB8AC3E}">
        <p14:creationId xmlns:p14="http://schemas.microsoft.com/office/powerpoint/2010/main" val="3153804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五边形 13"/>
          <p:cNvSpPr/>
          <p:nvPr/>
        </p:nvSpPr>
        <p:spPr>
          <a:xfrm>
            <a:off x="179512" y="260896"/>
            <a:ext cx="5400600" cy="431800"/>
          </a:xfrm>
          <a:prstGeom prst="homePlate">
            <a:avLst/>
          </a:prstGeom>
          <a:solidFill>
            <a:srgbClr val="65B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29" name="矩形 21"/>
          <p:cNvSpPr>
            <a:spLocks noChangeArrowheads="1"/>
          </p:cNvSpPr>
          <p:nvPr/>
        </p:nvSpPr>
        <p:spPr bwMode="auto">
          <a:xfrm>
            <a:off x="179512" y="323364"/>
            <a:ext cx="5688632" cy="400110"/>
          </a:xfrm>
          <a:prstGeom prst="rect">
            <a:avLst/>
          </a:prstGeom>
          <a:noFill/>
          <a:ln w="9525">
            <a:noFill/>
            <a:miter lim="800000"/>
            <a:headEnd/>
            <a:tailEnd/>
          </a:ln>
        </p:spPr>
        <p:txBody>
          <a:bodyPr wrap="square">
            <a:spAutoFit/>
          </a:bodyPr>
          <a:lstStyle/>
          <a:p>
            <a:r>
              <a:rPr lang="zh-CN" altLang="en-US" sz="2000" b="1" dirty="0" smtClean="0"/>
              <a:t>第三</a:t>
            </a:r>
            <a:r>
              <a:rPr lang="zh-CN" altLang="en-US" sz="2000" b="1" dirty="0"/>
              <a:t>部分</a:t>
            </a:r>
            <a:r>
              <a:rPr lang="zh-CN" altLang="en-US" sz="2000" b="1" dirty="0" smtClean="0"/>
              <a:t>：测试</a:t>
            </a:r>
            <a:r>
              <a:rPr lang="zh-CN" altLang="en-US" sz="2000" b="1" dirty="0"/>
              <a:t>流程和</a:t>
            </a:r>
            <a:r>
              <a:rPr lang="zh-CN" altLang="en-US" sz="2000" b="1" dirty="0" smtClean="0"/>
              <a:t>阶段</a:t>
            </a:r>
            <a:r>
              <a:rPr lang="en-US" altLang="zh-CN" sz="2000" b="1" dirty="0" smtClean="0"/>
              <a:t>-</a:t>
            </a:r>
            <a:r>
              <a:rPr lang="zh-CN" altLang="en-US" sz="2000" b="1" dirty="0" smtClean="0"/>
              <a:t>缺陷基本流程</a:t>
            </a:r>
            <a:endParaRPr lang="zh-CN" altLang="en-US" sz="2000" dirty="0">
              <a:latin typeface="微软雅黑" pitchFamily="34" charset="-122"/>
              <a:ea typeface="微软雅黑" pitchFamily="34" charset="-122"/>
            </a:endParaRPr>
          </a:p>
        </p:txBody>
      </p:sp>
      <p:sp>
        <p:nvSpPr>
          <p:cNvPr id="2" name="文本框 1"/>
          <p:cNvSpPr txBox="1"/>
          <p:nvPr/>
        </p:nvSpPr>
        <p:spPr>
          <a:xfrm>
            <a:off x="323528" y="764704"/>
            <a:ext cx="7920880" cy="3139321"/>
          </a:xfrm>
          <a:prstGeom prst="rect">
            <a:avLst/>
          </a:prstGeom>
          <a:noFill/>
        </p:spPr>
        <p:txBody>
          <a:bodyPr wrap="square" rtlCol="0">
            <a:spAutoFit/>
          </a:bodyPr>
          <a:lstStyle/>
          <a:p>
            <a:endParaRPr lang="zh-CN" altLang="en-US" dirty="0"/>
          </a:p>
          <a:p>
            <a:r>
              <a:rPr lang="zh-CN" altLang="en-US" dirty="0" smtClean="0"/>
              <a:t></a:t>
            </a:r>
            <a:r>
              <a:rPr lang="zh-CN" altLang="en-US" b="1" dirty="0"/>
              <a:t>简易流程： </a:t>
            </a:r>
            <a:r>
              <a:rPr lang="zh-CN" altLang="en-US" dirty="0"/>
              <a:t>测试人员</a:t>
            </a:r>
            <a:r>
              <a:rPr lang="en-US" altLang="zh-CN" dirty="0"/>
              <a:t>---</a:t>
            </a:r>
            <a:r>
              <a:rPr lang="zh-CN" altLang="en-US" dirty="0"/>
              <a:t>提交</a:t>
            </a:r>
            <a:r>
              <a:rPr lang="en-US" altLang="zh-CN" dirty="0"/>
              <a:t>--</a:t>
            </a:r>
            <a:r>
              <a:rPr lang="zh-CN" altLang="en-US" dirty="0"/>
              <a:t>开发人员</a:t>
            </a:r>
            <a:r>
              <a:rPr lang="en-US" altLang="zh-CN" dirty="0"/>
              <a:t>----</a:t>
            </a:r>
            <a:r>
              <a:rPr lang="zh-CN" altLang="en-US" dirty="0"/>
              <a:t>修改</a:t>
            </a:r>
            <a:r>
              <a:rPr lang="en-US" altLang="zh-CN" dirty="0"/>
              <a:t>---</a:t>
            </a:r>
            <a:r>
              <a:rPr lang="zh-CN" altLang="en-US" dirty="0"/>
              <a:t>测试人员</a:t>
            </a:r>
            <a:r>
              <a:rPr lang="en-US" altLang="zh-CN" dirty="0"/>
              <a:t>---</a:t>
            </a:r>
            <a:r>
              <a:rPr lang="zh-CN" altLang="en-US" dirty="0"/>
              <a:t>（回归闭环）。 注：一般适用于项目或迭代前期测试人员介入，方便问题。即时修改，快速开发。 </a:t>
            </a:r>
            <a:endParaRPr lang="en-US" altLang="zh-CN" dirty="0" smtClean="0"/>
          </a:p>
          <a:p>
            <a:endParaRPr lang="en-US" altLang="zh-CN" dirty="0"/>
          </a:p>
          <a:p>
            <a:endParaRPr lang="zh-CN" altLang="en-US" dirty="0"/>
          </a:p>
          <a:p>
            <a:r>
              <a:rPr lang="zh-CN" altLang="en-US" dirty="0"/>
              <a:t></a:t>
            </a:r>
            <a:r>
              <a:rPr lang="zh-CN" altLang="en-US" b="1" dirty="0"/>
              <a:t>复杂流程</a:t>
            </a:r>
            <a:r>
              <a:rPr lang="en-US" altLang="zh-CN" b="1" dirty="0"/>
              <a:t>: </a:t>
            </a:r>
            <a:r>
              <a:rPr lang="zh-CN" altLang="en-US" dirty="0"/>
              <a:t>测试人员</a:t>
            </a:r>
            <a:r>
              <a:rPr lang="en-US" altLang="zh-CN" dirty="0"/>
              <a:t>---</a:t>
            </a:r>
            <a:r>
              <a:rPr lang="zh-CN" altLang="en-US" dirty="0"/>
              <a:t>提交</a:t>
            </a:r>
            <a:r>
              <a:rPr lang="en-US" altLang="zh-CN" dirty="0"/>
              <a:t>—</a:t>
            </a:r>
            <a:r>
              <a:rPr lang="zh-CN" altLang="en-US" dirty="0"/>
              <a:t>测试经理</a:t>
            </a:r>
            <a:r>
              <a:rPr lang="en-US" altLang="zh-CN" dirty="0"/>
              <a:t>---</a:t>
            </a:r>
            <a:r>
              <a:rPr lang="zh-CN" altLang="en-US" dirty="0"/>
              <a:t>审核</a:t>
            </a:r>
            <a:r>
              <a:rPr lang="en-US" altLang="zh-CN" dirty="0"/>
              <a:t>---</a:t>
            </a:r>
            <a:r>
              <a:rPr lang="zh-CN" altLang="en-US" dirty="0"/>
              <a:t>开发经理</a:t>
            </a:r>
            <a:r>
              <a:rPr lang="en-US" altLang="zh-CN" dirty="0"/>
              <a:t>----</a:t>
            </a:r>
            <a:r>
              <a:rPr lang="zh-CN" altLang="en-US" dirty="0"/>
              <a:t>分配</a:t>
            </a:r>
            <a:r>
              <a:rPr lang="en-US" altLang="zh-CN" dirty="0"/>
              <a:t>---</a:t>
            </a:r>
            <a:r>
              <a:rPr lang="zh-CN" altLang="en-US" dirty="0"/>
              <a:t>开发人员</a:t>
            </a:r>
            <a:r>
              <a:rPr lang="en-US" altLang="zh-CN" dirty="0"/>
              <a:t>---</a:t>
            </a:r>
            <a:r>
              <a:rPr lang="zh-CN" altLang="en-US" dirty="0"/>
              <a:t>修复</a:t>
            </a:r>
            <a:r>
              <a:rPr lang="en-US" altLang="zh-CN" dirty="0"/>
              <a:t>---</a:t>
            </a:r>
            <a:r>
              <a:rPr lang="zh-CN" altLang="en-US" dirty="0"/>
              <a:t>复核人员</a:t>
            </a:r>
            <a:r>
              <a:rPr lang="en-US" altLang="zh-CN" dirty="0"/>
              <a:t>----</a:t>
            </a:r>
            <a:r>
              <a:rPr lang="zh-CN" altLang="en-US" dirty="0"/>
              <a:t>开发经理</a:t>
            </a:r>
            <a:r>
              <a:rPr lang="en-US" altLang="zh-CN" dirty="0"/>
              <a:t>----</a:t>
            </a:r>
            <a:r>
              <a:rPr lang="zh-CN" altLang="en-US" dirty="0"/>
              <a:t>审核</a:t>
            </a:r>
            <a:r>
              <a:rPr lang="en-US" altLang="zh-CN" dirty="0"/>
              <a:t>----</a:t>
            </a:r>
            <a:r>
              <a:rPr lang="zh-CN" altLang="en-US" dirty="0"/>
              <a:t>测试经理</a:t>
            </a:r>
            <a:r>
              <a:rPr lang="en-US" altLang="zh-CN" dirty="0"/>
              <a:t>---</a:t>
            </a:r>
            <a:r>
              <a:rPr lang="zh-CN" altLang="en-US" dirty="0"/>
              <a:t>分配</a:t>
            </a:r>
            <a:r>
              <a:rPr lang="en-US" altLang="zh-CN" dirty="0"/>
              <a:t>----</a:t>
            </a:r>
            <a:r>
              <a:rPr lang="zh-CN" altLang="en-US" dirty="0"/>
              <a:t>测试人员</a:t>
            </a:r>
            <a:r>
              <a:rPr lang="en-US" altLang="zh-CN" dirty="0"/>
              <a:t>---</a:t>
            </a:r>
            <a:r>
              <a:rPr lang="zh-CN" altLang="en-US" dirty="0"/>
              <a:t>（回归闭环）。 注：一般适用于后期整个项目完成后正式的系统测试，可以方便项目经理审核统计缺陷数据，实时监控版本缺陷情况。 </a:t>
            </a:r>
          </a:p>
          <a:p>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73016"/>
            <a:ext cx="3419872" cy="2564904"/>
          </a:xfrm>
          <a:prstGeom prst="rect">
            <a:avLst/>
          </a:prstGeom>
        </p:spPr>
      </p:pic>
    </p:spTree>
    <p:extLst>
      <p:ext uri="{BB962C8B-B14F-4D97-AF65-F5344CB8AC3E}">
        <p14:creationId xmlns:p14="http://schemas.microsoft.com/office/powerpoint/2010/main" val="3824471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179512" y="260896"/>
            <a:ext cx="5400600" cy="431800"/>
          </a:xfrm>
          <a:prstGeom prst="homePlate">
            <a:avLst/>
          </a:prstGeom>
          <a:solidFill>
            <a:srgbClr val="2C6C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7" name="矩形 21"/>
          <p:cNvSpPr>
            <a:spLocks noChangeArrowheads="1"/>
          </p:cNvSpPr>
          <p:nvPr/>
        </p:nvSpPr>
        <p:spPr bwMode="auto">
          <a:xfrm>
            <a:off x="179512" y="308521"/>
            <a:ext cx="5400600" cy="400110"/>
          </a:xfrm>
          <a:prstGeom prst="rect">
            <a:avLst/>
          </a:prstGeom>
          <a:noFill/>
          <a:ln w="9525">
            <a:noFill/>
            <a:miter lim="800000"/>
            <a:headEnd/>
            <a:tailEnd/>
          </a:ln>
        </p:spPr>
        <p:txBody>
          <a:bodyPr wrap="square">
            <a:spAutoFit/>
          </a:bodyPr>
          <a:lstStyle/>
          <a:p>
            <a:r>
              <a:rPr lang="zh-CN" altLang="en-US" sz="2000" b="1" dirty="0" smtClean="0"/>
              <a:t>第四</a:t>
            </a:r>
            <a:r>
              <a:rPr lang="zh-CN" altLang="en-US" sz="2000" b="1" dirty="0"/>
              <a:t>部分：测试类型和关键</a:t>
            </a:r>
            <a:r>
              <a:rPr lang="zh-CN" altLang="en-US" sz="2000" b="1" dirty="0" smtClean="0"/>
              <a:t>技术</a:t>
            </a:r>
            <a:r>
              <a:rPr lang="en-US" altLang="zh-CN" sz="2000" b="1" dirty="0" smtClean="0"/>
              <a:t>-</a:t>
            </a:r>
            <a:r>
              <a:rPr lang="zh-CN" altLang="en-US" sz="2000" b="1" dirty="0" smtClean="0"/>
              <a:t>测试关键领域</a:t>
            </a:r>
            <a:endParaRPr lang="zh-CN" altLang="en-US" sz="2000" dirty="0">
              <a:latin typeface="微软雅黑" pitchFamily="34" charset="-122"/>
              <a:ea typeface="微软雅黑" pitchFamily="34" charset="-122"/>
            </a:endParaRPr>
          </a:p>
        </p:txBody>
      </p:sp>
      <p:sp>
        <p:nvSpPr>
          <p:cNvPr id="75" name="Rectangle 6"/>
          <p:cNvSpPr>
            <a:spLocks noChangeArrowheads="1"/>
          </p:cNvSpPr>
          <p:nvPr/>
        </p:nvSpPr>
        <p:spPr bwMode="auto">
          <a:xfrm>
            <a:off x="3224015" y="3513633"/>
            <a:ext cx="66675" cy="457200"/>
          </a:xfrm>
          <a:prstGeom prst="rect">
            <a:avLst/>
          </a:prstGeom>
          <a:noFill/>
          <a:ln w="9525">
            <a:noFill/>
            <a:miter lim="800000"/>
            <a:headEnd/>
            <a:tailEnd/>
          </a:ln>
        </p:spPr>
        <p:txBody>
          <a:bodyPr wrap="none" lIns="0" tIns="0" rIns="0" bIns="0">
            <a:spAutoFit/>
          </a:bodyPr>
          <a:lstStyle/>
          <a:p>
            <a:pPr algn="ctr"/>
            <a:endParaRPr lang="zh-CN" altLang="en-US" sz="1500">
              <a:solidFill>
                <a:srgbClr val="000000"/>
              </a:solidFill>
              <a:cs typeface="Arial" pitchFamily="34" charset="0"/>
            </a:endParaRPr>
          </a:p>
          <a:p>
            <a:pPr algn="ctr">
              <a:buFontTx/>
              <a:buChar char="•"/>
            </a:pPr>
            <a:endParaRPr lang="zh-CN" altLang="en-US" sz="1500">
              <a:solidFill>
                <a:srgbClr val="000000"/>
              </a:solidFill>
              <a:cs typeface="Arial" pitchFamily="34" charset="0"/>
            </a:endParaRPr>
          </a:p>
        </p:txBody>
      </p:sp>
      <p:sp>
        <p:nvSpPr>
          <p:cNvPr id="76" name="Line 7"/>
          <p:cNvSpPr>
            <a:spLocks noChangeShapeType="1"/>
          </p:cNvSpPr>
          <p:nvPr/>
        </p:nvSpPr>
        <p:spPr bwMode="auto">
          <a:xfrm flipH="1">
            <a:off x="2642990" y="4116610"/>
            <a:ext cx="1803400" cy="1052513"/>
          </a:xfrm>
          <a:prstGeom prst="line">
            <a:avLst/>
          </a:prstGeom>
          <a:noFill/>
          <a:ln w="7938">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Line 8"/>
          <p:cNvSpPr>
            <a:spLocks noChangeShapeType="1"/>
          </p:cNvSpPr>
          <p:nvPr/>
        </p:nvSpPr>
        <p:spPr bwMode="auto">
          <a:xfrm flipH="1">
            <a:off x="4408290" y="4329335"/>
            <a:ext cx="322262" cy="890588"/>
          </a:xfrm>
          <a:prstGeom prst="line">
            <a:avLst/>
          </a:prstGeom>
          <a:noFill/>
          <a:ln w="7938">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9"/>
          <p:cNvSpPr>
            <a:spLocks/>
          </p:cNvSpPr>
          <p:nvPr/>
        </p:nvSpPr>
        <p:spPr bwMode="auto">
          <a:xfrm>
            <a:off x="4443215" y="4105498"/>
            <a:ext cx="296862" cy="227012"/>
          </a:xfrm>
          <a:custGeom>
            <a:avLst/>
            <a:gdLst>
              <a:gd name="T0" fmla="*/ 2147483647 w 562"/>
              <a:gd name="T1" fmla="*/ 2147483647 h 430"/>
              <a:gd name="T2" fmla="*/ 0 w 562"/>
              <a:gd name="T3" fmla="*/ 2147483647 h 430"/>
              <a:gd name="T4" fmla="*/ 2147483647 w 562"/>
              <a:gd name="T5" fmla="*/ 2147483647 h 430"/>
              <a:gd name="T6" fmla="*/ 2147483647 w 562"/>
              <a:gd name="T7" fmla="*/ 2147483647 h 430"/>
              <a:gd name="T8" fmla="*/ 2147483647 w 562"/>
              <a:gd name="T9" fmla="*/ 2147483647 h 430"/>
              <a:gd name="T10" fmla="*/ 2147483647 w 562"/>
              <a:gd name="T11" fmla="*/ 2147483647 h 430"/>
              <a:gd name="T12" fmla="*/ 2147483647 w 562"/>
              <a:gd name="T13" fmla="*/ 2147483647 h 430"/>
              <a:gd name="T14" fmla="*/ 2147483647 w 562"/>
              <a:gd name="T15" fmla="*/ 2147483647 h 430"/>
              <a:gd name="T16" fmla="*/ 2147483647 w 562"/>
              <a:gd name="T17" fmla="*/ 2147483647 h 430"/>
              <a:gd name="T18" fmla="*/ 2147483647 w 562"/>
              <a:gd name="T19" fmla="*/ 2147483647 h 430"/>
              <a:gd name="T20" fmla="*/ 2147483647 w 562"/>
              <a:gd name="T21" fmla="*/ 2147483647 h 430"/>
              <a:gd name="T22" fmla="*/ 2147483647 w 562"/>
              <a:gd name="T23" fmla="*/ 2147483647 h 430"/>
              <a:gd name="T24" fmla="*/ 2147483647 w 562"/>
              <a:gd name="T25" fmla="*/ 2147483647 h 430"/>
              <a:gd name="T26" fmla="*/ 2147483647 w 562"/>
              <a:gd name="T27" fmla="*/ 2147483647 h 430"/>
              <a:gd name="T28" fmla="*/ 2147483647 w 562"/>
              <a:gd name="T29" fmla="*/ 2147483647 h 430"/>
              <a:gd name="T30" fmla="*/ 2147483647 w 562"/>
              <a:gd name="T31" fmla="*/ 2147483647 h 430"/>
              <a:gd name="T32" fmla="*/ 2147483647 w 562"/>
              <a:gd name="T33" fmla="*/ 0 h 430"/>
              <a:gd name="T34" fmla="*/ 2147483647 w 562"/>
              <a:gd name="T35" fmla="*/ 2147483647 h 430"/>
              <a:gd name="T36" fmla="*/ 2147483647 w 562"/>
              <a:gd name="T37" fmla="*/ 2147483647 h 4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2"/>
              <a:gd name="T58" fmla="*/ 0 h 430"/>
              <a:gd name="T59" fmla="*/ 562 w 562"/>
              <a:gd name="T60" fmla="*/ 430 h 4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2" h="430">
                <a:moveTo>
                  <a:pt x="5" y="15"/>
                </a:moveTo>
                <a:lnTo>
                  <a:pt x="0" y="34"/>
                </a:lnTo>
                <a:lnTo>
                  <a:pt x="7" y="63"/>
                </a:lnTo>
                <a:lnTo>
                  <a:pt x="45" y="137"/>
                </a:lnTo>
                <a:lnTo>
                  <a:pt x="127" y="231"/>
                </a:lnTo>
                <a:lnTo>
                  <a:pt x="217" y="303"/>
                </a:lnTo>
                <a:lnTo>
                  <a:pt x="326" y="367"/>
                </a:lnTo>
                <a:lnTo>
                  <a:pt x="427" y="413"/>
                </a:lnTo>
                <a:lnTo>
                  <a:pt x="510" y="430"/>
                </a:lnTo>
                <a:lnTo>
                  <a:pt x="536" y="428"/>
                </a:lnTo>
                <a:lnTo>
                  <a:pt x="559" y="413"/>
                </a:lnTo>
                <a:lnTo>
                  <a:pt x="562" y="395"/>
                </a:lnTo>
                <a:lnTo>
                  <a:pt x="555" y="366"/>
                </a:lnTo>
                <a:lnTo>
                  <a:pt x="513" y="292"/>
                </a:lnTo>
                <a:lnTo>
                  <a:pt x="342" y="127"/>
                </a:lnTo>
                <a:lnTo>
                  <a:pt x="133" y="21"/>
                </a:lnTo>
                <a:lnTo>
                  <a:pt x="52" y="0"/>
                </a:lnTo>
                <a:lnTo>
                  <a:pt x="23" y="5"/>
                </a:lnTo>
                <a:lnTo>
                  <a:pt x="5" y="15"/>
                </a:lnTo>
                <a:close/>
              </a:path>
            </a:pathLst>
          </a:custGeom>
          <a:solidFill>
            <a:srgbClr val="FFFFD0"/>
          </a:solidFill>
          <a:ln w="7938">
            <a:solidFill>
              <a:srgbClr val="FF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Freeform 10"/>
          <p:cNvSpPr>
            <a:spLocks/>
          </p:cNvSpPr>
          <p:nvPr/>
        </p:nvSpPr>
        <p:spPr bwMode="auto">
          <a:xfrm>
            <a:off x="4481315" y="4108673"/>
            <a:ext cx="247650" cy="195262"/>
          </a:xfrm>
          <a:custGeom>
            <a:avLst/>
            <a:gdLst>
              <a:gd name="T0" fmla="*/ 2147483647 w 470"/>
              <a:gd name="T1" fmla="*/ 2147483647 h 370"/>
              <a:gd name="T2" fmla="*/ 0 w 470"/>
              <a:gd name="T3" fmla="*/ 2147483647 h 370"/>
              <a:gd name="T4" fmla="*/ 2147483647 w 470"/>
              <a:gd name="T5" fmla="*/ 2147483647 h 370"/>
              <a:gd name="T6" fmla="*/ 2147483647 w 470"/>
              <a:gd name="T7" fmla="*/ 2147483647 h 370"/>
              <a:gd name="T8" fmla="*/ 2147483647 w 470"/>
              <a:gd name="T9" fmla="*/ 2147483647 h 370"/>
              <a:gd name="T10" fmla="*/ 2147483647 w 470"/>
              <a:gd name="T11" fmla="*/ 2147483647 h 370"/>
              <a:gd name="T12" fmla="*/ 2147483647 w 470"/>
              <a:gd name="T13" fmla="*/ 2147483647 h 370"/>
              <a:gd name="T14" fmla="*/ 2147483647 w 470"/>
              <a:gd name="T15" fmla="*/ 2147483647 h 370"/>
              <a:gd name="T16" fmla="*/ 2147483647 w 470"/>
              <a:gd name="T17" fmla="*/ 2147483647 h 370"/>
              <a:gd name="T18" fmla="*/ 2147483647 w 470"/>
              <a:gd name="T19" fmla="*/ 2147483647 h 370"/>
              <a:gd name="T20" fmla="*/ 2147483647 w 470"/>
              <a:gd name="T21" fmla="*/ 2147483647 h 370"/>
              <a:gd name="T22" fmla="*/ 2147483647 w 470"/>
              <a:gd name="T23" fmla="*/ 2147483647 h 370"/>
              <a:gd name="T24" fmla="*/ 2147483647 w 470"/>
              <a:gd name="T25" fmla="*/ 2147483647 h 370"/>
              <a:gd name="T26" fmla="*/ 2147483647 w 470"/>
              <a:gd name="T27" fmla="*/ 2147483647 h 370"/>
              <a:gd name="T28" fmla="*/ 2147483647 w 470"/>
              <a:gd name="T29" fmla="*/ 2147483647 h 370"/>
              <a:gd name="T30" fmla="*/ 2147483647 w 470"/>
              <a:gd name="T31" fmla="*/ 2147483647 h 370"/>
              <a:gd name="T32" fmla="*/ 2147483647 w 470"/>
              <a:gd name="T33" fmla="*/ 2147483647 h 370"/>
              <a:gd name="T34" fmla="*/ 2147483647 w 470"/>
              <a:gd name="T35" fmla="*/ 2147483647 h 370"/>
              <a:gd name="T36" fmla="*/ 2147483647 w 470"/>
              <a:gd name="T37" fmla="*/ 0 h 370"/>
              <a:gd name="T38" fmla="*/ 2147483647 w 470"/>
              <a:gd name="T39" fmla="*/ 0 h 370"/>
              <a:gd name="T40" fmla="*/ 2147483647 w 470"/>
              <a:gd name="T41" fmla="*/ 2147483647 h 3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0"/>
              <a:gd name="T64" fmla="*/ 0 h 370"/>
              <a:gd name="T65" fmla="*/ 470 w 470"/>
              <a:gd name="T66" fmla="*/ 370 h 3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0" h="370">
                <a:moveTo>
                  <a:pt x="4" y="12"/>
                </a:moveTo>
                <a:lnTo>
                  <a:pt x="0" y="27"/>
                </a:lnTo>
                <a:lnTo>
                  <a:pt x="5" y="53"/>
                </a:lnTo>
                <a:lnTo>
                  <a:pt x="41" y="116"/>
                </a:lnTo>
                <a:lnTo>
                  <a:pt x="103" y="189"/>
                </a:lnTo>
                <a:lnTo>
                  <a:pt x="184" y="261"/>
                </a:lnTo>
                <a:lnTo>
                  <a:pt x="271" y="317"/>
                </a:lnTo>
                <a:lnTo>
                  <a:pt x="357" y="355"/>
                </a:lnTo>
                <a:lnTo>
                  <a:pt x="425" y="370"/>
                </a:lnTo>
                <a:lnTo>
                  <a:pt x="450" y="369"/>
                </a:lnTo>
                <a:lnTo>
                  <a:pt x="466" y="358"/>
                </a:lnTo>
                <a:lnTo>
                  <a:pt x="470" y="342"/>
                </a:lnTo>
                <a:lnTo>
                  <a:pt x="466" y="317"/>
                </a:lnTo>
                <a:lnTo>
                  <a:pt x="429" y="254"/>
                </a:lnTo>
                <a:lnTo>
                  <a:pt x="367" y="182"/>
                </a:lnTo>
                <a:lnTo>
                  <a:pt x="285" y="110"/>
                </a:lnTo>
                <a:lnTo>
                  <a:pt x="198" y="54"/>
                </a:lnTo>
                <a:lnTo>
                  <a:pt x="112" y="16"/>
                </a:lnTo>
                <a:lnTo>
                  <a:pt x="43" y="0"/>
                </a:lnTo>
                <a:lnTo>
                  <a:pt x="20" y="0"/>
                </a:lnTo>
                <a:lnTo>
                  <a:pt x="4" y="12"/>
                </a:lnTo>
                <a:close/>
              </a:path>
            </a:pathLst>
          </a:custGeom>
          <a:solidFill>
            <a:srgbClr val="E6E6E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Freeform 11"/>
          <p:cNvSpPr>
            <a:spLocks/>
          </p:cNvSpPr>
          <p:nvPr/>
        </p:nvSpPr>
        <p:spPr bwMode="auto">
          <a:xfrm>
            <a:off x="4498777" y="4116610"/>
            <a:ext cx="146050" cy="117475"/>
          </a:xfrm>
          <a:custGeom>
            <a:avLst/>
            <a:gdLst>
              <a:gd name="T0" fmla="*/ 2147483647 w 276"/>
              <a:gd name="T1" fmla="*/ 2147483647 h 222"/>
              <a:gd name="T2" fmla="*/ 0 w 276"/>
              <a:gd name="T3" fmla="*/ 2147483647 h 222"/>
              <a:gd name="T4" fmla="*/ 2147483647 w 276"/>
              <a:gd name="T5" fmla="*/ 2147483647 h 222"/>
              <a:gd name="T6" fmla="*/ 2147483647 w 276"/>
              <a:gd name="T7" fmla="*/ 2147483647 h 222"/>
              <a:gd name="T8" fmla="*/ 2147483647 w 276"/>
              <a:gd name="T9" fmla="*/ 2147483647 h 222"/>
              <a:gd name="T10" fmla="*/ 2147483647 w 276"/>
              <a:gd name="T11" fmla="*/ 2147483647 h 222"/>
              <a:gd name="T12" fmla="*/ 2147483647 w 276"/>
              <a:gd name="T13" fmla="*/ 2147483647 h 222"/>
              <a:gd name="T14" fmla="*/ 2147483647 w 276"/>
              <a:gd name="T15" fmla="*/ 2147483647 h 222"/>
              <a:gd name="T16" fmla="*/ 2147483647 w 276"/>
              <a:gd name="T17" fmla="*/ 2147483647 h 222"/>
              <a:gd name="T18" fmla="*/ 2147483647 w 276"/>
              <a:gd name="T19" fmla="*/ 2147483647 h 222"/>
              <a:gd name="T20" fmla="*/ 2147483647 w 276"/>
              <a:gd name="T21" fmla="*/ 2147483647 h 222"/>
              <a:gd name="T22" fmla="*/ 2147483647 w 276"/>
              <a:gd name="T23" fmla="*/ 2147483647 h 222"/>
              <a:gd name="T24" fmla="*/ 2147483647 w 276"/>
              <a:gd name="T25" fmla="*/ 2147483647 h 222"/>
              <a:gd name="T26" fmla="*/ 2147483647 w 276"/>
              <a:gd name="T27" fmla="*/ 0 h 222"/>
              <a:gd name="T28" fmla="*/ 2147483647 w 276"/>
              <a:gd name="T29" fmla="*/ 2147483647 h 2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222"/>
              <a:gd name="T47" fmla="*/ 276 w 276"/>
              <a:gd name="T48" fmla="*/ 222 h 2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222">
                <a:moveTo>
                  <a:pt x="8" y="5"/>
                </a:moveTo>
                <a:lnTo>
                  <a:pt x="0" y="26"/>
                </a:lnTo>
                <a:lnTo>
                  <a:pt x="14" y="63"/>
                </a:lnTo>
                <a:lnTo>
                  <a:pt x="89" y="149"/>
                </a:lnTo>
                <a:lnTo>
                  <a:pt x="193" y="210"/>
                </a:lnTo>
                <a:lnTo>
                  <a:pt x="236" y="222"/>
                </a:lnTo>
                <a:lnTo>
                  <a:pt x="254" y="222"/>
                </a:lnTo>
                <a:lnTo>
                  <a:pt x="268" y="217"/>
                </a:lnTo>
                <a:lnTo>
                  <a:pt x="276" y="195"/>
                </a:lnTo>
                <a:lnTo>
                  <a:pt x="262" y="158"/>
                </a:lnTo>
                <a:lnTo>
                  <a:pt x="187" y="74"/>
                </a:lnTo>
                <a:lnTo>
                  <a:pt x="83" y="14"/>
                </a:lnTo>
                <a:lnTo>
                  <a:pt x="40" y="1"/>
                </a:lnTo>
                <a:lnTo>
                  <a:pt x="22" y="0"/>
                </a:lnTo>
                <a:lnTo>
                  <a:pt x="8" y="5"/>
                </a:lnTo>
                <a:close/>
              </a:path>
            </a:pathLst>
          </a:custGeom>
          <a:solidFill>
            <a:srgbClr val="DCDCD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Freeform 12"/>
          <p:cNvSpPr>
            <a:spLocks/>
          </p:cNvSpPr>
          <p:nvPr/>
        </p:nvSpPr>
        <p:spPr bwMode="auto">
          <a:xfrm>
            <a:off x="4635302" y="4232498"/>
            <a:ext cx="77788" cy="58737"/>
          </a:xfrm>
          <a:custGeom>
            <a:avLst/>
            <a:gdLst>
              <a:gd name="T0" fmla="*/ 0 w 147"/>
              <a:gd name="T1" fmla="*/ 2147483647 h 109"/>
              <a:gd name="T2" fmla="*/ 2147483647 w 147"/>
              <a:gd name="T3" fmla="*/ 2147483647 h 109"/>
              <a:gd name="T4" fmla="*/ 2147483647 w 147"/>
              <a:gd name="T5" fmla="*/ 2147483647 h 109"/>
              <a:gd name="T6" fmla="*/ 2147483647 w 147"/>
              <a:gd name="T7" fmla="*/ 2147483647 h 109"/>
              <a:gd name="T8" fmla="*/ 2147483647 w 147"/>
              <a:gd name="T9" fmla="*/ 2147483647 h 109"/>
              <a:gd name="T10" fmla="*/ 2147483647 w 147"/>
              <a:gd name="T11" fmla="*/ 2147483647 h 109"/>
              <a:gd name="T12" fmla="*/ 2147483647 w 147"/>
              <a:gd name="T13" fmla="*/ 2147483647 h 109"/>
              <a:gd name="T14" fmla="*/ 2147483647 w 147"/>
              <a:gd name="T15" fmla="*/ 2147483647 h 109"/>
              <a:gd name="T16" fmla="*/ 2147483647 w 147"/>
              <a:gd name="T17" fmla="*/ 0 h 109"/>
              <a:gd name="T18" fmla="*/ 2147483647 w 147"/>
              <a:gd name="T19" fmla="*/ 2147483647 h 109"/>
              <a:gd name="T20" fmla="*/ 2147483647 w 147"/>
              <a:gd name="T21" fmla="*/ 2147483647 h 109"/>
              <a:gd name="T22" fmla="*/ 2147483647 w 147"/>
              <a:gd name="T23" fmla="*/ 2147483647 h 109"/>
              <a:gd name="T24" fmla="*/ 2147483647 w 147"/>
              <a:gd name="T25" fmla="*/ 2147483647 h 109"/>
              <a:gd name="T26" fmla="*/ 2147483647 w 147"/>
              <a:gd name="T27" fmla="*/ 2147483647 h 109"/>
              <a:gd name="T28" fmla="*/ 2147483647 w 147"/>
              <a:gd name="T29" fmla="*/ 2147483647 h 109"/>
              <a:gd name="T30" fmla="*/ 2147483647 w 147"/>
              <a:gd name="T31" fmla="*/ 2147483647 h 109"/>
              <a:gd name="T32" fmla="*/ 2147483647 w 147"/>
              <a:gd name="T33" fmla="*/ 2147483647 h 109"/>
              <a:gd name="T34" fmla="*/ 2147483647 w 147"/>
              <a:gd name="T35" fmla="*/ 2147483647 h 109"/>
              <a:gd name="T36" fmla="*/ 2147483647 w 147"/>
              <a:gd name="T37" fmla="*/ 2147483647 h 109"/>
              <a:gd name="T38" fmla="*/ 2147483647 w 147"/>
              <a:gd name="T39" fmla="*/ 2147483647 h 109"/>
              <a:gd name="T40" fmla="*/ 0 w 147"/>
              <a:gd name="T41" fmla="*/ 2147483647 h 10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7"/>
              <a:gd name="T64" fmla="*/ 0 h 109"/>
              <a:gd name="T65" fmla="*/ 147 w 147"/>
              <a:gd name="T66" fmla="*/ 109 h 10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7" h="109">
                <a:moveTo>
                  <a:pt x="0" y="65"/>
                </a:moveTo>
                <a:lnTo>
                  <a:pt x="66" y="103"/>
                </a:lnTo>
                <a:lnTo>
                  <a:pt x="95" y="107"/>
                </a:lnTo>
                <a:lnTo>
                  <a:pt x="114" y="109"/>
                </a:lnTo>
                <a:lnTo>
                  <a:pt x="135" y="109"/>
                </a:lnTo>
                <a:lnTo>
                  <a:pt x="147" y="96"/>
                </a:lnTo>
                <a:lnTo>
                  <a:pt x="116" y="55"/>
                </a:lnTo>
                <a:lnTo>
                  <a:pt x="80" y="21"/>
                </a:lnTo>
                <a:lnTo>
                  <a:pt x="50" y="0"/>
                </a:lnTo>
                <a:lnTo>
                  <a:pt x="42" y="24"/>
                </a:lnTo>
                <a:lnTo>
                  <a:pt x="43" y="52"/>
                </a:lnTo>
                <a:lnTo>
                  <a:pt x="61" y="81"/>
                </a:lnTo>
                <a:lnTo>
                  <a:pt x="84" y="73"/>
                </a:lnTo>
                <a:lnTo>
                  <a:pt x="101" y="73"/>
                </a:lnTo>
                <a:lnTo>
                  <a:pt x="118" y="74"/>
                </a:lnTo>
                <a:lnTo>
                  <a:pt x="131" y="81"/>
                </a:lnTo>
                <a:lnTo>
                  <a:pt x="140" y="89"/>
                </a:lnTo>
                <a:lnTo>
                  <a:pt x="132" y="102"/>
                </a:lnTo>
                <a:lnTo>
                  <a:pt x="109" y="103"/>
                </a:lnTo>
                <a:lnTo>
                  <a:pt x="66" y="98"/>
                </a:lnTo>
                <a:lnTo>
                  <a:pt x="0" y="65"/>
                </a:lnTo>
                <a:close/>
              </a:path>
            </a:pathLst>
          </a:custGeom>
          <a:solidFill>
            <a:srgbClr val="FFFFFF"/>
          </a:solidFill>
          <a:ln w="7938">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Freeform 13"/>
          <p:cNvSpPr>
            <a:spLocks/>
          </p:cNvSpPr>
          <p:nvPr/>
        </p:nvSpPr>
        <p:spPr bwMode="auto">
          <a:xfrm>
            <a:off x="4587677" y="4176935"/>
            <a:ext cx="44450" cy="36513"/>
          </a:xfrm>
          <a:custGeom>
            <a:avLst/>
            <a:gdLst>
              <a:gd name="T0" fmla="*/ 2147483647 w 83"/>
              <a:gd name="T1" fmla="*/ 2147483647 h 68"/>
              <a:gd name="T2" fmla="*/ 0 w 83"/>
              <a:gd name="T3" fmla="*/ 2147483647 h 68"/>
              <a:gd name="T4" fmla="*/ 2147483647 w 83"/>
              <a:gd name="T5" fmla="*/ 2147483647 h 68"/>
              <a:gd name="T6" fmla="*/ 2147483647 w 83"/>
              <a:gd name="T7" fmla="*/ 2147483647 h 68"/>
              <a:gd name="T8" fmla="*/ 2147483647 w 83"/>
              <a:gd name="T9" fmla="*/ 2147483647 h 68"/>
              <a:gd name="T10" fmla="*/ 2147483647 w 83"/>
              <a:gd name="T11" fmla="*/ 2147483647 h 68"/>
              <a:gd name="T12" fmla="*/ 2147483647 w 83"/>
              <a:gd name="T13" fmla="*/ 2147483647 h 68"/>
              <a:gd name="T14" fmla="*/ 2147483647 w 83"/>
              <a:gd name="T15" fmla="*/ 0 h 68"/>
              <a:gd name="T16" fmla="*/ 2147483647 w 83"/>
              <a:gd name="T17" fmla="*/ 2147483647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3"/>
              <a:gd name="T28" fmla="*/ 0 h 68"/>
              <a:gd name="T29" fmla="*/ 83 w 83"/>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3" h="68">
                <a:moveTo>
                  <a:pt x="5" y="1"/>
                </a:moveTo>
                <a:lnTo>
                  <a:pt x="0" y="24"/>
                </a:lnTo>
                <a:lnTo>
                  <a:pt x="17" y="53"/>
                </a:lnTo>
                <a:lnTo>
                  <a:pt x="49" y="68"/>
                </a:lnTo>
                <a:lnTo>
                  <a:pt x="77" y="67"/>
                </a:lnTo>
                <a:lnTo>
                  <a:pt x="83" y="45"/>
                </a:lnTo>
                <a:lnTo>
                  <a:pt x="65" y="16"/>
                </a:lnTo>
                <a:lnTo>
                  <a:pt x="34" y="0"/>
                </a:lnTo>
                <a:lnTo>
                  <a:pt x="5" y="1"/>
                </a:lnTo>
                <a:close/>
              </a:path>
            </a:pathLst>
          </a:custGeom>
          <a:solidFill>
            <a:srgbClr val="FFFF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Freeform 14"/>
          <p:cNvSpPr>
            <a:spLocks/>
          </p:cNvSpPr>
          <p:nvPr/>
        </p:nvSpPr>
        <p:spPr bwMode="auto">
          <a:xfrm>
            <a:off x="4497190" y="4121373"/>
            <a:ext cx="112712" cy="131762"/>
          </a:xfrm>
          <a:custGeom>
            <a:avLst/>
            <a:gdLst>
              <a:gd name="T0" fmla="*/ 2147483647 w 213"/>
              <a:gd name="T1" fmla="*/ 0 h 249"/>
              <a:gd name="T2" fmla="*/ 0 w 213"/>
              <a:gd name="T3" fmla="*/ 2147483647 h 249"/>
              <a:gd name="T4" fmla="*/ 2147483647 w 213"/>
              <a:gd name="T5" fmla="*/ 2147483647 h 249"/>
              <a:gd name="T6" fmla="*/ 2147483647 w 213"/>
              <a:gd name="T7" fmla="*/ 2147483647 h 249"/>
              <a:gd name="T8" fmla="*/ 2147483647 w 213"/>
              <a:gd name="T9" fmla="*/ 2147483647 h 249"/>
              <a:gd name="T10" fmla="*/ 0 60000 65536"/>
              <a:gd name="T11" fmla="*/ 0 60000 65536"/>
              <a:gd name="T12" fmla="*/ 0 60000 65536"/>
              <a:gd name="T13" fmla="*/ 0 60000 65536"/>
              <a:gd name="T14" fmla="*/ 0 60000 65536"/>
              <a:gd name="T15" fmla="*/ 0 w 213"/>
              <a:gd name="T16" fmla="*/ 0 h 249"/>
              <a:gd name="T17" fmla="*/ 213 w 213"/>
              <a:gd name="T18" fmla="*/ 249 h 249"/>
            </a:gdLst>
            <a:ahLst/>
            <a:cxnLst>
              <a:cxn ang="T10">
                <a:pos x="T0" y="T1"/>
              </a:cxn>
              <a:cxn ang="T11">
                <a:pos x="T2" y="T3"/>
              </a:cxn>
              <a:cxn ang="T12">
                <a:pos x="T4" y="T5"/>
              </a:cxn>
              <a:cxn ang="T13">
                <a:pos x="T6" y="T7"/>
              </a:cxn>
              <a:cxn ang="T14">
                <a:pos x="T8" y="T9"/>
              </a:cxn>
            </a:cxnLst>
            <a:rect l="T15" t="T16" r="T17" b="T18"/>
            <a:pathLst>
              <a:path w="213" h="249">
                <a:moveTo>
                  <a:pt x="6" y="0"/>
                </a:moveTo>
                <a:lnTo>
                  <a:pt x="0" y="23"/>
                </a:lnTo>
                <a:lnTo>
                  <a:pt x="7" y="51"/>
                </a:lnTo>
                <a:lnTo>
                  <a:pt x="55" y="118"/>
                </a:lnTo>
                <a:lnTo>
                  <a:pt x="213" y="249"/>
                </a:lnTo>
              </a:path>
            </a:pathLst>
          </a:custGeom>
          <a:noFill/>
          <a:ln w="7938">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Freeform 15"/>
          <p:cNvSpPr>
            <a:spLocks/>
          </p:cNvSpPr>
          <p:nvPr/>
        </p:nvSpPr>
        <p:spPr bwMode="auto">
          <a:xfrm>
            <a:off x="4446390" y="4054698"/>
            <a:ext cx="358775" cy="276225"/>
          </a:xfrm>
          <a:custGeom>
            <a:avLst/>
            <a:gdLst>
              <a:gd name="T0" fmla="*/ 2147483647 w 679"/>
              <a:gd name="T1" fmla="*/ 2147483647 h 523"/>
              <a:gd name="T2" fmla="*/ 2147483647 w 679"/>
              <a:gd name="T3" fmla="*/ 2147483647 h 523"/>
              <a:gd name="T4" fmla="*/ 2147483647 w 679"/>
              <a:gd name="T5" fmla="*/ 2147483647 h 523"/>
              <a:gd name="T6" fmla="*/ 2147483647 w 679"/>
              <a:gd name="T7" fmla="*/ 2147483647 h 523"/>
              <a:gd name="T8" fmla="*/ 2147483647 w 679"/>
              <a:gd name="T9" fmla="*/ 2147483647 h 523"/>
              <a:gd name="T10" fmla="*/ 2147483647 w 679"/>
              <a:gd name="T11" fmla="*/ 2147483647 h 523"/>
              <a:gd name="T12" fmla="*/ 2147483647 w 679"/>
              <a:gd name="T13" fmla="*/ 2147483647 h 523"/>
              <a:gd name="T14" fmla="*/ 2147483647 w 679"/>
              <a:gd name="T15" fmla="*/ 2147483647 h 523"/>
              <a:gd name="T16" fmla="*/ 2147483647 w 679"/>
              <a:gd name="T17" fmla="*/ 2147483647 h 523"/>
              <a:gd name="T18" fmla="*/ 2147483647 w 679"/>
              <a:gd name="T19" fmla="*/ 2147483647 h 523"/>
              <a:gd name="T20" fmla="*/ 0 w 679"/>
              <a:gd name="T21" fmla="*/ 2147483647 h 523"/>
              <a:gd name="T22" fmla="*/ 0 w 679"/>
              <a:gd name="T23" fmla="*/ 2147483647 h 523"/>
              <a:gd name="T24" fmla="*/ 2147483647 w 679"/>
              <a:gd name="T25" fmla="*/ 0 h 523"/>
              <a:gd name="T26" fmla="*/ 2147483647 w 679"/>
              <a:gd name="T27" fmla="*/ 2147483647 h 523"/>
              <a:gd name="T28" fmla="*/ 2147483647 w 679"/>
              <a:gd name="T29" fmla="*/ 2147483647 h 523"/>
              <a:gd name="T30" fmla="*/ 2147483647 w 679"/>
              <a:gd name="T31" fmla="*/ 2147483647 h 523"/>
              <a:gd name="T32" fmla="*/ 2147483647 w 679"/>
              <a:gd name="T33" fmla="*/ 2147483647 h 523"/>
              <a:gd name="T34" fmla="*/ 2147483647 w 679"/>
              <a:gd name="T35" fmla="*/ 2147483647 h 5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79"/>
              <a:gd name="T55" fmla="*/ 0 h 523"/>
              <a:gd name="T56" fmla="*/ 679 w 679"/>
              <a:gd name="T57" fmla="*/ 523 h 5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79" h="523">
                <a:moveTo>
                  <a:pt x="540" y="523"/>
                </a:moveTo>
                <a:lnTo>
                  <a:pt x="546" y="513"/>
                </a:lnTo>
                <a:lnTo>
                  <a:pt x="544" y="494"/>
                </a:lnTo>
                <a:lnTo>
                  <a:pt x="512" y="436"/>
                </a:lnTo>
                <a:lnTo>
                  <a:pt x="371" y="283"/>
                </a:lnTo>
                <a:lnTo>
                  <a:pt x="280" y="211"/>
                </a:lnTo>
                <a:lnTo>
                  <a:pt x="182" y="151"/>
                </a:lnTo>
                <a:lnTo>
                  <a:pt x="88" y="116"/>
                </a:lnTo>
                <a:lnTo>
                  <a:pt x="43" y="112"/>
                </a:lnTo>
                <a:lnTo>
                  <a:pt x="22" y="112"/>
                </a:lnTo>
                <a:lnTo>
                  <a:pt x="0" y="119"/>
                </a:lnTo>
                <a:lnTo>
                  <a:pt x="0" y="111"/>
                </a:lnTo>
                <a:lnTo>
                  <a:pt x="137" y="0"/>
                </a:lnTo>
                <a:lnTo>
                  <a:pt x="314" y="62"/>
                </a:lnTo>
                <a:lnTo>
                  <a:pt x="468" y="153"/>
                </a:lnTo>
                <a:lnTo>
                  <a:pt x="592" y="268"/>
                </a:lnTo>
                <a:lnTo>
                  <a:pt x="679" y="406"/>
                </a:lnTo>
                <a:lnTo>
                  <a:pt x="540" y="523"/>
                </a:lnTo>
                <a:close/>
              </a:path>
            </a:pathLst>
          </a:custGeom>
          <a:solidFill>
            <a:srgbClr val="E10000"/>
          </a:solidFill>
          <a:ln w="7938">
            <a:solidFill>
              <a:srgbClr val="E1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Freeform 16"/>
          <p:cNvSpPr>
            <a:spLocks/>
          </p:cNvSpPr>
          <p:nvPr/>
        </p:nvSpPr>
        <p:spPr bwMode="auto">
          <a:xfrm>
            <a:off x="4517827" y="3449860"/>
            <a:ext cx="1014413" cy="823913"/>
          </a:xfrm>
          <a:custGeom>
            <a:avLst/>
            <a:gdLst>
              <a:gd name="T0" fmla="*/ 2147483647 w 1917"/>
              <a:gd name="T1" fmla="*/ 2147483647 h 1556"/>
              <a:gd name="T2" fmla="*/ 2147483647 w 1917"/>
              <a:gd name="T3" fmla="*/ 2147483647 h 1556"/>
              <a:gd name="T4" fmla="*/ 2147483647 w 1917"/>
              <a:gd name="T5" fmla="*/ 2147483647 h 1556"/>
              <a:gd name="T6" fmla="*/ 2147483647 w 1917"/>
              <a:gd name="T7" fmla="*/ 2147483647 h 1556"/>
              <a:gd name="T8" fmla="*/ 2147483647 w 1917"/>
              <a:gd name="T9" fmla="*/ 2147483647 h 1556"/>
              <a:gd name="T10" fmla="*/ 2147483647 w 1917"/>
              <a:gd name="T11" fmla="*/ 2147483647 h 1556"/>
              <a:gd name="T12" fmla="*/ 2147483647 w 1917"/>
              <a:gd name="T13" fmla="*/ 2147483647 h 1556"/>
              <a:gd name="T14" fmla="*/ 2147483647 w 1917"/>
              <a:gd name="T15" fmla="*/ 2147483647 h 1556"/>
              <a:gd name="T16" fmla="*/ 2147483647 w 1917"/>
              <a:gd name="T17" fmla="*/ 2147483647 h 1556"/>
              <a:gd name="T18" fmla="*/ 2147483647 w 1917"/>
              <a:gd name="T19" fmla="*/ 2147483647 h 1556"/>
              <a:gd name="T20" fmla="*/ 2147483647 w 1917"/>
              <a:gd name="T21" fmla="*/ 2147483647 h 1556"/>
              <a:gd name="T22" fmla="*/ 2147483647 w 1917"/>
              <a:gd name="T23" fmla="*/ 2147483647 h 1556"/>
              <a:gd name="T24" fmla="*/ 2147483647 w 1917"/>
              <a:gd name="T25" fmla="*/ 2147483647 h 1556"/>
              <a:gd name="T26" fmla="*/ 2147483647 w 1917"/>
              <a:gd name="T27" fmla="*/ 2147483647 h 1556"/>
              <a:gd name="T28" fmla="*/ 2147483647 w 1917"/>
              <a:gd name="T29" fmla="*/ 2147483647 h 1556"/>
              <a:gd name="T30" fmla="*/ 2147483647 w 1917"/>
              <a:gd name="T31" fmla="*/ 0 h 1556"/>
              <a:gd name="T32" fmla="*/ 2147483647 w 1917"/>
              <a:gd name="T33" fmla="*/ 2147483647 h 1556"/>
              <a:gd name="T34" fmla="*/ 2147483647 w 1917"/>
              <a:gd name="T35" fmla="*/ 2147483647 h 1556"/>
              <a:gd name="T36" fmla="*/ 2147483647 w 1917"/>
              <a:gd name="T37" fmla="*/ 2147483647 h 1556"/>
              <a:gd name="T38" fmla="*/ 2147483647 w 1917"/>
              <a:gd name="T39" fmla="*/ 2147483647 h 1556"/>
              <a:gd name="T40" fmla="*/ 2147483647 w 1917"/>
              <a:gd name="T41" fmla="*/ 2147483647 h 1556"/>
              <a:gd name="T42" fmla="*/ 2147483647 w 1917"/>
              <a:gd name="T43" fmla="*/ 2147483647 h 1556"/>
              <a:gd name="T44" fmla="*/ 2147483647 w 1917"/>
              <a:gd name="T45" fmla="*/ 2147483647 h 1556"/>
              <a:gd name="T46" fmla="*/ 2147483647 w 1917"/>
              <a:gd name="T47" fmla="*/ 2147483647 h 1556"/>
              <a:gd name="T48" fmla="*/ 2147483647 w 1917"/>
              <a:gd name="T49" fmla="*/ 2147483647 h 1556"/>
              <a:gd name="T50" fmla="*/ 2147483647 w 1917"/>
              <a:gd name="T51" fmla="*/ 2147483647 h 1556"/>
              <a:gd name="T52" fmla="*/ 2147483647 w 1917"/>
              <a:gd name="T53" fmla="*/ 2147483647 h 1556"/>
              <a:gd name="T54" fmla="*/ 0 w 1917"/>
              <a:gd name="T55" fmla="*/ 2147483647 h 1556"/>
              <a:gd name="T56" fmla="*/ 2147483647 w 1917"/>
              <a:gd name="T57" fmla="*/ 2147483647 h 1556"/>
              <a:gd name="T58" fmla="*/ 2147483647 w 1917"/>
              <a:gd name="T59" fmla="*/ 2147483647 h 1556"/>
              <a:gd name="T60" fmla="*/ 2147483647 w 1917"/>
              <a:gd name="T61" fmla="*/ 2147483647 h 1556"/>
              <a:gd name="T62" fmla="*/ 2147483647 w 1917"/>
              <a:gd name="T63" fmla="*/ 2147483647 h 1556"/>
              <a:gd name="T64" fmla="*/ 2147483647 w 1917"/>
              <a:gd name="T65" fmla="*/ 2147483647 h 15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7"/>
              <a:gd name="T100" fmla="*/ 0 h 1556"/>
              <a:gd name="T101" fmla="*/ 1917 w 1917"/>
              <a:gd name="T102" fmla="*/ 1556 h 15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7" h="1556">
                <a:moveTo>
                  <a:pt x="533" y="1556"/>
                </a:moveTo>
                <a:lnTo>
                  <a:pt x="617" y="1456"/>
                </a:lnTo>
                <a:lnTo>
                  <a:pt x="664" y="1376"/>
                </a:lnTo>
                <a:lnTo>
                  <a:pt x="680" y="1307"/>
                </a:lnTo>
                <a:lnTo>
                  <a:pt x="679" y="1274"/>
                </a:lnTo>
                <a:lnTo>
                  <a:pt x="671" y="1239"/>
                </a:lnTo>
                <a:lnTo>
                  <a:pt x="1698" y="393"/>
                </a:lnTo>
                <a:lnTo>
                  <a:pt x="1759" y="382"/>
                </a:lnTo>
                <a:lnTo>
                  <a:pt x="1824" y="318"/>
                </a:lnTo>
                <a:lnTo>
                  <a:pt x="1844" y="273"/>
                </a:lnTo>
                <a:lnTo>
                  <a:pt x="1917" y="205"/>
                </a:lnTo>
                <a:lnTo>
                  <a:pt x="1916" y="182"/>
                </a:lnTo>
                <a:lnTo>
                  <a:pt x="1893" y="148"/>
                </a:lnTo>
                <a:lnTo>
                  <a:pt x="1804" y="71"/>
                </a:lnTo>
                <a:lnTo>
                  <a:pt x="1703" y="13"/>
                </a:lnTo>
                <a:lnTo>
                  <a:pt x="1662" y="0"/>
                </a:lnTo>
                <a:lnTo>
                  <a:pt x="1635" y="4"/>
                </a:lnTo>
                <a:lnTo>
                  <a:pt x="1542" y="82"/>
                </a:lnTo>
                <a:lnTo>
                  <a:pt x="1496" y="92"/>
                </a:lnTo>
                <a:lnTo>
                  <a:pt x="1414" y="160"/>
                </a:lnTo>
                <a:lnTo>
                  <a:pt x="1404" y="202"/>
                </a:lnTo>
                <a:lnTo>
                  <a:pt x="391" y="1027"/>
                </a:lnTo>
                <a:lnTo>
                  <a:pt x="334" y="1026"/>
                </a:lnTo>
                <a:lnTo>
                  <a:pt x="307" y="1026"/>
                </a:lnTo>
                <a:lnTo>
                  <a:pt x="278" y="1029"/>
                </a:lnTo>
                <a:lnTo>
                  <a:pt x="174" y="1050"/>
                </a:lnTo>
                <a:lnTo>
                  <a:pt x="83" y="1089"/>
                </a:lnTo>
                <a:lnTo>
                  <a:pt x="0" y="1141"/>
                </a:lnTo>
                <a:lnTo>
                  <a:pt x="174" y="1205"/>
                </a:lnTo>
                <a:lnTo>
                  <a:pt x="326" y="1299"/>
                </a:lnTo>
                <a:lnTo>
                  <a:pt x="446" y="1415"/>
                </a:lnTo>
                <a:lnTo>
                  <a:pt x="530" y="1552"/>
                </a:lnTo>
                <a:lnTo>
                  <a:pt x="533" y="1556"/>
                </a:lnTo>
                <a:close/>
              </a:path>
            </a:pathLst>
          </a:custGeom>
          <a:solidFill>
            <a:srgbClr val="BC0024"/>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Freeform 17"/>
          <p:cNvSpPr>
            <a:spLocks/>
          </p:cNvSpPr>
          <p:nvPr/>
        </p:nvSpPr>
        <p:spPr bwMode="auto">
          <a:xfrm>
            <a:off x="4749602" y="3556223"/>
            <a:ext cx="642938" cy="506412"/>
          </a:xfrm>
          <a:custGeom>
            <a:avLst/>
            <a:gdLst>
              <a:gd name="T0" fmla="*/ 2147483647 w 1215"/>
              <a:gd name="T1" fmla="*/ 2147483647 h 956"/>
              <a:gd name="T2" fmla="*/ 2147483647 w 1215"/>
              <a:gd name="T3" fmla="*/ 2147483647 h 956"/>
              <a:gd name="T4" fmla="*/ 2147483647 w 1215"/>
              <a:gd name="T5" fmla="*/ 2147483647 h 956"/>
              <a:gd name="T6" fmla="*/ 2147483647 w 1215"/>
              <a:gd name="T7" fmla="*/ 2147483647 h 956"/>
              <a:gd name="T8" fmla="*/ 2147483647 w 1215"/>
              <a:gd name="T9" fmla="*/ 2147483647 h 956"/>
              <a:gd name="T10" fmla="*/ 0 w 1215"/>
              <a:gd name="T11" fmla="*/ 2147483647 h 956"/>
              <a:gd name="T12" fmla="*/ 2147483647 w 1215"/>
              <a:gd name="T13" fmla="*/ 2147483647 h 956"/>
              <a:gd name="T14" fmla="*/ 2147483647 w 1215"/>
              <a:gd name="T15" fmla="*/ 0 h 956"/>
              <a:gd name="T16" fmla="*/ 2147483647 w 1215"/>
              <a:gd name="T17" fmla="*/ 2147483647 h 956"/>
              <a:gd name="T18" fmla="*/ 2147483647 w 1215"/>
              <a:gd name="T19" fmla="*/ 2147483647 h 956"/>
              <a:gd name="T20" fmla="*/ 2147483647 w 1215"/>
              <a:gd name="T21" fmla="*/ 2147483647 h 956"/>
              <a:gd name="T22" fmla="*/ 2147483647 w 1215"/>
              <a:gd name="T23" fmla="*/ 2147483647 h 956"/>
              <a:gd name="T24" fmla="*/ 2147483647 w 1215"/>
              <a:gd name="T25" fmla="*/ 2147483647 h 956"/>
              <a:gd name="T26" fmla="*/ 2147483647 w 1215"/>
              <a:gd name="T27" fmla="*/ 2147483647 h 956"/>
              <a:gd name="T28" fmla="*/ 2147483647 w 1215"/>
              <a:gd name="T29" fmla="*/ 2147483647 h 956"/>
              <a:gd name="T30" fmla="*/ 2147483647 w 1215"/>
              <a:gd name="T31" fmla="*/ 2147483647 h 956"/>
              <a:gd name="T32" fmla="*/ 2147483647 w 1215"/>
              <a:gd name="T33" fmla="*/ 2147483647 h 956"/>
              <a:gd name="T34" fmla="*/ 2147483647 w 1215"/>
              <a:gd name="T35" fmla="*/ 2147483647 h 956"/>
              <a:gd name="T36" fmla="*/ 2147483647 w 1215"/>
              <a:gd name="T37" fmla="*/ 2147483647 h 9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15"/>
              <a:gd name="T58" fmla="*/ 0 h 956"/>
              <a:gd name="T59" fmla="*/ 1215 w 1215"/>
              <a:gd name="T60" fmla="*/ 956 h 9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15" h="956">
                <a:moveTo>
                  <a:pt x="1108" y="99"/>
                </a:moveTo>
                <a:lnTo>
                  <a:pt x="1087" y="72"/>
                </a:lnTo>
                <a:lnTo>
                  <a:pt x="1069" y="65"/>
                </a:lnTo>
                <a:lnTo>
                  <a:pt x="1048" y="68"/>
                </a:lnTo>
                <a:lnTo>
                  <a:pt x="67" y="867"/>
                </a:lnTo>
                <a:lnTo>
                  <a:pt x="0" y="839"/>
                </a:lnTo>
                <a:lnTo>
                  <a:pt x="1034" y="2"/>
                </a:lnTo>
                <a:lnTo>
                  <a:pt x="1050" y="0"/>
                </a:lnTo>
                <a:lnTo>
                  <a:pt x="1076" y="7"/>
                </a:lnTo>
                <a:lnTo>
                  <a:pt x="1139" y="36"/>
                </a:lnTo>
                <a:lnTo>
                  <a:pt x="1193" y="74"/>
                </a:lnTo>
                <a:lnTo>
                  <a:pt x="1215" y="110"/>
                </a:lnTo>
                <a:lnTo>
                  <a:pt x="183" y="956"/>
                </a:lnTo>
                <a:lnTo>
                  <a:pt x="149" y="929"/>
                </a:lnTo>
                <a:lnTo>
                  <a:pt x="363" y="758"/>
                </a:lnTo>
                <a:lnTo>
                  <a:pt x="387" y="727"/>
                </a:lnTo>
                <a:lnTo>
                  <a:pt x="392" y="711"/>
                </a:lnTo>
                <a:lnTo>
                  <a:pt x="385" y="690"/>
                </a:lnTo>
                <a:lnTo>
                  <a:pt x="1108" y="99"/>
                </a:lnTo>
                <a:close/>
              </a:path>
            </a:pathLst>
          </a:custGeom>
          <a:solidFill>
            <a:srgbClr val="FF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Freeform 18"/>
          <p:cNvSpPr>
            <a:spLocks/>
          </p:cNvSpPr>
          <p:nvPr/>
        </p:nvSpPr>
        <p:spPr bwMode="auto">
          <a:xfrm>
            <a:off x="5284590" y="3500660"/>
            <a:ext cx="198437" cy="139700"/>
          </a:xfrm>
          <a:custGeom>
            <a:avLst/>
            <a:gdLst>
              <a:gd name="T0" fmla="*/ 2147483647 w 376"/>
              <a:gd name="T1" fmla="*/ 0 h 263"/>
              <a:gd name="T2" fmla="*/ 2147483647 w 376"/>
              <a:gd name="T3" fmla="*/ 2147483647 h 263"/>
              <a:gd name="T4" fmla="*/ 2147483647 w 376"/>
              <a:gd name="T5" fmla="*/ 2147483647 h 263"/>
              <a:gd name="T6" fmla="*/ 2147483647 w 376"/>
              <a:gd name="T7" fmla="*/ 2147483647 h 263"/>
              <a:gd name="T8" fmla="*/ 2147483647 w 376"/>
              <a:gd name="T9" fmla="*/ 2147483647 h 263"/>
              <a:gd name="T10" fmla="*/ 2147483647 w 376"/>
              <a:gd name="T11" fmla="*/ 2147483647 h 263"/>
              <a:gd name="T12" fmla="*/ 2147483647 w 376"/>
              <a:gd name="T13" fmla="*/ 2147483647 h 263"/>
              <a:gd name="T14" fmla="*/ 2147483647 w 376"/>
              <a:gd name="T15" fmla="*/ 2147483647 h 263"/>
              <a:gd name="T16" fmla="*/ 2147483647 w 376"/>
              <a:gd name="T17" fmla="*/ 2147483647 h 263"/>
              <a:gd name="T18" fmla="*/ 0 w 376"/>
              <a:gd name="T19" fmla="*/ 2147483647 h 263"/>
              <a:gd name="T20" fmla="*/ 2147483647 w 376"/>
              <a:gd name="T21" fmla="*/ 0 h 2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6"/>
              <a:gd name="T34" fmla="*/ 0 h 263"/>
              <a:gd name="T35" fmla="*/ 376 w 376"/>
              <a:gd name="T36" fmla="*/ 263 h 2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6" h="263">
                <a:moveTo>
                  <a:pt x="60" y="0"/>
                </a:moveTo>
                <a:lnTo>
                  <a:pt x="158" y="24"/>
                </a:lnTo>
                <a:lnTo>
                  <a:pt x="249" y="78"/>
                </a:lnTo>
                <a:lnTo>
                  <a:pt x="323" y="144"/>
                </a:lnTo>
                <a:lnTo>
                  <a:pt x="376" y="215"/>
                </a:lnTo>
                <a:lnTo>
                  <a:pt x="316" y="263"/>
                </a:lnTo>
                <a:lnTo>
                  <a:pt x="279" y="209"/>
                </a:lnTo>
                <a:lnTo>
                  <a:pt x="200" y="140"/>
                </a:lnTo>
                <a:lnTo>
                  <a:pt x="102" y="81"/>
                </a:lnTo>
                <a:lnTo>
                  <a:pt x="0" y="48"/>
                </a:lnTo>
                <a:lnTo>
                  <a:pt x="60" y="0"/>
                </a:lnTo>
                <a:close/>
              </a:path>
            </a:pathLst>
          </a:custGeom>
          <a:solidFill>
            <a:srgbClr val="FF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Freeform 19"/>
          <p:cNvSpPr>
            <a:spLocks/>
          </p:cNvSpPr>
          <p:nvPr/>
        </p:nvSpPr>
        <p:spPr bwMode="auto">
          <a:xfrm>
            <a:off x="5349677" y="3460973"/>
            <a:ext cx="90488" cy="55562"/>
          </a:xfrm>
          <a:custGeom>
            <a:avLst/>
            <a:gdLst>
              <a:gd name="T0" fmla="*/ 2147483647 w 170"/>
              <a:gd name="T1" fmla="*/ 2147483647 h 104"/>
              <a:gd name="T2" fmla="*/ 2147483647 w 170"/>
              <a:gd name="T3" fmla="*/ 2147483647 h 104"/>
              <a:gd name="T4" fmla="*/ 2147483647 w 170"/>
              <a:gd name="T5" fmla="*/ 0 h 104"/>
              <a:gd name="T6" fmla="*/ 0 w 170"/>
              <a:gd name="T7" fmla="*/ 2147483647 h 104"/>
              <a:gd name="T8" fmla="*/ 2147483647 w 170"/>
              <a:gd name="T9" fmla="*/ 2147483647 h 104"/>
              <a:gd name="T10" fmla="*/ 2147483647 w 170"/>
              <a:gd name="T11" fmla="*/ 2147483647 h 104"/>
              <a:gd name="T12" fmla="*/ 2147483647 w 170"/>
              <a:gd name="T13" fmla="*/ 2147483647 h 104"/>
              <a:gd name="T14" fmla="*/ 2147483647 w 170"/>
              <a:gd name="T15" fmla="*/ 2147483647 h 104"/>
              <a:gd name="T16" fmla="*/ 0 60000 65536"/>
              <a:gd name="T17" fmla="*/ 0 60000 65536"/>
              <a:gd name="T18" fmla="*/ 0 60000 65536"/>
              <a:gd name="T19" fmla="*/ 0 60000 65536"/>
              <a:gd name="T20" fmla="*/ 0 60000 65536"/>
              <a:gd name="T21" fmla="*/ 0 60000 65536"/>
              <a:gd name="T22" fmla="*/ 0 60000 65536"/>
              <a:gd name="T23" fmla="*/ 0 60000 65536"/>
              <a:gd name="T24" fmla="*/ 0 w 170"/>
              <a:gd name="T25" fmla="*/ 0 h 104"/>
              <a:gd name="T26" fmla="*/ 170 w 170"/>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0" h="104">
                <a:moveTo>
                  <a:pt x="98" y="104"/>
                </a:moveTo>
                <a:lnTo>
                  <a:pt x="170" y="41"/>
                </a:lnTo>
                <a:lnTo>
                  <a:pt x="86" y="0"/>
                </a:lnTo>
                <a:lnTo>
                  <a:pt x="0" y="68"/>
                </a:lnTo>
                <a:lnTo>
                  <a:pt x="28" y="72"/>
                </a:lnTo>
                <a:lnTo>
                  <a:pt x="48" y="82"/>
                </a:lnTo>
                <a:lnTo>
                  <a:pt x="68" y="88"/>
                </a:lnTo>
                <a:lnTo>
                  <a:pt x="98" y="104"/>
                </a:lnTo>
                <a:close/>
              </a:path>
            </a:pathLst>
          </a:custGeom>
          <a:solidFill>
            <a:srgbClr val="FF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Freeform 20"/>
          <p:cNvSpPr>
            <a:spLocks/>
          </p:cNvSpPr>
          <p:nvPr/>
        </p:nvSpPr>
        <p:spPr bwMode="auto">
          <a:xfrm>
            <a:off x="5408415" y="3489548"/>
            <a:ext cx="76200" cy="60325"/>
          </a:xfrm>
          <a:custGeom>
            <a:avLst/>
            <a:gdLst>
              <a:gd name="T0" fmla="*/ 2147483647 w 143"/>
              <a:gd name="T1" fmla="*/ 2147483647 h 115"/>
              <a:gd name="T2" fmla="*/ 2147483647 w 143"/>
              <a:gd name="T3" fmla="*/ 2147483647 h 115"/>
              <a:gd name="T4" fmla="*/ 2147483647 w 143"/>
              <a:gd name="T5" fmla="*/ 2147483647 h 115"/>
              <a:gd name="T6" fmla="*/ 2147483647 w 143"/>
              <a:gd name="T7" fmla="*/ 0 h 115"/>
              <a:gd name="T8" fmla="*/ 0 w 143"/>
              <a:gd name="T9" fmla="*/ 2147483647 h 115"/>
              <a:gd name="T10" fmla="*/ 2147483647 w 143"/>
              <a:gd name="T11" fmla="*/ 2147483647 h 115"/>
              <a:gd name="T12" fmla="*/ 2147483647 w 143"/>
              <a:gd name="T13" fmla="*/ 2147483647 h 115"/>
              <a:gd name="T14" fmla="*/ 2147483647 w 143"/>
              <a:gd name="T15" fmla="*/ 2147483647 h 115"/>
              <a:gd name="T16" fmla="*/ 2147483647 w 143"/>
              <a:gd name="T17" fmla="*/ 2147483647 h 115"/>
              <a:gd name="T18" fmla="*/ 2147483647 w 143"/>
              <a:gd name="T19" fmla="*/ 2147483647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115"/>
              <a:gd name="T32" fmla="*/ 143 w 143"/>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115">
                <a:moveTo>
                  <a:pt x="68" y="115"/>
                </a:moveTo>
                <a:lnTo>
                  <a:pt x="143" y="50"/>
                </a:lnTo>
                <a:lnTo>
                  <a:pt x="117" y="21"/>
                </a:lnTo>
                <a:lnTo>
                  <a:pt x="77" y="0"/>
                </a:lnTo>
                <a:lnTo>
                  <a:pt x="0" y="62"/>
                </a:lnTo>
                <a:lnTo>
                  <a:pt x="16" y="70"/>
                </a:lnTo>
                <a:lnTo>
                  <a:pt x="30" y="81"/>
                </a:lnTo>
                <a:lnTo>
                  <a:pt x="49" y="93"/>
                </a:lnTo>
                <a:lnTo>
                  <a:pt x="61" y="102"/>
                </a:lnTo>
                <a:lnTo>
                  <a:pt x="68" y="115"/>
                </a:lnTo>
                <a:close/>
              </a:path>
            </a:pathLst>
          </a:custGeom>
          <a:solidFill>
            <a:srgbClr val="FF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Freeform 21"/>
          <p:cNvSpPr>
            <a:spLocks/>
          </p:cNvSpPr>
          <p:nvPr/>
        </p:nvSpPr>
        <p:spPr bwMode="auto">
          <a:xfrm>
            <a:off x="4773415" y="4091210"/>
            <a:ext cx="71437" cy="130175"/>
          </a:xfrm>
          <a:custGeom>
            <a:avLst/>
            <a:gdLst>
              <a:gd name="T0" fmla="*/ 0 w 135"/>
              <a:gd name="T1" fmla="*/ 2147483647 h 247"/>
              <a:gd name="T2" fmla="*/ 2147483647 w 135"/>
              <a:gd name="T3" fmla="*/ 2147483647 h 247"/>
              <a:gd name="T4" fmla="*/ 2147483647 w 135"/>
              <a:gd name="T5" fmla="*/ 2147483647 h 247"/>
              <a:gd name="T6" fmla="*/ 2147483647 w 135"/>
              <a:gd name="T7" fmla="*/ 2147483647 h 247"/>
              <a:gd name="T8" fmla="*/ 2147483647 w 135"/>
              <a:gd name="T9" fmla="*/ 0 h 247"/>
              <a:gd name="T10" fmla="*/ 2147483647 w 135"/>
              <a:gd name="T11" fmla="*/ 2147483647 h 247"/>
              <a:gd name="T12" fmla="*/ 2147483647 w 135"/>
              <a:gd name="T13" fmla="*/ 2147483647 h 247"/>
              <a:gd name="T14" fmla="*/ 2147483647 w 135"/>
              <a:gd name="T15" fmla="*/ 2147483647 h 247"/>
              <a:gd name="T16" fmla="*/ 2147483647 w 135"/>
              <a:gd name="T17" fmla="*/ 2147483647 h 247"/>
              <a:gd name="T18" fmla="*/ 2147483647 w 135"/>
              <a:gd name="T19" fmla="*/ 2147483647 h 247"/>
              <a:gd name="T20" fmla="*/ 2147483647 w 135"/>
              <a:gd name="T21" fmla="*/ 2147483647 h 247"/>
              <a:gd name="T22" fmla="*/ 0 w 135"/>
              <a:gd name="T23" fmla="*/ 2147483647 h 2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5"/>
              <a:gd name="T37" fmla="*/ 0 h 247"/>
              <a:gd name="T38" fmla="*/ 135 w 135"/>
              <a:gd name="T39" fmla="*/ 247 h 2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5" h="247">
                <a:moveTo>
                  <a:pt x="0" y="185"/>
                </a:moveTo>
                <a:lnTo>
                  <a:pt x="82" y="130"/>
                </a:lnTo>
                <a:lnTo>
                  <a:pt x="115" y="69"/>
                </a:lnTo>
                <a:lnTo>
                  <a:pt x="120" y="20"/>
                </a:lnTo>
                <a:lnTo>
                  <a:pt x="116" y="0"/>
                </a:lnTo>
                <a:lnTo>
                  <a:pt x="131" y="56"/>
                </a:lnTo>
                <a:lnTo>
                  <a:pt x="135" y="84"/>
                </a:lnTo>
                <a:lnTo>
                  <a:pt x="135" y="115"/>
                </a:lnTo>
                <a:lnTo>
                  <a:pt x="111" y="176"/>
                </a:lnTo>
                <a:lnTo>
                  <a:pt x="41" y="247"/>
                </a:lnTo>
                <a:lnTo>
                  <a:pt x="26" y="218"/>
                </a:lnTo>
                <a:lnTo>
                  <a:pt x="0" y="185"/>
                </a:lnTo>
                <a:close/>
              </a:path>
            </a:pathLst>
          </a:custGeom>
          <a:solidFill>
            <a:srgbClr val="FF70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Freeform 22"/>
          <p:cNvSpPr>
            <a:spLocks/>
          </p:cNvSpPr>
          <p:nvPr/>
        </p:nvSpPr>
        <p:spPr bwMode="auto">
          <a:xfrm>
            <a:off x="4868665" y="3856260"/>
            <a:ext cx="60325" cy="58738"/>
          </a:xfrm>
          <a:custGeom>
            <a:avLst/>
            <a:gdLst>
              <a:gd name="T0" fmla="*/ 2147483647 w 115"/>
              <a:gd name="T1" fmla="*/ 2147483647 h 112"/>
              <a:gd name="T2" fmla="*/ 0 w 115"/>
              <a:gd name="T3" fmla="*/ 2147483647 h 112"/>
              <a:gd name="T4" fmla="*/ 0 w 115"/>
              <a:gd name="T5" fmla="*/ 0 h 112"/>
              <a:gd name="T6" fmla="*/ 2147483647 w 115"/>
              <a:gd name="T7" fmla="*/ 2147483647 h 112"/>
              <a:gd name="T8" fmla="*/ 2147483647 w 115"/>
              <a:gd name="T9" fmla="*/ 2147483647 h 112"/>
              <a:gd name="T10" fmla="*/ 0 60000 65536"/>
              <a:gd name="T11" fmla="*/ 0 60000 65536"/>
              <a:gd name="T12" fmla="*/ 0 60000 65536"/>
              <a:gd name="T13" fmla="*/ 0 60000 65536"/>
              <a:gd name="T14" fmla="*/ 0 60000 65536"/>
              <a:gd name="T15" fmla="*/ 0 w 115"/>
              <a:gd name="T16" fmla="*/ 0 h 112"/>
              <a:gd name="T17" fmla="*/ 115 w 115"/>
              <a:gd name="T18" fmla="*/ 112 h 112"/>
            </a:gdLst>
            <a:ahLst/>
            <a:cxnLst>
              <a:cxn ang="T10">
                <a:pos x="T0" y="T1"/>
              </a:cxn>
              <a:cxn ang="T11">
                <a:pos x="T2" y="T3"/>
              </a:cxn>
              <a:cxn ang="T12">
                <a:pos x="T4" y="T5"/>
              </a:cxn>
              <a:cxn ang="T13">
                <a:pos x="T6" y="T7"/>
              </a:cxn>
              <a:cxn ang="T14">
                <a:pos x="T8" y="T9"/>
              </a:cxn>
            </a:cxnLst>
            <a:rect l="T15" t="T16" r="T17" b="T18"/>
            <a:pathLst>
              <a:path w="115" h="112">
                <a:moveTo>
                  <a:pt x="108" y="112"/>
                </a:moveTo>
                <a:lnTo>
                  <a:pt x="0" y="37"/>
                </a:lnTo>
                <a:lnTo>
                  <a:pt x="0" y="0"/>
                </a:lnTo>
                <a:lnTo>
                  <a:pt x="115" y="74"/>
                </a:lnTo>
                <a:lnTo>
                  <a:pt x="108" y="112"/>
                </a:lnTo>
                <a:close/>
              </a:path>
            </a:pathLst>
          </a:custGeom>
          <a:solidFill>
            <a:srgbClr val="DA003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Freeform 23"/>
          <p:cNvSpPr>
            <a:spLocks/>
          </p:cNvSpPr>
          <p:nvPr/>
        </p:nvSpPr>
        <p:spPr bwMode="auto">
          <a:xfrm>
            <a:off x="4868665" y="3767360"/>
            <a:ext cx="168275" cy="128588"/>
          </a:xfrm>
          <a:custGeom>
            <a:avLst/>
            <a:gdLst>
              <a:gd name="T0" fmla="*/ 0 w 317"/>
              <a:gd name="T1" fmla="*/ 2147483647 h 242"/>
              <a:gd name="T2" fmla="*/ 2147483647 w 317"/>
              <a:gd name="T3" fmla="*/ 0 h 242"/>
              <a:gd name="T4" fmla="*/ 2147483647 w 317"/>
              <a:gd name="T5" fmla="*/ 2147483647 h 242"/>
              <a:gd name="T6" fmla="*/ 2147483647 w 317"/>
              <a:gd name="T7" fmla="*/ 2147483647 h 242"/>
              <a:gd name="T8" fmla="*/ 0 w 317"/>
              <a:gd name="T9" fmla="*/ 2147483647 h 242"/>
              <a:gd name="T10" fmla="*/ 0 60000 65536"/>
              <a:gd name="T11" fmla="*/ 0 60000 65536"/>
              <a:gd name="T12" fmla="*/ 0 60000 65536"/>
              <a:gd name="T13" fmla="*/ 0 60000 65536"/>
              <a:gd name="T14" fmla="*/ 0 60000 65536"/>
              <a:gd name="T15" fmla="*/ 0 w 317"/>
              <a:gd name="T16" fmla="*/ 0 h 242"/>
              <a:gd name="T17" fmla="*/ 317 w 317"/>
              <a:gd name="T18" fmla="*/ 242 h 242"/>
            </a:gdLst>
            <a:ahLst/>
            <a:cxnLst>
              <a:cxn ang="T10">
                <a:pos x="T0" y="T1"/>
              </a:cxn>
              <a:cxn ang="T11">
                <a:pos x="T2" y="T3"/>
              </a:cxn>
              <a:cxn ang="T12">
                <a:pos x="T4" y="T5"/>
              </a:cxn>
              <a:cxn ang="T13">
                <a:pos x="T6" y="T7"/>
              </a:cxn>
              <a:cxn ang="T14">
                <a:pos x="T8" y="T9"/>
              </a:cxn>
            </a:cxnLst>
            <a:rect l="T15" t="T16" r="T17" b="T18"/>
            <a:pathLst>
              <a:path w="317" h="242">
                <a:moveTo>
                  <a:pt x="0" y="168"/>
                </a:moveTo>
                <a:lnTo>
                  <a:pt x="206" y="0"/>
                </a:lnTo>
                <a:lnTo>
                  <a:pt x="317" y="74"/>
                </a:lnTo>
                <a:lnTo>
                  <a:pt x="115" y="242"/>
                </a:lnTo>
                <a:lnTo>
                  <a:pt x="0" y="168"/>
                </a:lnTo>
                <a:close/>
              </a:path>
            </a:pathLst>
          </a:custGeom>
          <a:solidFill>
            <a:srgbClr val="FF9494"/>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Freeform 24"/>
          <p:cNvSpPr>
            <a:spLocks/>
          </p:cNvSpPr>
          <p:nvPr/>
        </p:nvSpPr>
        <p:spPr bwMode="auto">
          <a:xfrm>
            <a:off x="4925815" y="3807048"/>
            <a:ext cx="131762" cy="107950"/>
          </a:xfrm>
          <a:custGeom>
            <a:avLst/>
            <a:gdLst>
              <a:gd name="T0" fmla="*/ 0 w 248"/>
              <a:gd name="T1" fmla="*/ 2147483647 h 206"/>
              <a:gd name="T2" fmla="*/ 2147483647 w 248"/>
              <a:gd name="T3" fmla="*/ 2147483647 h 206"/>
              <a:gd name="T4" fmla="*/ 2147483647 w 248"/>
              <a:gd name="T5" fmla="*/ 0 h 206"/>
              <a:gd name="T6" fmla="*/ 2147483647 w 248"/>
              <a:gd name="T7" fmla="*/ 2147483647 h 206"/>
              <a:gd name="T8" fmla="*/ 0 w 248"/>
              <a:gd name="T9" fmla="*/ 2147483647 h 206"/>
              <a:gd name="T10" fmla="*/ 0 60000 65536"/>
              <a:gd name="T11" fmla="*/ 0 60000 65536"/>
              <a:gd name="T12" fmla="*/ 0 60000 65536"/>
              <a:gd name="T13" fmla="*/ 0 60000 65536"/>
              <a:gd name="T14" fmla="*/ 0 60000 65536"/>
              <a:gd name="T15" fmla="*/ 0 w 248"/>
              <a:gd name="T16" fmla="*/ 0 h 206"/>
              <a:gd name="T17" fmla="*/ 248 w 248"/>
              <a:gd name="T18" fmla="*/ 206 h 206"/>
            </a:gdLst>
            <a:ahLst/>
            <a:cxnLst>
              <a:cxn ang="T10">
                <a:pos x="T0" y="T1"/>
              </a:cxn>
              <a:cxn ang="T11">
                <a:pos x="T2" y="T3"/>
              </a:cxn>
              <a:cxn ang="T12">
                <a:pos x="T4" y="T5"/>
              </a:cxn>
              <a:cxn ang="T13">
                <a:pos x="T6" y="T7"/>
              </a:cxn>
              <a:cxn ang="T14">
                <a:pos x="T8" y="T9"/>
              </a:cxn>
            </a:cxnLst>
            <a:rect l="T15" t="T16" r="T17" b="T18"/>
            <a:pathLst>
              <a:path w="248" h="206">
                <a:moveTo>
                  <a:pt x="0" y="206"/>
                </a:moveTo>
                <a:lnTo>
                  <a:pt x="7" y="168"/>
                </a:lnTo>
                <a:lnTo>
                  <a:pt x="209" y="0"/>
                </a:lnTo>
                <a:lnTo>
                  <a:pt x="248" y="7"/>
                </a:lnTo>
                <a:lnTo>
                  <a:pt x="0" y="206"/>
                </a:lnTo>
                <a:close/>
              </a:path>
            </a:pathLst>
          </a:custGeom>
          <a:solidFill>
            <a:srgbClr val="A0004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Freeform 25"/>
          <p:cNvSpPr>
            <a:spLocks/>
          </p:cNvSpPr>
          <p:nvPr/>
        </p:nvSpPr>
        <p:spPr bwMode="auto">
          <a:xfrm>
            <a:off x="4978202" y="3767360"/>
            <a:ext cx="79375" cy="42863"/>
          </a:xfrm>
          <a:custGeom>
            <a:avLst/>
            <a:gdLst>
              <a:gd name="T0" fmla="*/ 0 w 150"/>
              <a:gd name="T1" fmla="*/ 0 h 81"/>
              <a:gd name="T2" fmla="*/ 2147483647 w 150"/>
              <a:gd name="T3" fmla="*/ 2147483647 h 81"/>
              <a:gd name="T4" fmla="*/ 2147483647 w 150"/>
              <a:gd name="T5" fmla="*/ 2147483647 h 81"/>
              <a:gd name="T6" fmla="*/ 2147483647 w 150"/>
              <a:gd name="T7" fmla="*/ 2147483647 h 81"/>
              <a:gd name="T8" fmla="*/ 0 w 150"/>
              <a:gd name="T9" fmla="*/ 0 h 81"/>
              <a:gd name="T10" fmla="*/ 0 60000 65536"/>
              <a:gd name="T11" fmla="*/ 0 60000 65536"/>
              <a:gd name="T12" fmla="*/ 0 60000 65536"/>
              <a:gd name="T13" fmla="*/ 0 60000 65536"/>
              <a:gd name="T14" fmla="*/ 0 60000 65536"/>
              <a:gd name="T15" fmla="*/ 0 w 150"/>
              <a:gd name="T16" fmla="*/ 0 h 81"/>
              <a:gd name="T17" fmla="*/ 150 w 150"/>
              <a:gd name="T18" fmla="*/ 81 h 81"/>
            </a:gdLst>
            <a:ahLst/>
            <a:cxnLst>
              <a:cxn ang="T10">
                <a:pos x="T0" y="T1"/>
              </a:cxn>
              <a:cxn ang="T11">
                <a:pos x="T2" y="T3"/>
              </a:cxn>
              <a:cxn ang="T12">
                <a:pos x="T4" y="T5"/>
              </a:cxn>
              <a:cxn ang="T13">
                <a:pos x="T6" y="T7"/>
              </a:cxn>
              <a:cxn ang="T14">
                <a:pos x="T8" y="T9"/>
              </a:cxn>
            </a:cxnLst>
            <a:rect l="T15" t="T16" r="T17" b="T18"/>
            <a:pathLst>
              <a:path w="150" h="81">
                <a:moveTo>
                  <a:pt x="0" y="0"/>
                </a:moveTo>
                <a:lnTo>
                  <a:pt x="30" y="8"/>
                </a:lnTo>
                <a:lnTo>
                  <a:pt x="150" y="81"/>
                </a:lnTo>
                <a:lnTo>
                  <a:pt x="111" y="74"/>
                </a:lnTo>
                <a:lnTo>
                  <a:pt x="0" y="0"/>
                </a:lnTo>
                <a:close/>
              </a:path>
            </a:pathLst>
          </a:custGeom>
          <a:solidFill>
            <a:srgbClr val="A0004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Freeform 26"/>
          <p:cNvSpPr>
            <a:spLocks/>
          </p:cNvSpPr>
          <p:nvPr/>
        </p:nvSpPr>
        <p:spPr bwMode="auto">
          <a:xfrm>
            <a:off x="4884540" y="3637185"/>
            <a:ext cx="539750" cy="444500"/>
          </a:xfrm>
          <a:custGeom>
            <a:avLst/>
            <a:gdLst>
              <a:gd name="T0" fmla="*/ 0 w 1020"/>
              <a:gd name="T1" fmla="*/ 2147483647 h 839"/>
              <a:gd name="T2" fmla="*/ 2147483647 w 1020"/>
              <a:gd name="T3" fmla="*/ 2147483647 h 839"/>
              <a:gd name="T4" fmla="*/ 2147483647 w 1020"/>
              <a:gd name="T5" fmla="*/ 2147483647 h 839"/>
              <a:gd name="T6" fmla="*/ 2147483647 w 1020"/>
              <a:gd name="T7" fmla="*/ 0 h 839"/>
              <a:gd name="T8" fmla="*/ 0 w 1020"/>
              <a:gd name="T9" fmla="*/ 2147483647 h 839"/>
              <a:gd name="T10" fmla="*/ 0 60000 65536"/>
              <a:gd name="T11" fmla="*/ 0 60000 65536"/>
              <a:gd name="T12" fmla="*/ 0 60000 65536"/>
              <a:gd name="T13" fmla="*/ 0 60000 65536"/>
              <a:gd name="T14" fmla="*/ 0 60000 65536"/>
              <a:gd name="T15" fmla="*/ 0 w 1020"/>
              <a:gd name="T16" fmla="*/ 0 h 839"/>
              <a:gd name="T17" fmla="*/ 1020 w 1020"/>
              <a:gd name="T18" fmla="*/ 839 h 839"/>
            </a:gdLst>
            <a:ahLst/>
            <a:cxnLst>
              <a:cxn ang="T10">
                <a:pos x="T0" y="T1"/>
              </a:cxn>
              <a:cxn ang="T11">
                <a:pos x="T2" y="T3"/>
              </a:cxn>
              <a:cxn ang="T12">
                <a:pos x="T4" y="T5"/>
              </a:cxn>
              <a:cxn ang="T13">
                <a:pos x="T6" y="T7"/>
              </a:cxn>
              <a:cxn ang="T14">
                <a:pos x="T8" y="T9"/>
              </a:cxn>
            </a:cxnLst>
            <a:rect l="T15" t="T16" r="T17" b="T18"/>
            <a:pathLst>
              <a:path w="1020" h="839">
                <a:moveTo>
                  <a:pt x="0" y="826"/>
                </a:moveTo>
                <a:lnTo>
                  <a:pt x="10" y="839"/>
                </a:lnTo>
                <a:lnTo>
                  <a:pt x="1020" y="10"/>
                </a:lnTo>
                <a:lnTo>
                  <a:pt x="1008" y="0"/>
                </a:lnTo>
                <a:lnTo>
                  <a:pt x="0" y="826"/>
                </a:lnTo>
                <a:close/>
              </a:path>
            </a:pathLst>
          </a:custGeom>
          <a:solidFill>
            <a:srgbClr val="FF70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Freeform 27"/>
          <p:cNvSpPr>
            <a:spLocks/>
          </p:cNvSpPr>
          <p:nvPr/>
        </p:nvSpPr>
        <p:spPr bwMode="auto">
          <a:xfrm>
            <a:off x="5475090" y="3545110"/>
            <a:ext cx="52387" cy="47625"/>
          </a:xfrm>
          <a:custGeom>
            <a:avLst/>
            <a:gdLst>
              <a:gd name="T0" fmla="*/ 0 w 100"/>
              <a:gd name="T1" fmla="*/ 2147483647 h 90"/>
              <a:gd name="T2" fmla="*/ 2147483647 w 100"/>
              <a:gd name="T3" fmla="*/ 0 h 90"/>
              <a:gd name="T4" fmla="*/ 2147483647 w 100"/>
              <a:gd name="T5" fmla="*/ 2147483647 h 90"/>
              <a:gd name="T6" fmla="*/ 2147483647 w 100"/>
              <a:gd name="T7" fmla="*/ 2147483647 h 90"/>
              <a:gd name="T8" fmla="*/ 0 w 100"/>
              <a:gd name="T9" fmla="*/ 2147483647 h 90"/>
              <a:gd name="T10" fmla="*/ 0 60000 65536"/>
              <a:gd name="T11" fmla="*/ 0 60000 65536"/>
              <a:gd name="T12" fmla="*/ 0 60000 65536"/>
              <a:gd name="T13" fmla="*/ 0 60000 65536"/>
              <a:gd name="T14" fmla="*/ 0 60000 65536"/>
              <a:gd name="T15" fmla="*/ 0 w 100"/>
              <a:gd name="T16" fmla="*/ 0 h 90"/>
              <a:gd name="T17" fmla="*/ 100 w 100"/>
              <a:gd name="T18" fmla="*/ 90 h 90"/>
            </a:gdLst>
            <a:ahLst/>
            <a:cxnLst>
              <a:cxn ang="T10">
                <a:pos x="T0" y="T1"/>
              </a:cxn>
              <a:cxn ang="T11">
                <a:pos x="T2" y="T3"/>
              </a:cxn>
              <a:cxn ang="T12">
                <a:pos x="T4" y="T5"/>
              </a:cxn>
              <a:cxn ang="T13">
                <a:pos x="T6" y="T7"/>
              </a:cxn>
              <a:cxn ang="T14">
                <a:pos x="T8" y="T9"/>
              </a:cxn>
            </a:cxnLst>
            <a:rect l="T15" t="T16" r="T17" b="T18"/>
            <a:pathLst>
              <a:path w="100" h="90">
                <a:moveTo>
                  <a:pt x="0" y="79"/>
                </a:moveTo>
                <a:lnTo>
                  <a:pt x="93" y="0"/>
                </a:lnTo>
                <a:lnTo>
                  <a:pt x="100" y="14"/>
                </a:lnTo>
                <a:lnTo>
                  <a:pt x="11" y="90"/>
                </a:lnTo>
                <a:lnTo>
                  <a:pt x="0" y="79"/>
                </a:lnTo>
                <a:close/>
              </a:path>
            </a:pathLst>
          </a:custGeom>
          <a:solidFill>
            <a:srgbClr val="FF70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Freeform 28"/>
          <p:cNvSpPr>
            <a:spLocks/>
          </p:cNvSpPr>
          <p:nvPr/>
        </p:nvSpPr>
        <p:spPr bwMode="auto">
          <a:xfrm>
            <a:off x="4506715" y="4057873"/>
            <a:ext cx="290512" cy="260350"/>
          </a:xfrm>
          <a:custGeom>
            <a:avLst/>
            <a:gdLst>
              <a:gd name="T0" fmla="*/ 2147483647 w 548"/>
              <a:gd name="T1" fmla="*/ 2147483647 h 491"/>
              <a:gd name="T2" fmla="*/ 2147483647 w 548"/>
              <a:gd name="T3" fmla="*/ 2147483647 h 491"/>
              <a:gd name="T4" fmla="*/ 2147483647 w 548"/>
              <a:gd name="T5" fmla="*/ 2147483647 h 491"/>
              <a:gd name="T6" fmla="*/ 2147483647 w 548"/>
              <a:gd name="T7" fmla="*/ 2147483647 h 491"/>
              <a:gd name="T8" fmla="*/ 2147483647 w 548"/>
              <a:gd name="T9" fmla="*/ 2147483647 h 491"/>
              <a:gd name="T10" fmla="*/ 2147483647 w 548"/>
              <a:gd name="T11" fmla="*/ 2147483647 h 491"/>
              <a:gd name="T12" fmla="*/ 2147483647 w 548"/>
              <a:gd name="T13" fmla="*/ 2147483647 h 491"/>
              <a:gd name="T14" fmla="*/ 0 w 548"/>
              <a:gd name="T15" fmla="*/ 2147483647 h 491"/>
              <a:gd name="T16" fmla="*/ 2147483647 w 548"/>
              <a:gd name="T17" fmla="*/ 0 h 491"/>
              <a:gd name="T18" fmla="*/ 2147483647 w 548"/>
              <a:gd name="T19" fmla="*/ 2147483647 h 491"/>
              <a:gd name="T20" fmla="*/ 2147483647 w 548"/>
              <a:gd name="T21" fmla="*/ 2147483647 h 491"/>
              <a:gd name="T22" fmla="*/ 2147483647 w 548"/>
              <a:gd name="T23" fmla="*/ 2147483647 h 491"/>
              <a:gd name="T24" fmla="*/ 2147483647 w 548"/>
              <a:gd name="T25" fmla="*/ 2147483647 h 491"/>
              <a:gd name="T26" fmla="*/ 2147483647 w 548"/>
              <a:gd name="T27" fmla="*/ 2147483647 h 491"/>
              <a:gd name="T28" fmla="*/ 2147483647 w 548"/>
              <a:gd name="T29" fmla="*/ 2147483647 h 491"/>
              <a:gd name="T30" fmla="*/ 2147483647 w 548"/>
              <a:gd name="T31" fmla="*/ 2147483647 h 4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8"/>
              <a:gd name="T49" fmla="*/ 0 h 491"/>
              <a:gd name="T50" fmla="*/ 548 w 548"/>
              <a:gd name="T51" fmla="*/ 491 h 4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8" h="491">
                <a:moveTo>
                  <a:pt x="444" y="474"/>
                </a:moveTo>
                <a:lnTo>
                  <a:pt x="525" y="409"/>
                </a:lnTo>
                <a:lnTo>
                  <a:pt x="503" y="361"/>
                </a:lnTo>
                <a:lnTo>
                  <a:pt x="444" y="287"/>
                </a:lnTo>
                <a:lnTo>
                  <a:pt x="290" y="148"/>
                </a:lnTo>
                <a:lnTo>
                  <a:pt x="164" y="71"/>
                </a:lnTo>
                <a:lnTo>
                  <a:pt x="80" y="34"/>
                </a:lnTo>
                <a:lnTo>
                  <a:pt x="0" y="12"/>
                </a:lnTo>
                <a:lnTo>
                  <a:pt x="22" y="0"/>
                </a:lnTo>
                <a:lnTo>
                  <a:pt x="173" y="56"/>
                </a:lnTo>
                <a:lnTo>
                  <a:pt x="312" y="137"/>
                </a:lnTo>
                <a:lnTo>
                  <a:pt x="453" y="265"/>
                </a:lnTo>
                <a:lnTo>
                  <a:pt x="510" y="335"/>
                </a:lnTo>
                <a:lnTo>
                  <a:pt x="548" y="403"/>
                </a:lnTo>
                <a:lnTo>
                  <a:pt x="446" y="491"/>
                </a:lnTo>
                <a:lnTo>
                  <a:pt x="444" y="474"/>
                </a:lnTo>
                <a:close/>
              </a:path>
            </a:pathLst>
          </a:custGeom>
          <a:solidFill>
            <a:srgbClr val="FF70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Oval 29"/>
          <p:cNvSpPr>
            <a:spLocks noChangeArrowheads="1"/>
          </p:cNvSpPr>
          <p:nvPr/>
        </p:nvSpPr>
        <p:spPr bwMode="auto">
          <a:xfrm>
            <a:off x="2489002" y="5051648"/>
            <a:ext cx="2065338" cy="609600"/>
          </a:xfrm>
          <a:prstGeom prst="ellipse">
            <a:avLst/>
          </a:prstGeom>
          <a:solidFill>
            <a:srgbClr val="FFFFA4"/>
          </a:solidFill>
          <a:ln w="7938">
            <a:solidFill>
              <a:srgbClr val="AE009C"/>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Rectangle 30"/>
          <p:cNvSpPr>
            <a:spLocks noChangeArrowheads="1"/>
          </p:cNvSpPr>
          <p:nvPr/>
        </p:nvSpPr>
        <p:spPr bwMode="auto">
          <a:xfrm>
            <a:off x="3619302" y="5143723"/>
            <a:ext cx="412750" cy="396875"/>
          </a:xfrm>
          <a:prstGeom prst="rect">
            <a:avLst/>
          </a:prstGeom>
          <a:solidFill>
            <a:srgbClr val="A9F6FF"/>
          </a:solidFill>
          <a:ln w="7938">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Rectangle 33"/>
          <p:cNvSpPr>
            <a:spLocks noChangeArrowheads="1"/>
          </p:cNvSpPr>
          <p:nvPr/>
        </p:nvSpPr>
        <p:spPr bwMode="auto">
          <a:xfrm>
            <a:off x="3251002" y="5232623"/>
            <a:ext cx="77788" cy="15875"/>
          </a:xfrm>
          <a:prstGeom prst="rect">
            <a:avLst/>
          </a:prstGeom>
          <a:noFill/>
          <a:ln w="9525">
            <a:noFill/>
            <a:miter lim="800000"/>
            <a:headEnd/>
            <a:tailEnd/>
          </a:ln>
        </p:spPr>
        <p:txBody>
          <a:bodyPr wrap="none" lIns="0" tIns="0" rIns="0" bIns="0">
            <a:spAutoFit/>
          </a:bodyPr>
          <a:lstStyle/>
          <a:p>
            <a:pPr algn="ctr">
              <a:buFontTx/>
              <a:buChar char="•"/>
              <a:defRPr/>
            </a:pPr>
            <a:r>
              <a:rPr lang="en-US" altLang="zh-CN" sz="100" b="1">
                <a:solidFill>
                  <a:srgbClr val="000000"/>
                </a:solidFill>
                <a:cs typeface="Arial" pitchFamily="34" charset="0"/>
              </a:rPr>
              <a:t>customizing</a:t>
            </a:r>
            <a:endParaRPr lang="en-US" altLang="zh-CN" sz="2000">
              <a:solidFill>
                <a:srgbClr val="000099"/>
              </a:solidFill>
              <a:effectLst>
                <a:outerShdw blurRad="38100" dist="38100" dir="2700000" algn="tl">
                  <a:srgbClr val="C0C0C0"/>
                </a:outerShdw>
              </a:effectLst>
              <a:cs typeface="Arial" pitchFamily="34" charset="0"/>
            </a:endParaRPr>
          </a:p>
        </p:txBody>
      </p:sp>
      <p:sp>
        <p:nvSpPr>
          <p:cNvPr id="101" name="Rectangle 34"/>
          <p:cNvSpPr>
            <a:spLocks noChangeArrowheads="1"/>
          </p:cNvSpPr>
          <p:nvPr/>
        </p:nvSpPr>
        <p:spPr bwMode="auto">
          <a:xfrm>
            <a:off x="3241477" y="5245323"/>
            <a:ext cx="101600" cy="15875"/>
          </a:xfrm>
          <a:prstGeom prst="rect">
            <a:avLst/>
          </a:prstGeom>
          <a:noFill/>
          <a:ln w="9525">
            <a:noFill/>
            <a:miter lim="800000"/>
            <a:headEnd/>
            <a:tailEnd/>
          </a:ln>
        </p:spPr>
        <p:txBody>
          <a:bodyPr wrap="none" lIns="0" tIns="0" rIns="0" bIns="0">
            <a:spAutoFit/>
          </a:bodyPr>
          <a:lstStyle/>
          <a:p>
            <a:pPr algn="ctr">
              <a:buFontTx/>
              <a:buChar char="•"/>
              <a:defRPr/>
            </a:pPr>
            <a:r>
              <a:rPr lang="en-US" altLang="zh-CN" sz="100" b="1">
                <a:solidFill>
                  <a:srgbClr val="000000"/>
                </a:solidFill>
                <a:cs typeface="Arial" pitchFamily="34" charset="0"/>
              </a:rPr>
              <a:t>software centers</a:t>
            </a:r>
            <a:endParaRPr lang="en-US" altLang="zh-CN" sz="2000">
              <a:solidFill>
                <a:srgbClr val="000099"/>
              </a:solidFill>
              <a:effectLst>
                <a:outerShdw blurRad="38100" dist="38100" dir="2700000" algn="tl">
                  <a:srgbClr val="C0C0C0"/>
                </a:outerShdw>
              </a:effectLst>
              <a:cs typeface="Arial" pitchFamily="34" charset="0"/>
            </a:endParaRPr>
          </a:p>
        </p:txBody>
      </p:sp>
      <p:sp>
        <p:nvSpPr>
          <p:cNvPr id="102" name="Rectangle 42"/>
          <p:cNvSpPr>
            <a:spLocks noChangeArrowheads="1"/>
          </p:cNvSpPr>
          <p:nvPr/>
        </p:nvSpPr>
        <p:spPr bwMode="auto">
          <a:xfrm>
            <a:off x="3214490" y="5311998"/>
            <a:ext cx="88900" cy="15875"/>
          </a:xfrm>
          <a:prstGeom prst="rect">
            <a:avLst/>
          </a:prstGeom>
          <a:noFill/>
          <a:ln w="9525">
            <a:noFill/>
            <a:miter lim="800000"/>
            <a:headEnd/>
            <a:tailEnd/>
          </a:ln>
        </p:spPr>
        <p:txBody>
          <a:bodyPr wrap="none" lIns="0" tIns="0" rIns="0" bIns="0">
            <a:spAutoFit/>
          </a:bodyPr>
          <a:lstStyle/>
          <a:p>
            <a:pPr algn="ctr">
              <a:buFontTx/>
              <a:buChar char="•"/>
              <a:defRPr/>
            </a:pPr>
            <a:r>
              <a:rPr lang="en-US" altLang="zh-CN" sz="100" b="1">
                <a:solidFill>
                  <a:srgbClr val="000000"/>
                </a:solidFill>
                <a:cs typeface="Arial" pitchFamily="34" charset="0"/>
              </a:rPr>
              <a:t>60% complete </a:t>
            </a:r>
            <a:endParaRPr lang="en-US" altLang="zh-CN" sz="2000">
              <a:solidFill>
                <a:srgbClr val="000099"/>
              </a:solidFill>
              <a:effectLst>
                <a:outerShdw blurRad="38100" dist="38100" dir="2700000" algn="tl">
                  <a:srgbClr val="C0C0C0"/>
                </a:outerShdw>
              </a:effectLst>
              <a:cs typeface="Arial" pitchFamily="34" charset="0"/>
            </a:endParaRPr>
          </a:p>
        </p:txBody>
      </p:sp>
      <p:sp>
        <p:nvSpPr>
          <p:cNvPr id="103" name="Rectangle 43"/>
          <p:cNvSpPr>
            <a:spLocks noChangeArrowheads="1"/>
          </p:cNvSpPr>
          <p:nvPr/>
        </p:nvSpPr>
        <p:spPr bwMode="auto">
          <a:xfrm>
            <a:off x="3201790" y="5332635"/>
            <a:ext cx="63500" cy="15875"/>
          </a:xfrm>
          <a:prstGeom prst="rect">
            <a:avLst/>
          </a:prstGeom>
          <a:noFill/>
          <a:ln w="9525">
            <a:noFill/>
            <a:miter lim="800000"/>
            <a:headEnd/>
            <a:tailEnd/>
          </a:ln>
        </p:spPr>
        <p:txBody>
          <a:bodyPr wrap="none" lIns="0" tIns="0" rIns="0" bIns="0">
            <a:spAutoFit/>
          </a:bodyPr>
          <a:lstStyle/>
          <a:p>
            <a:pPr algn="ctr">
              <a:buFontTx/>
              <a:buChar char="•"/>
              <a:defRPr/>
            </a:pPr>
            <a:r>
              <a:rPr lang="en-US" altLang="zh-CN" sz="100" b="1">
                <a:solidFill>
                  <a:srgbClr val="000000"/>
                </a:solidFill>
                <a:cs typeface="Arial" pitchFamily="34" charset="0"/>
              </a:rPr>
              <a:t>solutions </a:t>
            </a:r>
            <a:endParaRPr lang="en-US" altLang="zh-CN" sz="2000">
              <a:solidFill>
                <a:srgbClr val="000099"/>
              </a:solidFill>
              <a:effectLst>
                <a:outerShdw blurRad="38100" dist="38100" dir="2700000" algn="tl">
                  <a:srgbClr val="C0C0C0"/>
                </a:outerShdw>
              </a:effectLst>
              <a:cs typeface="Arial" pitchFamily="34" charset="0"/>
            </a:endParaRPr>
          </a:p>
        </p:txBody>
      </p:sp>
      <p:sp>
        <p:nvSpPr>
          <p:cNvPr id="104" name="Rectangle 44"/>
          <p:cNvSpPr>
            <a:spLocks noChangeArrowheads="1"/>
          </p:cNvSpPr>
          <p:nvPr/>
        </p:nvSpPr>
        <p:spPr bwMode="auto">
          <a:xfrm>
            <a:off x="3297040" y="5304060"/>
            <a:ext cx="87312" cy="15875"/>
          </a:xfrm>
          <a:prstGeom prst="rect">
            <a:avLst/>
          </a:prstGeom>
          <a:noFill/>
          <a:ln w="9525">
            <a:noFill/>
            <a:miter lim="800000"/>
            <a:headEnd/>
            <a:tailEnd/>
          </a:ln>
        </p:spPr>
        <p:txBody>
          <a:bodyPr wrap="none" lIns="0" tIns="0" rIns="0" bIns="0">
            <a:spAutoFit/>
          </a:bodyPr>
          <a:lstStyle/>
          <a:p>
            <a:pPr algn="ctr">
              <a:buFontTx/>
              <a:buChar char="•"/>
              <a:defRPr/>
            </a:pPr>
            <a:r>
              <a:rPr lang="en-US" altLang="zh-CN" sz="100" b="1">
                <a:solidFill>
                  <a:srgbClr val="000000"/>
                </a:solidFill>
                <a:cs typeface="Arial" pitchFamily="34" charset="0"/>
              </a:rPr>
              <a:t>offerings with</a:t>
            </a:r>
            <a:endParaRPr lang="en-US" altLang="zh-CN" sz="2000">
              <a:solidFill>
                <a:srgbClr val="000099"/>
              </a:solidFill>
              <a:effectLst>
                <a:outerShdw blurRad="38100" dist="38100" dir="2700000" algn="tl">
                  <a:srgbClr val="C0C0C0"/>
                </a:outerShdw>
              </a:effectLst>
              <a:cs typeface="Arial" pitchFamily="34" charset="0"/>
            </a:endParaRPr>
          </a:p>
        </p:txBody>
      </p:sp>
      <p:sp>
        <p:nvSpPr>
          <p:cNvPr id="105" name="Rectangle 45"/>
          <p:cNvSpPr>
            <a:spLocks noChangeArrowheads="1"/>
          </p:cNvSpPr>
          <p:nvPr/>
        </p:nvSpPr>
        <p:spPr bwMode="auto">
          <a:xfrm>
            <a:off x="3292277" y="5324698"/>
            <a:ext cx="79375" cy="15875"/>
          </a:xfrm>
          <a:prstGeom prst="rect">
            <a:avLst/>
          </a:prstGeom>
          <a:noFill/>
          <a:ln w="9525">
            <a:noFill/>
            <a:miter lim="800000"/>
            <a:headEnd/>
            <a:tailEnd/>
          </a:ln>
        </p:spPr>
        <p:txBody>
          <a:bodyPr wrap="none" lIns="0" tIns="0" rIns="0" bIns="0">
            <a:spAutoFit/>
          </a:bodyPr>
          <a:lstStyle/>
          <a:p>
            <a:pPr algn="ctr">
              <a:buFontTx/>
              <a:buChar char="•"/>
              <a:defRPr/>
            </a:pPr>
            <a:r>
              <a:rPr lang="en-US" altLang="zh-CN" sz="100" b="1">
                <a:solidFill>
                  <a:srgbClr val="000000"/>
                </a:solidFill>
                <a:cs typeface="Arial" pitchFamily="34" charset="0"/>
              </a:rPr>
              <a:t>components</a:t>
            </a:r>
            <a:endParaRPr lang="en-US" altLang="zh-CN" sz="2000">
              <a:solidFill>
                <a:srgbClr val="000099"/>
              </a:solidFill>
              <a:effectLst>
                <a:outerShdw blurRad="38100" dist="38100" dir="2700000" algn="tl">
                  <a:srgbClr val="C0C0C0"/>
                </a:outerShdw>
              </a:effectLst>
              <a:cs typeface="Arial" pitchFamily="34" charset="0"/>
            </a:endParaRPr>
          </a:p>
        </p:txBody>
      </p:sp>
      <p:sp>
        <p:nvSpPr>
          <p:cNvPr id="106" name="Line 46"/>
          <p:cNvSpPr>
            <a:spLocks noChangeShapeType="1"/>
          </p:cNvSpPr>
          <p:nvPr/>
        </p:nvSpPr>
        <p:spPr bwMode="auto">
          <a:xfrm>
            <a:off x="3182740" y="5289773"/>
            <a:ext cx="152400" cy="1587"/>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Line 47"/>
          <p:cNvSpPr>
            <a:spLocks noChangeShapeType="1"/>
          </p:cNvSpPr>
          <p:nvPr/>
        </p:nvSpPr>
        <p:spPr bwMode="auto">
          <a:xfrm>
            <a:off x="3133527" y="5372323"/>
            <a:ext cx="246063" cy="1587"/>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Line 49"/>
          <p:cNvSpPr>
            <a:spLocks noChangeShapeType="1"/>
          </p:cNvSpPr>
          <p:nvPr/>
        </p:nvSpPr>
        <p:spPr bwMode="auto">
          <a:xfrm>
            <a:off x="3066852" y="5496148"/>
            <a:ext cx="377825" cy="1587"/>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9" name="Line 50"/>
          <p:cNvSpPr>
            <a:spLocks noChangeShapeType="1"/>
          </p:cNvSpPr>
          <p:nvPr/>
        </p:nvSpPr>
        <p:spPr bwMode="auto">
          <a:xfrm>
            <a:off x="3251002" y="5294535"/>
            <a:ext cx="1588" cy="4763"/>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Line 51"/>
          <p:cNvSpPr>
            <a:spLocks noChangeShapeType="1"/>
          </p:cNvSpPr>
          <p:nvPr/>
        </p:nvSpPr>
        <p:spPr bwMode="auto">
          <a:xfrm>
            <a:off x="3251002" y="5313585"/>
            <a:ext cx="1588" cy="4763"/>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Line 52"/>
          <p:cNvSpPr>
            <a:spLocks noChangeShapeType="1"/>
          </p:cNvSpPr>
          <p:nvPr/>
        </p:nvSpPr>
        <p:spPr bwMode="auto">
          <a:xfrm>
            <a:off x="3251002" y="5332635"/>
            <a:ext cx="1588" cy="3175"/>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2" name="Line 53"/>
          <p:cNvSpPr>
            <a:spLocks noChangeShapeType="1"/>
          </p:cNvSpPr>
          <p:nvPr/>
        </p:nvSpPr>
        <p:spPr bwMode="auto">
          <a:xfrm>
            <a:off x="3251002" y="5350098"/>
            <a:ext cx="1588" cy="4762"/>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Line 54"/>
          <p:cNvSpPr>
            <a:spLocks noChangeShapeType="1"/>
          </p:cNvSpPr>
          <p:nvPr/>
        </p:nvSpPr>
        <p:spPr bwMode="auto">
          <a:xfrm>
            <a:off x="3251002" y="5369148"/>
            <a:ext cx="1588" cy="4762"/>
          </a:xfrm>
          <a:prstGeom prst="line">
            <a:avLst/>
          </a:prstGeom>
          <a:noFill/>
          <a:ln w="7938">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Freeform 58"/>
          <p:cNvSpPr>
            <a:spLocks/>
          </p:cNvSpPr>
          <p:nvPr/>
        </p:nvSpPr>
        <p:spPr bwMode="auto">
          <a:xfrm>
            <a:off x="960240" y="4259485"/>
            <a:ext cx="1362075" cy="490538"/>
          </a:xfrm>
          <a:custGeom>
            <a:avLst/>
            <a:gdLst>
              <a:gd name="T0" fmla="*/ 2147483647 w 2575"/>
              <a:gd name="T1" fmla="*/ 2147483647 h 929"/>
              <a:gd name="T2" fmla="*/ 2147483647 w 2575"/>
              <a:gd name="T3" fmla="*/ 2147483647 h 929"/>
              <a:gd name="T4" fmla="*/ 2147483647 w 2575"/>
              <a:gd name="T5" fmla="*/ 2147483647 h 929"/>
              <a:gd name="T6" fmla="*/ 0 w 2575"/>
              <a:gd name="T7" fmla="*/ 2147483647 h 929"/>
              <a:gd name="T8" fmla="*/ 0 w 2575"/>
              <a:gd name="T9" fmla="*/ 2147483647 h 929"/>
              <a:gd name="T10" fmla="*/ 2147483647 w 2575"/>
              <a:gd name="T11" fmla="*/ 2147483647 h 929"/>
              <a:gd name="T12" fmla="*/ 2147483647 w 2575"/>
              <a:gd name="T13" fmla="*/ 2147483647 h 929"/>
              <a:gd name="T14" fmla="*/ 2147483647 w 2575"/>
              <a:gd name="T15" fmla="*/ 0 h 929"/>
              <a:gd name="T16" fmla="*/ 2147483647 w 2575"/>
              <a:gd name="T17" fmla="*/ 0 h 929"/>
              <a:gd name="T18" fmla="*/ 2147483647 w 2575"/>
              <a:gd name="T19" fmla="*/ 2147483647 h 929"/>
              <a:gd name="T20" fmla="*/ 2147483647 w 2575"/>
              <a:gd name="T21" fmla="*/ 2147483647 h 929"/>
              <a:gd name="T22" fmla="*/ 2147483647 w 2575"/>
              <a:gd name="T23" fmla="*/ 2147483647 h 929"/>
              <a:gd name="T24" fmla="*/ 2147483647 w 2575"/>
              <a:gd name="T25" fmla="*/ 2147483647 h 929"/>
              <a:gd name="T26" fmla="*/ 2147483647 w 2575"/>
              <a:gd name="T27" fmla="*/ 2147483647 h 929"/>
              <a:gd name="T28" fmla="*/ 2147483647 w 2575"/>
              <a:gd name="T29" fmla="*/ 2147483647 h 929"/>
              <a:gd name="T30" fmla="*/ 2147483647 w 2575"/>
              <a:gd name="T31" fmla="*/ 2147483647 h 929"/>
              <a:gd name="T32" fmla="*/ 2147483647 w 2575"/>
              <a:gd name="T33" fmla="*/ 2147483647 h 929"/>
              <a:gd name="T34" fmla="*/ 2147483647 w 2575"/>
              <a:gd name="T35" fmla="*/ 2147483647 h 929"/>
              <a:gd name="T36" fmla="*/ 2147483647 w 2575"/>
              <a:gd name="T37" fmla="*/ 2147483647 h 929"/>
              <a:gd name="T38" fmla="*/ 2147483647 w 2575"/>
              <a:gd name="T39" fmla="*/ 2147483647 h 9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75"/>
              <a:gd name="T61" fmla="*/ 0 h 929"/>
              <a:gd name="T62" fmla="*/ 2575 w 2575"/>
              <a:gd name="T63" fmla="*/ 929 h 9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75" h="929">
                <a:moveTo>
                  <a:pt x="200" y="810"/>
                </a:moveTo>
                <a:lnTo>
                  <a:pt x="65" y="783"/>
                </a:lnTo>
                <a:lnTo>
                  <a:pt x="21" y="756"/>
                </a:lnTo>
                <a:lnTo>
                  <a:pt x="0" y="722"/>
                </a:lnTo>
                <a:lnTo>
                  <a:pt x="0" y="88"/>
                </a:lnTo>
                <a:lnTo>
                  <a:pt x="19" y="56"/>
                </a:lnTo>
                <a:lnTo>
                  <a:pt x="64" y="29"/>
                </a:lnTo>
                <a:lnTo>
                  <a:pt x="200" y="0"/>
                </a:lnTo>
                <a:lnTo>
                  <a:pt x="2374" y="0"/>
                </a:lnTo>
                <a:lnTo>
                  <a:pt x="2509" y="28"/>
                </a:lnTo>
                <a:lnTo>
                  <a:pt x="2553" y="54"/>
                </a:lnTo>
                <a:lnTo>
                  <a:pt x="2575" y="88"/>
                </a:lnTo>
                <a:lnTo>
                  <a:pt x="2575" y="722"/>
                </a:lnTo>
                <a:lnTo>
                  <a:pt x="2555" y="754"/>
                </a:lnTo>
                <a:lnTo>
                  <a:pt x="2512" y="781"/>
                </a:lnTo>
                <a:lnTo>
                  <a:pt x="2374" y="810"/>
                </a:lnTo>
                <a:lnTo>
                  <a:pt x="2185" y="810"/>
                </a:lnTo>
                <a:lnTo>
                  <a:pt x="2367" y="929"/>
                </a:lnTo>
                <a:lnTo>
                  <a:pt x="1928" y="810"/>
                </a:lnTo>
                <a:lnTo>
                  <a:pt x="200" y="810"/>
                </a:lnTo>
                <a:close/>
              </a:path>
            </a:pathLst>
          </a:custGeom>
          <a:no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5" name="Rectangle 59"/>
          <p:cNvSpPr>
            <a:spLocks noChangeArrowheads="1"/>
          </p:cNvSpPr>
          <p:nvPr/>
        </p:nvSpPr>
        <p:spPr bwMode="auto">
          <a:xfrm>
            <a:off x="982465" y="4267423"/>
            <a:ext cx="1030287" cy="244475"/>
          </a:xfrm>
          <a:prstGeom prst="rect">
            <a:avLst/>
          </a:prstGeom>
          <a:noFill/>
          <a:ln w="9525">
            <a:noFill/>
            <a:miter lim="800000"/>
            <a:headEnd/>
            <a:tailEnd/>
          </a:ln>
        </p:spPr>
        <p:txBody>
          <a:bodyPr wrap="none" lIns="0" tIns="0" rIns="0" bIns="0">
            <a:spAutoFit/>
          </a:bodyPr>
          <a:lstStyle/>
          <a:p>
            <a:pPr algn="ctr">
              <a:buFontTx/>
              <a:buChar char="•"/>
              <a:defRPr/>
            </a:pPr>
            <a:r>
              <a:rPr lang="en-US" altLang="zh-CN" sz="1600" b="1">
                <a:solidFill>
                  <a:srgbClr val="000000"/>
                </a:solidFill>
                <a:cs typeface="Arial" pitchFamily="34" charset="0"/>
              </a:rPr>
              <a:t>Business </a:t>
            </a:r>
            <a:endParaRPr lang="en-US" altLang="zh-CN" sz="2800">
              <a:solidFill>
                <a:srgbClr val="000099"/>
              </a:solidFill>
              <a:effectLst>
                <a:outerShdw blurRad="38100" dist="38100" dir="2700000" algn="tl">
                  <a:srgbClr val="C0C0C0"/>
                </a:outerShdw>
              </a:effectLst>
              <a:cs typeface="Arial" pitchFamily="34" charset="0"/>
            </a:endParaRPr>
          </a:p>
        </p:txBody>
      </p:sp>
      <p:sp>
        <p:nvSpPr>
          <p:cNvPr id="116" name="Rectangle 60"/>
          <p:cNvSpPr>
            <a:spLocks noChangeArrowheads="1"/>
          </p:cNvSpPr>
          <p:nvPr/>
        </p:nvSpPr>
        <p:spPr bwMode="auto">
          <a:xfrm>
            <a:off x="914202" y="4465860"/>
            <a:ext cx="1482725" cy="488950"/>
          </a:xfrm>
          <a:prstGeom prst="rect">
            <a:avLst/>
          </a:prstGeom>
          <a:noFill/>
          <a:ln w="9525">
            <a:noFill/>
            <a:miter lim="800000"/>
            <a:headEnd/>
            <a:tailEnd/>
          </a:ln>
        </p:spPr>
        <p:txBody>
          <a:bodyPr wrap="none" lIns="0" tIns="0" rIns="0" bIns="0">
            <a:spAutoFit/>
          </a:bodyPr>
          <a:lstStyle/>
          <a:p>
            <a:pPr algn="ctr">
              <a:buFontTx/>
              <a:buChar char="•"/>
              <a:defRPr/>
            </a:pPr>
            <a:r>
              <a:rPr lang="en-US" altLang="zh-CN" sz="1600" b="1">
                <a:solidFill>
                  <a:srgbClr val="000000"/>
                </a:solidFill>
                <a:cs typeface="Arial" pitchFamily="34" charset="0"/>
              </a:rPr>
              <a:t>Requirements </a:t>
            </a:r>
          </a:p>
          <a:p>
            <a:pPr algn="ctr">
              <a:defRPr/>
            </a:pPr>
            <a:r>
              <a:rPr lang="zh-CN" altLang="en-US" sz="1600" b="1">
                <a:solidFill>
                  <a:srgbClr val="000000"/>
                </a:solidFill>
                <a:cs typeface="Arial" pitchFamily="34" charset="0"/>
              </a:rPr>
              <a:t>业务需求</a:t>
            </a:r>
            <a:endParaRPr lang="zh-CN" altLang="en-US" sz="2800">
              <a:solidFill>
                <a:srgbClr val="000099"/>
              </a:solidFill>
              <a:effectLst>
                <a:outerShdw blurRad="38100" dist="38100" dir="2700000" algn="tl">
                  <a:srgbClr val="C0C0C0"/>
                </a:outerShdw>
              </a:effectLst>
              <a:cs typeface="Arial" pitchFamily="34" charset="0"/>
            </a:endParaRPr>
          </a:p>
        </p:txBody>
      </p:sp>
      <p:sp>
        <p:nvSpPr>
          <p:cNvPr id="117" name="Freeform 61"/>
          <p:cNvSpPr>
            <a:spLocks/>
          </p:cNvSpPr>
          <p:nvPr/>
        </p:nvSpPr>
        <p:spPr bwMode="auto">
          <a:xfrm>
            <a:off x="4827390" y="4261073"/>
            <a:ext cx="1362075" cy="493712"/>
          </a:xfrm>
          <a:custGeom>
            <a:avLst/>
            <a:gdLst>
              <a:gd name="T0" fmla="*/ 2147483647 w 2575"/>
              <a:gd name="T1" fmla="*/ 2147483647 h 933"/>
              <a:gd name="T2" fmla="*/ 2147483647 w 2575"/>
              <a:gd name="T3" fmla="*/ 2147483647 h 933"/>
              <a:gd name="T4" fmla="*/ 2147483647 w 2575"/>
              <a:gd name="T5" fmla="*/ 2147483647 h 933"/>
              <a:gd name="T6" fmla="*/ 2147483647 w 2575"/>
              <a:gd name="T7" fmla="*/ 2147483647 h 933"/>
              <a:gd name="T8" fmla="*/ 2147483647 w 2575"/>
              <a:gd name="T9" fmla="*/ 2147483647 h 933"/>
              <a:gd name="T10" fmla="*/ 2147483647 w 2575"/>
              <a:gd name="T11" fmla="*/ 2147483647 h 933"/>
              <a:gd name="T12" fmla="*/ 2147483647 w 2575"/>
              <a:gd name="T13" fmla="*/ 2147483647 h 933"/>
              <a:gd name="T14" fmla="*/ 2147483647 w 2575"/>
              <a:gd name="T15" fmla="*/ 0 h 933"/>
              <a:gd name="T16" fmla="*/ 2147483647 w 2575"/>
              <a:gd name="T17" fmla="*/ 0 h 933"/>
              <a:gd name="T18" fmla="*/ 2147483647 w 2575"/>
              <a:gd name="T19" fmla="*/ 2147483647 h 933"/>
              <a:gd name="T20" fmla="*/ 2147483647 w 2575"/>
              <a:gd name="T21" fmla="*/ 2147483647 h 933"/>
              <a:gd name="T22" fmla="*/ 0 w 2575"/>
              <a:gd name="T23" fmla="*/ 2147483647 h 933"/>
              <a:gd name="T24" fmla="*/ 0 w 2575"/>
              <a:gd name="T25" fmla="*/ 2147483647 h 933"/>
              <a:gd name="T26" fmla="*/ 2147483647 w 2575"/>
              <a:gd name="T27" fmla="*/ 2147483647 h 933"/>
              <a:gd name="T28" fmla="*/ 2147483647 w 2575"/>
              <a:gd name="T29" fmla="*/ 2147483647 h 933"/>
              <a:gd name="T30" fmla="*/ 2147483647 w 2575"/>
              <a:gd name="T31" fmla="*/ 2147483647 h 933"/>
              <a:gd name="T32" fmla="*/ 2147483647 w 2575"/>
              <a:gd name="T33" fmla="*/ 2147483647 h 933"/>
              <a:gd name="T34" fmla="*/ 2147483647 w 2575"/>
              <a:gd name="T35" fmla="*/ 2147483647 h 933"/>
              <a:gd name="T36" fmla="*/ 2147483647 w 2575"/>
              <a:gd name="T37" fmla="*/ 2147483647 h 933"/>
              <a:gd name="T38" fmla="*/ 2147483647 w 2575"/>
              <a:gd name="T39" fmla="*/ 2147483647 h 9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75"/>
              <a:gd name="T61" fmla="*/ 0 h 933"/>
              <a:gd name="T62" fmla="*/ 2575 w 2575"/>
              <a:gd name="T63" fmla="*/ 933 h 93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75" h="933">
                <a:moveTo>
                  <a:pt x="2375" y="813"/>
                </a:moveTo>
                <a:lnTo>
                  <a:pt x="2510" y="787"/>
                </a:lnTo>
                <a:lnTo>
                  <a:pt x="2553" y="760"/>
                </a:lnTo>
                <a:lnTo>
                  <a:pt x="2575" y="725"/>
                </a:lnTo>
                <a:lnTo>
                  <a:pt x="2575" y="89"/>
                </a:lnTo>
                <a:lnTo>
                  <a:pt x="2556" y="57"/>
                </a:lnTo>
                <a:lnTo>
                  <a:pt x="2511" y="30"/>
                </a:lnTo>
                <a:lnTo>
                  <a:pt x="2375" y="0"/>
                </a:lnTo>
                <a:lnTo>
                  <a:pt x="201" y="0"/>
                </a:lnTo>
                <a:lnTo>
                  <a:pt x="66" y="27"/>
                </a:lnTo>
                <a:lnTo>
                  <a:pt x="22" y="54"/>
                </a:lnTo>
                <a:lnTo>
                  <a:pt x="0" y="89"/>
                </a:lnTo>
                <a:lnTo>
                  <a:pt x="0" y="725"/>
                </a:lnTo>
                <a:lnTo>
                  <a:pt x="19" y="757"/>
                </a:lnTo>
                <a:lnTo>
                  <a:pt x="63" y="784"/>
                </a:lnTo>
                <a:lnTo>
                  <a:pt x="201" y="813"/>
                </a:lnTo>
                <a:lnTo>
                  <a:pt x="390" y="813"/>
                </a:lnTo>
                <a:lnTo>
                  <a:pt x="208" y="933"/>
                </a:lnTo>
                <a:lnTo>
                  <a:pt x="647" y="813"/>
                </a:lnTo>
                <a:lnTo>
                  <a:pt x="2375" y="813"/>
                </a:lnTo>
                <a:close/>
              </a:path>
            </a:pathLst>
          </a:custGeom>
          <a:no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Rectangle 62"/>
          <p:cNvSpPr>
            <a:spLocks noChangeArrowheads="1"/>
          </p:cNvSpPr>
          <p:nvPr/>
        </p:nvSpPr>
        <p:spPr bwMode="auto">
          <a:xfrm>
            <a:off x="4833740" y="4267423"/>
            <a:ext cx="1089025" cy="244475"/>
          </a:xfrm>
          <a:prstGeom prst="rect">
            <a:avLst/>
          </a:prstGeom>
          <a:noFill/>
          <a:ln w="9525">
            <a:noFill/>
            <a:miter lim="800000"/>
            <a:headEnd/>
            <a:tailEnd/>
          </a:ln>
        </p:spPr>
        <p:txBody>
          <a:bodyPr wrap="none" lIns="0" tIns="0" rIns="0" bIns="0">
            <a:spAutoFit/>
          </a:bodyPr>
          <a:lstStyle/>
          <a:p>
            <a:pPr algn="ctr">
              <a:buFontTx/>
              <a:buChar char="•"/>
              <a:defRPr/>
            </a:pPr>
            <a:r>
              <a:rPr lang="en-US" altLang="zh-CN" sz="1600" b="1">
                <a:solidFill>
                  <a:srgbClr val="000000"/>
                </a:solidFill>
                <a:cs typeface="Arial" pitchFamily="34" charset="0"/>
              </a:rPr>
              <a:t>Structural </a:t>
            </a:r>
            <a:endParaRPr lang="en-US" altLang="zh-CN" sz="2800">
              <a:solidFill>
                <a:srgbClr val="000099"/>
              </a:solidFill>
              <a:effectLst>
                <a:outerShdw blurRad="38100" dist="38100" dir="2700000" algn="tl">
                  <a:srgbClr val="C0C0C0"/>
                </a:outerShdw>
              </a:effectLst>
              <a:cs typeface="Arial" pitchFamily="34" charset="0"/>
            </a:endParaRPr>
          </a:p>
        </p:txBody>
      </p:sp>
      <p:sp>
        <p:nvSpPr>
          <p:cNvPr id="119" name="Rectangle 63"/>
          <p:cNvSpPr>
            <a:spLocks noChangeArrowheads="1"/>
          </p:cNvSpPr>
          <p:nvPr/>
        </p:nvSpPr>
        <p:spPr bwMode="auto">
          <a:xfrm>
            <a:off x="4779765" y="4465860"/>
            <a:ext cx="1482725" cy="488950"/>
          </a:xfrm>
          <a:prstGeom prst="rect">
            <a:avLst/>
          </a:prstGeom>
          <a:noFill/>
          <a:ln w="9525">
            <a:noFill/>
            <a:miter lim="800000"/>
            <a:headEnd/>
            <a:tailEnd/>
          </a:ln>
        </p:spPr>
        <p:txBody>
          <a:bodyPr wrap="none" lIns="0" tIns="0" rIns="0" bIns="0">
            <a:spAutoFit/>
          </a:bodyPr>
          <a:lstStyle/>
          <a:p>
            <a:pPr algn="ctr">
              <a:buFontTx/>
              <a:buChar char="•"/>
              <a:defRPr/>
            </a:pPr>
            <a:r>
              <a:rPr lang="en-US" altLang="zh-CN" sz="1600" b="1">
                <a:solidFill>
                  <a:srgbClr val="000000"/>
                </a:solidFill>
                <a:cs typeface="Arial" pitchFamily="34" charset="0"/>
              </a:rPr>
              <a:t>Requirements </a:t>
            </a:r>
          </a:p>
          <a:p>
            <a:pPr algn="ctr">
              <a:defRPr/>
            </a:pPr>
            <a:r>
              <a:rPr lang="zh-CN" altLang="en-US" sz="1600" b="1">
                <a:solidFill>
                  <a:srgbClr val="000000"/>
                </a:solidFill>
                <a:cs typeface="Arial" pitchFamily="34" charset="0"/>
              </a:rPr>
              <a:t>结构性需求</a:t>
            </a:r>
            <a:endParaRPr lang="zh-CN" altLang="en-US" sz="2800">
              <a:solidFill>
                <a:srgbClr val="000099"/>
              </a:solidFill>
              <a:effectLst>
                <a:outerShdw blurRad="38100" dist="38100" dir="2700000" algn="tl">
                  <a:srgbClr val="C0C0C0"/>
                </a:outerShdw>
              </a:effectLst>
              <a:cs typeface="Arial" pitchFamily="34" charset="0"/>
            </a:endParaRPr>
          </a:p>
        </p:txBody>
      </p:sp>
      <p:sp>
        <p:nvSpPr>
          <p:cNvPr id="120" name="Line 64"/>
          <p:cNvSpPr>
            <a:spLocks noChangeShapeType="1"/>
          </p:cNvSpPr>
          <p:nvPr/>
        </p:nvSpPr>
        <p:spPr bwMode="auto">
          <a:xfrm>
            <a:off x="2549327" y="4124548"/>
            <a:ext cx="1801813" cy="1050925"/>
          </a:xfrm>
          <a:prstGeom prst="line">
            <a:avLst/>
          </a:prstGeom>
          <a:noFill/>
          <a:ln w="7938">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1" name="Line 65"/>
          <p:cNvSpPr>
            <a:spLocks noChangeShapeType="1"/>
          </p:cNvSpPr>
          <p:nvPr/>
        </p:nvSpPr>
        <p:spPr bwMode="auto">
          <a:xfrm>
            <a:off x="2263577" y="4335685"/>
            <a:ext cx="322263" cy="892175"/>
          </a:xfrm>
          <a:prstGeom prst="line">
            <a:avLst/>
          </a:prstGeom>
          <a:noFill/>
          <a:ln w="7938">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Freeform 66"/>
          <p:cNvSpPr>
            <a:spLocks/>
          </p:cNvSpPr>
          <p:nvPr/>
        </p:nvSpPr>
        <p:spPr bwMode="auto">
          <a:xfrm>
            <a:off x="2254052" y="4111848"/>
            <a:ext cx="296863" cy="228600"/>
          </a:xfrm>
          <a:custGeom>
            <a:avLst/>
            <a:gdLst>
              <a:gd name="T0" fmla="*/ 2147483647 w 562"/>
              <a:gd name="T1" fmla="*/ 2147483647 h 430"/>
              <a:gd name="T2" fmla="*/ 2147483647 w 562"/>
              <a:gd name="T3" fmla="*/ 2147483647 h 430"/>
              <a:gd name="T4" fmla="*/ 2147483647 w 562"/>
              <a:gd name="T5" fmla="*/ 2147483647 h 430"/>
              <a:gd name="T6" fmla="*/ 2147483647 w 562"/>
              <a:gd name="T7" fmla="*/ 2147483647 h 430"/>
              <a:gd name="T8" fmla="*/ 2147483647 w 562"/>
              <a:gd name="T9" fmla="*/ 2147483647 h 430"/>
              <a:gd name="T10" fmla="*/ 2147483647 w 562"/>
              <a:gd name="T11" fmla="*/ 2147483647 h 430"/>
              <a:gd name="T12" fmla="*/ 2147483647 w 562"/>
              <a:gd name="T13" fmla="*/ 2147483647 h 430"/>
              <a:gd name="T14" fmla="*/ 2147483647 w 562"/>
              <a:gd name="T15" fmla="*/ 2147483647 h 430"/>
              <a:gd name="T16" fmla="*/ 2147483647 w 562"/>
              <a:gd name="T17" fmla="*/ 2147483647 h 430"/>
              <a:gd name="T18" fmla="*/ 2147483647 w 562"/>
              <a:gd name="T19" fmla="*/ 2147483647 h 430"/>
              <a:gd name="T20" fmla="*/ 2147483647 w 562"/>
              <a:gd name="T21" fmla="*/ 2147483647 h 430"/>
              <a:gd name="T22" fmla="*/ 0 w 562"/>
              <a:gd name="T23" fmla="*/ 2147483647 h 430"/>
              <a:gd name="T24" fmla="*/ 2147483647 w 562"/>
              <a:gd name="T25" fmla="*/ 2147483647 h 430"/>
              <a:gd name="T26" fmla="*/ 2147483647 w 562"/>
              <a:gd name="T27" fmla="*/ 2147483647 h 430"/>
              <a:gd name="T28" fmla="*/ 2147483647 w 562"/>
              <a:gd name="T29" fmla="*/ 2147483647 h 430"/>
              <a:gd name="T30" fmla="*/ 2147483647 w 562"/>
              <a:gd name="T31" fmla="*/ 2147483647 h 430"/>
              <a:gd name="T32" fmla="*/ 2147483647 w 562"/>
              <a:gd name="T33" fmla="*/ 0 h 430"/>
              <a:gd name="T34" fmla="*/ 2147483647 w 562"/>
              <a:gd name="T35" fmla="*/ 2147483647 h 430"/>
              <a:gd name="T36" fmla="*/ 2147483647 w 562"/>
              <a:gd name="T37" fmla="*/ 2147483647 h 4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2"/>
              <a:gd name="T58" fmla="*/ 0 h 430"/>
              <a:gd name="T59" fmla="*/ 562 w 562"/>
              <a:gd name="T60" fmla="*/ 430 h 4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2" h="430">
                <a:moveTo>
                  <a:pt x="557" y="15"/>
                </a:moveTo>
                <a:lnTo>
                  <a:pt x="562" y="34"/>
                </a:lnTo>
                <a:lnTo>
                  <a:pt x="555" y="63"/>
                </a:lnTo>
                <a:lnTo>
                  <a:pt x="517" y="138"/>
                </a:lnTo>
                <a:lnTo>
                  <a:pt x="435" y="231"/>
                </a:lnTo>
                <a:lnTo>
                  <a:pt x="345" y="303"/>
                </a:lnTo>
                <a:lnTo>
                  <a:pt x="236" y="367"/>
                </a:lnTo>
                <a:lnTo>
                  <a:pt x="135" y="413"/>
                </a:lnTo>
                <a:lnTo>
                  <a:pt x="52" y="430"/>
                </a:lnTo>
                <a:lnTo>
                  <a:pt x="26" y="428"/>
                </a:lnTo>
                <a:lnTo>
                  <a:pt x="3" y="413"/>
                </a:lnTo>
                <a:lnTo>
                  <a:pt x="0" y="395"/>
                </a:lnTo>
                <a:lnTo>
                  <a:pt x="7" y="366"/>
                </a:lnTo>
                <a:lnTo>
                  <a:pt x="49" y="292"/>
                </a:lnTo>
                <a:lnTo>
                  <a:pt x="220" y="127"/>
                </a:lnTo>
                <a:lnTo>
                  <a:pt x="429" y="21"/>
                </a:lnTo>
                <a:lnTo>
                  <a:pt x="510" y="0"/>
                </a:lnTo>
                <a:lnTo>
                  <a:pt x="539" y="5"/>
                </a:lnTo>
                <a:lnTo>
                  <a:pt x="557" y="15"/>
                </a:lnTo>
                <a:close/>
              </a:path>
            </a:pathLst>
          </a:custGeom>
          <a:solidFill>
            <a:srgbClr val="FFFFD0"/>
          </a:solidFill>
          <a:ln w="7938">
            <a:solidFill>
              <a:srgbClr val="1053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3" name="Freeform 67"/>
          <p:cNvSpPr>
            <a:spLocks/>
          </p:cNvSpPr>
          <p:nvPr/>
        </p:nvSpPr>
        <p:spPr bwMode="auto">
          <a:xfrm>
            <a:off x="2265165" y="4115023"/>
            <a:ext cx="249237" cy="196850"/>
          </a:xfrm>
          <a:custGeom>
            <a:avLst/>
            <a:gdLst>
              <a:gd name="T0" fmla="*/ 2147483647 w 470"/>
              <a:gd name="T1" fmla="*/ 2147483647 h 371"/>
              <a:gd name="T2" fmla="*/ 2147483647 w 470"/>
              <a:gd name="T3" fmla="*/ 0 h 371"/>
              <a:gd name="T4" fmla="*/ 2147483647 w 470"/>
              <a:gd name="T5" fmla="*/ 2147483647 h 371"/>
              <a:gd name="T6" fmla="*/ 2147483647 w 470"/>
              <a:gd name="T7" fmla="*/ 2147483647 h 371"/>
              <a:gd name="T8" fmla="*/ 2147483647 w 470"/>
              <a:gd name="T9" fmla="*/ 2147483647 h 371"/>
              <a:gd name="T10" fmla="*/ 2147483647 w 470"/>
              <a:gd name="T11" fmla="*/ 2147483647 h 371"/>
              <a:gd name="T12" fmla="*/ 2147483647 w 470"/>
              <a:gd name="T13" fmla="*/ 2147483647 h 371"/>
              <a:gd name="T14" fmla="*/ 0 w 470"/>
              <a:gd name="T15" fmla="*/ 2147483647 h 371"/>
              <a:gd name="T16" fmla="*/ 2147483647 w 470"/>
              <a:gd name="T17" fmla="*/ 2147483647 h 371"/>
              <a:gd name="T18" fmla="*/ 2147483647 w 470"/>
              <a:gd name="T19" fmla="*/ 2147483647 h 371"/>
              <a:gd name="T20" fmla="*/ 2147483647 w 470"/>
              <a:gd name="T21" fmla="*/ 2147483647 h 371"/>
              <a:gd name="T22" fmla="*/ 2147483647 w 470"/>
              <a:gd name="T23" fmla="*/ 2147483647 h 371"/>
              <a:gd name="T24" fmla="*/ 2147483647 w 470"/>
              <a:gd name="T25" fmla="*/ 2147483647 h 371"/>
              <a:gd name="T26" fmla="*/ 2147483647 w 470"/>
              <a:gd name="T27" fmla="*/ 2147483647 h 371"/>
              <a:gd name="T28" fmla="*/ 2147483647 w 470"/>
              <a:gd name="T29" fmla="*/ 2147483647 h 371"/>
              <a:gd name="T30" fmla="*/ 2147483647 w 470"/>
              <a:gd name="T31" fmla="*/ 2147483647 h 371"/>
              <a:gd name="T32" fmla="*/ 2147483647 w 470"/>
              <a:gd name="T33" fmla="*/ 2147483647 h 3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0"/>
              <a:gd name="T52" fmla="*/ 0 h 371"/>
              <a:gd name="T53" fmla="*/ 470 w 470"/>
              <a:gd name="T54" fmla="*/ 371 h 3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0" h="371">
                <a:moveTo>
                  <a:pt x="466" y="13"/>
                </a:moveTo>
                <a:lnTo>
                  <a:pt x="429" y="0"/>
                </a:lnTo>
                <a:lnTo>
                  <a:pt x="360" y="15"/>
                </a:lnTo>
                <a:lnTo>
                  <a:pt x="184" y="111"/>
                </a:lnTo>
                <a:lnTo>
                  <a:pt x="105" y="180"/>
                </a:lnTo>
                <a:lnTo>
                  <a:pt x="41" y="253"/>
                </a:lnTo>
                <a:lnTo>
                  <a:pt x="5" y="315"/>
                </a:lnTo>
                <a:lnTo>
                  <a:pt x="0" y="340"/>
                </a:lnTo>
                <a:lnTo>
                  <a:pt x="4" y="359"/>
                </a:lnTo>
                <a:lnTo>
                  <a:pt x="41" y="371"/>
                </a:lnTo>
                <a:lnTo>
                  <a:pt x="110" y="357"/>
                </a:lnTo>
                <a:lnTo>
                  <a:pt x="285" y="262"/>
                </a:lnTo>
                <a:lnTo>
                  <a:pt x="363" y="193"/>
                </a:lnTo>
                <a:lnTo>
                  <a:pt x="427" y="120"/>
                </a:lnTo>
                <a:lnTo>
                  <a:pt x="462" y="57"/>
                </a:lnTo>
                <a:lnTo>
                  <a:pt x="470" y="32"/>
                </a:lnTo>
                <a:lnTo>
                  <a:pt x="466" y="13"/>
                </a:lnTo>
                <a:close/>
              </a:path>
            </a:pathLst>
          </a:custGeom>
          <a:solidFill>
            <a:srgbClr val="E6E6E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Freeform 68"/>
          <p:cNvSpPr>
            <a:spLocks/>
          </p:cNvSpPr>
          <p:nvPr/>
        </p:nvSpPr>
        <p:spPr bwMode="auto">
          <a:xfrm>
            <a:off x="2350890" y="4124548"/>
            <a:ext cx="142875" cy="117475"/>
          </a:xfrm>
          <a:custGeom>
            <a:avLst/>
            <a:gdLst>
              <a:gd name="T0" fmla="*/ 2147483647 w 271"/>
              <a:gd name="T1" fmla="*/ 2147483647 h 222"/>
              <a:gd name="T2" fmla="*/ 2147483647 w 271"/>
              <a:gd name="T3" fmla="*/ 0 h 222"/>
              <a:gd name="T4" fmla="*/ 2147483647 w 271"/>
              <a:gd name="T5" fmla="*/ 2147483647 h 222"/>
              <a:gd name="T6" fmla="*/ 2147483647 w 271"/>
              <a:gd name="T7" fmla="*/ 2147483647 h 222"/>
              <a:gd name="T8" fmla="*/ 2147483647 w 271"/>
              <a:gd name="T9" fmla="*/ 2147483647 h 222"/>
              <a:gd name="T10" fmla="*/ 0 w 271"/>
              <a:gd name="T11" fmla="*/ 2147483647 h 222"/>
              <a:gd name="T12" fmla="*/ 2147483647 w 271"/>
              <a:gd name="T13" fmla="*/ 2147483647 h 222"/>
              <a:gd name="T14" fmla="*/ 2147483647 w 271"/>
              <a:gd name="T15" fmla="*/ 2147483647 h 222"/>
              <a:gd name="T16" fmla="*/ 2147483647 w 271"/>
              <a:gd name="T17" fmla="*/ 2147483647 h 222"/>
              <a:gd name="T18" fmla="*/ 2147483647 w 271"/>
              <a:gd name="T19" fmla="*/ 2147483647 h 222"/>
              <a:gd name="T20" fmla="*/ 2147483647 w 271"/>
              <a:gd name="T21" fmla="*/ 2147483647 h 222"/>
              <a:gd name="T22" fmla="*/ 2147483647 w 271"/>
              <a:gd name="T23" fmla="*/ 2147483647 h 222"/>
              <a:gd name="T24" fmla="*/ 2147483647 w 271"/>
              <a:gd name="T25" fmla="*/ 2147483647 h 2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222"/>
              <a:gd name="T41" fmla="*/ 271 w 271"/>
              <a:gd name="T42" fmla="*/ 222 h 2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222">
                <a:moveTo>
                  <a:pt x="266" y="5"/>
                </a:moveTo>
                <a:lnTo>
                  <a:pt x="238" y="0"/>
                </a:lnTo>
                <a:lnTo>
                  <a:pt x="192" y="12"/>
                </a:lnTo>
                <a:lnTo>
                  <a:pt x="86" y="74"/>
                </a:lnTo>
                <a:lnTo>
                  <a:pt x="12" y="157"/>
                </a:lnTo>
                <a:lnTo>
                  <a:pt x="0" y="192"/>
                </a:lnTo>
                <a:lnTo>
                  <a:pt x="5" y="217"/>
                </a:lnTo>
                <a:lnTo>
                  <a:pt x="32" y="222"/>
                </a:lnTo>
                <a:lnTo>
                  <a:pt x="79" y="210"/>
                </a:lnTo>
                <a:lnTo>
                  <a:pt x="185" y="149"/>
                </a:lnTo>
                <a:lnTo>
                  <a:pt x="258" y="65"/>
                </a:lnTo>
                <a:lnTo>
                  <a:pt x="271" y="29"/>
                </a:lnTo>
                <a:lnTo>
                  <a:pt x="266" y="5"/>
                </a:lnTo>
                <a:close/>
              </a:path>
            </a:pathLst>
          </a:custGeom>
          <a:solidFill>
            <a:srgbClr val="DCDCD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5" name="Freeform 69"/>
          <p:cNvSpPr>
            <a:spLocks/>
          </p:cNvSpPr>
          <p:nvPr/>
        </p:nvSpPr>
        <p:spPr bwMode="auto">
          <a:xfrm>
            <a:off x="2281040" y="4240435"/>
            <a:ext cx="77787" cy="57150"/>
          </a:xfrm>
          <a:custGeom>
            <a:avLst/>
            <a:gdLst>
              <a:gd name="T0" fmla="*/ 2147483647 w 147"/>
              <a:gd name="T1" fmla="*/ 2147483647 h 109"/>
              <a:gd name="T2" fmla="*/ 2147483647 w 147"/>
              <a:gd name="T3" fmla="*/ 2147483647 h 109"/>
              <a:gd name="T4" fmla="*/ 2147483647 w 147"/>
              <a:gd name="T5" fmla="*/ 2147483647 h 109"/>
              <a:gd name="T6" fmla="*/ 2147483647 w 147"/>
              <a:gd name="T7" fmla="*/ 2147483647 h 109"/>
              <a:gd name="T8" fmla="*/ 2147483647 w 147"/>
              <a:gd name="T9" fmla="*/ 2147483647 h 109"/>
              <a:gd name="T10" fmla="*/ 0 w 147"/>
              <a:gd name="T11" fmla="*/ 2147483647 h 109"/>
              <a:gd name="T12" fmla="*/ 2147483647 w 147"/>
              <a:gd name="T13" fmla="*/ 2147483647 h 109"/>
              <a:gd name="T14" fmla="*/ 2147483647 w 147"/>
              <a:gd name="T15" fmla="*/ 2147483647 h 109"/>
              <a:gd name="T16" fmla="*/ 2147483647 w 147"/>
              <a:gd name="T17" fmla="*/ 0 h 109"/>
              <a:gd name="T18" fmla="*/ 2147483647 w 147"/>
              <a:gd name="T19" fmla="*/ 2147483647 h 109"/>
              <a:gd name="T20" fmla="*/ 2147483647 w 147"/>
              <a:gd name="T21" fmla="*/ 2147483647 h 109"/>
              <a:gd name="T22" fmla="*/ 2147483647 w 147"/>
              <a:gd name="T23" fmla="*/ 2147483647 h 109"/>
              <a:gd name="T24" fmla="*/ 2147483647 w 147"/>
              <a:gd name="T25" fmla="*/ 2147483647 h 109"/>
              <a:gd name="T26" fmla="*/ 2147483647 w 147"/>
              <a:gd name="T27" fmla="*/ 2147483647 h 109"/>
              <a:gd name="T28" fmla="*/ 2147483647 w 147"/>
              <a:gd name="T29" fmla="*/ 2147483647 h 109"/>
              <a:gd name="T30" fmla="*/ 2147483647 w 147"/>
              <a:gd name="T31" fmla="*/ 2147483647 h 109"/>
              <a:gd name="T32" fmla="*/ 2147483647 w 147"/>
              <a:gd name="T33" fmla="*/ 2147483647 h 109"/>
              <a:gd name="T34" fmla="*/ 2147483647 w 147"/>
              <a:gd name="T35" fmla="*/ 2147483647 h 109"/>
              <a:gd name="T36" fmla="*/ 2147483647 w 147"/>
              <a:gd name="T37" fmla="*/ 2147483647 h 109"/>
              <a:gd name="T38" fmla="*/ 2147483647 w 147"/>
              <a:gd name="T39" fmla="*/ 2147483647 h 109"/>
              <a:gd name="T40" fmla="*/ 2147483647 w 147"/>
              <a:gd name="T41" fmla="*/ 2147483647 h 10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7"/>
              <a:gd name="T64" fmla="*/ 0 h 109"/>
              <a:gd name="T65" fmla="*/ 147 w 147"/>
              <a:gd name="T66" fmla="*/ 109 h 10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7" h="109">
                <a:moveTo>
                  <a:pt x="147" y="65"/>
                </a:moveTo>
                <a:lnTo>
                  <a:pt x="81" y="104"/>
                </a:lnTo>
                <a:lnTo>
                  <a:pt x="52" y="107"/>
                </a:lnTo>
                <a:lnTo>
                  <a:pt x="33" y="109"/>
                </a:lnTo>
                <a:lnTo>
                  <a:pt x="12" y="109"/>
                </a:lnTo>
                <a:lnTo>
                  <a:pt x="0" y="96"/>
                </a:lnTo>
                <a:lnTo>
                  <a:pt x="32" y="55"/>
                </a:lnTo>
                <a:lnTo>
                  <a:pt x="67" y="21"/>
                </a:lnTo>
                <a:lnTo>
                  <a:pt x="97" y="0"/>
                </a:lnTo>
                <a:lnTo>
                  <a:pt x="105" y="24"/>
                </a:lnTo>
                <a:lnTo>
                  <a:pt x="104" y="52"/>
                </a:lnTo>
                <a:lnTo>
                  <a:pt x="86" y="81"/>
                </a:lnTo>
                <a:lnTo>
                  <a:pt x="63" y="73"/>
                </a:lnTo>
                <a:lnTo>
                  <a:pt x="47" y="73"/>
                </a:lnTo>
                <a:lnTo>
                  <a:pt x="29" y="74"/>
                </a:lnTo>
                <a:lnTo>
                  <a:pt x="17" y="81"/>
                </a:lnTo>
                <a:lnTo>
                  <a:pt x="7" y="89"/>
                </a:lnTo>
                <a:lnTo>
                  <a:pt x="15" y="102"/>
                </a:lnTo>
                <a:lnTo>
                  <a:pt x="38" y="104"/>
                </a:lnTo>
                <a:lnTo>
                  <a:pt x="81" y="98"/>
                </a:lnTo>
                <a:lnTo>
                  <a:pt x="147" y="65"/>
                </a:lnTo>
                <a:close/>
              </a:path>
            </a:pathLst>
          </a:custGeom>
          <a:solidFill>
            <a:srgbClr val="FFFFFF"/>
          </a:solidFill>
          <a:ln w="7938">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Freeform 70"/>
          <p:cNvSpPr>
            <a:spLocks/>
          </p:cNvSpPr>
          <p:nvPr/>
        </p:nvSpPr>
        <p:spPr bwMode="auto">
          <a:xfrm>
            <a:off x="2363590" y="4183285"/>
            <a:ext cx="42862" cy="38100"/>
          </a:xfrm>
          <a:custGeom>
            <a:avLst/>
            <a:gdLst>
              <a:gd name="T0" fmla="*/ 2147483647 w 81"/>
              <a:gd name="T1" fmla="*/ 2147483647 h 72"/>
              <a:gd name="T2" fmla="*/ 2147483647 w 81"/>
              <a:gd name="T3" fmla="*/ 0 h 72"/>
              <a:gd name="T4" fmla="*/ 2147483647 w 81"/>
              <a:gd name="T5" fmla="*/ 2147483647 h 72"/>
              <a:gd name="T6" fmla="*/ 0 w 81"/>
              <a:gd name="T7" fmla="*/ 2147483647 h 72"/>
              <a:gd name="T8" fmla="*/ 2147483647 w 81"/>
              <a:gd name="T9" fmla="*/ 2147483647 h 72"/>
              <a:gd name="T10" fmla="*/ 2147483647 w 81"/>
              <a:gd name="T11" fmla="*/ 2147483647 h 72"/>
              <a:gd name="T12" fmla="*/ 2147483647 w 81"/>
              <a:gd name="T13" fmla="*/ 2147483647 h 72"/>
              <a:gd name="T14" fmla="*/ 2147483647 w 81"/>
              <a:gd name="T15" fmla="*/ 2147483647 h 72"/>
              <a:gd name="T16" fmla="*/ 2147483647 w 81"/>
              <a:gd name="T17" fmla="*/ 2147483647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
              <a:gd name="T28" fmla="*/ 0 h 72"/>
              <a:gd name="T29" fmla="*/ 81 w 81"/>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 h="72">
                <a:moveTo>
                  <a:pt x="77" y="4"/>
                </a:moveTo>
                <a:lnTo>
                  <a:pt x="49" y="0"/>
                </a:lnTo>
                <a:lnTo>
                  <a:pt x="17" y="18"/>
                </a:lnTo>
                <a:lnTo>
                  <a:pt x="0" y="44"/>
                </a:lnTo>
                <a:lnTo>
                  <a:pt x="4" y="69"/>
                </a:lnTo>
                <a:lnTo>
                  <a:pt x="32" y="72"/>
                </a:lnTo>
                <a:lnTo>
                  <a:pt x="64" y="55"/>
                </a:lnTo>
                <a:lnTo>
                  <a:pt x="81" y="28"/>
                </a:lnTo>
                <a:lnTo>
                  <a:pt x="77" y="4"/>
                </a:lnTo>
                <a:close/>
              </a:path>
            </a:pathLst>
          </a:custGeom>
          <a:solidFill>
            <a:srgbClr val="FFFF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Freeform 71"/>
          <p:cNvSpPr>
            <a:spLocks/>
          </p:cNvSpPr>
          <p:nvPr/>
        </p:nvSpPr>
        <p:spPr bwMode="auto">
          <a:xfrm>
            <a:off x="2384227" y="4127723"/>
            <a:ext cx="112713" cy="131762"/>
          </a:xfrm>
          <a:custGeom>
            <a:avLst/>
            <a:gdLst>
              <a:gd name="T0" fmla="*/ 2147483647 w 213"/>
              <a:gd name="T1" fmla="*/ 0 h 249"/>
              <a:gd name="T2" fmla="*/ 2147483647 w 213"/>
              <a:gd name="T3" fmla="*/ 2147483647 h 249"/>
              <a:gd name="T4" fmla="*/ 2147483647 w 213"/>
              <a:gd name="T5" fmla="*/ 2147483647 h 249"/>
              <a:gd name="T6" fmla="*/ 2147483647 w 213"/>
              <a:gd name="T7" fmla="*/ 2147483647 h 249"/>
              <a:gd name="T8" fmla="*/ 0 w 213"/>
              <a:gd name="T9" fmla="*/ 2147483647 h 249"/>
              <a:gd name="T10" fmla="*/ 0 60000 65536"/>
              <a:gd name="T11" fmla="*/ 0 60000 65536"/>
              <a:gd name="T12" fmla="*/ 0 60000 65536"/>
              <a:gd name="T13" fmla="*/ 0 60000 65536"/>
              <a:gd name="T14" fmla="*/ 0 60000 65536"/>
              <a:gd name="T15" fmla="*/ 0 w 213"/>
              <a:gd name="T16" fmla="*/ 0 h 249"/>
              <a:gd name="T17" fmla="*/ 213 w 213"/>
              <a:gd name="T18" fmla="*/ 249 h 249"/>
            </a:gdLst>
            <a:ahLst/>
            <a:cxnLst>
              <a:cxn ang="T10">
                <a:pos x="T0" y="T1"/>
              </a:cxn>
              <a:cxn ang="T11">
                <a:pos x="T2" y="T3"/>
              </a:cxn>
              <a:cxn ang="T12">
                <a:pos x="T4" y="T5"/>
              </a:cxn>
              <a:cxn ang="T13">
                <a:pos x="T6" y="T7"/>
              </a:cxn>
              <a:cxn ang="T14">
                <a:pos x="T8" y="T9"/>
              </a:cxn>
            </a:cxnLst>
            <a:rect l="T15" t="T16" r="T17" b="T18"/>
            <a:pathLst>
              <a:path w="213" h="249">
                <a:moveTo>
                  <a:pt x="207" y="0"/>
                </a:moveTo>
                <a:lnTo>
                  <a:pt x="213" y="23"/>
                </a:lnTo>
                <a:lnTo>
                  <a:pt x="206" y="51"/>
                </a:lnTo>
                <a:lnTo>
                  <a:pt x="158" y="118"/>
                </a:lnTo>
                <a:lnTo>
                  <a:pt x="0" y="249"/>
                </a:lnTo>
              </a:path>
            </a:pathLst>
          </a:custGeom>
          <a:noFill/>
          <a:ln w="7938">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8" name="Freeform 72"/>
          <p:cNvSpPr>
            <a:spLocks/>
          </p:cNvSpPr>
          <p:nvPr/>
        </p:nvSpPr>
        <p:spPr bwMode="auto">
          <a:xfrm>
            <a:off x="2188965" y="4061048"/>
            <a:ext cx="360362" cy="277812"/>
          </a:xfrm>
          <a:custGeom>
            <a:avLst/>
            <a:gdLst>
              <a:gd name="T0" fmla="*/ 2147483647 w 679"/>
              <a:gd name="T1" fmla="*/ 2147483647 h 523"/>
              <a:gd name="T2" fmla="*/ 2147483647 w 679"/>
              <a:gd name="T3" fmla="*/ 2147483647 h 523"/>
              <a:gd name="T4" fmla="*/ 2147483647 w 679"/>
              <a:gd name="T5" fmla="*/ 2147483647 h 523"/>
              <a:gd name="T6" fmla="*/ 2147483647 w 679"/>
              <a:gd name="T7" fmla="*/ 2147483647 h 523"/>
              <a:gd name="T8" fmla="*/ 2147483647 w 679"/>
              <a:gd name="T9" fmla="*/ 2147483647 h 523"/>
              <a:gd name="T10" fmla="*/ 2147483647 w 679"/>
              <a:gd name="T11" fmla="*/ 2147483647 h 523"/>
              <a:gd name="T12" fmla="*/ 2147483647 w 679"/>
              <a:gd name="T13" fmla="*/ 2147483647 h 523"/>
              <a:gd name="T14" fmla="*/ 2147483647 w 679"/>
              <a:gd name="T15" fmla="*/ 2147483647 h 523"/>
              <a:gd name="T16" fmla="*/ 2147483647 w 679"/>
              <a:gd name="T17" fmla="*/ 2147483647 h 523"/>
              <a:gd name="T18" fmla="*/ 2147483647 w 679"/>
              <a:gd name="T19" fmla="*/ 2147483647 h 523"/>
              <a:gd name="T20" fmla="*/ 2147483647 w 679"/>
              <a:gd name="T21" fmla="*/ 2147483647 h 523"/>
              <a:gd name="T22" fmla="*/ 2147483647 w 679"/>
              <a:gd name="T23" fmla="*/ 2147483647 h 523"/>
              <a:gd name="T24" fmla="*/ 2147483647 w 679"/>
              <a:gd name="T25" fmla="*/ 0 h 523"/>
              <a:gd name="T26" fmla="*/ 2147483647 w 679"/>
              <a:gd name="T27" fmla="*/ 2147483647 h 523"/>
              <a:gd name="T28" fmla="*/ 2147483647 w 679"/>
              <a:gd name="T29" fmla="*/ 2147483647 h 523"/>
              <a:gd name="T30" fmla="*/ 2147483647 w 679"/>
              <a:gd name="T31" fmla="*/ 2147483647 h 523"/>
              <a:gd name="T32" fmla="*/ 0 w 679"/>
              <a:gd name="T33" fmla="*/ 2147483647 h 523"/>
              <a:gd name="T34" fmla="*/ 2147483647 w 679"/>
              <a:gd name="T35" fmla="*/ 2147483647 h 5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79"/>
              <a:gd name="T55" fmla="*/ 0 h 523"/>
              <a:gd name="T56" fmla="*/ 679 w 679"/>
              <a:gd name="T57" fmla="*/ 523 h 5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79" h="523">
                <a:moveTo>
                  <a:pt x="139" y="523"/>
                </a:moveTo>
                <a:lnTo>
                  <a:pt x="133" y="513"/>
                </a:lnTo>
                <a:lnTo>
                  <a:pt x="135" y="494"/>
                </a:lnTo>
                <a:lnTo>
                  <a:pt x="167" y="436"/>
                </a:lnTo>
                <a:lnTo>
                  <a:pt x="308" y="283"/>
                </a:lnTo>
                <a:lnTo>
                  <a:pt x="399" y="211"/>
                </a:lnTo>
                <a:lnTo>
                  <a:pt x="497" y="151"/>
                </a:lnTo>
                <a:lnTo>
                  <a:pt x="592" y="116"/>
                </a:lnTo>
                <a:lnTo>
                  <a:pt x="637" y="112"/>
                </a:lnTo>
                <a:lnTo>
                  <a:pt x="657" y="112"/>
                </a:lnTo>
                <a:lnTo>
                  <a:pt x="679" y="119"/>
                </a:lnTo>
                <a:lnTo>
                  <a:pt x="679" y="111"/>
                </a:lnTo>
                <a:lnTo>
                  <a:pt x="542" y="0"/>
                </a:lnTo>
                <a:lnTo>
                  <a:pt x="365" y="63"/>
                </a:lnTo>
                <a:lnTo>
                  <a:pt x="211" y="153"/>
                </a:lnTo>
                <a:lnTo>
                  <a:pt x="87" y="268"/>
                </a:lnTo>
                <a:lnTo>
                  <a:pt x="0" y="406"/>
                </a:lnTo>
                <a:lnTo>
                  <a:pt x="139" y="523"/>
                </a:lnTo>
                <a:close/>
              </a:path>
            </a:pathLst>
          </a:custGeom>
          <a:solidFill>
            <a:srgbClr val="0000FF"/>
          </a:solidFill>
          <a:ln w="7938">
            <a:solidFill>
              <a:srgbClr val="0000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9" name="Freeform 73"/>
          <p:cNvSpPr>
            <a:spLocks/>
          </p:cNvSpPr>
          <p:nvPr/>
        </p:nvSpPr>
        <p:spPr bwMode="auto">
          <a:xfrm>
            <a:off x="1461890" y="3457798"/>
            <a:ext cx="1014412" cy="823912"/>
          </a:xfrm>
          <a:custGeom>
            <a:avLst/>
            <a:gdLst>
              <a:gd name="T0" fmla="*/ 2147483647 w 1917"/>
              <a:gd name="T1" fmla="*/ 2147483647 h 1556"/>
              <a:gd name="T2" fmla="*/ 2147483647 w 1917"/>
              <a:gd name="T3" fmla="*/ 2147483647 h 1556"/>
              <a:gd name="T4" fmla="*/ 2147483647 w 1917"/>
              <a:gd name="T5" fmla="*/ 2147483647 h 1556"/>
              <a:gd name="T6" fmla="*/ 2147483647 w 1917"/>
              <a:gd name="T7" fmla="*/ 2147483647 h 1556"/>
              <a:gd name="T8" fmla="*/ 2147483647 w 1917"/>
              <a:gd name="T9" fmla="*/ 2147483647 h 1556"/>
              <a:gd name="T10" fmla="*/ 2147483647 w 1917"/>
              <a:gd name="T11" fmla="*/ 2147483647 h 1556"/>
              <a:gd name="T12" fmla="*/ 2147483647 w 1917"/>
              <a:gd name="T13" fmla="*/ 2147483647 h 1556"/>
              <a:gd name="T14" fmla="*/ 2147483647 w 1917"/>
              <a:gd name="T15" fmla="*/ 2147483647 h 1556"/>
              <a:gd name="T16" fmla="*/ 2147483647 w 1917"/>
              <a:gd name="T17" fmla="*/ 2147483647 h 1556"/>
              <a:gd name="T18" fmla="*/ 2147483647 w 1917"/>
              <a:gd name="T19" fmla="*/ 2147483647 h 1556"/>
              <a:gd name="T20" fmla="*/ 0 w 1917"/>
              <a:gd name="T21" fmla="*/ 2147483647 h 1556"/>
              <a:gd name="T22" fmla="*/ 2147483647 w 1917"/>
              <a:gd name="T23" fmla="*/ 2147483647 h 1556"/>
              <a:gd name="T24" fmla="*/ 2147483647 w 1917"/>
              <a:gd name="T25" fmla="*/ 2147483647 h 1556"/>
              <a:gd name="T26" fmla="*/ 2147483647 w 1917"/>
              <a:gd name="T27" fmla="*/ 2147483647 h 1556"/>
              <a:gd name="T28" fmla="*/ 2147483647 w 1917"/>
              <a:gd name="T29" fmla="*/ 2147483647 h 1556"/>
              <a:gd name="T30" fmla="*/ 2147483647 w 1917"/>
              <a:gd name="T31" fmla="*/ 0 h 1556"/>
              <a:gd name="T32" fmla="*/ 2147483647 w 1917"/>
              <a:gd name="T33" fmla="*/ 2147483647 h 1556"/>
              <a:gd name="T34" fmla="*/ 2147483647 w 1917"/>
              <a:gd name="T35" fmla="*/ 2147483647 h 1556"/>
              <a:gd name="T36" fmla="*/ 2147483647 w 1917"/>
              <a:gd name="T37" fmla="*/ 2147483647 h 1556"/>
              <a:gd name="T38" fmla="*/ 2147483647 w 1917"/>
              <a:gd name="T39" fmla="*/ 2147483647 h 1556"/>
              <a:gd name="T40" fmla="*/ 2147483647 w 1917"/>
              <a:gd name="T41" fmla="*/ 2147483647 h 1556"/>
              <a:gd name="T42" fmla="*/ 2147483647 w 1917"/>
              <a:gd name="T43" fmla="*/ 2147483647 h 1556"/>
              <a:gd name="T44" fmla="*/ 2147483647 w 1917"/>
              <a:gd name="T45" fmla="*/ 2147483647 h 1556"/>
              <a:gd name="T46" fmla="*/ 2147483647 w 1917"/>
              <a:gd name="T47" fmla="*/ 2147483647 h 1556"/>
              <a:gd name="T48" fmla="*/ 2147483647 w 1917"/>
              <a:gd name="T49" fmla="*/ 2147483647 h 1556"/>
              <a:gd name="T50" fmla="*/ 2147483647 w 1917"/>
              <a:gd name="T51" fmla="*/ 2147483647 h 1556"/>
              <a:gd name="T52" fmla="*/ 2147483647 w 1917"/>
              <a:gd name="T53" fmla="*/ 2147483647 h 1556"/>
              <a:gd name="T54" fmla="*/ 2147483647 w 1917"/>
              <a:gd name="T55" fmla="*/ 2147483647 h 1556"/>
              <a:gd name="T56" fmla="*/ 2147483647 w 1917"/>
              <a:gd name="T57" fmla="*/ 2147483647 h 1556"/>
              <a:gd name="T58" fmla="*/ 2147483647 w 1917"/>
              <a:gd name="T59" fmla="*/ 2147483647 h 1556"/>
              <a:gd name="T60" fmla="*/ 2147483647 w 1917"/>
              <a:gd name="T61" fmla="*/ 2147483647 h 1556"/>
              <a:gd name="T62" fmla="*/ 2147483647 w 1917"/>
              <a:gd name="T63" fmla="*/ 2147483647 h 1556"/>
              <a:gd name="T64" fmla="*/ 2147483647 w 1917"/>
              <a:gd name="T65" fmla="*/ 2147483647 h 15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7"/>
              <a:gd name="T100" fmla="*/ 0 h 1556"/>
              <a:gd name="T101" fmla="*/ 1917 w 1917"/>
              <a:gd name="T102" fmla="*/ 1556 h 15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7" h="1556">
                <a:moveTo>
                  <a:pt x="1384" y="1556"/>
                </a:moveTo>
                <a:lnTo>
                  <a:pt x="1300" y="1456"/>
                </a:lnTo>
                <a:lnTo>
                  <a:pt x="1253" y="1376"/>
                </a:lnTo>
                <a:lnTo>
                  <a:pt x="1237" y="1307"/>
                </a:lnTo>
                <a:lnTo>
                  <a:pt x="1238" y="1274"/>
                </a:lnTo>
                <a:lnTo>
                  <a:pt x="1246" y="1239"/>
                </a:lnTo>
                <a:lnTo>
                  <a:pt x="219" y="393"/>
                </a:lnTo>
                <a:lnTo>
                  <a:pt x="158" y="382"/>
                </a:lnTo>
                <a:lnTo>
                  <a:pt x="93" y="318"/>
                </a:lnTo>
                <a:lnTo>
                  <a:pt x="74" y="273"/>
                </a:lnTo>
                <a:lnTo>
                  <a:pt x="0" y="206"/>
                </a:lnTo>
                <a:lnTo>
                  <a:pt x="1" y="183"/>
                </a:lnTo>
                <a:lnTo>
                  <a:pt x="24" y="148"/>
                </a:lnTo>
                <a:lnTo>
                  <a:pt x="113" y="72"/>
                </a:lnTo>
                <a:lnTo>
                  <a:pt x="214" y="13"/>
                </a:lnTo>
                <a:lnTo>
                  <a:pt x="255" y="0"/>
                </a:lnTo>
                <a:lnTo>
                  <a:pt x="282" y="4"/>
                </a:lnTo>
                <a:lnTo>
                  <a:pt x="375" y="82"/>
                </a:lnTo>
                <a:lnTo>
                  <a:pt x="421" y="92"/>
                </a:lnTo>
                <a:lnTo>
                  <a:pt x="503" y="160"/>
                </a:lnTo>
                <a:lnTo>
                  <a:pt x="513" y="202"/>
                </a:lnTo>
                <a:lnTo>
                  <a:pt x="1526" y="1027"/>
                </a:lnTo>
                <a:lnTo>
                  <a:pt x="1583" y="1026"/>
                </a:lnTo>
                <a:lnTo>
                  <a:pt x="1611" y="1026"/>
                </a:lnTo>
                <a:lnTo>
                  <a:pt x="1639" y="1029"/>
                </a:lnTo>
                <a:lnTo>
                  <a:pt x="1743" y="1050"/>
                </a:lnTo>
                <a:lnTo>
                  <a:pt x="1834" y="1089"/>
                </a:lnTo>
                <a:lnTo>
                  <a:pt x="1917" y="1141"/>
                </a:lnTo>
                <a:lnTo>
                  <a:pt x="1743" y="1205"/>
                </a:lnTo>
                <a:lnTo>
                  <a:pt x="1591" y="1299"/>
                </a:lnTo>
                <a:lnTo>
                  <a:pt x="1471" y="1415"/>
                </a:lnTo>
                <a:lnTo>
                  <a:pt x="1387" y="1552"/>
                </a:lnTo>
                <a:lnTo>
                  <a:pt x="1384" y="1556"/>
                </a:lnTo>
                <a:close/>
              </a:path>
            </a:pathLst>
          </a:custGeom>
          <a:solidFill>
            <a:srgbClr val="0063B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0" name="Freeform 74"/>
          <p:cNvSpPr>
            <a:spLocks/>
          </p:cNvSpPr>
          <p:nvPr/>
        </p:nvSpPr>
        <p:spPr bwMode="auto">
          <a:xfrm>
            <a:off x="1603177" y="3564160"/>
            <a:ext cx="642938" cy="504825"/>
          </a:xfrm>
          <a:custGeom>
            <a:avLst/>
            <a:gdLst>
              <a:gd name="T0" fmla="*/ 2147483647 w 1215"/>
              <a:gd name="T1" fmla="*/ 2147483647 h 956"/>
              <a:gd name="T2" fmla="*/ 2147483647 w 1215"/>
              <a:gd name="T3" fmla="*/ 2147483647 h 956"/>
              <a:gd name="T4" fmla="*/ 2147483647 w 1215"/>
              <a:gd name="T5" fmla="*/ 2147483647 h 956"/>
              <a:gd name="T6" fmla="*/ 2147483647 w 1215"/>
              <a:gd name="T7" fmla="*/ 2147483647 h 956"/>
              <a:gd name="T8" fmla="*/ 2147483647 w 1215"/>
              <a:gd name="T9" fmla="*/ 2147483647 h 956"/>
              <a:gd name="T10" fmla="*/ 2147483647 w 1215"/>
              <a:gd name="T11" fmla="*/ 2147483647 h 956"/>
              <a:gd name="T12" fmla="*/ 2147483647 w 1215"/>
              <a:gd name="T13" fmla="*/ 2147483647 h 956"/>
              <a:gd name="T14" fmla="*/ 2147483647 w 1215"/>
              <a:gd name="T15" fmla="*/ 0 h 956"/>
              <a:gd name="T16" fmla="*/ 2147483647 w 1215"/>
              <a:gd name="T17" fmla="*/ 2147483647 h 956"/>
              <a:gd name="T18" fmla="*/ 2147483647 w 1215"/>
              <a:gd name="T19" fmla="*/ 2147483647 h 956"/>
              <a:gd name="T20" fmla="*/ 2147483647 w 1215"/>
              <a:gd name="T21" fmla="*/ 2147483647 h 956"/>
              <a:gd name="T22" fmla="*/ 0 w 1215"/>
              <a:gd name="T23" fmla="*/ 2147483647 h 956"/>
              <a:gd name="T24" fmla="*/ 2147483647 w 1215"/>
              <a:gd name="T25" fmla="*/ 2147483647 h 956"/>
              <a:gd name="T26" fmla="*/ 2147483647 w 1215"/>
              <a:gd name="T27" fmla="*/ 2147483647 h 956"/>
              <a:gd name="T28" fmla="*/ 2147483647 w 1215"/>
              <a:gd name="T29" fmla="*/ 2147483647 h 956"/>
              <a:gd name="T30" fmla="*/ 2147483647 w 1215"/>
              <a:gd name="T31" fmla="*/ 2147483647 h 956"/>
              <a:gd name="T32" fmla="*/ 2147483647 w 1215"/>
              <a:gd name="T33" fmla="*/ 2147483647 h 956"/>
              <a:gd name="T34" fmla="*/ 2147483647 w 1215"/>
              <a:gd name="T35" fmla="*/ 2147483647 h 956"/>
              <a:gd name="T36" fmla="*/ 2147483647 w 1215"/>
              <a:gd name="T37" fmla="*/ 2147483647 h 9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15"/>
              <a:gd name="T58" fmla="*/ 0 h 956"/>
              <a:gd name="T59" fmla="*/ 1215 w 1215"/>
              <a:gd name="T60" fmla="*/ 956 h 9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15" h="956">
                <a:moveTo>
                  <a:pt x="108" y="99"/>
                </a:moveTo>
                <a:lnTo>
                  <a:pt x="128" y="72"/>
                </a:lnTo>
                <a:lnTo>
                  <a:pt x="146" y="65"/>
                </a:lnTo>
                <a:lnTo>
                  <a:pt x="168" y="68"/>
                </a:lnTo>
                <a:lnTo>
                  <a:pt x="1148" y="867"/>
                </a:lnTo>
                <a:lnTo>
                  <a:pt x="1215" y="839"/>
                </a:lnTo>
                <a:lnTo>
                  <a:pt x="181" y="2"/>
                </a:lnTo>
                <a:lnTo>
                  <a:pt x="165" y="0"/>
                </a:lnTo>
                <a:lnTo>
                  <a:pt x="139" y="7"/>
                </a:lnTo>
                <a:lnTo>
                  <a:pt x="76" y="36"/>
                </a:lnTo>
                <a:lnTo>
                  <a:pt x="22" y="74"/>
                </a:lnTo>
                <a:lnTo>
                  <a:pt x="0" y="110"/>
                </a:lnTo>
                <a:lnTo>
                  <a:pt x="1032" y="956"/>
                </a:lnTo>
                <a:lnTo>
                  <a:pt x="1066" y="929"/>
                </a:lnTo>
                <a:lnTo>
                  <a:pt x="852" y="758"/>
                </a:lnTo>
                <a:lnTo>
                  <a:pt x="828" y="727"/>
                </a:lnTo>
                <a:lnTo>
                  <a:pt x="824" y="711"/>
                </a:lnTo>
                <a:lnTo>
                  <a:pt x="830" y="690"/>
                </a:lnTo>
                <a:lnTo>
                  <a:pt x="108" y="99"/>
                </a:lnTo>
                <a:close/>
              </a:path>
            </a:pathLst>
          </a:custGeom>
          <a:solidFill>
            <a:srgbClr val="1053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Freeform 75"/>
          <p:cNvSpPr>
            <a:spLocks/>
          </p:cNvSpPr>
          <p:nvPr/>
        </p:nvSpPr>
        <p:spPr bwMode="auto">
          <a:xfrm>
            <a:off x="1511102" y="3508598"/>
            <a:ext cx="200025" cy="139700"/>
          </a:xfrm>
          <a:custGeom>
            <a:avLst/>
            <a:gdLst>
              <a:gd name="T0" fmla="*/ 2147483647 w 376"/>
              <a:gd name="T1" fmla="*/ 0 h 263"/>
              <a:gd name="T2" fmla="*/ 2147483647 w 376"/>
              <a:gd name="T3" fmla="*/ 2147483647 h 263"/>
              <a:gd name="T4" fmla="*/ 2147483647 w 376"/>
              <a:gd name="T5" fmla="*/ 2147483647 h 263"/>
              <a:gd name="T6" fmla="*/ 2147483647 w 376"/>
              <a:gd name="T7" fmla="*/ 2147483647 h 263"/>
              <a:gd name="T8" fmla="*/ 0 w 376"/>
              <a:gd name="T9" fmla="*/ 2147483647 h 263"/>
              <a:gd name="T10" fmla="*/ 2147483647 w 376"/>
              <a:gd name="T11" fmla="*/ 2147483647 h 263"/>
              <a:gd name="T12" fmla="*/ 2147483647 w 376"/>
              <a:gd name="T13" fmla="*/ 2147483647 h 263"/>
              <a:gd name="T14" fmla="*/ 2147483647 w 376"/>
              <a:gd name="T15" fmla="*/ 2147483647 h 263"/>
              <a:gd name="T16" fmla="*/ 2147483647 w 376"/>
              <a:gd name="T17" fmla="*/ 2147483647 h 263"/>
              <a:gd name="T18" fmla="*/ 2147483647 w 376"/>
              <a:gd name="T19" fmla="*/ 2147483647 h 263"/>
              <a:gd name="T20" fmla="*/ 2147483647 w 376"/>
              <a:gd name="T21" fmla="*/ 0 h 2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6"/>
              <a:gd name="T34" fmla="*/ 0 h 263"/>
              <a:gd name="T35" fmla="*/ 376 w 376"/>
              <a:gd name="T36" fmla="*/ 263 h 2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6" h="263">
                <a:moveTo>
                  <a:pt x="316" y="0"/>
                </a:moveTo>
                <a:lnTo>
                  <a:pt x="218" y="24"/>
                </a:lnTo>
                <a:lnTo>
                  <a:pt x="127" y="78"/>
                </a:lnTo>
                <a:lnTo>
                  <a:pt x="53" y="144"/>
                </a:lnTo>
                <a:lnTo>
                  <a:pt x="0" y="215"/>
                </a:lnTo>
                <a:lnTo>
                  <a:pt x="60" y="263"/>
                </a:lnTo>
                <a:lnTo>
                  <a:pt x="97" y="209"/>
                </a:lnTo>
                <a:lnTo>
                  <a:pt x="176" y="140"/>
                </a:lnTo>
                <a:lnTo>
                  <a:pt x="274" y="81"/>
                </a:lnTo>
                <a:lnTo>
                  <a:pt x="376" y="48"/>
                </a:lnTo>
                <a:lnTo>
                  <a:pt x="316" y="0"/>
                </a:lnTo>
                <a:close/>
              </a:path>
            </a:pathLst>
          </a:custGeom>
          <a:solidFill>
            <a:srgbClr val="1053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2" name="Freeform 76"/>
          <p:cNvSpPr>
            <a:spLocks/>
          </p:cNvSpPr>
          <p:nvPr/>
        </p:nvSpPr>
        <p:spPr bwMode="auto">
          <a:xfrm>
            <a:off x="1555552" y="3468910"/>
            <a:ext cx="88900" cy="53975"/>
          </a:xfrm>
          <a:custGeom>
            <a:avLst/>
            <a:gdLst>
              <a:gd name="T0" fmla="*/ 2147483647 w 170"/>
              <a:gd name="T1" fmla="*/ 2147483647 h 104"/>
              <a:gd name="T2" fmla="*/ 0 w 170"/>
              <a:gd name="T3" fmla="*/ 2147483647 h 104"/>
              <a:gd name="T4" fmla="*/ 2147483647 w 170"/>
              <a:gd name="T5" fmla="*/ 0 h 104"/>
              <a:gd name="T6" fmla="*/ 2147483647 w 170"/>
              <a:gd name="T7" fmla="*/ 2147483647 h 104"/>
              <a:gd name="T8" fmla="*/ 2147483647 w 170"/>
              <a:gd name="T9" fmla="*/ 2147483647 h 104"/>
              <a:gd name="T10" fmla="*/ 2147483647 w 170"/>
              <a:gd name="T11" fmla="*/ 2147483647 h 104"/>
              <a:gd name="T12" fmla="*/ 2147483647 w 170"/>
              <a:gd name="T13" fmla="*/ 2147483647 h 104"/>
              <a:gd name="T14" fmla="*/ 2147483647 w 170"/>
              <a:gd name="T15" fmla="*/ 2147483647 h 104"/>
              <a:gd name="T16" fmla="*/ 0 60000 65536"/>
              <a:gd name="T17" fmla="*/ 0 60000 65536"/>
              <a:gd name="T18" fmla="*/ 0 60000 65536"/>
              <a:gd name="T19" fmla="*/ 0 60000 65536"/>
              <a:gd name="T20" fmla="*/ 0 60000 65536"/>
              <a:gd name="T21" fmla="*/ 0 60000 65536"/>
              <a:gd name="T22" fmla="*/ 0 60000 65536"/>
              <a:gd name="T23" fmla="*/ 0 60000 65536"/>
              <a:gd name="T24" fmla="*/ 0 w 170"/>
              <a:gd name="T25" fmla="*/ 0 h 104"/>
              <a:gd name="T26" fmla="*/ 170 w 170"/>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0" h="104">
                <a:moveTo>
                  <a:pt x="72" y="104"/>
                </a:moveTo>
                <a:lnTo>
                  <a:pt x="0" y="41"/>
                </a:lnTo>
                <a:lnTo>
                  <a:pt x="84" y="0"/>
                </a:lnTo>
                <a:lnTo>
                  <a:pt x="170" y="68"/>
                </a:lnTo>
                <a:lnTo>
                  <a:pt x="142" y="72"/>
                </a:lnTo>
                <a:lnTo>
                  <a:pt x="123" y="82"/>
                </a:lnTo>
                <a:lnTo>
                  <a:pt x="102" y="89"/>
                </a:lnTo>
                <a:lnTo>
                  <a:pt x="72" y="104"/>
                </a:lnTo>
                <a:close/>
              </a:path>
            </a:pathLst>
          </a:custGeom>
          <a:solidFill>
            <a:srgbClr val="1053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3" name="Freeform 77"/>
          <p:cNvSpPr>
            <a:spLocks/>
          </p:cNvSpPr>
          <p:nvPr/>
        </p:nvSpPr>
        <p:spPr bwMode="auto">
          <a:xfrm>
            <a:off x="1509515" y="3495898"/>
            <a:ext cx="76200" cy="61912"/>
          </a:xfrm>
          <a:custGeom>
            <a:avLst/>
            <a:gdLst>
              <a:gd name="T0" fmla="*/ 2147483647 w 143"/>
              <a:gd name="T1" fmla="*/ 2147483647 h 115"/>
              <a:gd name="T2" fmla="*/ 0 w 143"/>
              <a:gd name="T3" fmla="*/ 2147483647 h 115"/>
              <a:gd name="T4" fmla="*/ 2147483647 w 143"/>
              <a:gd name="T5" fmla="*/ 2147483647 h 115"/>
              <a:gd name="T6" fmla="*/ 2147483647 w 143"/>
              <a:gd name="T7" fmla="*/ 0 h 115"/>
              <a:gd name="T8" fmla="*/ 2147483647 w 143"/>
              <a:gd name="T9" fmla="*/ 2147483647 h 115"/>
              <a:gd name="T10" fmla="*/ 2147483647 w 143"/>
              <a:gd name="T11" fmla="*/ 2147483647 h 115"/>
              <a:gd name="T12" fmla="*/ 2147483647 w 143"/>
              <a:gd name="T13" fmla="*/ 2147483647 h 115"/>
              <a:gd name="T14" fmla="*/ 2147483647 w 143"/>
              <a:gd name="T15" fmla="*/ 2147483647 h 115"/>
              <a:gd name="T16" fmla="*/ 2147483647 w 143"/>
              <a:gd name="T17" fmla="*/ 2147483647 h 115"/>
              <a:gd name="T18" fmla="*/ 2147483647 w 143"/>
              <a:gd name="T19" fmla="*/ 2147483647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115"/>
              <a:gd name="T32" fmla="*/ 143 w 143"/>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115">
                <a:moveTo>
                  <a:pt x="75" y="115"/>
                </a:moveTo>
                <a:lnTo>
                  <a:pt x="0" y="50"/>
                </a:lnTo>
                <a:lnTo>
                  <a:pt x="26" y="21"/>
                </a:lnTo>
                <a:lnTo>
                  <a:pt x="66" y="0"/>
                </a:lnTo>
                <a:lnTo>
                  <a:pt x="143" y="62"/>
                </a:lnTo>
                <a:lnTo>
                  <a:pt x="127" y="70"/>
                </a:lnTo>
                <a:lnTo>
                  <a:pt x="113" y="81"/>
                </a:lnTo>
                <a:lnTo>
                  <a:pt x="94" y="93"/>
                </a:lnTo>
                <a:lnTo>
                  <a:pt x="82" y="102"/>
                </a:lnTo>
                <a:lnTo>
                  <a:pt x="75" y="115"/>
                </a:lnTo>
                <a:close/>
              </a:path>
            </a:pathLst>
          </a:custGeom>
          <a:solidFill>
            <a:srgbClr val="1053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4" name="Freeform 78"/>
          <p:cNvSpPr>
            <a:spLocks/>
          </p:cNvSpPr>
          <p:nvPr/>
        </p:nvSpPr>
        <p:spPr bwMode="auto">
          <a:xfrm>
            <a:off x="2150865" y="4097560"/>
            <a:ext cx="71437" cy="131763"/>
          </a:xfrm>
          <a:custGeom>
            <a:avLst/>
            <a:gdLst>
              <a:gd name="T0" fmla="*/ 2147483647 w 135"/>
              <a:gd name="T1" fmla="*/ 2147483647 h 247"/>
              <a:gd name="T2" fmla="*/ 2147483647 w 135"/>
              <a:gd name="T3" fmla="*/ 2147483647 h 247"/>
              <a:gd name="T4" fmla="*/ 2147483647 w 135"/>
              <a:gd name="T5" fmla="*/ 2147483647 h 247"/>
              <a:gd name="T6" fmla="*/ 2147483647 w 135"/>
              <a:gd name="T7" fmla="*/ 2147483647 h 247"/>
              <a:gd name="T8" fmla="*/ 2147483647 w 135"/>
              <a:gd name="T9" fmla="*/ 0 h 247"/>
              <a:gd name="T10" fmla="*/ 2147483647 w 135"/>
              <a:gd name="T11" fmla="*/ 2147483647 h 247"/>
              <a:gd name="T12" fmla="*/ 0 w 135"/>
              <a:gd name="T13" fmla="*/ 2147483647 h 247"/>
              <a:gd name="T14" fmla="*/ 0 w 135"/>
              <a:gd name="T15" fmla="*/ 2147483647 h 247"/>
              <a:gd name="T16" fmla="*/ 2147483647 w 135"/>
              <a:gd name="T17" fmla="*/ 2147483647 h 247"/>
              <a:gd name="T18" fmla="*/ 2147483647 w 135"/>
              <a:gd name="T19" fmla="*/ 2147483647 h 247"/>
              <a:gd name="T20" fmla="*/ 2147483647 w 135"/>
              <a:gd name="T21" fmla="*/ 2147483647 h 247"/>
              <a:gd name="T22" fmla="*/ 2147483647 w 135"/>
              <a:gd name="T23" fmla="*/ 2147483647 h 2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5"/>
              <a:gd name="T37" fmla="*/ 0 h 247"/>
              <a:gd name="T38" fmla="*/ 135 w 135"/>
              <a:gd name="T39" fmla="*/ 247 h 2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5" h="247">
                <a:moveTo>
                  <a:pt x="135" y="185"/>
                </a:moveTo>
                <a:lnTo>
                  <a:pt x="53" y="130"/>
                </a:lnTo>
                <a:lnTo>
                  <a:pt x="20" y="69"/>
                </a:lnTo>
                <a:lnTo>
                  <a:pt x="15" y="20"/>
                </a:lnTo>
                <a:lnTo>
                  <a:pt x="19" y="0"/>
                </a:lnTo>
                <a:lnTo>
                  <a:pt x="4" y="56"/>
                </a:lnTo>
                <a:lnTo>
                  <a:pt x="0" y="84"/>
                </a:lnTo>
                <a:lnTo>
                  <a:pt x="0" y="115"/>
                </a:lnTo>
                <a:lnTo>
                  <a:pt x="25" y="176"/>
                </a:lnTo>
                <a:lnTo>
                  <a:pt x="94" y="247"/>
                </a:lnTo>
                <a:lnTo>
                  <a:pt x="109" y="218"/>
                </a:lnTo>
                <a:lnTo>
                  <a:pt x="135" y="185"/>
                </a:lnTo>
                <a:close/>
              </a:path>
            </a:pathLst>
          </a:custGeom>
          <a:solidFill>
            <a:srgbClr val="A5B1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5" name="Freeform 79"/>
          <p:cNvSpPr>
            <a:spLocks/>
          </p:cNvSpPr>
          <p:nvPr/>
        </p:nvSpPr>
        <p:spPr bwMode="auto">
          <a:xfrm>
            <a:off x="2065140" y="3864198"/>
            <a:ext cx="60325" cy="58737"/>
          </a:xfrm>
          <a:custGeom>
            <a:avLst/>
            <a:gdLst>
              <a:gd name="T0" fmla="*/ 2147483647 w 115"/>
              <a:gd name="T1" fmla="*/ 2147483647 h 112"/>
              <a:gd name="T2" fmla="*/ 2147483647 w 115"/>
              <a:gd name="T3" fmla="*/ 2147483647 h 112"/>
              <a:gd name="T4" fmla="*/ 2147483647 w 115"/>
              <a:gd name="T5" fmla="*/ 0 h 112"/>
              <a:gd name="T6" fmla="*/ 0 w 115"/>
              <a:gd name="T7" fmla="*/ 2147483647 h 112"/>
              <a:gd name="T8" fmla="*/ 2147483647 w 115"/>
              <a:gd name="T9" fmla="*/ 2147483647 h 112"/>
              <a:gd name="T10" fmla="*/ 0 60000 65536"/>
              <a:gd name="T11" fmla="*/ 0 60000 65536"/>
              <a:gd name="T12" fmla="*/ 0 60000 65536"/>
              <a:gd name="T13" fmla="*/ 0 60000 65536"/>
              <a:gd name="T14" fmla="*/ 0 60000 65536"/>
              <a:gd name="T15" fmla="*/ 0 w 115"/>
              <a:gd name="T16" fmla="*/ 0 h 112"/>
              <a:gd name="T17" fmla="*/ 115 w 115"/>
              <a:gd name="T18" fmla="*/ 112 h 112"/>
            </a:gdLst>
            <a:ahLst/>
            <a:cxnLst>
              <a:cxn ang="T10">
                <a:pos x="T0" y="T1"/>
              </a:cxn>
              <a:cxn ang="T11">
                <a:pos x="T2" y="T3"/>
              </a:cxn>
              <a:cxn ang="T12">
                <a:pos x="T4" y="T5"/>
              </a:cxn>
              <a:cxn ang="T13">
                <a:pos x="T6" y="T7"/>
              </a:cxn>
              <a:cxn ang="T14">
                <a:pos x="T8" y="T9"/>
              </a:cxn>
            </a:cxnLst>
            <a:rect l="T15" t="T16" r="T17" b="T18"/>
            <a:pathLst>
              <a:path w="115" h="112">
                <a:moveTo>
                  <a:pt x="7" y="112"/>
                </a:moveTo>
                <a:lnTo>
                  <a:pt x="115" y="37"/>
                </a:lnTo>
                <a:lnTo>
                  <a:pt x="115" y="0"/>
                </a:lnTo>
                <a:lnTo>
                  <a:pt x="0" y="74"/>
                </a:lnTo>
                <a:lnTo>
                  <a:pt x="7" y="112"/>
                </a:lnTo>
                <a:close/>
              </a:path>
            </a:pathLst>
          </a:custGeom>
          <a:solidFill>
            <a:srgbClr val="0078C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6" name="Freeform 80"/>
          <p:cNvSpPr>
            <a:spLocks/>
          </p:cNvSpPr>
          <p:nvPr/>
        </p:nvSpPr>
        <p:spPr bwMode="auto">
          <a:xfrm>
            <a:off x="1958777" y="3775298"/>
            <a:ext cx="166688" cy="127000"/>
          </a:xfrm>
          <a:custGeom>
            <a:avLst/>
            <a:gdLst>
              <a:gd name="T0" fmla="*/ 2147483647 w 317"/>
              <a:gd name="T1" fmla="*/ 2147483647 h 242"/>
              <a:gd name="T2" fmla="*/ 2147483647 w 317"/>
              <a:gd name="T3" fmla="*/ 0 h 242"/>
              <a:gd name="T4" fmla="*/ 0 w 317"/>
              <a:gd name="T5" fmla="*/ 2147483647 h 242"/>
              <a:gd name="T6" fmla="*/ 2147483647 w 317"/>
              <a:gd name="T7" fmla="*/ 2147483647 h 242"/>
              <a:gd name="T8" fmla="*/ 2147483647 w 317"/>
              <a:gd name="T9" fmla="*/ 2147483647 h 242"/>
              <a:gd name="T10" fmla="*/ 0 60000 65536"/>
              <a:gd name="T11" fmla="*/ 0 60000 65536"/>
              <a:gd name="T12" fmla="*/ 0 60000 65536"/>
              <a:gd name="T13" fmla="*/ 0 60000 65536"/>
              <a:gd name="T14" fmla="*/ 0 60000 65536"/>
              <a:gd name="T15" fmla="*/ 0 w 317"/>
              <a:gd name="T16" fmla="*/ 0 h 242"/>
              <a:gd name="T17" fmla="*/ 317 w 317"/>
              <a:gd name="T18" fmla="*/ 242 h 242"/>
            </a:gdLst>
            <a:ahLst/>
            <a:cxnLst>
              <a:cxn ang="T10">
                <a:pos x="T0" y="T1"/>
              </a:cxn>
              <a:cxn ang="T11">
                <a:pos x="T2" y="T3"/>
              </a:cxn>
              <a:cxn ang="T12">
                <a:pos x="T4" y="T5"/>
              </a:cxn>
              <a:cxn ang="T13">
                <a:pos x="T6" y="T7"/>
              </a:cxn>
              <a:cxn ang="T14">
                <a:pos x="T8" y="T9"/>
              </a:cxn>
            </a:cxnLst>
            <a:rect l="T15" t="T16" r="T17" b="T18"/>
            <a:pathLst>
              <a:path w="317" h="242">
                <a:moveTo>
                  <a:pt x="317" y="168"/>
                </a:moveTo>
                <a:lnTo>
                  <a:pt x="111" y="0"/>
                </a:lnTo>
                <a:lnTo>
                  <a:pt x="0" y="74"/>
                </a:lnTo>
                <a:lnTo>
                  <a:pt x="202" y="242"/>
                </a:lnTo>
                <a:lnTo>
                  <a:pt x="317" y="168"/>
                </a:lnTo>
                <a:close/>
              </a:path>
            </a:pathLst>
          </a:custGeom>
          <a:solidFill>
            <a:srgbClr val="00A5E4"/>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Freeform 81"/>
          <p:cNvSpPr>
            <a:spLocks/>
          </p:cNvSpPr>
          <p:nvPr/>
        </p:nvSpPr>
        <p:spPr bwMode="auto">
          <a:xfrm>
            <a:off x="1938140" y="3813398"/>
            <a:ext cx="130175" cy="109537"/>
          </a:xfrm>
          <a:custGeom>
            <a:avLst/>
            <a:gdLst>
              <a:gd name="T0" fmla="*/ 2147483647 w 248"/>
              <a:gd name="T1" fmla="*/ 2147483647 h 206"/>
              <a:gd name="T2" fmla="*/ 2147483647 w 248"/>
              <a:gd name="T3" fmla="*/ 2147483647 h 206"/>
              <a:gd name="T4" fmla="*/ 2147483647 w 248"/>
              <a:gd name="T5" fmla="*/ 0 h 206"/>
              <a:gd name="T6" fmla="*/ 0 w 248"/>
              <a:gd name="T7" fmla="*/ 2147483647 h 206"/>
              <a:gd name="T8" fmla="*/ 2147483647 w 248"/>
              <a:gd name="T9" fmla="*/ 2147483647 h 206"/>
              <a:gd name="T10" fmla="*/ 0 60000 65536"/>
              <a:gd name="T11" fmla="*/ 0 60000 65536"/>
              <a:gd name="T12" fmla="*/ 0 60000 65536"/>
              <a:gd name="T13" fmla="*/ 0 60000 65536"/>
              <a:gd name="T14" fmla="*/ 0 60000 65536"/>
              <a:gd name="T15" fmla="*/ 0 w 248"/>
              <a:gd name="T16" fmla="*/ 0 h 206"/>
              <a:gd name="T17" fmla="*/ 248 w 248"/>
              <a:gd name="T18" fmla="*/ 206 h 206"/>
            </a:gdLst>
            <a:ahLst/>
            <a:cxnLst>
              <a:cxn ang="T10">
                <a:pos x="T0" y="T1"/>
              </a:cxn>
              <a:cxn ang="T11">
                <a:pos x="T2" y="T3"/>
              </a:cxn>
              <a:cxn ang="T12">
                <a:pos x="T4" y="T5"/>
              </a:cxn>
              <a:cxn ang="T13">
                <a:pos x="T6" y="T7"/>
              </a:cxn>
              <a:cxn ang="T14">
                <a:pos x="T8" y="T9"/>
              </a:cxn>
            </a:cxnLst>
            <a:rect l="T15" t="T16" r="T17" b="T18"/>
            <a:pathLst>
              <a:path w="248" h="206">
                <a:moveTo>
                  <a:pt x="248" y="206"/>
                </a:moveTo>
                <a:lnTo>
                  <a:pt x="241" y="168"/>
                </a:lnTo>
                <a:lnTo>
                  <a:pt x="39" y="0"/>
                </a:lnTo>
                <a:lnTo>
                  <a:pt x="0" y="7"/>
                </a:lnTo>
                <a:lnTo>
                  <a:pt x="248" y="206"/>
                </a:lnTo>
                <a:close/>
              </a:path>
            </a:pathLst>
          </a:custGeom>
          <a:solidFill>
            <a:srgbClr val="006283"/>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Freeform 82"/>
          <p:cNvSpPr>
            <a:spLocks/>
          </p:cNvSpPr>
          <p:nvPr/>
        </p:nvSpPr>
        <p:spPr bwMode="auto">
          <a:xfrm>
            <a:off x="1938140" y="3775298"/>
            <a:ext cx="79375" cy="42862"/>
          </a:xfrm>
          <a:custGeom>
            <a:avLst/>
            <a:gdLst>
              <a:gd name="T0" fmla="*/ 2147483647 w 150"/>
              <a:gd name="T1" fmla="*/ 0 h 81"/>
              <a:gd name="T2" fmla="*/ 2147483647 w 150"/>
              <a:gd name="T3" fmla="*/ 2147483647 h 81"/>
              <a:gd name="T4" fmla="*/ 0 w 150"/>
              <a:gd name="T5" fmla="*/ 2147483647 h 81"/>
              <a:gd name="T6" fmla="*/ 2147483647 w 150"/>
              <a:gd name="T7" fmla="*/ 2147483647 h 81"/>
              <a:gd name="T8" fmla="*/ 2147483647 w 150"/>
              <a:gd name="T9" fmla="*/ 0 h 81"/>
              <a:gd name="T10" fmla="*/ 0 60000 65536"/>
              <a:gd name="T11" fmla="*/ 0 60000 65536"/>
              <a:gd name="T12" fmla="*/ 0 60000 65536"/>
              <a:gd name="T13" fmla="*/ 0 60000 65536"/>
              <a:gd name="T14" fmla="*/ 0 60000 65536"/>
              <a:gd name="T15" fmla="*/ 0 w 150"/>
              <a:gd name="T16" fmla="*/ 0 h 81"/>
              <a:gd name="T17" fmla="*/ 150 w 150"/>
              <a:gd name="T18" fmla="*/ 81 h 81"/>
            </a:gdLst>
            <a:ahLst/>
            <a:cxnLst>
              <a:cxn ang="T10">
                <a:pos x="T0" y="T1"/>
              </a:cxn>
              <a:cxn ang="T11">
                <a:pos x="T2" y="T3"/>
              </a:cxn>
              <a:cxn ang="T12">
                <a:pos x="T4" y="T5"/>
              </a:cxn>
              <a:cxn ang="T13">
                <a:pos x="T6" y="T7"/>
              </a:cxn>
              <a:cxn ang="T14">
                <a:pos x="T8" y="T9"/>
              </a:cxn>
            </a:cxnLst>
            <a:rect l="T15" t="T16" r="T17" b="T18"/>
            <a:pathLst>
              <a:path w="150" h="81">
                <a:moveTo>
                  <a:pt x="150" y="0"/>
                </a:moveTo>
                <a:lnTo>
                  <a:pt x="120" y="9"/>
                </a:lnTo>
                <a:lnTo>
                  <a:pt x="0" y="81"/>
                </a:lnTo>
                <a:lnTo>
                  <a:pt x="39" y="74"/>
                </a:lnTo>
                <a:lnTo>
                  <a:pt x="150" y="0"/>
                </a:lnTo>
                <a:close/>
              </a:path>
            </a:pathLst>
          </a:custGeom>
          <a:solidFill>
            <a:srgbClr val="006283"/>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Freeform 83"/>
          <p:cNvSpPr>
            <a:spLocks/>
          </p:cNvSpPr>
          <p:nvPr/>
        </p:nvSpPr>
        <p:spPr bwMode="auto">
          <a:xfrm>
            <a:off x="1571427" y="3645123"/>
            <a:ext cx="539750" cy="444500"/>
          </a:xfrm>
          <a:custGeom>
            <a:avLst/>
            <a:gdLst>
              <a:gd name="T0" fmla="*/ 2147483647 w 1020"/>
              <a:gd name="T1" fmla="*/ 2147483647 h 839"/>
              <a:gd name="T2" fmla="*/ 2147483647 w 1020"/>
              <a:gd name="T3" fmla="*/ 2147483647 h 839"/>
              <a:gd name="T4" fmla="*/ 0 w 1020"/>
              <a:gd name="T5" fmla="*/ 2147483647 h 839"/>
              <a:gd name="T6" fmla="*/ 2147483647 w 1020"/>
              <a:gd name="T7" fmla="*/ 0 h 839"/>
              <a:gd name="T8" fmla="*/ 2147483647 w 1020"/>
              <a:gd name="T9" fmla="*/ 2147483647 h 839"/>
              <a:gd name="T10" fmla="*/ 0 60000 65536"/>
              <a:gd name="T11" fmla="*/ 0 60000 65536"/>
              <a:gd name="T12" fmla="*/ 0 60000 65536"/>
              <a:gd name="T13" fmla="*/ 0 60000 65536"/>
              <a:gd name="T14" fmla="*/ 0 60000 65536"/>
              <a:gd name="T15" fmla="*/ 0 w 1020"/>
              <a:gd name="T16" fmla="*/ 0 h 839"/>
              <a:gd name="T17" fmla="*/ 1020 w 1020"/>
              <a:gd name="T18" fmla="*/ 839 h 839"/>
            </a:gdLst>
            <a:ahLst/>
            <a:cxnLst>
              <a:cxn ang="T10">
                <a:pos x="T0" y="T1"/>
              </a:cxn>
              <a:cxn ang="T11">
                <a:pos x="T2" y="T3"/>
              </a:cxn>
              <a:cxn ang="T12">
                <a:pos x="T4" y="T5"/>
              </a:cxn>
              <a:cxn ang="T13">
                <a:pos x="T6" y="T7"/>
              </a:cxn>
              <a:cxn ang="T14">
                <a:pos x="T8" y="T9"/>
              </a:cxn>
            </a:cxnLst>
            <a:rect l="T15" t="T16" r="T17" b="T18"/>
            <a:pathLst>
              <a:path w="1020" h="839">
                <a:moveTo>
                  <a:pt x="1020" y="827"/>
                </a:moveTo>
                <a:lnTo>
                  <a:pt x="1010" y="839"/>
                </a:lnTo>
                <a:lnTo>
                  <a:pt x="0" y="10"/>
                </a:lnTo>
                <a:lnTo>
                  <a:pt x="12" y="0"/>
                </a:lnTo>
                <a:lnTo>
                  <a:pt x="1020" y="827"/>
                </a:lnTo>
                <a:close/>
              </a:path>
            </a:pathLst>
          </a:custGeom>
          <a:solidFill>
            <a:srgbClr val="8D9D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Freeform 84"/>
          <p:cNvSpPr>
            <a:spLocks/>
          </p:cNvSpPr>
          <p:nvPr/>
        </p:nvSpPr>
        <p:spPr bwMode="auto">
          <a:xfrm>
            <a:off x="1466652" y="3553048"/>
            <a:ext cx="52388" cy="47625"/>
          </a:xfrm>
          <a:custGeom>
            <a:avLst/>
            <a:gdLst>
              <a:gd name="T0" fmla="*/ 2147483647 w 100"/>
              <a:gd name="T1" fmla="*/ 2147483647 h 90"/>
              <a:gd name="T2" fmla="*/ 2147483647 w 100"/>
              <a:gd name="T3" fmla="*/ 0 h 90"/>
              <a:gd name="T4" fmla="*/ 0 w 100"/>
              <a:gd name="T5" fmla="*/ 2147483647 h 90"/>
              <a:gd name="T6" fmla="*/ 2147483647 w 100"/>
              <a:gd name="T7" fmla="*/ 2147483647 h 90"/>
              <a:gd name="T8" fmla="*/ 2147483647 w 100"/>
              <a:gd name="T9" fmla="*/ 2147483647 h 90"/>
              <a:gd name="T10" fmla="*/ 0 60000 65536"/>
              <a:gd name="T11" fmla="*/ 0 60000 65536"/>
              <a:gd name="T12" fmla="*/ 0 60000 65536"/>
              <a:gd name="T13" fmla="*/ 0 60000 65536"/>
              <a:gd name="T14" fmla="*/ 0 60000 65536"/>
              <a:gd name="T15" fmla="*/ 0 w 100"/>
              <a:gd name="T16" fmla="*/ 0 h 90"/>
              <a:gd name="T17" fmla="*/ 100 w 100"/>
              <a:gd name="T18" fmla="*/ 90 h 90"/>
            </a:gdLst>
            <a:ahLst/>
            <a:cxnLst>
              <a:cxn ang="T10">
                <a:pos x="T0" y="T1"/>
              </a:cxn>
              <a:cxn ang="T11">
                <a:pos x="T2" y="T3"/>
              </a:cxn>
              <a:cxn ang="T12">
                <a:pos x="T4" y="T5"/>
              </a:cxn>
              <a:cxn ang="T13">
                <a:pos x="T6" y="T7"/>
              </a:cxn>
              <a:cxn ang="T14">
                <a:pos x="T8" y="T9"/>
              </a:cxn>
            </a:cxnLst>
            <a:rect l="T15" t="T16" r="T17" b="T18"/>
            <a:pathLst>
              <a:path w="100" h="90">
                <a:moveTo>
                  <a:pt x="100" y="79"/>
                </a:moveTo>
                <a:lnTo>
                  <a:pt x="7" y="0"/>
                </a:lnTo>
                <a:lnTo>
                  <a:pt x="0" y="14"/>
                </a:lnTo>
                <a:lnTo>
                  <a:pt x="89" y="90"/>
                </a:lnTo>
                <a:lnTo>
                  <a:pt x="100" y="79"/>
                </a:lnTo>
                <a:close/>
              </a:path>
            </a:pathLst>
          </a:custGeom>
          <a:solidFill>
            <a:srgbClr val="8D9D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1" name="Freeform 85"/>
          <p:cNvSpPr>
            <a:spLocks/>
          </p:cNvSpPr>
          <p:nvPr/>
        </p:nvSpPr>
        <p:spPr bwMode="auto">
          <a:xfrm>
            <a:off x="2198490" y="4065810"/>
            <a:ext cx="288925" cy="260350"/>
          </a:xfrm>
          <a:custGeom>
            <a:avLst/>
            <a:gdLst>
              <a:gd name="T0" fmla="*/ 2147483647 w 548"/>
              <a:gd name="T1" fmla="*/ 2147483647 h 491"/>
              <a:gd name="T2" fmla="*/ 2147483647 w 548"/>
              <a:gd name="T3" fmla="*/ 2147483647 h 491"/>
              <a:gd name="T4" fmla="*/ 2147483647 w 548"/>
              <a:gd name="T5" fmla="*/ 2147483647 h 491"/>
              <a:gd name="T6" fmla="*/ 2147483647 w 548"/>
              <a:gd name="T7" fmla="*/ 2147483647 h 491"/>
              <a:gd name="T8" fmla="*/ 2147483647 w 548"/>
              <a:gd name="T9" fmla="*/ 2147483647 h 491"/>
              <a:gd name="T10" fmla="*/ 2147483647 w 548"/>
              <a:gd name="T11" fmla="*/ 2147483647 h 491"/>
              <a:gd name="T12" fmla="*/ 2147483647 w 548"/>
              <a:gd name="T13" fmla="*/ 2147483647 h 491"/>
              <a:gd name="T14" fmla="*/ 2147483647 w 548"/>
              <a:gd name="T15" fmla="*/ 2147483647 h 491"/>
              <a:gd name="T16" fmla="*/ 2147483647 w 548"/>
              <a:gd name="T17" fmla="*/ 0 h 491"/>
              <a:gd name="T18" fmla="*/ 2147483647 w 548"/>
              <a:gd name="T19" fmla="*/ 2147483647 h 491"/>
              <a:gd name="T20" fmla="*/ 2147483647 w 548"/>
              <a:gd name="T21" fmla="*/ 2147483647 h 491"/>
              <a:gd name="T22" fmla="*/ 2147483647 w 548"/>
              <a:gd name="T23" fmla="*/ 2147483647 h 491"/>
              <a:gd name="T24" fmla="*/ 2147483647 w 548"/>
              <a:gd name="T25" fmla="*/ 2147483647 h 491"/>
              <a:gd name="T26" fmla="*/ 0 w 548"/>
              <a:gd name="T27" fmla="*/ 2147483647 h 491"/>
              <a:gd name="T28" fmla="*/ 2147483647 w 548"/>
              <a:gd name="T29" fmla="*/ 2147483647 h 491"/>
              <a:gd name="T30" fmla="*/ 2147483647 w 548"/>
              <a:gd name="T31" fmla="*/ 2147483647 h 4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8"/>
              <a:gd name="T49" fmla="*/ 0 h 491"/>
              <a:gd name="T50" fmla="*/ 548 w 548"/>
              <a:gd name="T51" fmla="*/ 491 h 4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8" h="491">
                <a:moveTo>
                  <a:pt x="104" y="474"/>
                </a:moveTo>
                <a:lnTo>
                  <a:pt x="23" y="409"/>
                </a:lnTo>
                <a:lnTo>
                  <a:pt x="45" y="361"/>
                </a:lnTo>
                <a:lnTo>
                  <a:pt x="104" y="287"/>
                </a:lnTo>
                <a:lnTo>
                  <a:pt x="258" y="148"/>
                </a:lnTo>
                <a:lnTo>
                  <a:pt x="385" y="71"/>
                </a:lnTo>
                <a:lnTo>
                  <a:pt x="468" y="34"/>
                </a:lnTo>
                <a:lnTo>
                  <a:pt x="548" y="12"/>
                </a:lnTo>
                <a:lnTo>
                  <a:pt x="526" y="0"/>
                </a:lnTo>
                <a:lnTo>
                  <a:pt x="375" y="56"/>
                </a:lnTo>
                <a:lnTo>
                  <a:pt x="236" y="137"/>
                </a:lnTo>
                <a:lnTo>
                  <a:pt x="95" y="265"/>
                </a:lnTo>
                <a:lnTo>
                  <a:pt x="38" y="335"/>
                </a:lnTo>
                <a:lnTo>
                  <a:pt x="0" y="403"/>
                </a:lnTo>
                <a:lnTo>
                  <a:pt x="102" y="491"/>
                </a:lnTo>
                <a:lnTo>
                  <a:pt x="104" y="474"/>
                </a:lnTo>
                <a:close/>
              </a:path>
            </a:pathLst>
          </a:custGeom>
          <a:solidFill>
            <a:srgbClr val="A5B1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Rectangle 86"/>
          <p:cNvSpPr>
            <a:spLocks noChangeArrowheads="1"/>
          </p:cNvSpPr>
          <p:nvPr/>
        </p:nvSpPr>
        <p:spPr bwMode="auto">
          <a:xfrm>
            <a:off x="539552" y="1341065"/>
            <a:ext cx="6477000" cy="1439863"/>
          </a:xfrm>
          <a:prstGeom prst="rect">
            <a:avLst/>
          </a:prstGeom>
          <a:noFill/>
          <a:ln w="9525">
            <a:solidFill>
              <a:srgbClr val="000000"/>
            </a:solidFill>
            <a:miter lim="800000"/>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rPr>
              <a:t>测试关键领域的确定必须同时考虑业务需求和结构</a:t>
            </a:r>
            <a:r>
              <a:rPr kumimoji="0" lang="en-US" altLang="zh-CN" sz="2000" b="1" i="0" u="none" strike="noStrike" kern="0" cap="none" spc="0" normalizeH="0" baseline="0" noProof="0" dirty="0">
                <a:ln>
                  <a:noFill/>
                </a:ln>
                <a:solidFill>
                  <a:sysClr val="windowText" lastClr="000000"/>
                </a:solidFill>
                <a:effectLst/>
                <a:uLnTx/>
                <a:uFillTx/>
              </a:rPr>
              <a:t>/</a:t>
            </a:r>
            <a:r>
              <a:rPr kumimoji="0" lang="zh-CN" altLang="en-US" sz="2000" b="1" i="0" u="none" strike="noStrike" kern="0" cap="none" spc="0" normalizeH="0" baseline="0" noProof="0" dirty="0">
                <a:ln>
                  <a:noFill/>
                </a:ln>
                <a:solidFill>
                  <a:sysClr val="windowText" lastClr="000000"/>
                </a:solidFill>
                <a:effectLst/>
                <a:uLnTx/>
                <a:uFillTx/>
              </a:rPr>
              <a:t>技术需求，来确保两方面都被满足</a:t>
            </a:r>
            <a:endParaRPr kumimoji="0" lang="zh-CN" altLang="en-US" sz="2000" b="1" i="0" u="none" strike="noStrike" kern="0" cap="none" spc="0" normalizeH="0" baseline="0" noProof="0" dirty="0">
              <a:ln>
                <a:noFill/>
              </a:ln>
              <a:solidFill>
                <a:sysClr val="windowText" lastClr="000000"/>
              </a:solidFill>
              <a:effectLst/>
              <a:uLnTx/>
              <a:uFillTx/>
              <a:cs typeface="Arial" pitchFamily="34" charset="0"/>
            </a:endParaRPr>
          </a:p>
        </p:txBody>
      </p:sp>
    </p:spTree>
    <p:extLst>
      <p:ext uri="{BB962C8B-B14F-4D97-AF65-F5344CB8AC3E}">
        <p14:creationId xmlns:p14="http://schemas.microsoft.com/office/powerpoint/2010/main" val="2798694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395536" y="188640"/>
            <a:ext cx="5400600" cy="431800"/>
          </a:xfrm>
          <a:prstGeom prst="homePlate">
            <a:avLst/>
          </a:prstGeom>
          <a:solidFill>
            <a:srgbClr val="2C6C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mn-ea"/>
            </a:endParaRPr>
          </a:p>
        </p:txBody>
      </p:sp>
      <p:sp>
        <p:nvSpPr>
          <p:cNvPr id="7" name="矩形 21"/>
          <p:cNvSpPr>
            <a:spLocks noChangeArrowheads="1"/>
          </p:cNvSpPr>
          <p:nvPr/>
        </p:nvSpPr>
        <p:spPr bwMode="auto">
          <a:xfrm>
            <a:off x="367084" y="251356"/>
            <a:ext cx="5429052" cy="369332"/>
          </a:xfrm>
          <a:prstGeom prst="rect">
            <a:avLst/>
          </a:prstGeom>
          <a:noFill/>
          <a:ln w="9525">
            <a:noFill/>
            <a:miter lim="800000"/>
            <a:headEnd/>
            <a:tailEnd/>
          </a:ln>
        </p:spPr>
        <p:txBody>
          <a:bodyPr wrap="square">
            <a:spAutoFit/>
          </a:bodyPr>
          <a:lstStyle/>
          <a:p>
            <a:r>
              <a:rPr lang="zh-CN" altLang="en-US" b="1" dirty="0" smtClean="0"/>
              <a:t>第四</a:t>
            </a:r>
            <a:r>
              <a:rPr lang="zh-CN" altLang="en-US" b="1" dirty="0"/>
              <a:t>部分：测试类型和关键</a:t>
            </a:r>
            <a:r>
              <a:rPr lang="zh-CN" altLang="en-US" b="1" dirty="0" smtClean="0"/>
              <a:t>技术</a:t>
            </a:r>
            <a:r>
              <a:rPr lang="en-US" altLang="zh-CN" b="1" dirty="0" smtClean="0"/>
              <a:t>-10</a:t>
            </a:r>
            <a:r>
              <a:rPr lang="zh-CN" altLang="en-US" b="1" dirty="0" smtClean="0"/>
              <a:t>个常用关键领域</a:t>
            </a:r>
            <a:endParaRPr lang="zh-CN" altLang="en-US" dirty="0">
              <a:latin typeface="微软雅黑" pitchFamily="34" charset="-122"/>
              <a:ea typeface="微软雅黑" pitchFamily="34" charset="-122"/>
            </a:endParaRPr>
          </a:p>
        </p:txBody>
      </p:sp>
      <p:pic>
        <p:nvPicPr>
          <p:cNvPr id="72" name="Picture 6"/>
          <p:cNvPicPr>
            <a:picLocks noChangeAspect="1" noChangeArrowheads="1"/>
          </p:cNvPicPr>
          <p:nvPr/>
        </p:nvPicPr>
        <p:blipFill>
          <a:blip r:embed="rId3"/>
          <a:srcRect/>
          <a:stretch>
            <a:fillRect/>
          </a:stretch>
        </p:blipFill>
        <p:spPr bwMode="auto">
          <a:xfrm>
            <a:off x="68566" y="1028700"/>
            <a:ext cx="8262634" cy="5136604"/>
          </a:xfrm>
          <a:prstGeom prst="rect">
            <a:avLst/>
          </a:prstGeom>
          <a:noFill/>
          <a:ln w="9525">
            <a:noFill/>
            <a:miter lim="800000"/>
            <a:headEnd/>
            <a:tailEnd/>
          </a:ln>
        </p:spPr>
      </p:pic>
    </p:spTree>
    <p:extLst>
      <p:ext uri="{BB962C8B-B14F-4D97-AF65-F5344CB8AC3E}">
        <p14:creationId xmlns:p14="http://schemas.microsoft.com/office/powerpoint/2010/main" val="2652174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107504" y="116880"/>
            <a:ext cx="6192688" cy="431800"/>
          </a:xfrm>
          <a:prstGeom prst="homePlate">
            <a:avLst/>
          </a:prstGeom>
          <a:solidFill>
            <a:srgbClr val="2C6C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7" name="矩形 21"/>
          <p:cNvSpPr>
            <a:spLocks noChangeArrowheads="1"/>
          </p:cNvSpPr>
          <p:nvPr/>
        </p:nvSpPr>
        <p:spPr bwMode="auto">
          <a:xfrm>
            <a:off x="107504" y="179348"/>
            <a:ext cx="6336704" cy="400110"/>
          </a:xfrm>
          <a:prstGeom prst="rect">
            <a:avLst/>
          </a:prstGeom>
          <a:noFill/>
          <a:ln w="9525">
            <a:noFill/>
            <a:miter lim="800000"/>
            <a:headEnd/>
            <a:tailEnd/>
          </a:ln>
        </p:spPr>
        <p:txBody>
          <a:bodyPr wrap="square">
            <a:spAutoFit/>
          </a:bodyPr>
          <a:lstStyle/>
          <a:p>
            <a:r>
              <a:rPr lang="zh-CN" altLang="en-US" sz="2000" b="1" dirty="0" smtClean="0"/>
              <a:t>第四</a:t>
            </a:r>
            <a:r>
              <a:rPr lang="zh-CN" altLang="en-US" sz="2000" b="1" dirty="0"/>
              <a:t>部分：测试类型和关键</a:t>
            </a:r>
            <a:r>
              <a:rPr lang="zh-CN" altLang="en-US" sz="2000" b="1" dirty="0" smtClean="0"/>
              <a:t>技术</a:t>
            </a:r>
            <a:r>
              <a:rPr lang="en-US" altLang="zh-CN" sz="2000" b="1" dirty="0" smtClean="0"/>
              <a:t>-</a:t>
            </a:r>
            <a:r>
              <a:rPr lang="zh-CN" altLang="en-US" sz="2000" b="1" dirty="0" smtClean="0"/>
              <a:t>测试类型含义及范围</a:t>
            </a:r>
            <a:endParaRPr lang="zh-CN" altLang="en-US" sz="2000" dirty="0">
              <a:latin typeface="微软雅黑" pitchFamily="34" charset="-122"/>
              <a:ea typeface="微软雅黑" pitchFamily="34" charset="-122"/>
            </a:endParaRPr>
          </a:p>
        </p:txBody>
      </p:sp>
      <p:sp>
        <p:nvSpPr>
          <p:cNvPr id="2" name="文本框 1"/>
          <p:cNvSpPr txBox="1"/>
          <p:nvPr/>
        </p:nvSpPr>
        <p:spPr>
          <a:xfrm>
            <a:off x="-36512" y="647392"/>
            <a:ext cx="7704856" cy="6093976"/>
          </a:xfrm>
          <a:prstGeom prst="rect">
            <a:avLst/>
          </a:prstGeom>
          <a:noFill/>
        </p:spPr>
        <p:txBody>
          <a:bodyPr wrap="square" rtlCol="0">
            <a:spAutoFit/>
          </a:bodyPr>
          <a:lstStyle/>
          <a:p>
            <a:pPr marL="342900" lvl="0" indent="-342900" fontAlgn="base">
              <a:spcBef>
                <a:spcPct val="20000"/>
              </a:spcBef>
              <a:spcAft>
                <a:spcPct val="0"/>
              </a:spcAft>
              <a:buFontTx/>
              <a:buChar char="•"/>
              <a:defRPr/>
            </a:pPr>
            <a:r>
              <a:rPr lang="zh-CN" altLang="en-US" b="1" kern="0" dirty="0">
                <a:solidFill>
                  <a:srgbClr val="000000"/>
                </a:solidFill>
                <a:latin typeface="Arial"/>
                <a:ea typeface="宋体"/>
              </a:rPr>
              <a:t>测试类型是用来测试业务和技术需求的各种手段，以验证正确的系统（符合业务需求）被正确的建立（技术结构健全）</a:t>
            </a:r>
          </a:p>
          <a:p>
            <a:pPr marL="342900" lvl="0" indent="-342900" fontAlgn="base">
              <a:spcBef>
                <a:spcPct val="20000"/>
              </a:spcBef>
              <a:spcAft>
                <a:spcPts val="1200"/>
              </a:spcAft>
              <a:buFontTx/>
              <a:buChar char="•"/>
              <a:defRPr/>
            </a:pPr>
            <a:r>
              <a:rPr lang="zh-CN" altLang="en-US" kern="0" dirty="0">
                <a:solidFill>
                  <a:srgbClr val="000000"/>
                </a:solidFill>
                <a:latin typeface="Arial"/>
                <a:ea typeface="宋体"/>
              </a:rPr>
              <a:t>测试类型包括：</a:t>
            </a:r>
          </a:p>
          <a:p>
            <a:pPr marL="742950" lvl="1" indent="-285750" fontAlgn="base">
              <a:spcBef>
                <a:spcPct val="20000"/>
              </a:spcBef>
              <a:spcAft>
                <a:spcPts val="1200"/>
              </a:spcAft>
              <a:buFontTx/>
              <a:buChar char="–"/>
              <a:defRPr/>
            </a:pPr>
            <a:r>
              <a:rPr lang="zh-CN" altLang="en-US" sz="1400" kern="0" dirty="0">
                <a:solidFill>
                  <a:srgbClr val="000000"/>
                </a:solidFill>
                <a:latin typeface="Arial"/>
                <a:ea typeface="宋体"/>
              </a:rPr>
              <a:t>功能性</a:t>
            </a:r>
            <a:r>
              <a:rPr lang="zh-CN" altLang="en-US" sz="1400" kern="0" dirty="0" smtClean="0">
                <a:solidFill>
                  <a:srgbClr val="000000"/>
                </a:solidFill>
                <a:latin typeface="Arial"/>
                <a:ea typeface="宋体"/>
              </a:rPr>
              <a:t>测试</a:t>
            </a:r>
            <a:endParaRPr lang="en-US" altLang="zh-CN" sz="1400" kern="0" dirty="0" smtClean="0">
              <a:solidFill>
                <a:srgbClr val="000000"/>
              </a:solidFill>
              <a:latin typeface="Arial"/>
              <a:ea typeface="宋体"/>
            </a:endParaRPr>
          </a:p>
          <a:p>
            <a:pPr lvl="1" fontAlgn="base">
              <a:spcBef>
                <a:spcPct val="20000"/>
              </a:spcBef>
              <a:spcAft>
                <a:spcPts val="1200"/>
              </a:spcAft>
              <a:defRPr/>
            </a:pPr>
            <a:r>
              <a:rPr lang="zh-CN" altLang="en-US" sz="1400" kern="0" dirty="0" smtClean="0">
                <a:solidFill>
                  <a:srgbClr val="000000"/>
                </a:solidFill>
                <a:latin typeface="Arial"/>
                <a:ea typeface="宋体"/>
              </a:rPr>
              <a:t>   含义：功能性</a:t>
            </a:r>
            <a:r>
              <a:rPr lang="zh-CN" altLang="en-US" sz="1400" kern="0" dirty="0">
                <a:solidFill>
                  <a:srgbClr val="000000"/>
                </a:solidFill>
                <a:latin typeface="Arial"/>
                <a:ea typeface="宋体"/>
              </a:rPr>
              <a:t>测试是用来保障系统属性满足用户需求的</a:t>
            </a:r>
            <a:r>
              <a:rPr lang="zh-CN" altLang="en-US" sz="1400" kern="0" dirty="0" smtClean="0">
                <a:solidFill>
                  <a:srgbClr val="000000"/>
                </a:solidFill>
                <a:latin typeface="Arial"/>
                <a:ea typeface="宋体"/>
              </a:rPr>
              <a:t>测试，包括以下几点：</a:t>
            </a:r>
            <a:endParaRPr lang="zh-CN" altLang="en-US" sz="1400" kern="0" dirty="0">
              <a:solidFill>
                <a:srgbClr val="000000"/>
              </a:solidFill>
              <a:latin typeface="Arial"/>
              <a:ea typeface="宋体"/>
            </a:endParaRPr>
          </a:p>
          <a:p>
            <a:pPr marL="192088" lvl="0" indent="-192088" fontAlgn="base">
              <a:spcBef>
                <a:spcPct val="20000"/>
              </a:spcBef>
              <a:spcAft>
                <a:spcPct val="0"/>
              </a:spcAft>
              <a:buFontTx/>
              <a:buChar char="•"/>
              <a:defRPr/>
            </a:pPr>
            <a:r>
              <a:rPr lang="en-US" altLang="zh-CN" sz="1400" b="1" kern="0" dirty="0">
                <a:solidFill>
                  <a:srgbClr val="000000"/>
                </a:solidFill>
                <a:latin typeface="Arial"/>
                <a:ea typeface="宋体"/>
              </a:rPr>
              <a:t>Audit and Controls </a:t>
            </a:r>
            <a:r>
              <a:rPr lang="zh-CN" altLang="en-US" sz="1400" kern="0" dirty="0">
                <a:solidFill>
                  <a:srgbClr val="000000"/>
                </a:solidFill>
                <a:latin typeface="Arial"/>
                <a:ea typeface="宋体"/>
              </a:rPr>
              <a:t>审计和控制的测试</a:t>
            </a:r>
          </a:p>
          <a:p>
            <a:pPr marL="461963" lvl="1" indent="-184150" fontAlgn="base">
              <a:spcBef>
                <a:spcPct val="20000"/>
              </a:spcBef>
              <a:spcAft>
                <a:spcPct val="0"/>
              </a:spcAft>
              <a:buFontTx/>
              <a:buChar char="–"/>
              <a:defRPr/>
            </a:pPr>
            <a:r>
              <a:rPr lang="zh-CN" altLang="en-US" sz="1400" kern="0" dirty="0">
                <a:solidFill>
                  <a:srgbClr val="000000"/>
                </a:solidFill>
                <a:latin typeface="Arial"/>
                <a:ea typeface="宋体"/>
              </a:rPr>
              <a:t>验证控制的充足和有效性，及数据处理结果的完整性</a:t>
            </a:r>
          </a:p>
          <a:p>
            <a:pPr marL="461963" lvl="1" indent="-184150" fontAlgn="base">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spcBef>
                <a:spcPct val="20000"/>
              </a:spcBef>
              <a:spcAft>
                <a:spcPct val="0"/>
              </a:spcAft>
              <a:buFontTx/>
              <a:buChar char="•"/>
              <a:defRPr/>
            </a:pPr>
            <a:r>
              <a:rPr lang="en-US" altLang="zh-CN" sz="1400" b="1" kern="0" dirty="0">
                <a:solidFill>
                  <a:srgbClr val="000000"/>
                </a:solidFill>
                <a:latin typeface="Arial"/>
                <a:ea typeface="宋体"/>
              </a:rPr>
              <a:t>Conversion </a:t>
            </a:r>
            <a:r>
              <a:rPr lang="zh-CN" altLang="en-US" sz="1400" kern="0" dirty="0">
                <a:solidFill>
                  <a:srgbClr val="000000"/>
                </a:solidFill>
                <a:latin typeface="Arial"/>
                <a:ea typeface="宋体"/>
              </a:rPr>
              <a:t>转换测试</a:t>
            </a:r>
          </a:p>
          <a:p>
            <a:pPr marL="461963" lvl="1" indent="-184150" fontAlgn="base">
              <a:spcBef>
                <a:spcPct val="20000"/>
              </a:spcBef>
              <a:spcAft>
                <a:spcPct val="0"/>
              </a:spcAft>
              <a:buFontTx/>
              <a:buChar char="–"/>
              <a:defRPr/>
            </a:pPr>
            <a:r>
              <a:rPr lang="zh-CN" altLang="en-US" sz="1400" kern="0" dirty="0">
                <a:solidFill>
                  <a:srgbClr val="000000"/>
                </a:solidFill>
                <a:latin typeface="Arial"/>
                <a:ea typeface="宋体"/>
              </a:rPr>
              <a:t>验证转换的程序，数据和过程与旧的事物的协调性，如新旧系统切换</a:t>
            </a:r>
          </a:p>
          <a:p>
            <a:pPr marL="461963" lvl="1" indent="-184150" fontAlgn="base">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spcBef>
                <a:spcPct val="20000"/>
              </a:spcBef>
              <a:spcAft>
                <a:spcPct val="0"/>
              </a:spcAft>
              <a:buFontTx/>
              <a:buChar char="•"/>
              <a:defRPr/>
            </a:pPr>
            <a:r>
              <a:rPr lang="en-US" altLang="zh-CN" sz="1400" b="1" kern="0" dirty="0">
                <a:solidFill>
                  <a:srgbClr val="000000"/>
                </a:solidFill>
                <a:latin typeface="Arial"/>
                <a:ea typeface="宋体"/>
              </a:rPr>
              <a:t>User Documentation and Procedures </a:t>
            </a:r>
            <a:r>
              <a:rPr lang="zh-CN" altLang="en-US" sz="1400" kern="0" dirty="0">
                <a:solidFill>
                  <a:srgbClr val="000000"/>
                </a:solidFill>
                <a:latin typeface="Arial"/>
                <a:ea typeface="宋体"/>
              </a:rPr>
              <a:t>用户文档和流程的测试</a:t>
            </a:r>
          </a:p>
          <a:p>
            <a:pPr marL="461963" lvl="1" indent="-184150" fontAlgn="base">
              <a:spcBef>
                <a:spcPct val="20000"/>
              </a:spcBef>
              <a:spcAft>
                <a:spcPct val="0"/>
              </a:spcAft>
              <a:buFontTx/>
              <a:buChar char="–"/>
              <a:defRPr/>
            </a:pPr>
            <a:r>
              <a:rPr lang="zh-CN" altLang="en-US" sz="1400" kern="0" dirty="0">
                <a:solidFill>
                  <a:srgbClr val="000000"/>
                </a:solidFill>
                <a:latin typeface="Arial"/>
                <a:ea typeface="宋体"/>
              </a:rPr>
              <a:t>验证说明文档的准确性，用户文档包括操作说明书</a:t>
            </a:r>
          </a:p>
          <a:p>
            <a:pPr marL="461963" lvl="1" indent="-184150" fontAlgn="base">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spcBef>
                <a:spcPct val="20000"/>
              </a:spcBef>
              <a:spcAft>
                <a:spcPct val="0"/>
              </a:spcAft>
              <a:buFontTx/>
              <a:buChar char="•"/>
              <a:defRPr/>
            </a:pPr>
            <a:r>
              <a:rPr lang="en-US" altLang="zh-CN" sz="1400" b="1" kern="0" dirty="0">
                <a:solidFill>
                  <a:srgbClr val="FF0000"/>
                </a:solidFill>
                <a:latin typeface="Arial"/>
                <a:ea typeface="宋体"/>
              </a:rPr>
              <a:t>Error Handling</a:t>
            </a:r>
            <a:r>
              <a:rPr lang="en-US" altLang="zh-CN" sz="1400" kern="0" dirty="0">
                <a:solidFill>
                  <a:srgbClr val="FF0000"/>
                </a:solidFill>
                <a:latin typeface="Arial"/>
                <a:ea typeface="宋体"/>
              </a:rPr>
              <a:t> </a:t>
            </a:r>
            <a:r>
              <a:rPr lang="zh-CN" altLang="en-US" sz="1400" kern="0" dirty="0">
                <a:solidFill>
                  <a:srgbClr val="FF0000"/>
                </a:solidFill>
                <a:latin typeface="Arial"/>
                <a:ea typeface="宋体"/>
              </a:rPr>
              <a:t>错误处理的测试</a:t>
            </a:r>
          </a:p>
          <a:p>
            <a:pPr marL="461963" lvl="1" indent="-184150" fontAlgn="base">
              <a:spcBef>
                <a:spcPct val="20000"/>
              </a:spcBef>
              <a:spcAft>
                <a:spcPct val="0"/>
              </a:spcAft>
              <a:buFontTx/>
              <a:buChar char="–"/>
              <a:defRPr/>
            </a:pPr>
            <a:r>
              <a:rPr lang="zh-CN" altLang="en-US" sz="1400" kern="0" dirty="0">
                <a:solidFill>
                  <a:srgbClr val="FF0000"/>
                </a:solidFill>
                <a:latin typeface="Arial"/>
                <a:ea typeface="宋体"/>
              </a:rPr>
              <a:t>验证系统发现和应对异常的能力</a:t>
            </a:r>
          </a:p>
          <a:p>
            <a:pPr marL="461963" lvl="1" indent="-184150" fontAlgn="base">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spcBef>
                <a:spcPct val="20000"/>
              </a:spcBef>
              <a:spcAft>
                <a:spcPct val="0"/>
              </a:spcAft>
              <a:buFontTx/>
              <a:buChar char="•"/>
              <a:defRPr/>
            </a:pPr>
            <a:r>
              <a:rPr lang="en-US" altLang="zh-CN" sz="1400" b="1" kern="0" dirty="0">
                <a:solidFill>
                  <a:srgbClr val="FF0000"/>
                </a:solidFill>
                <a:latin typeface="Arial"/>
                <a:ea typeface="宋体"/>
              </a:rPr>
              <a:t>Function </a:t>
            </a:r>
            <a:r>
              <a:rPr lang="zh-CN" altLang="en-US" sz="1400" kern="0" dirty="0">
                <a:solidFill>
                  <a:srgbClr val="FF0000"/>
                </a:solidFill>
                <a:latin typeface="Arial"/>
                <a:ea typeface="宋体"/>
              </a:rPr>
              <a:t>功能测试</a:t>
            </a:r>
          </a:p>
          <a:p>
            <a:pPr marL="461963" lvl="1" indent="-184150" fontAlgn="base">
              <a:spcBef>
                <a:spcPct val="20000"/>
              </a:spcBef>
              <a:spcAft>
                <a:spcPct val="0"/>
              </a:spcAft>
              <a:buFontTx/>
              <a:buChar char="–"/>
              <a:defRPr/>
            </a:pPr>
            <a:r>
              <a:rPr lang="zh-CN" altLang="en-US" sz="1400" kern="0" dirty="0">
                <a:solidFill>
                  <a:srgbClr val="FF0000"/>
                </a:solidFill>
                <a:latin typeface="Arial"/>
                <a:ea typeface="宋体"/>
              </a:rPr>
              <a:t>确保业务功能需求被实现了。验证每个功能操作都和具体需求，内外部设计一致。</a:t>
            </a:r>
          </a:p>
          <a:p>
            <a:pPr marL="192088" lvl="0" indent="-192088" fontAlgn="base">
              <a:spcBef>
                <a:spcPct val="20000"/>
              </a:spcBef>
              <a:spcAft>
                <a:spcPct val="0"/>
              </a:spcAft>
              <a:buFontTx/>
              <a:buChar char="•"/>
              <a:defRPr/>
            </a:pPr>
            <a:endParaRPr lang="zh-CN" altLang="en-US" sz="1400" kern="0" dirty="0">
              <a:solidFill>
                <a:srgbClr val="000000"/>
              </a:solidFill>
              <a:latin typeface="Arial"/>
              <a:ea typeface="宋体"/>
            </a:endParaRPr>
          </a:p>
          <a:p>
            <a:pPr lvl="1" fontAlgn="base">
              <a:spcBef>
                <a:spcPct val="20000"/>
              </a:spcBef>
              <a:spcAft>
                <a:spcPts val="1200"/>
              </a:spcAft>
              <a:defRPr/>
            </a:pPr>
            <a:endParaRPr lang="zh-CN" altLang="en-US" sz="1400" kern="0" dirty="0">
              <a:solidFill>
                <a:srgbClr val="000000"/>
              </a:solidFill>
              <a:latin typeface="Arial"/>
              <a:ea typeface="宋体"/>
            </a:endParaRPr>
          </a:p>
        </p:txBody>
      </p:sp>
    </p:spTree>
    <p:extLst>
      <p:ext uri="{BB962C8B-B14F-4D97-AF65-F5344CB8AC3E}">
        <p14:creationId xmlns:p14="http://schemas.microsoft.com/office/powerpoint/2010/main" val="4230425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107504" y="188888"/>
            <a:ext cx="6408712" cy="431800"/>
          </a:xfrm>
          <a:prstGeom prst="homePlate">
            <a:avLst/>
          </a:prstGeom>
          <a:solidFill>
            <a:srgbClr val="2C6C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7" name="矩形 21"/>
          <p:cNvSpPr>
            <a:spLocks noChangeArrowheads="1"/>
          </p:cNvSpPr>
          <p:nvPr/>
        </p:nvSpPr>
        <p:spPr bwMode="auto">
          <a:xfrm>
            <a:off x="107504" y="236513"/>
            <a:ext cx="6665060" cy="400110"/>
          </a:xfrm>
          <a:prstGeom prst="rect">
            <a:avLst/>
          </a:prstGeom>
          <a:noFill/>
          <a:ln w="9525">
            <a:noFill/>
            <a:miter lim="800000"/>
            <a:headEnd/>
            <a:tailEnd/>
          </a:ln>
        </p:spPr>
        <p:txBody>
          <a:bodyPr wrap="square">
            <a:spAutoFit/>
          </a:bodyPr>
          <a:lstStyle/>
          <a:p>
            <a:r>
              <a:rPr lang="zh-CN" altLang="en-US" sz="2000" b="1" dirty="0" smtClean="0"/>
              <a:t>第四</a:t>
            </a:r>
            <a:r>
              <a:rPr lang="zh-CN" altLang="en-US" sz="2000" b="1" dirty="0"/>
              <a:t>部分：测试类型和关键</a:t>
            </a:r>
            <a:r>
              <a:rPr lang="zh-CN" altLang="en-US" sz="2000" b="1" dirty="0" smtClean="0"/>
              <a:t>技术</a:t>
            </a:r>
            <a:r>
              <a:rPr lang="en-US" altLang="zh-CN" sz="2000" b="1" dirty="0" smtClean="0"/>
              <a:t>-</a:t>
            </a:r>
            <a:r>
              <a:rPr lang="zh-CN" altLang="en-US" sz="2000" b="1" dirty="0" smtClean="0"/>
              <a:t>测试类型含义及范围</a:t>
            </a:r>
            <a:endParaRPr lang="zh-CN" altLang="en-US" sz="2000" dirty="0">
              <a:latin typeface="微软雅黑" pitchFamily="34" charset="-122"/>
              <a:ea typeface="微软雅黑" pitchFamily="34" charset="-122"/>
            </a:endParaRPr>
          </a:p>
        </p:txBody>
      </p:sp>
      <p:sp>
        <p:nvSpPr>
          <p:cNvPr id="2" name="文本框 1"/>
          <p:cNvSpPr txBox="1"/>
          <p:nvPr/>
        </p:nvSpPr>
        <p:spPr>
          <a:xfrm>
            <a:off x="-36512" y="1157140"/>
            <a:ext cx="7704856" cy="5152180"/>
          </a:xfrm>
          <a:prstGeom prst="rect">
            <a:avLst/>
          </a:prstGeom>
          <a:noFill/>
        </p:spPr>
        <p:txBody>
          <a:bodyPr wrap="square" rtlCol="0">
            <a:spAutoFit/>
          </a:bodyPr>
          <a:lstStyle/>
          <a:p>
            <a:pPr marL="192088" lvl="0" indent="-192088" fontAlgn="base">
              <a:lnSpc>
                <a:spcPct val="90000"/>
              </a:lnSpc>
              <a:spcBef>
                <a:spcPct val="20000"/>
              </a:spcBef>
              <a:spcAft>
                <a:spcPct val="0"/>
              </a:spcAft>
              <a:buFontTx/>
              <a:buChar char="•"/>
              <a:defRPr/>
            </a:pPr>
            <a:r>
              <a:rPr lang="en-US" altLang="zh-CN" sz="1600" b="1" kern="0" dirty="0">
                <a:solidFill>
                  <a:srgbClr val="000000"/>
                </a:solidFill>
                <a:latin typeface="Arial"/>
                <a:ea typeface="宋体"/>
              </a:rPr>
              <a:t>Installation </a:t>
            </a:r>
            <a:r>
              <a:rPr lang="zh-CN" altLang="en-US" sz="1600" kern="0" dirty="0">
                <a:solidFill>
                  <a:srgbClr val="000000"/>
                </a:solidFill>
                <a:latin typeface="Arial"/>
                <a:ea typeface="宋体"/>
              </a:rPr>
              <a:t>安装的测试</a:t>
            </a:r>
          </a:p>
          <a:p>
            <a:pPr marL="461963" lvl="1" indent="-184150" fontAlgn="base">
              <a:lnSpc>
                <a:spcPct val="90000"/>
              </a:lnSpc>
              <a:spcBef>
                <a:spcPct val="20000"/>
              </a:spcBef>
              <a:spcAft>
                <a:spcPct val="0"/>
              </a:spcAft>
              <a:buFontTx/>
              <a:buChar char="–"/>
              <a:defRPr/>
            </a:pPr>
            <a:r>
              <a:rPr lang="zh-CN" altLang="en-US" sz="1600" kern="0" dirty="0">
                <a:solidFill>
                  <a:srgbClr val="000000"/>
                </a:solidFill>
                <a:latin typeface="Arial"/>
                <a:ea typeface="宋体"/>
              </a:rPr>
              <a:t>任何安装和运行环境不同于开发地点的都需要做安装测试。影响用户体验</a:t>
            </a:r>
          </a:p>
          <a:p>
            <a:pPr marL="461963" lvl="1" indent="-184150" fontAlgn="base">
              <a:lnSpc>
                <a:spcPct val="90000"/>
              </a:lnSpc>
              <a:spcBef>
                <a:spcPct val="20000"/>
              </a:spcBef>
              <a:spcAft>
                <a:spcPct val="0"/>
              </a:spcAft>
              <a:buFontTx/>
              <a:buChar char="–"/>
              <a:defRPr/>
            </a:pPr>
            <a:endParaRPr lang="zh-CN" altLang="en-US" sz="1600" kern="0" dirty="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600" b="1" kern="0" dirty="0">
                <a:solidFill>
                  <a:srgbClr val="000000"/>
                </a:solidFill>
                <a:latin typeface="Arial"/>
                <a:ea typeface="宋体"/>
              </a:rPr>
              <a:t>Parallel </a:t>
            </a:r>
            <a:r>
              <a:rPr lang="zh-CN" altLang="en-US" sz="1600" kern="0" dirty="0">
                <a:solidFill>
                  <a:srgbClr val="000000"/>
                </a:solidFill>
                <a:latin typeface="Arial"/>
                <a:ea typeface="宋体"/>
              </a:rPr>
              <a:t>平行测试</a:t>
            </a:r>
          </a:p>
          <a:p>
            <a:pPr marL="461963" lvl="1" indent="-184150" fontAlgn="base">
              <a:lnSpc>
                <a:spcPct val="90000"/>
              </a:lnSpc>
              <a:spcBef>
                <a:spcPct val="20000"/>
              </a:spcBef>
              <a:spcAft>
                <a:spcPct val="0"/>
              </a:spcAft>
              <a:buFontTx/>
              <a:buChar char="–"/>
              <a:defRPr/>
            </a:pPr>
            <a:r>
              <a:rPr lang="zh-CN" altLang="en-US" sz="1600" kern="0" dirty="0">
                <a:solidFill>
                  <a:srgbClr val="000000"/>
                </a:solidFill>
                <a:latin typeface="Arial"/>
                <a:ea typeface="宋体"/>
              </a:rPr>
              <a:t>平行测试用来比较新旧系统中运行相同数据的结果。</a:t>
            </a:r>
          </a:p>
          <a:p>
            <a:pPr marL="461963" lvl="1" indent="-184150" fontAlgn="base">
              <a:lnSpc>
                <a:spcPct val="90000"/>
              </a:lnSpc>
              <a:spcBef>
                <a:spcPct val="20000"/>
              </a:spcBef>
              <a:spcAft>
                <a:spcPct val="0"/>
              </a:spcAft>
              <a:buFontTx/>
              <a:buChar char="–"/>
              <a:defRPr/>
            </a:pPr>
            <a:endParaRPr lang="zh-CN" altLang="en-US" sz="1600" kern="0" dirty="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600" b="1" kern="0" dirty="0">
                <a:solidFill>
                  <a:srgbClr val="FF0000"/>
                </a:solidFill>
                <a:latin typeface="Arial"/>
                <a:ea typeface="宋体"/>
              </a:rPr>
              <a:t>Regression  </a:t>
            </a:r>
            <a:r>
              <a:rPr lang="zh-CN" altLang="en-US" sz="1600" kern="0" dirty="0">
                <a:solidFill>
                  <a:srgbClr val="FF0000"/>
                </a:solidFill>
                <a:latin typeface="Arial"/>
                <a:ea typeface="宋体"/>
              </a:rPr>
              <a:t>回归测试</a:t>
            </a:r>
          </a:p>
          <a:p>
            <a:pPr marL="461963" lvl="1" indent="-184150" fontAlgn="base">
              <a:lnSpc>
                <a:spcPct val="90000"/>
              </a:lnSpc>
              <a:spcBef>
                <a:spcPct val="20000"/>
              </a:spcBef>
              <a:spcAft>
                <a:spcPct val="0"/>
              </a:spcAft>
              <a:buFontTx/>
              <a:buChar char="–"/>
              <a:defRPr/>
            </a:pPr>
            <a:r>
              <a:rPr lang="zh-CN" altLang="en-US" sz="1600" kern="0" dirty="0">
                <a:solidFill>
                  <a:srgbClr val="FF0000"/>
                </a:solidFill>
                <a:latin typeface="Arial"/>
                <a:ea typeface="宋体"/>
              </a:rPr>
              <a:t>验证当系统的一部分发生改变时，没有影响到其它不需要改变的部分。</a:t>
            </a:r>
          </a:p>
          <a:p>
            <a:pPr marL="461963" lvl="1" indent="-184150" fontAlgn="base">
              <a:lnSpc>
                <a:spcPct val="90000"/>
              </a:lnSpc>
              <a:spcBef>
                <a:spcPct val="20000"/>
              </a:spcBef>
              <a:spcAft>
                <a:spcPct val="0"/>
              </a:spcAft>
              <a:buFontTx/>
              <a:buChar char="–"/>
              <a:defRPr/>
            </a:pPr>
            <a:endParaRPr lang="zh-CN" altLang="en-US" sz="1600" kern="0" dirty="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600" b="1" kern="0" dirty="0">
                <a:solidFill>
                  <a:srgbClr val="FF0000"/>
                </a:solidFill>
                <a:latin typeface="Arial"/>
                <a:ea typeface="宋体"/>
              </a:rPr>
              <a:t>Transaction Flow </a:t>
            </a:r>
            <a:r>
              <a:rPr lang="zh-CN" altLang="en-US" sz="1600" kern="0" dirty="0">
                <a:solidFill>
                  <a:srgbClr val="FF0000"/>
                </a:solidFill>
                <a:latin typeface="Arial"/>
                <a:ea typeface="宋体"/>
              </a:rPr>
              <a:t>交易流的测试</a:t>
            </a:r>
          </a:p>
          <a:p>
            <a:pPr marL="461963" lvl="1" indent="-184150" fontAlgn="base">
              <a:lnSpc>
                <a:spcPct val="90000"/>
              </a:lnSpc>
              <a:spcBef>
                <a:spcPct val="20000"/>
              </a:spcBef>
              <a:spcAft>
                <a:spcPct val="0"/>
              </a:spcAft>
              <a:buFontTx/>
              <a:buChar char="–"/>
              <a:defRPr/>
            </a:pPr>
            <a:r>
              <a:rPr lang="zh-CN" altLang="en-US" sz="1600" kern="0" dirty="0">
                <a:solidFill>
                  <a:srgbClr val="FF0000"/>
                </a:solidFill>
                <a:latin typeface="Arial"/>
                <a:ea typeface="宋体"/>
              </a:rPr>
              <a:t>验证交易流从进入系统到完成（出系统）整个流程的完整和正确性。</a:t>
            </a:r>
          </a:p>
          <a:p>
            <a:pPr marL="461963" lvl="1" indent="-184150" fontAlgn="base">
              <a:lnSpc>
                <a:spcPct val="90000"/>
              </a:lnSpc>
              <a:spcBef>
                <a:spcPct val="20000"/>
              </a:spcBef>
              <a:spcAft>
                <a:spcPct val="0"/>
              </a:spcAft>
              <a:buFontTx/>
              <a:buChar char="–"/>
              <a:defRPr/>
            </a:pPr>
            <a:endParaRPr lang="zh-CN" altLang="en-US" sz="1600" kern="0" dirty="0">
              <a:solidFill>
                <a:srgbClr val="FF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600" b="1" kern="0" dirty="0">
                <a:solidFill>
                  <a:srgbClr val="FF0000"/>
                </a:solidFill>
                <a:latin typeface="Arial"/>
                <a:ea typeface="宋体"/>
              </a:rPr>
              <a:t>Usability </a:t>
            </a:r>
            <a:r>
              <a:rPr lang="zh-CN" altLang="en-US" sz="1600" kern="0" dirty="0">
                <a:solidFill>
                  <a:srgbClr val="FF0000"/>
                </a:solidFill>
                <a:latin typeface="Arial"/>
                <a:ea typeface="宋体"/>
              </a:rPr>
              <a:t>可用性的测试</a:t>
            </a:r>
          </a:p>
          <a:p>
            <a:pPr marL="461963" lvl="1" indent="-184150" fontAlgn="base">
              <a:lnSpc>
                <a:spcPct val="90000"/>
              </a:lnSpc>
              <a:spcBef>
                <a:spcPct val="20000"/>
              </a:spcBef>
              <a:spcAft>
                <a:spcPct val="0"/>
              </a:spcAft>
              <a:buFontTx/>
              <a:buChar char="–"/>
              <a:defRPr/>
            </a:pPr>
            <a:r>
              <a:rPr lang="zh-CN" altLang="en-US" sz="1600" kern="0" dirty="0">
                <a:solidFill>
                  <a:srgbClr val="FF0000"/>
                </a:solidFill>
                <a:latin typeface="Arial"/>
                <a:ea typeface="宋体"/>
              </a:rPr>
              <a:t>验证最终的产品用户友好并易于使用</a:t>
            </a:r>
            <a:r>
              <a:rPr lang="zh-CN" altLang="en-US" sz="1600" kern="0" dirty="0" smtClean="0">
                <a:solidFill>
                  <a:srgbClr val="FF0000"/>
                </a:solidFill>
                <a:latin typeface="Arial"/>
                <a:ea typeface="宋体"/>
              </a:rPr>
              <a:t>。</a:t>
            </a:r>
            <a:endParaRPr lang="en-US" altLang="zh-CN" sz="1600" kern="0" dirty="0" smtClean="0">
              <a:solidFill>
                <a:srgbClr val="FF0000"/>
              </a:solidFill>
              <a:latin typeface="Arial"/>
              <a:ea typeface="宋体"/>
            </a:endParaRPr>
          </a:p>
          <a:p>
            <a:pPr marL="277813" lvl="1" fontAlgn="base">
              <a:lnSpc>
                <a:spcPct val="90000"/>
              </a:lnSpc>
              <a:spcBef>
                <a:spcPct val="20000"/>
              </a:spcBef>
              <a:spcAft>
                <a:spcPct val="0"/>
              </a:spcAft>
              <a:defRPr/>
            </a:pPr>
            <a:endParaRPr lang="en-US" altLang="zh-CN" sz="1600" kern="0" dirty="0" smtClean="0">
              <a:solidFill>
                <a:srgbClr val="FF0000"/>
              </a:solidFill>
              <a:latin typeface="Arial"/>
              <a:ea typeface="宋体"/>
            </a:endParaRPr>
          </a:p>
          <a:p>
            <a:pPr marL="192088" lvl="0" indent="-192088" fontAlgn="base">
              <a:spcBef>
                <a:spcPct val="20000"/>
              </a:spcBef>
              <a:spcAft>
                <a:spcPct val="0"/>
              </a:spcAft>
              <a:buFontTx/>
              <a:buChar char="•"/>
              <a:defRPr/>
            </a:pPr>
            <a:r>
              <a:rPr lang="en-US" altLang="zh-CN" sz="1400" b="1" kern="0" dirty="0">
                <a:solidFill>
                  <a:srgbClr val="FF0000"/>
                </a:solidFill>
                <a:latin typeface="Arial"/>
                <a:ea typeface="宋体"/>
              </a:rPr>
              <a:t>Interface/Inter-system </a:t>
            </a:r>
            <a:r>
              <a:rPr lang="zh-CN" altLang="en-US" sz="1400" kern="0" dirty="0">
                <a:solidFill>
                  <a:srgbClr val="FF0000"/>
                </a:solidFill>
                <a:latin typeface="Arial"/>
                <a:ea typeface="宋体"/>
              </a:rPr>
              <a:t>接口</a:t>
            </a:r>
            <a:r>
              <a:rPr lang="en-US" altLang="zh-CN" sz="1400" kern="0" dirty="0">
                <a:solidFill>
                  <a:srgbClr val="FF0000"/>
                </a:solidFill>
                <a:latin typeface="Arial"/>
                <a:ea typeface="宋体"/>
              </a:rPr>
              <a:t>/</a:t>
            </a:r>
            <a:r>
              <a:rPr lang="zh-CN" altLang="en-US" sz="1400" kern="0" dirty="0">
                <a:solidFill>
                  <a:srgbClr val="FF0000"/>
                </a:solidFill>
                <a:latin typeface="Arial"/>
                <a:ea typeface="宋体"/>
              </a:rPr>
              <a:t>系统间的测试</a:t>
            </a:r>
          </a:p>
          <a:p>
            <a:pPr marL="461963" lvl="1" indent="-184150" fontAlgn="base">
              <a:spcBef>
                <a:spcPct val="20000"/>
              </a:spcBef>
              <a:spcAft>
                <a:spcPct val="0"/>
              </a:spcAft>
              <a:buFontTx/>
              <a:buChar char="–"/>
              <a:defRPr/>
            </a:pPr>
            <a:r>
              <a:rPr lang="zh-CN" altLang="en-US" sz="1400" kern="0" dirty="0">
                <a:solidFill>
                  <a:srgbClr val="FF0000"/>
                </a:solidFill>
                <a:latin typeface="Arial"/>
                <a:ea typeface="宋体"/>
              </a:rPr>
              <a:t>验证应用程序和系统功能连接正确。</a:t>
            </a:r>
          </a:p>
          <a:p>
            <a:pPr marL="461963" lvl="1" indent="-184150" fontAlgn="base">
              <a:lnSpc>
                <a:spcPct val="90000"/>
              </a:lnSpc>
              <a:spcBef>
                <a:spcPct val="20000"/>
              </a:spcBef>
              <a:spcAft>
                <a:spcPct val="0"/>
              </a:spcAft>
              <a:buFontTx/>
              <a:buChar char="–"/>
              <a:defRPr/>
            </a:pPr>
            <a:endParaRPr lang="zh-CN" altLang="en-US" sz="1600" kern="0" dirty="0">
              <a:solidFill>
                <a:srgbClr val="FF0000"/>
              </a:solidFill>
              <a:latin typeface="Arial"/>
              <a:ea typeface="宋体"/>
            </a:endParaRPr>
          </a:p>
          <a:p>
            <a:pPr lvl="1" fontAlgn="base">
              <a:spcBef>
                <a:spcPct val="20000"/>
              </a:spcBef>
              <a:spcAft>
                <a:spcPts val="1200"/>
              </a:spcAft>
              <a:defRPr/>
            </a:pPr>
            <a:endParaRPr lang="zh-CN" altLang="en-US" sz="1400" kern="0" dirty="0">
              <a:solidFill>
                <a:srgbClr val="000000"/>
              </a:solidFill>
              <a:latin typeface="Arial"/>
              <a:ea typeface="宋体"/>
            </a:endParaRPr>
          </a:p>
        </p:txBody>
      </p:sp>
    </p:spTree>
    <p:extLst>
      <p:ext uri="{BB962C8B-B14F-4D97-AF65-F5344CB8AC3E}">
        <p14:creationId xmlns:p14="http://schemas.microsoft.com/office/powerpoint/2010/main" val="2064376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179512" y="188888"/>
            <a:ext cx="6369938" cy="431800"/>
          </a:xfrm>
          <a:prstGeom prst="homePlate">
            <a:avLst/>
          </a:prstGeom>
          <a:solidFill>
            <a:srgbClr val="2C6C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7" name="矩形 21"/>
          <p:cNvSpPr>
            <a:spLocks noChangeArrowheads="1"/>
          </p:cNvSpPr>
          <p:nvPr/>
        </p:nvSpPr>
        <p:spPr bwMode="auto">
          <a:xfrm>
            <a:off x="179512" y="236513"/>
            <a:ext cx="6624736" cy="400110"/>
          </a:xfrm>
          <a:prstGeom prst="rect">
            <a:avLst/>
          </a:prstGeom>
          <a:noFill/>
          <a:ln w="9525">
            <a:noFill/>
            <a:miter lim="800000"/>
            <a:headEnd/>
            <a:tailEnd/>
          </a:ln>
        </p:spPr>
        <p:txBody>
          <a:bodyPr wrap="square">
            <a:spAutoFit/>
          </a:bodyPr>
          <a:lstStyle/>
          <a:p>
            <a:r>
              <a:rPr lang="zh-CN" altLang="en-US" sz="2000" b="1" dirty="0" smtClean="0"/>
              <a:t>第四</a:t>
            </a:r>
            <a:r>
              <a:rPr lang="zh-CN" altLang="en-US" sz="2000" b="1" dirty="0"/>
              <a:t>部分：测试类型和关键</a:t>
            </a:r>
            <a:r>
              <a:rPr lang="zh-CN" altLang="en-US" sz="2000" b="1" dirty="0" smtClean="0"/>
              <a:t>技术</a:t>
            </a:r>
            <a:r>
              <a:rPr lang="en-US" altLang="zh-CN" sz="2000" b="1" dirty="0" smtClean="0"/>
              <a:t>-</a:t>
            </a:r>
            <a:r>
              <a:rPr lang="zh-CN" altLang="en-US" sz="2000" b="1" dirty="0" smtClean="0"/>
              <a:t>测试类型含义及范围</a:t>
            </a:r>
            <a:endParaRPr lang="zh-CN" altLang="en-US" sz="2000" dirty="0">
              <a:latin typeface="微软雅黑" pitchFamily="34" charset="-122"/>
              <a:ea typeface="微软雅黑" pitchFamily="34" charset="-122"/>
            </a:endParaRPr>
          </a:p>
        </p:txBody>
      </p:sp>
      <p:sp>
        <p:nvSpPr>
          <p:cNvPr id="2" name="文本框 1"/>
          <p:cNvSpPr txBox="1"/>
          <p:nvPr/>
        </p:nvSpPr>
        <p:spPr>
          <a:xfrm>
            <a:off x="-36512" y="847740"/>
            <a:ext cx="7704856" cy="7041928"/>
          </a:xfrm>
          <a:prstGeom prst="rect">
            <a:avLst/>
          </a:prstGeom>
          <a:noFill/>
        </p:spPr>
        <p:txBody>
          <a:bodyPr wrap="square" rtlCol="0">
            <a:spAutoFit/>
          </a:bodyPr>
          <a:lstStyle/>
          <a:p>
            <a:pPr marL="342900" lvl="0" indent="-342900" fontAlgn="base">
              <a:spcBef>
                <a:spcPct val="20000"/>
              </a:spcBef>
              <a:spcAft>
                <a:spcPct val="0"/>
              </a:spcAft>
              <a:buFontTx/>
              <a:buChar char="•"/>
              <a:defRPr/>
            </a:pPr>
            <a:r>
              <a:rPr lang="zh-CN" altLang="en-US" b="1" kern="0" dirty="0">
                <a:solidFill>
                  <a:srgbClr val="000000"/>
                </a:solidFill>
                <a:latin typeface="Arial"/>
                <a:ea typeface="宋体"/>
              </a:rPr>
              <a:t>测试类型是用来测试业务和技术需求的各种手段，以验证正确的系统（符合业务需求）被正确的建立（技术结构健全）</a:t>
            </a:r>
          </a:p>
          <a:p>
            <a:pPr marL="342900" lvl="0" indent="-342900" fontAlgn="base">
              <a:spcBef>
                <a:spcPct val="20000"/>
              </a:spcBef>
              <a:spcAft>
                <a:spcPts val="1200"/>
              </a:spcAft>
              <a:buFontTx/>
              <a:buChar char="•"/>
              <a:defRPr/>
            </a:pPr>
            <a:r>
              <a:rPr lang="zh-CN" altLang="en-US" kern="0" dirty="0">
                <a:solidFill>
                  <a:srgbClr val="000000"/>
                </a:solidFill>
                <a:latin typeface="Arial"/>
                <a:ea typeface="宋体"/>
              </a:rPr>
              <a:t>测试类型包括：</a:t>
            </a:r>
          </a:p>
          <a:p>
            <a:pPr marL="742950" lvl="1" indent="-285750" fontAlgn="base">
              <a:spcBef>
                <a:spcPct val="20000"/>
              </a:spcBef>
              <a:spcAft>
                <a:spcPts val="1200"/>
              </a:spcAft>
              <a:buFontTx/>
              <a:buChar char="–"/>
              <a:defRPr/>
            </a:pPr>
            <a:r>
              <a:rPr lang="zh-CN" altLang="en-US" sz="1400" kern="0" dirty="0" smtClean="0">
                <a:solidFill>
                  <a:srgbClr val="000000"/>
                </a:solidFill>
                <a:latin typeface="Arial"/>
                <a:ea typeface="宋体"/>
              </a:rPr>
              <a:t>结构性测试</a:t>
            </a:r>
            <a:endParaRPr lang="en-US" altLang="zh-CN" sz="1400" kern="0" dirty="0" smtClean="0">
              <a:solidFill>
                <a:srgbClr val="000000"/>
              </a:solidFill>
              <a:latin typeface="Arial"/>
              <a:ea typeface="宋体"/>
            </a:endParaRPr>
          </a:p>
          <a:p>
            <a:pPr lvl="1" fontAlgn="base">
              <a:spcBef>
                <a:spcPct val="20000"/>
              </a:spcBef>
              <a:spcAft>
                <a:spcPts val="1200"/>
              </a:spcAft>
              <a:defRPr/>
            </a:pPr>
            <a:r>
              <a:rPr lang="zh-CN" altLang="en-US" sz="1400" kern="0" dirty="0">
                <a:solidFill>
                  <a:srgbClr val="000000"/>
                </a:solidFill>
                <a:latin typeface="Arial"/>
                <a:ea typeface="宋体"/>
              </a:rPr>
              <a:t>含义</a:t>
            </a:r>
            <a:r>
              <a:rPr lang="zh-CN" altLang="en-US" sz="1400" kern="0" dirty="0" smtClean="0">
                <a:solidFill>
                  <a:srgbClr val="000000"/>
                </a:solidFill>
                <a:latin typeface="Arial"/>
                <a:ea typeface="宋体"/>
              </a:rPr>
              <a:t>：</a:t>
            </a:r>
            <a:r>
              <a:rPr lang="zh-CN" altLang="en-US" sz="1400" kern="0" dirty="0">
                <a:solidFill>
                  <a:srgbClr val="000000"/>
                </a:solidFill>
                <a:latin typeface="Arial"/>
                <a:ea typeface="宋体"/>
              </a:rPr>
              <a:t>结构性测试是用来保障系统技术健全的</a:t>
            </a:r>
            <a:r>
              <a:rPr lang="zh-CN" altLang="en-US" sz="1400" kern="0" dirty="0" smtClean="0">
                <a:solidFill>
                  <a:srgbClr val="000000"/>
                </a:solidFill>
                <a:latin typeface="Arial"/>
                <a:ea typeface="宋体"/>
              </a:rPr>
              <a:t>测试</a:t>
            </a:r>
            <a:endParaRPr lang="en-US" altLang="zh-CN" sz="1400" kern="0" dirty="0" smtClean="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400" b="1" kern="0" dirty="0">
                <a:solidFill>
                  <a:srgbClr val="000000"/>
                </a:solidFill>
                <a:latin typeface="Arial"/>
                <a:ea typeface="宋体"/>
              </a:rPr>
              <a:t>Backup and Recovery</a:t>
            </a:r>
            <a:r>
              <a:rPr lang="en-US" altLang="zh-CN" sz="1400" kern="0" dirty="0">
                <a:solidFill>
                  <a:srgbClr val="000000"/>
                </a:solidFill>
                <a:latin typeface="Arial"/>
                <a:ea typeface="宋体"/>
              </a:rPr>
              <a:t> </a:t>
            </a:r>
            <a:r>
              <a:rPr lang="zh-CN" altLang="en-US" sz="1400" kern="0" dirty="0">
                <a:solidFill>
                  <a:srgbClr val="000000"/>
                </a:solidFill>
                <a:latin typeface="Arial"/>
                <a:ea typeface="宋体"/>
              </a:rPr>
              <a:t>备份和恢复的测试</a:t>
            </a:r>
          </a:p>
          <a:p>
            <a:pPr marL="461963" lvl="1" indent="-184150" fontAlgn="base">
              <a:lnSpc>
                <a:spcPct val="90000"/>
              </a:lnSpc>
              <a:spcBef>
                <a:spcPct val="20000"/>
              </a:spcBef>
              <a:spcAft>
                <a:spcPct val="0"/>
              </a:spcAft>
              <a:buFontTx/>
              <a:buChar char="–"/>
              <a:defRPr/>
            </a:pPr>
            <a:r>
              <a:rPr lang="zh-CN" altLang="en-US" sz="1400" kern="0" dirty="0">
                <a:solidFill>
                  <a:srgbClr val="000000"/>
                </a:solidFill>
                <a:latin typeface="Arial"/>
                <a:ea typeface="宋体"/>
              </a:rPr>
              <a:t>验证应用程序失败后重启的能力。如何从程序错误、硬件失效和数据错误中恢复过来。</a:t>
            </a:r>
          </a:p>
          <a:p>
            <a:pPr marL="461963" lvl="1" indent="-184150" fontAlgn="base">
              <a:lnSpc>
                <a:spcPct val="90000"/>
              </a:lnSpc>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400" b="1" kern="0" dirty="0">
                <a:solidFill>
                  <a:srgbClr val="000000"/>
                </a:solidFill>
                <a:latin typeface="Arial"/>
                <a:ea typeface="宋体"/>
              </a:rPr>
              <a:t>OPC/JCL Testing </a:t>
            </a:r>
            <a:r>
              <a:rPr lang="en-US" altLang="zh-CN" sz="1400" kern="0" dirty="0">
                <a:solidFill>
                  <a:srgbClr val="000000"/>
                </a:solidFill>
                <a:latin typeface="Arial"/>
                <a:ea typeface="宋体"/>
              </a:rPr>
              <a:t>OPC/JCL</a:t>
            </a:r>
            <a:r>
              <a:rPr lang="zh-CN" altLang="en-US" sz="1400" kern="0" dirty="0">
                <a:solidFill>
                  <a:srgbClr val="000000"/>
                </a:solidFill>
                <a:latin typeface="Arial"/>
                <a:ea typeface="宋体"/>
              </a:rPr>
              <a:t>的测试</a:t>
            </a:r>
          </a:p>
          <a:p>
            <a:pPr marL="461963" lvl="1" indent="-184150" fontAlgn="base">
              <a:lnSpc>
                <a:spcPct val="90000"/>
              </a:lnSpc>
              <a:spcBef>
                <a:spcPct val="20000"/>
              </a:spcBef>
              <a:spcAft>
                <a:spcPct val="0"/>
              </a:spcAft>
              <a:buFontTx/>
              <a:buChar char="–"/>
              <a:defRPr/>
            </a:pPr>
            <a:r>
              <a:rPr lang="zh-CN" altLang="en-US" sz="1400" kern="0" dirty="0">
                <a:solidFill>
                  <a:srgbClr val="000000"/>
                </a:solidFill>
                <a:latin typeface="Arial"/>
                <a:ea typeface="宋体"/>
              </a:rPr>
              <a:t>验证</a:t>
            </a:r>
            <a:r>
              <a:rPr lang="en-US" altLang="zh-CN" sz="1400" kern="0" dirty="0">
                <a:solidFill>
                  <a:srgbClr val="000000"/>
                </a:solidFill>
                <a:latin typeface="Arial"/>
                <a:ea typeface="宋体"/>
              </a:rPr>
              <a:t>JCL</a:t>
            </a:r>
            <a:r>
              <a:rPr lang="zh-CN" altLang="en-US" sz="1400" kern="0" dirty="0">
                <a:solidFill>
                  <a:srgbClr val="000000"/>
                </a:solidFill>
                <a:latin typeface="Arial"/>
                <a:ea typeface="宋体"/>
              </a:rPr>
              <a:t>或者</a:t>
            </a:r>
            <a:r>
              <a:rPr lang="en-US" altLang="zh-CN" sz="1400" kern="0" dirty="0">
                <a:solidFill>
                  <a:srgbClr val="000000"/>
                </a:solidFill>
                <a:latin typeface="Arial"/>
                <a:ea typeface="宋体"/>
              </a:rPr>
              <a:t>Job</a:t>
            </a:r>
            <a:r>
              <a:rPr lang="zh-CN" altLang="en-US" sz="1400" kern="0" dirty="0">
                <a:solidFill>
                  <a:srgbClr val="000000"/>
                </a:solidFill>
                <a:latin typeface="Arial"/>
                <a:ea typeface="宋体"/>
              </a:rPr>
              <a:t>执行的正确性。</a:t>
            </a:r>
          </a:p>
          <a:p>
            <a:pPr marL="461963" lvl="1" indent="-184150" fontAlgn="base">
              <a:lnSpc>
                <a:spcPct val="90000"/>
              </a:lnSpc>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400" b="1" kern="0" dirty="0">
                <a:solidFill>
                  <a:srgbClr val="FF0000"/>
                </a:solidFill>
                <a:latin typeface="Arial"/>
                <a:ea typeface="宋体"/>
              </a:rPr>
              <a:t>Performance </a:t>
            </a:r>
            <a:r>
              <a:rPr lang="zh-CN" altLang="en-US" sz="1400" kern="0" dirty="0">
                <a:solidFill>
                  <a:srgbClr val="FF0000"/>
                </a:solidFill>
                <a:latin typeface="Arial"/>
                <a:ea typeface="宋体"/>
              </a:rPr>
              <a:t>性能测试</a:t>
            </a:r>
          </a:p>
          <a:p>
            <a:pPr marL="461963" lvl="1" indent="-184150" fontAlgn="base">
              <a:lnSpc>
                <a:spcPct val="90000"/>
              </a:lnSpc>
              <a:spcBef>
                <a:spcPct val="20000"/>
              </a:spcBef>
              <a:spcAft>
                <a:spcPct val="0"/>
              </a:spcAft>
              <a:buFontTx/>
              <a:buChar char="–"/>
              <a:defRPr/>
            </a:pPr>
            <a:r>
              <a:rPr lang="zh-CN" altLang="en-US" sz="1400" kern="0" dirty="0">
                <a:solidFill>
                  <a:srgbClr val="FF0000"/>
                </a:solidFill>
                <a:latin typeface="Arial"/>
                <a:ea typeface="宋体"/>
              </a:rPr>
              <a:t>验证应用程序在类生产环境下达到期望的预期的性能指标。</a:t>
            </a:r>
          </a:p>
          <a:p>
            <a:pPr marL="461963" lvl="1" indent="-184150" fontAlgn="base">
              <a:lnSpc>
                <a:spcPct val="90000"/>
              </a:lnSpc>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400" b="1" kern="0" dirty="0">
                <a:solidFill>
                  <a:srgbClr val="FF0000"/>
                </a:solidFill>
                <a:latin typeface="Arial"/>
                <a:ea typeface="宋体"/>
              </a:rPr>
              <a:t>Security  </a:t>
            </a:r>
            <a:r>
              <a:rPr lang="zh-CN" altLang="en-US" sz="1400" kern="0" dirty="0">
                <a:solidFill>
                  <a:srgbClr val="FF0000"/>
                </a:solidFill>
                <a:latin typeface="Arial"/>
                <a:ea typeface="宋体"/>
              </a:rPr>
              <a:t>安全的测试</a:t>
            </a:r>
          </a:p>
          <a:p>
            <a:pPr marL="461963" lvl="1" indent="-184150" fontAlgn="base">
              <a:lnSpc>
                <a:spcPct val="90000"/>
              </a:lnSpc>
              <a:spcBef>
                <a:spcPct val="20000"/>
              </a:spcBef>
              <a:spcAft>
                <a:spcPct val="0"/>
              </a:spcAft>
              <a:buFontTx/>
              <a:buChar char="–"/>
              <a:defRPr/>
            </a:pPr>
            <a:r>
              <a:rPr lang="zh-CN" altLang="en-US" sz="1400" kern="0" dirty="0">
                <a:solidFill>
                  <a:srgbClr val="FF0000"/>
                </a:solidFill>
                <a:latin typeface="Arial"/>
                <a:ea typeface="宋体"/>
              </a:rPr>
              <a:t>验证应用软件可为数据提供足够级别的保护和保密功能。</a:t>
            </a:r>
          </a:p>
          <a:p>
            <a:pPr marL="461963" lvl="1" indent="-184150" fontAlgn="base">
              <a:lnSpc>
                <a:spcPct val="90000"/>
              </a:lnSpc>
              <a:spcBef>
                <a:spcPct val="20000"/>
              </a:spcBef>
              <a:spcAft>
                <a:spcPct val="0"/>
              </a:spcAft>
              <a:buFontTx/>
              <a:buChar char="–"/>
              <a:defRPr/>
            </a:pPr>
            <a:endParaRPr lang="zh-CN" altLang="en-US" sz="1400" kern="0" dirty="0">
              <a:solidFill>
                <a:srgbClr val="000000"/>
              </a:solidFill>
              <a:latin typeface="Arial"/>
              <a:ea typeface="宋体"/>
            </a:endParaRPr>
          </a:p>
          <a:p>
            <a:pPr marL="192088" lvl="0" indent="-192088" fontAlgn="base">
              <a:lnSpc>
                <a:spcPct val="90000"/>
              </a:lnSpc>
              <a:spcBef>
                <a:spcPct val="20000"/>
              </a:spcBef>
              <a:spcAft>
                <a:spcPct val="0"/>
              </a:spcAft>
              <a:buFontTx/>
              <a:buChar char="•"/>
              <a:defRPr/>
            </a:pPr>
            <a:r>
              <a:rPr lang="en-US" altLang="zh-CN" sz="1400" b="1" kern="0" dirty="0">
                <a:solidFill>
                  <a:srgbClr val="000000"/>
                </a:solidFill>
                <a:latin typeface="Arial"/>
                <a:ea typeface="宋体"/>
              </a:rPr>
              <a:t>Stress/Volume </a:t>
            </a:r>
            <a:r>
              <a:rPr lang="zh-CN" altLang="en-US" sz="1400" kern="0" dirty="0">
                <a:solidFill>
                  <a:srgbClr val="000000"/>
                </a:solidFill>
                <a:latin typeface="Arial"/>
                <a:ea typeface="宋体"/>
              </a:rPr>
              <a:t>压力</a:t>
            </a:r>
            <a:r>
              <a:rPr lang="en-US" altLang="zh-CN" sz="1400" kern="0" dirty="0">
                <a:solidFill>
                  <a:srgbClr val="000000"/>
                </a:solidFill>
                <a:latin typeface="Arial"/>
                <a:ea typeface="宋体"/>
              </a:rPr>
              <a:t>/</a:t>
            </a:r>
            <a:r>
              <a:rPr lang="zh-CN" altLang="en-US" sz="1400" kern="0" dirty="0">
                <a:solidFill>
                  <a:srgbClr val="000000"/>
                </a:solidFill>
                <a:latin typeface="Arial"/>
                <a:ea typeface="宋体"/>
              </a:rPr>
              <a:t>容量测试</a:t>
            </a:r>
          </a:p>
          <a:p>
            <a:pPr marL="461963" lvl="1" indent="-184150" fontAlgn="base">
              <a:lnSpc>
                <a:spcPct val="90000"/>
              </a:lnSpc>
              <a:spcBef>
                <a:spcPct val="20000"/>
              </a:spcBef>
              <a:spcAft>
                <a:spcPct val="0"/>
              </a:spcAft>
              <a:buFontTx/>
              <a:buChar char="–"/>
              <a:defRPr/>
            </a:pPr>
            <a:r>
              <a:rPr lang="zh-CN" altLang="en-US" sz="1400" kern="0" dirty="0">
                <a:solidFill>
                  <a:srgbClr val="000000"/>
                </a:solidFill>
                <a:latin typeface="Arial"/>
                <a:ea typeface="宋体"/>
              </a:rPr>
              <a:t>验证在数据量峰值的情况下，应用软件的性能指标可以接受。</a:t>
            </a:r>
          </a:p>
          <a:p>
            <a:pPr lvl="1" fontAlgn="base">
              <a:spcBef>
                <a:spcPct val="20000"/>
              </a:spcBef>
              <a:spcAft>
                <a:spcPts val="1200"/>
              </a:spcAft>
              <a:defRPr/>
            </a:pPr>
            <a:endParaRPr lang="zh-CN" altLang="en-US" sz="1400" kern="0" dirty="0">
              <a:solidFill>
                <a:srgbClr val="000000"/>
              </a:solidFill>
              <a:latin typeface="Arial"/>
              <a:ea typeface="宋体"/>
            </a:endParaRPr>
          </a:p>
          <a:p>
            <a:pPr lvl="1" fontAlgn="base">
              <a:spcBef>
                <a:spcPct val="20000"/>
              </a:spcBef>
              <a:spcAft>
                <a:spcPts val="1200"/>
              </a:spcAft>
              <a:defRPr/>
            </a:pPr>
            <a:endParaRPr lang="zh-CN" altLang="en-US" sz="1400" kern="0" dirty="0">
              <a:solidFill>
                <a:srgbClr val="000000"/>
              </a:solidFill>
              <a:latin typeface="Arial"/>
              <a:ea typeface="宋体"/>
            </a:endParaRPr>
          </a:p>
          <a:p>
            <a:pPr lvl="1" fontAlgn="base">
              <a:spcBef>
                <a:spcPct val="20000"/>
              </a:spcBef>
              <a:spcAft>
                <a:spcPts val="1200"/>
              </a:spcAft>
              <a:defRPr/>
            </a:pPr>
            <a:endParaRPr lang="en-US" altLang="zh-CN" sz="1400" kern="0" dirty="0">
              <a:solidFill>
                <a:srgbClr val="000000"/>
              </a:solidFill>
              <a:latin typeface="Arial"/>
              <a:ea typeface="宋体"/>
            </a:endParaRPr>
          </a:p>
          <a:p>
            <a:pPr marL="277813" lvl="1" fontAlgn="base">
              <a:lnSpc>
                <a:spcPct val="90000"/>
              </a:lnSpc>
              <a:spcBef>
                <a:spcPct val="20000"/>
              </a:spcBef>
              <a:spcAft>
                <a:spcPct val="0"/>
              </a:spcAft>
              <a:defRPr/>
            </a:pPr>
            <a:endParaRPr lang="zh-CN" altLang="en-US" sz="1600" kern="0" dirty="0">
              <a:solidFill>
                <a:srgbClr val="FF0000"/>
              </a:solidFill>
              <a:latin typeface="Arial"/>
              <a:ea typeface="宋体"/>
            </a:endParaRPr>
          </a:p>
          <a:p>
            <a:pPr lvl="1" fontAlgn="base">
              <a:spcBef>
                <a:spcPct val="20000"/>
              </a:spcBef>
              <a:spcAft>
                <a:spcPts val="1200"/>
              </a:spcAft>
              <a:defRPr/>
            </a:pPr>
            <a:endParaRPr lang="zh-CN" altLang="en-US" sz="1400" kern="0" dirty="0">
              <a:solidFill>
                <a:srgbClr val="000000"/>
              </a:solidFill>
              <a:latin typeface="Arial"/>
              <a:ea typeface="宋体"/>
            </a:endParaRPr>
          </a:p>
        </p:txBody>
      </p:sp>
    </p:spTree>
    <p:extLst>
      <p:ext uri="{BB962C8B-B14F-4D97-AF65-F5344CB8AC3E}">
        <p14:creationId xmlns:p14="http://schemas.microsoft.com/office/powerpoint/2010/main" val="284675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
        <p:nvSpPr>
          <p:cNvPr id="4" name="TextBox 4"/>
          <p:cNvSpPr txBox="1"/>
          <p:nvPr/>
        </p:nvSpPr>
        <p:spPr>
          <a:xfrm>
            <a:off x="697248" y="260648"/>
            <a:ext cx="3429024" cy="400110"/>
          </a:xfrm>
          <a:prstGeom prst="rect">
            <a:avLst/>
          </a:prstGeom>
          <a:noFill/>
        </p:spPr>
        <p:txBody>
          <a:bodyPr wrap="square" rtlCol="0">
            <a:spAutoFit/>
          </a:bodyPr>
          <a:lstStyle/>
          <a:p>
            <a:r>
              <a:rPr lang="zh-CN" altLang="en-US" sz="2000" b="1" dirty="0" smtClean="0"/>
              <a:t>课程目标</a:t>
            </a:r>
            <a:endParaRPr lang="zh-CN" altLang="en-US" sz="2000" b="1" dirty="0"/>
          </a:p>
        </p:txBody>
      </p:sp>
      <p:sp>
        <p:nvSpPr>
          <p:cNvPr id="6" name="Rectangle 6"/>
          <p:cNvSpPr txBox="1">
            <a:spLocks noChangeArrowheads="1"/>
          </p:cNvSpPr>
          <p:nvPr/>
        </p:nvSpPr>
        <p:spPr bwMode="auto">
          <a:xfrm>
            <a:off x="827584" y="874316"/>
            <a:ext cx="8208912" cy="4320480"/>
          </a:xfrm>
          <a:prstGeom prst="rect">
            <a:avLst/>
          </a:prstGeom>
          <a:noFill/>
          <a:ln w="9525">
            <a:noFill/>
            <a:miter lim="800000"/>
            <a:headEnd/>
            <a:tailEnd/>
          </a:ln>
        </p:spPr>
        <p:txBody>
          <a:bodyPr/>
          <a:lstStyle/>
          <a:p>
            <a:pPr marL="342900" indent="11113" eaLnBrk="0" hangingPunct="0">
              <a:spcBef>
                <a:spcPct val="20000"/>
              </a:spcBef>
              <a:spcAft>
                <a:spcPts val="600"/>
              </a:spcAft>
            </a:pPr>
            <a:r>
              <a:rPr lang="zh-CN" altLang="en-US" sz="2000" dirty="0">
                <a:solidFill>
                  <a:schemeClr val="tx2"/>
                </a:solidFill>
                <a:latin typeface="宋体" pitchFamily="2" charset="-122"/>
              </a:rPr>
              <a:t>完成本课程的学习之后，你能够：</a:t>
            </a:r>
          </a:p>
          <a:p>
            <a:pPr marL="342900" indent="11113" eaLnBrk="0" hangingPunct="0">
              <a:spcBef>
                <a:spcPct val="20000"/>
              </a:spcBef>
              <a:spcAft>
                <a:spcPts val="600"/>
              </a:spcAft>
            </a:pPr>
            <a:endParaRPr lang="en-US" altLang="zh-CN" sz="1400" dirty="0" smtClean="0">
              <a:solidFill>
                <a:schemeClr val="tx2"/>
              </a:solidFill>
              <a:latin typeface="宋体" pitchFamily="2" charset="-122"/>
            </a:endParaRPr>
          </a:p>
          <a:p>
            <a:pPr marL="342900" lvl="0" indent="11113" eaLnBrk="0" fontAlgn="base" hangingPunct="0">
              <a:lnSpc>
                <a:spcPct val="150000"/>
              </a:lnSpc>
              <a:spcBef>
                <a:spcPts val="600"/>
              </a:spcBef>
              <a:spcAft>
                <a:spcPct val="0"/>
              </a:spcAft>
              <a:buFont typeface="Wingdings" pitchFamily="2" charset="2"/>
              <a:buChar char="Ø"/>
            </a:pPr>
            <a:r>
              <a:rPr lang="zh-CN" altLang="en-US" sz="2000" dirty="0" smtClean="0">
                <a:latin typeface="Calibri" pitchFamily="34" charset="0"/>
              </a:rPr>
              <a:t>      了解测试的基础概念和基本原理</a:t>
            </a:r>
          </a:p>
          <a:p>
            <a:pPr marL="342900" indent="11113" eaLnBrk="0" hangingPunct="0">
              <a:lnSpc>
                <a:spcPct val="150000"/>
              </a:lnSpc>
              <a:spcBef>
                <a:spcPts val="600"/>
              </a:spcBef>
              <a:buFont typeface="Wingdings" pitchFamily="2" charset="2"/>
              <a:buChar char="Ø"/>
            </a:pPr>
            <a:r>
              <a:rPr lang="zh-CN" altLang="en-US" sz="2000" dirty="0" smtClean="0">
                <a:latin typeface="Calibri" pitchFamily="34" charset="0"/>
              </a:rPr>
              <a:t>      了解测试方法和测试的流程阶段及缺陷流程</a:t>
            </a:r>
          </a:p>
          <a:p>
            <a:pPr marL="342900" indent="11113" eaLnBrk="0" hangingPunct="0">
              <a:lnSpc>
                <a:spcPct val="150000"/>
              </a:lnSpc>
              <a:spcBef>
                <a:spcPts val="600"/>
              </a:spcBef>
              <a:buFont typeface="Wingdings" pitchFamily="2" charset="2"/>
              <a:buChar char="Ø"/>
            </a:pPr>
            <a:r>
              <a:rPr lang="zh-CN" altLang="en-US" sz="2000" dirty="0" smtClean="0">
                <a:latin typeface="Calibri" pitchFamily="34" charset="0"/>
              </a:rPr>
              <a:t>      了解测试类型与关键技术及公司常用工具</a:t>
            </a:r>
          </a:p>
          <a:p>
            <a:pPr marL="342900" indent="11113" eaLnBrk="0" hangingPunct="0">
              <a:lnSpc>
                <a:spcPct val="150000"/>
              </a:lnSpc>
              <a:spcBef>
                <a:spcPts val="600"/>
              </a:spcBef>
              <a:buFont typeface="Wingdings" pitchFamily="2" charset="2"/>
              <a:buChar char="Ø"/>
            </a:pPr>
            <a:r>
              <a:rPr lang="zh-CN" altLang="en-US" sz="2000" dirty="0" smtClean="0">
                <a:latin typeface="Calibri" pitchFamily="34" charset="0"/>
              </a:rPr>
              <a:t>      了解公司自动化测试基础概念</a:t>
            </a:r>
            <a:endParaRPr lang="en-US" altLang="zh-CN" sz="2000" dirty="0" smtClean="0">
              <a:latin typeface="Calibri" pitchFamily="34" charset="0"/>
            </a:endParaRPr>
          </a:p>
          <a:p>
            <a:pPr marL="342900" indent="11113" eaLnBrk="0" hangingPunct="0">
              <a:lnSpc>
                <a:spcPct val="150000"/>
              </a:lnSpc>
              <a:spcBef>
                <a:spcPts val="600"/>
              </a:spcBef>
              <a:buFont typeface="Wingdings" pitchFamily="2" charset="2"/>
              <a:buChar char="Ø"/>
            </a:pPr>
            <a:r>
              <a:rPr lang="zh-CN" altLang="en-US" sz="2000" dirty="0" smtClean="0">
                <a:latin typeface="Calibri" pitchFamily="34" charset="0"/>
              </a:rPr>
              <a:t>       通过</a:t>
            </a:r>
            <a:r>
              <a:rPr lang="zh-CN" altLang="en-US" sz="2000" dirty="0">
                <a:latin typeface="Calibri" pitchFamily="34" charset="0"/>
              </a:rPr>
              <a:t>学习认识到测试的重要性和意义</a:t>
            </a:r>
            <a:endParaRPr lang="en-US" altLang="zh-CN" sz="2000" dirty="0">
              <a:latin typeface="Calibri" pitchFamily="34" charset="0"/>
            </a:endParaRPr>
          </a:p>
          <a:p>
            <a:pPr marL="342900" indent="11113" eaLnBrk="0" hangingPunct="0">
              <a:lnSpc>
                <a:spcPct val="150000"/>
              </a:lnSpc>
              <a:spcBef>
                <a:spcPts val="600"/>
              </a:spcBef>
              <a:buFont typeface="Wingdings" pitchFamily="2" charset="2"/>
              <a:buChar char="Ø"/>
            </a:pPr>
            <a:endParaRPr lang="zh-CN" altLang="en-US" sz="2000" dirty="0">
              <a:latin typeface="Calibri" pitchFamily="34"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96680"/>
            <a:ext cx="2411760" cy="1768624"/>
          </a:xfrm>
          <a:prstGeom prst="rect">
            <a:avLst/>
          </a:prstGeom>
        </p:spPr>
      </p:pic>
    </p:spTree>
    <p:extLst>
      <p:ext uri="{BB962C8B-B14F-4D97-AF65-F5344CB8AC3E}">
        <p14:creationId xmlns:p14="http://schemas.microsoft.com/office/powerpoint/2010/main" val="4211716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216024" y="116880"/>
            <a:ext cx="5436096" cy="4318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8" name="矩形 21"/>
          <p:cNvSpPr>
            <a:spLocks noChangeArrowheads="1"/>
          </p:cNvSpPr>
          <p:nvPr/>
        </p:nvSpPr>
        <p:spPr bwMode="auto">
          <a:xfrm>
            <a:off x="179512" y="164505"/>
            <a:ext cx="5328592" cy="369332"/>
          </a:xfrm>
          <a:prstGeom prst="rect">
            <a:avLst/>
          </a:prstGeom>
          <a:noFill/>
          <a:ln w="9525">
            <a:noFill/>
            <a:miter lim="800000"/>
            <a:headEnd/>
            <a:tailEnd/>
          </a:ln>
        </p:spPr>
        <p:txBody>
          <a:bodyPr wrap="square">
            <a:spAutoFit/>
          </a:bodyPr>
          <a:lstStyle/>
          <a:p>
            <a:r>
              <a:rPr lang="zh-CN" altLang="en-US" b="1" dirty="0" smtClean="0"/>
              <a:t>第</a:t>
            </a:r>
            <a:r>
              <a:rPr lang="zh-CN" altLang="en-US" b="1" dirty="0"/>
              <a:t>五</a:t>
            </a:r>
            <a:r>
              <a:rPr lang="zh-CN" altLang="en-US" b="1" dirty="0" smtClean="0"/>
              <a:t>部分：苏宁测试工具及自动化测试</a:t>
            </a:r>
            <a:r>
              <a:rPr lang="en-US" altLang="zh-CN" b="1" dirty="0" smtClean="0"/>
              <a:t>—</a:t>
            </a:r>
            <a:r>
              <a:rPr lang="zh-CN" altLang="en-US" b="1" dirty="0" smtClean="0"/>
              <a:t>测试工具</a:t>
            </a:r>
            <a:endParaRPr lang="zh-CN" altLang="en-US" dirty="0">
              <a:latin typeface="微软雅黑" pitchFamily="34" charset="-122"/>
              <a:ea typeface="微软雅黑" pitchFamily="34" charset="-122"/>
            </a:endParaRPr>
          </a:p>
        </p:txBody>
      </p:sp>
      <p:sp>
        <p:nvSpPr>
          <p:cNvPr id="9" name="Rectangle 2"/>
          <p:cNvSpPr>
            <a:spLocks noChangeArrowheads="1"/>
          </p:cNvSpPr>
          <p:nvPr/>
        </p:nvSpPr>
        <p:spPr bwMode="auto">
          <a:xfrm>
            <a:off x="35496" y="548680"/>
            <a:ext cx="7632848" cy="432048"/>
          </a:xfrm>
          <a:prstGeom prst="rect">
            <a:avLst/>
          </a:prstGeom>
          <a:solidFill>
            <a:srgbClr val="99CC00"/>
          </a:solidFill>
          <a:ln w="9525">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FFFFF"/>
                </a:solidFill>
                <a:effectLst/>
                <a:uLnTx/>
                <a:uFillTx/>
                <a:cs typeface="Arial" pitchFamily="34" charset="0"/>
              </a:rPr>
              <a:t>测试工具分类列表</a:t>
            </a:r>
          </a:p>
        </p:txBody>
      </p:sp>
      <p:graphicFrame>
        <p:nvGraphicFramePr>
          <p:cNvPr id="10" name="Group 44"/>
          <p:cNvGraphicFramePr>
            <a:graphicFrameLocks/>
          </p:cNvGraphicFramePr>
          <p:nvPr>
            <p:extLst>
              <p:ext uri="{D42A27DB-BD31-4B8C-83A1-F6EECF244321}">
                <p14:modId xmlns:p14="http://schemas.microsoft.com/office/powerpoint/2010/main" val="1783018371"/>
              </p:ext>
            </p:extLst>
          </p:nvPr>
        </p:nvGraphicFramePr>
        <p:xfrm>
          <a:off x="296885" y="1268760"/>
          <a:ext cx="6759711" cy="4753322"/>
        </p:xfrm>
        <a:graphic>
          <a:graphicData uri="http://schemas.openxmlformats.org/drawingml/2006/table">
            <a:tbl>
              <a:tblPr/>
              <a:tblGrid>
                <a:gridCol w="2729346"/>
                <a:gridCol w="4030365"/>
              </a:tblGrid>
              <a:tr h="313521">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工具分类</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工具名称</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2452">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缺陷管理工具</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JIRA</a:t>
                      </a:r>
                      <a:r>
                        <a:rPr kumimoji="0" lang="zh-CN" altLang="en-US" sz="1400" b="0"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400" b="0" i="0" u="none" strike="noStrike" kern="1200" cap="none" normalizeH="0" baseline="0" dirty="0" smtClean="0">
                          <a:ln>
                            <a:noFill/>
                          </a:ln>
                          <a:solidFill>
                            <a:schemeClr val="tx1"/>
                          </a:solidFill>
                          <a:effectLst/>
                          <a:latin typeface="Arial" pitchFamily="34" charset="0"/>
                          <a:ea typeface="宋体" pitchFamily="2" charset="-122"/>
                          <a:cs typeface="Arial" pitchFamily="34" charset="0"/>
                          <a:hlinkClick r:id="rId3"/>
                        </a:rPr>
                        <a:t>http://newjira.cnsuning.com/secure/Dashboard.jspa</a:t>
                      </a:r>
                      <a:endParaRPr kumimoji="0" lang="en-US" altLang="zh-CN" sz="1400" b="0" i="0" u="none" strike="noStrike" kern="1200"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8538">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测试管理工具</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蛙测：</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http://test.cnsuning.com/newIndex</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143">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自动化测试工具</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SAT</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143">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性能测试工具</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LoadRunner</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7129">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配置管理工具</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SVN</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7129">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项目管理工具</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ITP</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74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压测平台</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smtClean="0">
                          <a:ln>
                            <a:noFill/>
                          </a:ln>
                          <a:solidFill>
                            <a:schemeClr val="tx1"/>
                          </a:solidFill>
                          <a:effectLst/>
                          <a:latin typeface="Arial" pitchFamily="34" charset="0"/>
                          <a:ea typeface="+mn-ea"/>
                          <a:cs typeface="Arial" pitchFamily="34" charset="0"/>
                        </a:rPr>
                        <a:t>蛙测：</a:t>
                      </a:r>
                      <a:endParaRPr kumimoji="0" lang="en-US" altLang="zh-CN" sz="1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pitchFamily="34" charset="0"/>
                          <a:ea typeface="+mn-ea"/>
                          <a:cs typeface="Arial" pitchFamily="34" charset="0"/>
                        </a:rPr>
                        <a:t>http://test.cnsuning.com/newIndex</a:t>
                      </a: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0842">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安全测试</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itchFamily="34" charset="0"/>
                          <a:ea typeface="+mn-ea"/>
                          <a:cs typeface="Arial" pitchFamily="34" charset="0"/>
                        </a:rPr>
                        <a:t>蛙测：</a:t>
                      </a:r>
                      <a:endParaRPr kumimoji="0" lang="en-US" altLang="zh-CN" sz="1400" b="0" i="0" u="none" strike="noStrike" cap="none" normalizeH="0" baseline="0" dirty="0" smtClean="0">
                        <a:ln>
                          <a:noFill/>
                        </a:ln>
                        <a:solidFill>
                          <a:schemeClr val="tx1"/>
                        </a:solidFill>
                        <a:effectLst/>
                        <a:latin typeface="Arial" pitchFamily="34" charset="0"/>
                        <a:ea typeface="+mn-ea"/>
                        <a:cs typeface="Arial" pitchFamily="34" charset="0"/>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mn-ea"/>
                          <a:cs typeface="Arial" pitchFamily="34" charset="0"/>
                        </a:rPr>
                        <a:t>http://test.cnsuning.com/newIndex</a:t>
                      </a:r>
                    </a:p>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91437" marR="91437" marT="45719" marB="4571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 name="Rectangle 3"/>
          <p:cNvSpPr>
            <a:spLocks noChangeArrowheads="1"/>
          </p:cNvSpPr>
          <p:nvPr/>
        </p:nvSpPr>
        <p:spPr bwMode="auto">
          <a:xfrm>
            <a:off x="35496" y="980728"/>
            <a:ext cx="7632848" cy="5184576"/>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69754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288032" y="476920"/>
            <a:ext cx="5436096" cy="4318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8" name="矩形 21"/>
          <p:cNvSpPr>
            <a:spLocks noChangeArrowheads="1"/>
          </p:cNvSpPr>
          <p:nvPr/>
        </p:nvSpPr>
        <p:spPr bwMode="auto">
          <a:xfrm>
            <a:off x="251520" y="539388"/>
            <a:ext cx="5616624" cy="369332"/>
          </a:xfrm>
          <a:prstGeom prst="rect">
            <a:avLst/>
          </a:prstGeom>
          <a:noFill/>
          <a:ln w="9525">
            <a:noFill/>
            <a:miter lim="800000"/>
            <a:headEnd/>
            <a:tailEnd/>
          </a:ln>
        </p:spPr>
        <p:txBody>
          <a:bodyPr wrap="square">
            <a:spAutoFit/>
          </a:bodyPr>
          <a:lstStyle/>
          <a:p>
            <a:r>
              <a:rPr lang="zh-CN" altLang="en-US" b="1" dirty="0" smtClean="0"/>
              <a:t>第</a:t>
            </a:r>
            <a:r>
              <a:rPr lang="zh-CN" altLang="en-US" b="1" dirty="0"/>
              <a:t>五</a:t>
            </a:r>
            <a:r>
              <a:rPr lang="zh-CN" altLang="en-US" b="1" dirty="0" smtClean="0"/>
              <a:t>部分：苏宁测试工具及专项测试</a:t>
            </a:r>
            <a:r>
              <a:rPr lang="en-US" altLang="zh-CN" b="1" dirty="0" smtClean="0"/>
              <a:t>—</a:t>
            </a:r>
            <a:r>
              <a:rPr lang="zh-CN" altLang="en-US" b="1" dirty="0" smtClean="0"/>
              <a:t>专项测试</a:t>
            </a:r>
            <a:endParaRPr lang="zh-CN" altLang="en-US" dirty="0">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251520" y="1196752"/>
            <a:ext cx="7651336" cy="4443926"/>
          </a:xfrm>
          <a:prstGeom prst="rect">
            <a:avLst/>
          </a:prstGeom>
        </p:spPr>
      </p:pic>
    </p:spTree>
    <p:extLst>
      <p:ext uri="{BB962C8B-B14F-4D97-AF65-F5344CB8AC3E}">
        <p14:creationId xmlns:p14="http://schemas.microsoft.com/office/powerpoint/2010/main" val="2155776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288032" y="188888"/>
            <a:ext cx="5436096" cy="4318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8" name="矩形 21"/>
          <p:cNvSpPr>
            <a:spLocks noChangeArrowheads="1"/>
          </p:cNvSpPr>
          <p:nvPr/>
        </p:nvSpPr>
        <p:spPr bwMode="auto">
          <a:xfrm>
            <a:off x="251520" y="236513"/>
            <a:ext cx="5616624" cy="369332"/>
          </a:xfrm>
          <a:prstGeom prst="rect">
            <a:avLst/>
          </a:prstGeom>
          <a:noFill/>
          <a:ln w="9525">
            <a:noFill/>
            <a:miter lim="800000"/>
            <a:headEnd/>
            <a:tailEnd/>
          </a:ln>
        </p:spPr>
        <p:txBody>
          <a:bodyPr wrap="square">
            <a:spAutoFit/>
          </a:bodyPr>
          <a:lstStyle/>
          <a:p>
            <a:r>
              <a:rPr lang="zh-CN" altLang="en-US" b="1" dirty="0" smtClean="0"/>
              <a:t>第</a:t>
            </a:r>
            <a:r>
              <a:rPr lang="zh-CN" altLang="en-US" b="1" dirty="0"/>
              <a:t>五</a:t>
            </a:r>
            <a:r>
              <a:rPr lang="zh-CN" altLang="en-US" b="1" dirty="0" smtClean="0"/>
              <a:t>部分：苏宁测试工具及自动化测试</a:t>
            </a:r>
            <a:r>
              <a:rPr lang="en-US" altLang="zh-CN" b="1" dirty="0" smtClean="0"/>
              <a:t>—</a:t>
            </a:r>
            <a:r>
              <a:rPr lang="zh-CN" altLang="en-US" b="1" dirty="0" smtClean="0"/>
              <a:t>自动化测试</a:t>
            </a:r>
            <a:endParaRPr lang="zh-CN" altLang="en-US" dirty="0">
              <a:latin typeface="微软雅黑" pitchFamily="34" charset="-122"/>
              <a:ea typeface="微软雅黑" pitchFamily="34" charset="-122"/>
            </a:endParaRPr>
          </a:p>
        </p:txBody>
      </p:sp>
      <p:sp>
        <p:nvSpPr>
          <p:cNvPr id="12" name="圆角矩形 11"/>
          <p:cNvSpPr/>
          <p:nvPr/>
        </p:nvSpPr>
        <p:spPr bwMode="auto">
          <a:xfrm>
            <a:off x="0" y="917972"/>
            <a:ext cx="7308304" cy="1358900"/>
          </a:xfrm>
          <a:prstGeom prst="roundRect">
            <a:avLst>
              <a:gd name="adj" fmla="val 12850"/>
            </a:avLst>
          </a:prstGeom>
          <a:noFill/>
          <a:ln w="76200">
            <a:solidFill>
              <a:srgbClr val="F255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Wingdings" pitchFamily="2" charset="2"/>
              <a:buChar char="l"/>
              <a:defRPr/>
            </a:pPr>
            <a:endParaRPr lang="zh-CN" altLang="en-US" sz="1600" dirty="0">
              <a:solidFill>
                <a:schemeClr val="tx1"/>
              </a:solidFill>
              <a:latin typeface="微软雅黑" pitchFamily="34" charset="-122"/>
              <a:ea typeface="微软雅黑" pitchFamily="34" charset="-122"/>
            </a:endParaRPr>
          </a:p>
        </p:txBody>
      </p:sp>
      <p:sp>
        <p:nvSpPr>
          <p:cNvPr id="13" name="矩形 15"/>
          <p:cNvSpPr>
            <a:spLocks noChangeArrowheads="1"/>
          </p:cNvSpPr>
          <p:nvPr/>
        </p:nvSpPr>
        <p:spPr bwMode="auto">
          <a:xfrm>
            <a:off x="142731" y="1085255"/>
            <a:ext cx="1620957" cy="615553"/>
          </a:xfrm>
          <a:prstGeom prst="rect">
            <a:avLst/>
          </a:prstGeom>
          <a:noFill/>
          <a:ln w="9525">
            <a:noFill/>
            <a:miter lim="800000"/>
            <a:headEnd/>
            <a:tailEnd/>
          </a:ln>
        </p:spPr>
        <p:txBody>
          <a:bodyPr wrap="none">
            <a:spAutoFit/>
          </a:bodyPr>
          <a:lstStyle/>
          <a:p>
            <a:r>
              <a:rPr lang="zh-CN" altLang="en-US" sz="1600" b="1" dirty="0" smtClean="0">
                <a:latin typeface="微软雅黑" pitchFamily="34" charset="-122"/>
                <a:ea typeface="微软雅黑" pitchFamily="34" charset="-122"/>
              </a:rPr>
              <a:t>自动化测试定义</a:t>
            </a:r>
            <a:endParaRPr lang="en-US" altLang="zh-CN" sz="1600" b="1"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 name="文本框 2"/>
          <p:cNvSpPr txBox="1"/>
          <p:nvPr/>
        </p:nvSpPr>
        <p:spPr>
          <a:xfrm>
            <a:off x="75437" y="871552"/>
            <a:ext cx="7376883" cy="1477328"/>
          </a:xfrm>
          <a:prstGeom prst="rect">
            <a:avLst/>
          </a:prstGeom>
          <a:noFill/>
        </p:spPr>
        <p:txBody>
          <a:bodyPr wrap="square" rtlCol="0">
            <a:spAutoFit/>
          </a:bodyPr>
          <a:lstStyle/>
          <a:p>
            <a:endParaRPr lang="zh-CN" altLang="en-US" dirty="0"/>
          </a:p>
          <a:p>
            <a:endParaRPr lang="zh-CN" altLang="en-US" dirty="0"/>
          </a:p>
          <a:p>
            <a:r>
              <a:rPr lang="zh-CN" altLang="en-US" dirty="0" smtClean="0"/>
              <a:t>自动化</a:t>
            </a:r>
            <a:r>
              <a:rPr lang="zh-CN" altLang="en-US" dirty="0"/>
              <a:t>测试是软件测试的一个重要组成部分 把以人为</a:t>
            </a:r>
            <a:r>
              <a:rPr lang="zh-CN" altLang="en-US" dirty="0" smtClean="0"/>
              <a:t>驱动的</a:t>
            </a:r>
            <a:r>
              <a:rPr lang="zh-CN" altLang="en-US" dirty="0"/>
              <a:t>测试行为转化为机器执行的一种过程 意图替代部分人工测试，提高核心价值。 </a:t>
            </a:r>
          </a:p>
          <a:p>
            <a:endParaRPr lang="zh-CN" altLang="en-US" dirty="0"/>
          </a:p>
        </p:txBody>
      </p:sp>
      <p:sp>
        <p:nvSpPr>
          <p:cNvPr id="14" name="圆角矩形 13"/>
          <p:cNvSpPr/>
          <p:nvPr/>
        </p:nvSpPr>
        <p:spPr bwMode="auto">
          <a:xfrm>
            <a:off x="15213" y="2699026"/>
            <a:ext cx="7509115" cy="3264773"/>
          </a:xfrm>
          <a:prstGeom prst="roundRect">
            <a:avLst>
              <a:gd name="adj" fmla="val 12850"/>
            </a:avLst>
          </a:prstGeom>
          <a:noFill/>
          <a:ln w="76200">
            <a:solidFill>
              <a:srgbClr val="F987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Wingdings" pitchFamily="2" charset="2"/>
              <a:buChar char="l"/>
              <a:defRPr/>
            </a:pPr>
            <a:endParaRPr lang="zh-CN" altLang="en-US" sz="1600" dirty="0">
              <a:solidFill>
                <a:schemeClr val="tx1"/>
              </a:solidFill>
              <a:latin typeface="微软雅黑" pitchFamily="34" charset="-122"/>
              <a:ea typeface="微软雅黑" pitchFamily="34" charset="-122"/>
            </a:endParaRPr>
          </a:p>
        </p:txBody>
      </p:sp>
      <p:sp>
        <p:nvSpPr>
          <p:cNvPr id="15" name="矩形 12"/>
          <p:cNvSpPr>
            <a:spLocks noChangeArrowheads="1"/>
          </p:cNvSpPr>
          <p:nvPr/>
        </p:nvSpPr>
        <p:spPr bwMode="auto">
          <a:xfrm>
            <a:off x="33001" y="2833791"/>
            <a:ext cx="1847595" cy="338554"/>
          </a:xfrm>
          <a:prstGeom prst="rect">
            <a:avLst/>
          </a:prstGeom>
          <a:noFill/>
          <a:ln w="9525">
            <a:noFill/>
            <a:miter lim="800000"/>
            <a:headEnd/>
            <a:tailEnd/>
          </a:ln>
        </p:spPr>
        <p:txBody>
          <a:bodyPr wrap="square">
            <a:spAutoFit/>
          </a:bodyPr>
          <a:lstStyle/>
          <a:p>
            <a:r>
              <a:rPr lang="zh-CN" altLang="en-US" sz="1600" b="1" dirty="0" smtClean="0">
                <a:latin typeface="微软雅黑" pitchFamily="34" charset="-122"/>
                <a:ea typeface="微软雅黑" pitchFamily="34" charset="-122"/>
              </a:rPr>
              <a:t>自动化测试优点</a:t>
            </a:r>
            <a:endParaRPr lang="zh-CN" altLang="en-US" sz="1600" b="1" dirty="0">
              <a:latin typeface="微软雅黑" pitchFamily="34" charset="-122"/>
              <a:ea typeface="微软雅黑" pitchFamily="34" charset="-122"/>
            </a:endParaRPr>
          </a:p>
        </p:txBody>
      </p:sp>
      <p:sp>
        <p:nvSpPr>
          <p:cNvPr id="4" name="文本框 3"/>
          <p:cNvSpPr txBox="1"/>
          <p:nvPr/>
        </p:nvSpPr>
        <p:spPr>
          <a:xfrm>
            <a:off x="33000" y="3230974"/>
            <a:ext cx="7491327" cy="2862322"/>
          </a:xfrm>
          <a:prstGeom prst="rect">
            <a:avLst/>
          </a:prstGeom>
          <a:noFill/>
        </p:spPr>
        <p:txBody>
          <a:bodyPr wrap="square" rtlCol="0">
            <a:spAutoFit/>
          </a:bodyPr>
          <a:lstStyle/>
          <a:p>
            <a:r>
              <a:rPr lang="en-US" altLang="zh-CN" dirty="0" smtClean="0"/>
              <a:t>-</a:t>
            </a:r>
            <a:r>
              <a:rPr lang="zh-CN" altLang="en-US" dirty="0" smtClean="0"/>
              <a:t>自动化</a:t>
            </a:r>
            <a:r>
              <a:rPr lang="zh-CN" altLang="en-US" dirty="0"/>
              <a:t>测试可以提高测试效率，使测试人员更加与注于新的测试模 块的建立和开发，从而提高测试覆盖率</a:t>
            </a:r>
            <a:r>
              <a:rPr lang="en-US" altLang="zh-CN" dirty="0"/>
              <a:t>; </a:t>
            </a:r>
            <a:endParaRPr lang="en-US" altLang="zh-CN" dirty="0" smtClean="0"/>
          </a:p>
          <a:p>
            <a:endParaRPr lang="en-US" altLang="zh-CN" dirty="0" smtClean="0"/>
          </a:p>
          <a:p>
            <a:r>
              <a:rPr lang="en-US" altLang="zh-CN" dirty="0" smtClean="0"/>
              <a:t>-</a:t>
            </a:r>
            <a:r>
              <a:rPr lang="zh-CN" altLang="en-US" dirty="0" smtClean="0"/>
              <a:t>其自动化</a:t>
            </a:r>
            <a:r>
              <a:rPr lang="zh-CN" altLang="en-US" dirty="0"/>
              <a:t>测试更便于测试资产的数字化管理，使得测试资产在整个 测试生命周期内可以得到复用，返个特点在功能测试和回归测试中 尤其具有</a:t>
            </a:r>
            <a:r>
              <a:rPr lang="zh-CN" altLang="en-US" dirty="0" smtClean="0"/>
              <a:t>意</a:t>
            </a:r>
            <a:r>
              <a:rPr lang="zh-CN" altLang="en-US" dirty="0"/>
              <a:t>义</a:t>
            </a:r>
            <a:endParaRPr lang="en-US" altLang="zh-CN" dirty="0"/>
          </a:p>
          <a:p>
            <a:pPr marL="285750" indent="-285750">
              <a:buFontTx/>
              <a:buChar char="-"/>
            </a:pPr>
            <a:endParaRPr lang="en-US" altLang="zh-CN" dirty="0" smtClean="0"/>
          </a:p>
          <a:p>
            <a:r>
              <a:rPr lang="en-US" altLang="zh-CN" dirty="0" smtClean="0"/>
              <a:t>- </a:t>
            </a:r>
            <a:r>
              <a:rPr lang="zh-CN" altLang="en-US" dirty="0"/>
              <a:t>测试流程自劢化管理可以使机构的测试</a:t>
            </a:r>
            <a:r>
              <a:rPr lang="zh-CN" altLang="en-US" dirty="0" smtClean="0"/>
              <a:t>活动开展</a:t>
            </a:r>
            <a:r>
              <a:rPr lang="zh-CN" altLang="en-US" dirty="0"/>
              <a:t>更加过程化</a:t>
            </a:r>
            <a:r>
              <a:rPr lang="zh-CN" altLang="en-US" dirty="0" smtClean="0"/>
              <a:t>，过程符合</a:t>
            </a:r>
            <a:r>
              <a:rPr lang="en-US" altLang="zh-CN" dirty="0"/>
              <a:t>CMMI</a:t>
            </a:r>
            <a:r>
              <a:rPr lang="zh-CN" altLang="en-US"/>
              <a:t>过程</a:t>
            </a:r>
            <a:r>
              <a:rPr lang="zh-CN" altLang="en-US" smtClean="0"/>
              <a:t>改进的</a:t>
            </a:r>
            <a:r>
              <a:rPr lang="zh-CN" altLang="en-US" dirty="0"/>
              <a:t>思想。 </a:t>
            </a:r>
          </a:p>
          <a:p>
            <a:endParaRPr lang="zh-CN" altLang="en-US" dirty="0"/>
          </a:p>
        </p:txBody>
      </p:sp>
    </p:spTree>
    <p:extLst>
      <p:ext uri="{BB962C8B-B14F-4D97-AF65-F5344CB8AC3E}">
        <p14:creationId xmlns:p14="http://schemas.microsoft.com/office/powerpoint/2010/main" val="4074333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3" y="4341860"/>
            <a:ext cx="2170952" cy="1735518"/>
          </a:xfrm>
          <a:prstGeom prst="rect">
            <a:avLst/>
          </a:prstGeom>
        </p:spPr>
      </p:pic>
      <p:sp>
        <p:nvSpPr>
          <p:cNvPr id="5" name="五边形 4"/>
          <p:cNvSpPr/>
          <p:nvPr/>
        </p:nvSpPr>
        <p:spPr>
          <a:xfrm>
            <a:off x="288032" y="188888"/>
            <a:ext cx="5436096" cy="4318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8" name="矩形 21"/>
          <p:cNvSpPr>
            <a:spLocks noChangeArrowheads="1"/>
          </p:cNvSpPr>
          <p:nvPr/>
        </p:nvSpPr>
        <p:spPr bwMode="auto">
          <a:xfrm>
            <a:off x="251520" y="236513"/>
            <a:ext cx="5616624" cy="369332"/>
          </a:xfrm>
          <a:prstGeom prst="rect">
            <a:avLst/>
          </a:prstGeom>
          <a:noFill/>
          <a:ln w="9525">
            <a:noFill/>
            <a:miter lim="800000"/>
            <a:headEnd/>
            <a:tailEnd/>
          </a:ln>
        </p:spPr>
        <p:txBody>
          <a:bodyPr wrap="square">
            <a:spAutoFit/>
          </a:bodyPr>
          <a:lstStyle/>
          <a:p>
            <a:r>
              <a:rPr lang="zh-CN" altLang="en-US" b="1" dirty="0" smtClean="0"/>
              <a:t>第</a:t>
            </a:r>
            <a:r>
              <a:rPr lang="zh-CN" altLang="en-US" b="1" dirty="0"/>
              <a:t>五</a:t>
            </a:r>
            <a:r>
              <a:rPr lang="zh-CN" altLang="en-US" b="1" dirty="0" smtClean="0"/>
              <a:t>部分：苏宁测试工具及专项测试</a:t>
            </a:r>
            <a:r>
              <a:rPr lang="en-US" altLang="zh-CN" b="1" dirty="0" smtClean="0"/>
              <a:t>—</a:t>
            </a:r>
            <a:r>
              <a:rPr lang="zh-CN" altLang="en-US" b="1" dirty="0" smtClean="0"/>
              <a:t>自动化测试</a:t>
            </a:r>
            <a:endParaRPr lang="zh-CN" altLang="en-US" dirty="0">
              <a:latin typeface="微软雅黑" pitchFamily="34" charset="-122"/>
              <a:ea typeface="微软雅黑" pitchFamily="34" charset="-122"/>
            </a:endParaRPr>
          </a:p>
        </p:txBody>
      </p:sp>
      <p:sp>
        <p:nvSpPr>
          <p:cNvPr id="10" name="圆角矩形 9"/>
          <p:cNvSpPr/>
          <p:nvPr/>
        </p:nvSpPr>
        <p:spPr bwMode="auto">
          <a:xfrm>
            <a:off x="1871192" y="963392"/>
            <a:ext cx="7272808" cy="3672408"/>
          </a:xfrm>
          <a:prstGeom prst="roundRect">
            <a:avLst>
              <a:gd name="adj" fmla="val 12850"/>
            </a:avLst>
          </a:prstGeom>
          <a:noFill/>
          <a:ln w="76200">
            <a:solidFill>
              <a:srgbClr val="F987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Wingdings" pitchFamily="2" charset="2"/>
              <a:buChar char="l"/>
              <a:defRPr/>
            </a:pPr>
            <a:endParaRPr lang="zh-CN" altLang="en-US" sz="1600" dirty="0">
              <a:solidFill>
                <a:schemeClr val="tx1"/>
              </a:solidFill>
              <a:latin typeface="微软雅黑" pitchFamily="34" charset="-122"/>
              <a:ea typeface="微软雅黑" pitchFamily="34" charset="-122"/>
            </a:endParaRPr>
          </a:p>
        </p:txBody>
      </p:sp>
      <p:sp>
        <p:nvSpPr>
          <p:cNvPr id="11" name="矩形 12"/>
          <p:cNvSpPr>
            <a:spLocks noChangeArrowheads="1"/>
          </p:cNvSpPr>
          <p:nvPr/>
        </p:nvSpPr>
        <p:spPr bwMode="auto">
          <a:xfrm>
            <a:off x="1979712" y="1272282"/>
            <a:ext cx="1620957" cy="338554"/>
          </a:xfrm>
          <a:prstGeom prst="rect">
            <a:avLst/>
          </a:prstGeom>
          <a:noFill/>
          <a:ln w="9525">
            <a:noFill/>
            <a:miter lim="800000"/>
            <a:headEnd/>
            <a:tailEnd/>
          </a:ln>
        </p:spPr>
        <p:txBody>
          <a:bodyPr wrap="none">
            <a:spAutoFit/>
          </a:bodyPr>
          <a:lstStyle/>
          <a:p>
            <a:r>
              <a:rPr lang="zh-CN" altLang="en-US" sz="1600" b="1" dirty="0" smtClean="0">
                <a:latin typeface="微软雅黑" pitchFamily="34" charset="-122"/>
                <a:ea typeface="微软雅黑" pitchFamily="34" charset="-122"/>
              </a:rPr>
              <a:t>自动化测试目的</a:t>
            </a:r>
            <a:endParaRPr lang="zh-CN" altLang="en-US" sz="1600" b="1" dirty="0">
              <a:latin typeface="微软雅黑" pitchFamily="34" charset="-122"/>
              <a:ea typeface="微软雅黑" pitchFamily="34" charset="-122"/>
            </a:endParaRPr>
          </a:p>
        </p:txBody>
      </p:sp>
      <p:sp>
        <p:nvSpPr>
          <p:cNvPr id="2" name="文本框 1"/>
          <p:cNvSpPr txBox="1"/>
          <p:nvPr/>
        </p:nvSpPr>
        <p:spPr>
          <a:xfrm>
            <a:off x="2129590" y="1553658"/>
            <a:ext cx="6336704" cy="3139321"/>
          </a:xfrm>
          <a:prstGeom prst="rect">
            <a:avLst/>
          </a:prstGeom>
          <a:noFill/>
        </p:spPr>
        <p:txBody>
          <a:bodyPr wrap="square" rtlCol="0">
            <a:spAutoFit/>
          </a:bodyPr>
          <a:lstStyle/>
          <a:p>
            <a:endParaRPr lang="zh-CN" altLang="en-US" dirty="0"/>
          </a:p>
          <a:p>
            <a:pPr>
              <a:lnSpc>
                <a:spcPct val="150000"/>
              </a:lnSpc>
            </a:pPr>
            <a:r>
              <a:rPr lang="zh-CN" altLang="en-US" dirty="0" smtClean="0"/>
              <a:t></a:t>
            </a:r>
            <a:r>
              <a:rPr lang="zh-CN" altLang="en-US" dirty="0"/>
              <a:t>缩短测试周期，加快</a:t>
            </a:r>
            <a:r>
              <a:rPr lang="zh-CN" altLang="en-US" dirty="0" smtClean="0"/>
              <a:t>测试进度</a:t>
            </a:r>
            <a:r>
              <a:rPr lang="zh-CN" altLang="en-US" dirty="0"/>
              <a:t>，从而加快产品</a:t>
            </a:r>
            <a:r>
              <a:rPr lang="zh-CN" altLang="en-US" dirty="0" smtClean="0"/>
              <a:t>发布进度 </a:t>
            </a:r>
            <a:endParaRPr lang="zh-CN" altLang="en-US" dirty="0"/>
          </a:p>
          <a:p>
            <a:pPr>
              <a:lnSpc>
                <a:spcPct val="150000"/>
              </a:lnSpc>
            </a:pPr>
            <a:r>
              <a:rPr lang="zh-CN" altLang="en-US" dirty="0"/>
              <a:t>实现更大规模、更大频率的测试、提高测试覆盖率 </a:t>
            </a:r>
          </a:p>
          <a:p>
            <a:pPr>
              <a:lnSpc>
                <a:spcPct val="150000"/>
              </a:lnSpc>
            </a:pPr>
            <a:r>
              <a:rPr lang="zh-CN" altLang="en-US" dirty="0"/>
              <a:t>降低测试成本、</a:t>
            </a:r>
            <a:r>
              <a:rPr lang="zh-CN" altLang="en-US" dirty="0" smtClean="0"/>
              <a:t>持久化</a:t>
            </a:r>
            <a:r>
              <a:rPr lang="zh-CN" altLang="en-US" dirty="0"/>
              <a:t>测试成果 </a:t>
            </a:r>
          </a:p>
          <a:p>
            <a:pPr>
              <a:lnSpc>
                <a:spcPct val="150000"/>
              </a:lnSpc>
            </a:pPr>
            <a:r>
              <a:rPr lang="zh-CN" altLang="en-US" dirty="0"/>
              <a:t>减少重复性枯燥测试工作，提高团队士气 </a:t>
            </a:r>
          </a:p>
          <a:p>
            <a:pPr>
              <a:lnSpc>
                <a:spcPct val="150000"/>
              </a:lnSpc>
            </a:pPr>
            <a:r>
              <a:rPr lang="zh-CN" altLang="en-US" dirty="0"/>
              <a:t>保证回归测试的可控性和一致性 </a:t>
            </a:r>
          </a:p>
          <a:p>
            <a:pPr>
              <a:lnSpc>
                <a:spcPct val="150000"/>
              </a:lnSpc>
            </a:pPr>
            <a:r>
              <a:rPr lang="zh-CN" altLang="en-US" dirty="0"/>
              <a:t></a:t>
            </a:r>
            <a:r>
              <a:rPr lang="zh-CN" altLang="en-US" dirty="0" smtClean="0"/>
              <a:t>辅助测试</a:t>
            </a:r>
            <a:r>
              <a:rPr lang="zh-CN" altLang="en-US" dirty="0"/>
              <a:t>人员完成手工无法完成的测试 </a:t>
            </a:r>
          </a:p>
          <a:p>
            <a:endParaRPr lang="zh-CN" altLang="en-US" dirty="0"/>
          </a:p>
        </p:txBody>
      </p:sp>
    </p:spTree>
    <p:extLst>
      <p:ext uri="{BB962C8B-B14F-4D97-AF65-F5344CB8AC3E}">
        <p14:creationId xmlns:p14="http://schemas.microsoft.com/office/powerpoint/2010/main" val="1506972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288032" y="476920"/>
            <a:ext cx="5436096" cy="4318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8" name="矩形 21"/>
          <p:cNvSpPr>
            <a:spLocks noChangeArrowheads="1"/>
          </p:cNvSpPr>
          <p:nvPr/>
        </p:nvSpPr>
        <p:spPr bwMode="auto">
          <a:xfrm>
            <a:off x="251520" y="539388"/>
            <a:ext cx="5616624" cy="369332"/>
          </a:xfrm>
          <a:prstGeom prst="rect">
            <a:avLst/>
          </a:prstGeom>
          <a:noFill/>
          <a:ln w="9525">
            <a:noFill/>
            <a:miter lim="800000"/>
            <a:headEnd/>
            <a:tailEnd/>
          </a:ln>
        </p:spPr>
        <p:txBody>
          <a:bodyPr wrap="square">
            <a:spAutoFit/>
          </a:bodyPr>
          <a:lstStyle/>
          <a:p>
            <a:r>
              <a:rPr lang="zh-CN" altLang="en-US" b="1" dirty="0" smtClean="0"/>
              <a:t>第</a:t>
            </a:r>
            <a:r>
              <a:rPr lang="zh-CN" altLang="en-US" b="1" dirty="0"/>
              <a:t>五</a:t>
            </a:r>
            <a:r>
              <a:rPr lang="zh-CN" altLang="en-US" b="1" dirty="0" smtClean="0"/>
              <a:t>部分：苏宁测试工具及专项测试</a:t>
            </a:r>
            <a:r>
              <a:rPr lang="en-US" altLang="zh-CN" b="1" dirty="0" smtClean="0"/>
              <a:t>—</a:t>
            </a:r>
            <a:r>
              <a:rPr lang="zh-CN" altLang="en-US" b="1" dirty="0" smtClean="0"/>
              <a:t>苏宁自动化</a:t>
            </a:r>
            <a:endParaRPr lang="zh-CN" altLang="en-US" dirty="0">
              <a:latin typeface="微软雅黑" pitchFamily="34" charset="-122"/>
              <a:ea typeface="微软雅黑" pitchFamily="34" charset="-122"/>
            </a:endParaRPr>
          </a:p>
        </p:txBody>
      </p:sp>
      <p:sp>
        <p:nvSpPr>
          <p:cNvPr id="9" name="圆角矩形 8"/>
          <p:cNvSpPr/>
          <p:nvPr/>
        </p:nvSpPr>
        <p:spPr bwMode="auto">
          <a:xfrm>
            <a:off x="35496" y="2038821"/>
            <a:ext cx="8155756" cy="2974355"/>
          </a:xfrm>
          <a:prstGeom prst="roundRect">
            <a:avLst>
              <a:gd name="adj" fmla="val 12850"/>
            </a:avLst>
          </a:prstGeom>
          <a:noFill/>
          <a:ln w="76200">
            <a:solidFill>
              <a:srgbClr val="2C6C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Wingdings" pitchFamily="2" charset="2"/>
              <a:buChar char="l"/>
              <a:defRPr/>
            </a:pPr>
            <a:endParaRPr lang="zh-CN" altLang="en-US" sz="1600" dirty="0">
              <a:solidFill>
                <a:schemeClr val="tx1"/>
              </a:solidFill>
              <a:latin typeface="微软雅黑" pitchFamily="34" charset="-122"/>
              <a:ea typeface="微软雅黑" pitchFamily="34" charset="-122"/>
            </a:endParaRPr>
          </a:p>
        </p:txBody>
      </p:sp>
      <p:sp>
        <p:nvSpPr>
          <p:cNvPr id="12" name="矩形 12"/>
          <p:cNvSpPr>
            <a:spLocks noChangeArrowheads="1"/>
          </p:cNvSpPr>
          <p:nvPr/>
        </p:nvSpPr>
        <p:spPr bwMode="auto">
          <a:xfrm>
            <a:off x="362048" y="2276872"/>
            <a:ext cx="1224136" cy="338554"/>
          </a:xfrm>
          <a:prstGeom prst="rect">
            <a:avLst/>
          </a:prstGeom>
          <a:noFill/>
          <a:ln w="9525">
            <a:noFill/>
            <a:miter lim="800000"/>
            <a:headEnd/>
            <a:tailEnd/>
          </a:ln>
        </p:spPr>
        <p:txBody>
          <a:bodyPr wrap="square">
            <a:spAutoFit/>
          </a:bodyPr>
          <a:lstStyle/>
          <a:p>
            <a:r>
              <a:rPr lang="zh-CN" altLang="en-US" sz="1600" b="1" dirty="0" smtClean="0">
                <a:latin typeface="微软雅黑" pitchFamily="34" charset="-122"/>
                <a:ea typeface="微软雅黑" pitchFamily="34" charset="-122"/>
              </a:rPr>
              <a:t>苏宁自动化</a:t>
            </a:r>
            <a:endParaRPr lang="zh-CN" altLang="en-US" sz="1600" b="1" dirty="0">
              <a:latin typeface="微软雅黑" pitchFamily="34" charset="-122"/>
              <a:ea typeface="微软雅黑" pitchFamily="34" charset="-122"/>
            </a:endParaRPr>
          </a:p>
        </p:txBody>
      </p:sp>
      <p:sp>
        <p:nvSpPr>
          <p:cNvPr id="3" name="文本框 2"/>
          <p:cNvSpPr txBox="1"/>
          <p:nvPr/>
        </p:nvSpPr>
        <p:spPr>
          <a:xfrm>
            <a:off x="362048" y="2852936"/>
            <a:ext cx="7416824" cy="1477328"/>
          </a:xfrm>
          <a:prstGeom prst="rect">
            <a:avLst/>
          </a:prstGeom>
          <a:noFill/>
        </p:spPr>
        <p:txBody>
          <a:bodyPr wrap="square" rtlCol="0">
            <a:spAutoFit/>
          </a:bodyPr>
          <a:lstStyle/>
          <a:p>
            <a:r>
              <a:rPr lang="zh-CN" altLang="en-US" dirty="0" smtClean="0"/>
              <a:t>苏宁自动化分为</a:t>
            </a:r>
            <a:r>
              <a:rPr lang="en-US" altLang="zh-CN" dirty="0" smtClean="0"/>
              <a:t>WEB-UI</a:t>
            </a:r>
            <a:r>
              <a:rPr lang="zh-CN" altLang="en-US" dirty="0" smtClean="0"/>
              <a:t>自动化、接口自动化、移动端自动化，目前所用的自动化工具为</a:t>
            </a:r>
            <a:r>
              <a:rPr lang="en-US" altLang="zh-CN" dirty="0" smtClean="0"/>
              <a:t>SAT</a:t>
            </a:r>
            <a:r>
              <a:rPr lang="zh-CN" altLang="en-US" dirty="0" smtClean="0"/>
              <a:t>。</a:t>
            </a:r>
            <a:endParaRPr lang="zh-CN" altLang="en-US" dirty="0"/>
          </a:p>
          <a:p>
            <a:r>
              <a:rPr lang="en-US" altLang="zh-CN" dirty="0"/>
              <a:t>SAT</a:t>
            </a:r>
            <a:r>
              <a:rPr lang="zh-CN" altLang="en-US" dirty="0"/>
              <a:t>是</a:t>
            </a:r>
            <a:r>
              <a:rPr lang="en-US" altLang="zh-CN" dirty="0" err="1"/>
              <a:t>Suning</a:t>
            </a:r>
            <a:r>
              <a:rPr lang="zh-CN" altLang="en-US" dirty="0"/>
              <a:t>自主研发的</a:t>
            </a:r>
            <a:r>
              <a:rPr lang="zh-CN" altLang="en-US" dirty="0" smtClean="0"/>
              <a:t>自动化</a:t>
            </a:r>
            <a:r>
              <a:rPr lang="zh-CN" altLang="en-US" dirty="0"/>
              <a:t>测试工具，支持</a:t>
            </a:r>
            <a:r>
              <a:rPr lang="en-US" altLang="zh-CN" dirty="0"/>
              <a:t>WEB</a:t>
            </a:r>
            <a:r>
              <a:rPr lang="zh-CN" altLang="en-US" dirty="0"/>
              <a:t>页面、</a:t>
            </a:r>
            <a:r>
              <a:rPr lang="en-US" altLang="zh-CN" dirty="0"/>
              <a:t>Http/MQ</a:t>
            </a:r>
            <a:r>
              <a:rPr lang="zh-CN" altLang="en-US" dirty="0"/>
              <a:t>协议、</a:t>
            </a:r>
            <a:r>
              <a:rPr lang="zh-CN" altLang="en-US" dirty="0" smtClean="0"/>
              <a:t>移动终端</a:t>
            </a:r>
            <a:r>
              <a:rPr lang="zh-CN" altLang="en-US" dirty="0"/>
              <a:t>等</a:t>
            </a:r>
            <a:r>
              <a:rPr lang="zh-CN" altLang="en-US" dirty="0" smtClean="0"/>
              <a:t>自动化</a:t>
            </a:r>
            <a:r>
              <a:rPr lang="zh-CN" altLang="en-US" dirty="0"/>
              <a:t>。以</a:t>
            </a:r>
            <a:r>
              <a:rPr lang="en-US" altLang="zh-CN" dirty="0"/>
              <a:t>selenium2.0</a:t>
            </a:r>
            <a:r>
              <a:rPr lang="zh-CN" altLang="en-US" dirty="0"/>
              <a:t>、</a:t>
            </a:r>
            <a:r>
              <a:rPr lang="en-US" altLang="zh-CN" dirty="0" err="1"/>
              <a:t>appium</a:t>
            </a:r>
            <a:r>
              <a:rPr lang="zh-CN" altLang="en-US" dirty="0"/>
              <a:t>等为基础封装关键字，</a:t>
            </a:r>
            <a:r>
              <a:rPr lang="en-US" altLang="zh-CN" dirty="0" err="1"/>
              <a:t>EclipseRcp</a:t>
            </a:r>
            <a:r>
              <a:rPr lang="zh-CN" altLang="en-US" dirty="0"/>
              <a:t>为基础</a:t>
            </a:r>
            <a:r>
              <a:rPr lang="zh-CN" altLang="en-US" dirty="0" smtClean="0"/>
              <a:t>框架进行</a:t>
            </a:r>
            <a:r>
              <a:rPr lang="zh-CN" altLang="en-US" dirty="0"/>
              <a:t>开发。 </a:t>
            </a:r>
          </a:p>
        </p:txBody>
      </p:sp>
    </p:spTree>
    <p:extLst>
      <p:ext uri="{BB962C8B-B14F-4D97-AF65-F5344CB8AC3E}">
        <p14:creationId xmlns:p14="http://schemas.microsoft.com/office/powerpoint/2010/main" val="2125620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31640" y="116632"/>
            <a:ext cx="5832647" cy="5904762"/>
          </a:xfrm>
          <a:prstGeom prst="rect">
            <a:avLst/>
          </a:prstGeom>
        </p:spPr>
      </p:pic>
      <p:sp>
        <p:nvSpPr>
          <p:cNvPr id="6" name="文本框 5"/>
          <p:cNvSpPr txBox="1"/>
          <p:nvPr/>
        </p:nvSpPr>
        <p:spPr>
          <a:xfrm>
            <a:off x="356047" y="692696"/>
            <a:ext cx="615553" cy="1728192"/>
          </a:xfrm>
          <a:prstGeom prst="rect">
            <a:avLst/>
          </a:prstGeom>
          <a:noFill/>
        </p:spPr>
        <p:txBody>
          <a:bodyPr vert="eaVert" wrap="square" rtlCol="0">
            <a:spAutoFit/>
          </a:bodyPr>
          <a:lstStyle/>
          <a:p>
            <a:r>
              <a:rPr lang="zh-CN" altLang="en-US" sz="2800" b="1" dirty="0" smtClean="0"/>
              <a:t>课程回顾</a:t>
            </a:r>
            <a:endParaRPr lang="zh-CN" altLang="en-US" sz="2800" b="1" dirty="0"/>
          </a:p>
        </p:txBody>
      </p:sp>
      <p:sp>
        <p:nvSpPr>
          <p:cNvPr id="7" name="文本框 6"/>
          <p:cNvSpPr txBox="1"/>
          <p:nvPr/>
        </p:nvSpPr>
        <p:spPr>
          <a:xfrm>
            <a:off x="2123728" y="2276872"/>
            <a:ext cx="4320480" cy="2308324"/>
          </a:xfrm>
          <a:prstGeom prst="rect">
            <a:avLst/>
          </a:prstGeom>
          <a:noFill/>
        </p:spPr>
        <p:txBody>
          <a:bodyPr wrap="square" rtlCol="0">
            <a:spAutoFit/>
          </a:bodyPr>
          <a:lstStyle/>
          <a:p>
            <a:r>
              <a:rPr lang="en-US" altLang="zh-CN" dirty="0" smtClean="0"/>
              <a:t>1.</a:t>
            </a:r>
            <a:r>
              <a:rPr lang="zh-CN" altLang="en-US" dirty="0" smtClean="0"/>
              <a:t>测试的基础概念，了解测试含义，分几个层级？分别对应是什么？</a:t>
            </a:r>
            <a:endParaRPr lang="en-US" altLang="zh-CN" dirty="0" smtClean="0"/>
          </a:p>
          <a:p>
            <a:r>
              <a:rPr lang="en-US" altLang="zh-CN" dirty="0" smtClean="0"/>
              <a:t>2.</a:t>
            </a:r>
            <a:r>
              <a:rPr lang="zh-CN" altLang="en-US" dirty="0" smtClean="0"/>
              <a:t>测试方法有哪些？黑盒测试和白盒测试定义</a:t>
            </a:r>
            <a:endParaRPr lang="en-US" altLang="zh-CN" dirty="0" smtClean="0"/>
          </a:p>
          <a:p>
            <a:r>
              <a:rPr lang="en-US" altLang="zh-CN" dirty="0" smtClean="0"/>
              <a:t>3.</a:t>
            </a:r>
            <a:r>
              <a:rPr lang="zh-CN" altLang="en-US" dirty="0" smtClean="0"/>
              <a:t>测试的流程和阶段是什么？</a:t>
            </a:r>
            <a:endParaRPr lang="en-US" altLang="zh-CN" dirty="0" smtClean="0"/>
          </a:p>
          <a:p>
            <a:r>
              <a:rPr lang="en-US" altLang="zh-CN" dirty="0" smtClean="0"/>
              <a:t>4.</a:t>
            </a:r>
            <a:r>
              <a:rPr lang="zh-CN" altLang="en-US" dirty="0" smtClean="0"/>
              <a:t>测试类型和关键技术？</a:t>
            </a:r>
            <a:endParaRPr lang="en-US" altLang="zh-CN" dirty="0" smtClean="0"/>
          </a:p>
          <a:p>
            <a:r>
              <a:rPr lang="en-US" altLang="zh-CN" dirty="0" smtClean="0"/>
              <a:t>5.</a:t>
            </a:r>
            <a:r>
              <a:rPr lang="zh-CN" altLang="en-US" dirty="0" smtClean="0"/>
              <a:t>公司测试有哪些测试工具？有哪些专项测试测试？</a:t>
            </a:r>
            <a:endParaRPr lang="zh-CN" altLang="en-US" dirty="0"/>
          </a:p>
        </p:txBody>
      </p:sp>
    </p:spTree>
    <p:extLst>
      <p:ext uri="{BB962C8B-B14F-4D97-AF65-F5344CB8AC3E}">
        <p14:creationId xmlns:p14="http://schemas.microsoft.com/office/powerpoint/2010/main" val="403833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2015年\!！日常设计\！易购新VI项目\ppt模板\PPT-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74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4" name="TextBox 3"/>
          <p:cNvSpPr txBox="1"/>
          <p:nvPr/>
        </p:nvSpPr>
        <p:spPr>
          <a:xfrm>
            <a:off x="611560" y="323874"/>
            <a:ext cx="3429024" cy="400110"/>
          </a:xfrm>
          <a:prstGeom prst="rect">
            <a:avLst/>
          </a:prstGeom>
          <a:noFill/>
        </p:spPr>
        <p:txBody>
          <a:bodyPr wrap="square" rtlCol="0">
            <a:spAutoFit/>
          </a:bodyPr>
          <a:lstStyle/>
          <a:p>
            <a:r>
              <a:rPr lang="zh-CN" altLang="en-US" sz="2000" b="1" dirty="0" smtClean="0"/>
              <a:t>课程目录</a:t>
            </a:r>
            <a:endParaRPr lang="zh-CN" altLang="en-US" sz="2000" b="1" dirty="0"/>
          </a:p>
        </p:txBody>
      </p:sp>
      <p:sp>
        <p:nvSpPr>
          <p:cNvPr id="17" name="直角三角形 16"/>
          <p:cNvSpPr/>
          <p:nvPr/>
        </p:nvSpPr>
        <p:spPr>
          <a:xfrm rot="16200000" flipH="1">
            <a:off x="1849852" y="1758415"/>
            <a:ext cx="200025" cy="372352"/>
          </a:xfrm>
          <a:prstGeom prst="rtTriangl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latin typeface="造字工房悦圆演示版常规体" pitchFamily="50" charset="-122"/>
              <a:ea typeface="造字工房悦圆演示版常规体" pitchFamily="50" charset="-122"/>
            </a:endParaRPr>
          </a:p>
        </p:txBody>
      </p:sp>
      <p:sp>
        <p:nvSpPr>
          <p:cNvPr id="18" name="五边形 17"/>
          <p:cNvSpPr/>
          <p:nvPr/>
        </p:nvSpPr>
        <p:spPr>
          <a:xfrm>
            <a:off x="1691680" y="1412776"/>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19" name="直角三角形 18"/>
          <p:cNvSpPr/>
          <p:nvPr/>
        </p:nvSpPr>
        <p:spPr>
          <a:xfrm rot="16200000" flipH="1">
            <a:off x="1849852" y="2622511"/>
            <a:ext cx="200025" cy="372352"/>
          </a:xfrm>
          <a:prstGeom prst="rtTriangl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latin typeface="造字工房悦圆演示版常规体" pitchFamily="50" charset="-122"/>
              <a:ea typeface="造字工房悦圆演示版常规体" pitchFamily="50" charset="-122"/>
            </a:endParaRPr>
          </a:p>
        </p:txBody>
      </p:sp>
      <p:sp>
        <p:nvSpPr>
          <p:cNvPr id="20" name="五边形 19"/>
          <p:cNvSpPr/>
          <p:nvPr/>
        </p:nvSpPr>
        <p:spPr>
          <a:xfrm>
            <a:off x="1691680" y="2276872"/>
            <a:ext cx="5400600" cy="431800"/>
          </a:xfrm>
          <a:prstGeom prst="homePlate">
            <a:avLst/>
          </a:prstGeom>
          <a:solidFill>
            <a:srgbClr val="F987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21" name="直角三角形 20"/>
          <p:cNvSpPr/>
          <p:nvPr/>
        </p:nvSpPr>
        <p:spPr>
          <a:xfrm rot="16200000" flipH="1">
            <a:off x="1849851" y="3498290"/>
            <a:ext cx="200025" cy="372350"/>
          </a:xfrm>
          <a:prstGeom prst="rtTriangl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latin typeface="造字工房悦圆演示版常规体" pitchFamily="50" charset="-122"/>
              <a:ea typeface="造字工房悦圆演示版常规体" pitchFamily="50" charset="-122"/>
            </a:endParaRPr>
          </a:p>
        </p:txBody>
      </p:sp>
      <p:sp>
        <p:nvSpPr>
          <p:cNvPr id="22" name="五边形 21"/>
          <p:cNvSpPr/>
          <p:nvPr/>
        </p:nvSpPr>
        <p:spPr>
          <a:xfrm>
            <a:off x="1691680" y="3152651"/>
            <a:ext cx="5400600" cy="431800"/>
          </a:xfrm>
          <a:prstGeom prst="homePlate">
            <a:avLst/>
          </a:prstGeom>
          <a:solidFill>
            <a:srgbClr val="65B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23" name="直角三角形 22"/>
          <p:cNvSpPr/>
          <p:nvPr/>
        </p:nvSpPr>
        <p:spPr>
          <a:xfrm rot="16200000" flipH="1">
            <a:off x="1849852" y="4366947"/>
            <a:ext cx="200025" cy="372352"/>
          </a:xfrm>
          <a:prstGeom prst="rtTriangl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latin typeface="造字工房悦圆演示版常规体" pitchFamily="50" charset="-122"/>
              <a:ea typeface="造字工房悦圆演示版常规体" pitchFamily="50" charset="-122"/>
            </a:endParaRPr>
          </a:p>
        </p:txBody>
      </p:sp>
      <p:sp>
        <p:nvSpPr>
          <p:cNvPr id="24" name="五边形 23"/>
          <p:cNvSpPr/>
          <p:nvPr/>
        </p:nvSpPr>
        <p:spPr>
          <a:xfrm>
            <a:off x="1691680" y="4021308"/>
            <a:ext cx="5400600" cy="431800"/>
          </a:xfrm>
          <a:prstGeom prst="homePlate">
            <a:avLst/>
          </a:prstGeom>
          <a:solidFill>
            <a:srgbClr val="2C6C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25" name="矩形 20"/>
          <p:cNvSpPr>
            <a:spLocks noChangeArrowheads="1"/>
          </p:cNvSpPr>
          <p:nvPr/>
        </p:nvSpPr>
        <p:spPr bwMode="auto">
          <a:xfrm>
            <a:off x="2832889" y="2335609"/>
            <a:ext cx="3043414" cy="369332"/>
          </a:xfrm>
          <a:prstGeom prst="rect">
            <a:avLst/>
          </a:prstGeom>
          <a:noFill/>
          <a:ln w="9525">
            <a:noFill/>
            <a:miter lim="800000"/>
            <a:headEnd/>
            <a:tailEnd/>
          </a:ln>
        </p:spPr>
        <p:txBody>
          <a:bodyPr wrap="square">
            <a:spAutoFit/>
          </a:bodyPr>
          <a:lstStyle/>
          <a:p>
            <a:r>
              <a:rPr lang="zh-CN" altLang="en-US" b="1" dirty="0" smtClean="0"/>
              <a:t>第二</a:t>
            </a:r>
            <a:r>
              <a:rPr lang="zh-CN" altLang="en-US" b="1" dirty="0"/>
              <a:t>部分：测试方法 </a:t>
            </a:r>
            <a:endParaRPr lang="zh-CN" altLang="en-US" dirty="0">
              <a:latin typeface="微软雅黑" pitchFamily="34" charset="-122"/>
              <a:ea typeface="微软雅黑" pitchFamily="34" charset="-122"/>
            </a:endParaRPr>
          </a:p>
        </p:txBody>
      </p:sp>
      <p:sp>
        <p:nvSpPr>
          <p:cNvPr id="26" name="矩形 21"/>
          <p:cNvSpPr>
            <a:spLocks noChangeArrowheads="1"/>
          </p:cNvSpPr>
          <p:nvPr/>
        </p:nvSpPr>
        <p:spPr bwMode="auto">
          <a:xfrm>
            <a:off x="2834477" y="3200276"/>
            <a:ext cx="3897763" cy="369332"/>
          </a:xfrm>
          <a:prstGeom prst="rect">
            <a:avLst/>
          </a:prstGeom>
          <a:noFill/>
          <a:ln w="9525">
            <a:noFill/>
            <a:miter lim="800000"/>
            <a:headEnd/>
            <a:tailEnd/>
          </a:ln>
        </p:spPr>
        <p:txBody>
          <a:bodyPr wrap="square">
            <a:spAutoFit/>
          </a:bodyPr>
          <a:lstStyle/>
          <a:p>
            <a:r>
              <a:rPr lang="zh-CN" altLang="en-US" b="1" dirty="0" smtClean="0"/>
              <a:t>第三</a:t>
            </a:r>
            <a:r>
              <a:rPr lang="zh-CN" altLang="en-US" b="1" dirty="0"/>
              <a:t>部分</a:t>
            </a:r>
            <a:r>
              <a:rPr lang="zh-CN" altLang="en-US" b="1" dirty="0" smtClean="0"/>
              <a:t>：测试</a:t>
            </a:r>
            <a:r>
              <a:rPr lang="zh-CN" altLang="en-US" b="1" dirty="0"/>
              <a:t>流程和阶段 </a:t>
            </a:r>
            <a:endParaRPr lang="zh-CN" altLang="en-US" dirty="0">
              <a:latin typeface="微软雅黑" pitchFamily="34" charset="-122"/>
              <a:ea typeface="微软雅黑" pitchFamily="34" charset="-122"/>
            </a:endParaRPr>
          </a:p>
        </p:txBody>
      </p:sp>
      <p:sp>
        <p:nvSpPr>
          <p:cNvPr id="27" name="矩形 22"/>
          <p:cNvSpPr>
            <a:spLocks noChangeArrowheads="1"/>
          </p:cNvSpPr>
          <p:nvPr/>
        </p:nvSpPr>
        <p:spPr bwMode="auto">
          <a:xfrm>
            <a:off x="2832889" y="1471514"/>
            <a:ext cx="3043414" cy="369332"/>
          </a:xfrm>
          <a:prstGeom prst="rect">
            <a:avLst/>
          </a:prstGeom>
          <a:noFill/>
          <a:ln w="9525">
            <a:noFill/>
            <a:miter lim="800000"/>
            <a:headEnd/>
            <a:tailEnd/>
          </a:ln>
        </p:spPr>
        <p:txBody>
          <a:bodyPr wrap="square">
            <a:spAutoFit/>
          </a:bodyPr>
          <a:lstStyle/>
          <a:p>
            <a:r>
              <a:rPr lang="zh-CN" altLang="en-US" b="1" dirty="0"/>
              <a:t>第一部分：测试基础概念</a:t>
            </a:r>
            <a:endParaRPr lang="zh-CN" altLang="en-US" dirty="0">
              <a:latin typeface="微软雅黑" pitchFamily="34" charset="-122"/>
              <a:ea typeface="微软雅黑" pitchFamily="34" charset="-122"/>
            </a:endParaRPr>
          </a:p>
        </p:txBody>
      </p:sp>
      <p:sp>
        <p:nvSpPr>
          <p:cNvPr id="28" name="矩形 21"/>
          <p:cNvSpPr>
            <a:spLocks noChangeArrowheads="1"/>
          </p:cNvSpPr>
          <p:nvPr/>
        </p:nvSpPr>
        <p:spPr bwMode="auto">
          <a:xfrm>
            <a:off x="2834477" y="4068933"/>
            <a:ext cx="4041779" cy="369332"/>
          </a:xfrm>
          <a:prstGeom prst="rect">
            <a:avLst/>
          </a:prstGeom>
          <a:noFill/>
          <a:ln w="9525">
            <a:noFill/>
            <a:miter lim="800000"/>
            <a:headEnd/>
            <a:tailEnd/>
          </a:ln>
        </p:spPr>
        <p:txBody>
          <a:bodyPr wrap="square">
            <a:spAutoFit/>
          </a:bodyPr>
          <a:lstStyle/>
          <a:p>
            <a:r>
              <a:rPr lang="zh-CN" altLang="en-US" b="1" dirty="0" smtClean="0"/>
              <a:t>第四</a:t>
            </a:r>
            <a:r>
              <a:rPr lang="zh-CN" altLang="en-US" b="1" dirty="0"/>
              <a:t>部分：测试类型和关键技术 </a:t>
            </a:r>
            <a:endParaRPr lang="zh-CN" altLang="en-US" dirty="0">
              <a:latin typeface="微软雅黑" pitchFamily="34" charset="-122"/>
              <a:ea typeface="微软雅黑" pitchFamily="34" charset="-122"/>
            </a:endParaRPr>
          </a:p>
        </p:txBody>
      </p:sp>
      <p:sp>
        <p:nvSpPr>
          <p:cNvPr id="29" name="直角三角形 28"/>
          <p:cNvSpPr/>
          <p:nvPr/>
        </p:nvSpPr>
        <p:spPr>
          <a:xfrm rot="16200000" flipH="1">
            <a:off x="1870578" y="5159035"/>
            <a:ext cx="200025" cy="372352"/>
          </a:xfrm>
          <a:prstGeom prst="rtTriangl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latin typeface="造字工房悦圆演示版常规体" pitchFamily="50" charset="-122"/>
              <a:ea typeface="造字工房悦圆演示版常规体" pitchFamily="50" charset="-122"/>
            </a:endParaRPr>
          </a:p>
        </p:txBody>
      </p:sp>
      <p:sp>
        <p:nvSpPr>
          <p:cNvPr id="30" name="五边形 29"/>
          <p:cNvSpPr/>
          <p:nvPr/>
        </p:nvSpPr>
        <p:spPr>
          <a:xfrm>
            <a:off x="1712406" y="4813396"/>
            <a:ext cx="5400600" cy="4318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31" name="矩形 21"/>
          <p:cNvSpPr>
            <a:spLocks noChangeArrowheads="1"/>
          </p:cNvSpPr>
          <p:nvPr/>
        </p:nvSpPr>
        <p:spPr bwMode="auto">
          <a:xfrm>
            <a:off x="2855203" y="4861021"/>
            <a:ext cx="4257803" cy="369332"/>
          </a:xfrm>
          <a:prstGeom prst="rect">
            <a:avLst/>
          </a:prstGeom>
          <a:noFill/>
          <a:ln w="9525">
            <a:noFill/>
            <a:miter lim="800000"/>
            <a:headEnd/>
            <a:tailEnd/>
          </a:ln>
        </p:spPr>
        <p:txBody>
          <a:bodyPr wrap="square">
            <a:spAutoFit/>
          </a:bodyPr>
          <a:lstStyle/>
          <a:p>
            <a:r>
              <a:rPr lang="zh-CN" altLang="en-US" b="1" dirty="0" smtClean="0"/>
              <a:t>第</a:t>
            </a:r>
            <a:r>
              <a:rPr lang="zh-CN" altLang="en-US" b="1" dirty="0"/>
              <a:t>五</a:t>
            </a:r>
            <a:r>
              <a:rPr lang="zh-CN" altLang="en-US" b="1" dirty="0" smtClean="0"/>
              <a:t>部分：公司测试工具及专项测试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9903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4</a:t>
            </a:fld>
            <a:endParaRPr lang="zh-CN" altLang="en-US" dirty="0"/>
          </a:p>
        </p:txBody>
      </p:sp>
      <p:sp>
        <p:nvSpPr>
          <p:cNvPr id="4" name="五边形 3"/>
          <p:cNvSpPr/>
          <p:nvPr/>
        </p:nvSpPr>
        <p:spPr>
          <a:xfrm>
            <a:off x="539552" y="188888"/>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467544" y="251356"/>
            <a:ext cx="5472608" cy="400110"/>
          </a:xfrm>
          <a:prstGeom prst="rect">
            <a:avLst/>
          </a:prstGeom>
          <a:noFill/>
          <a:ln w="9525">
            <a:noFill/>
            <a:miter lim="800000"/>
            <a:headEnd/>
            <a:tailEnd/>
          </a:ln>
        </p:spPr>
        <p:txBody>
          <a:bodyPr wrap="square">
            <a:spAutoFit/>
          </a:bodyPr>
          <a:lstStyle/>
          <a:p>
            <a:r>
              <a:rPr lang="zh-CN" altLang="en-US" sz="2000" b="1" dirty="0"/>
              <a:t>第一部分：测试基础</a:t>
            </a:r>
            <a:r>
              <a:rPr lang="zh-CN" altLang="en-US" sz="2000" b="1" dirty="0" smtClean="0"/>
              <a:t>概念</a:t>
            </a:r>
            <a:r>
              <a:rPr lang="en-US" altLang="zh-CN" sz="2000" b="1" dirty="0" smtClean="0"/>
              <a:t>-</a:t>
            </a:r>
            <a:r>
              <a:rPr lang="zh-CN" altLang="en-US" sz="2000" b="1" dirty="0" smtClean="0"/>
              <a:t>谈谈对测试的理解</a:t>
            </a:r>
            <a:endParaRPr lang="zh-CN" altLang="en-US" sz="2000" dirty="0">
              <a:latin typeface="微软雅黑" pitchFamily="34" charset="-122"/>
              <a:ea typeface="微软雅黑" pitchFamily="34" charset="-122"/>
            </a:endParaRPr>
          </a:p>
        </p:txBody>
      </p:sp>
      <p:sp>
        <p:nvSpPr>
          <p:cNvPr id="7" name="文本框 6"/>
          <p:cNvSpPr txBox="1"/>
          <p:nvPr/>
        </p:nvSpPr>
        <p:spPr>
          <a:xfrm>
            <a:off x="251520" y="793735"/>
            <a:ext cx="4176464" cy="3139321"/>
          </a:xfrm>
          <a:prstGeom prst="rect">
            <a:avLst/>
          </a:prstGeom>
          <a:noFill/>
        </p:spPr>
        <p:txBody>
          <a:bodyPr wrap="square" rtlCol="0">
            <a:spAutoFit/>
          </a:bodyPr>
          <a:lstStyle/>
          <a:p>
            <a:endParaRPr lang="zh-CN" altLang="en-US" dirty="0"/>
          </a:p>
          <a:p>
            <a:r>
              <a:rPr lang="zh-CN" altLang="en-US" dirty="0"/>
              <a:t>在当前角色下，谈谈你对软件测试的理解</a:t>
            </a:r>
            <a:r>
              <a:rPr lang="zh-CN" altLang="en-US" dirty="0" smtClean="0"/>
              <a:t>？</a:t>
            </a:r>
            <a:endParaRPr lang="en-US" altLang="zh-CN" dirty="0" smtClean="0"/>
          </a:p>
          <a:p>
            <a:endParaRPr lang="en-US" altLang="zh-CN" dirty="0" smtClean="0"/>
          </a:p>
          <a:p>
            <a:r>
              <a:rPr lang="zh-CN" altLang="en-US" dirty="0" smtClean="0"/>
              <a:t>● </a:t>
            </a:r>
            <a:r>
              <a:rPr lang="zh-CN" altLang="en-US" dirty="0"/>
              <a:t>开发工程师 </a:t>
            </a:r>
            <a:endParaRPr lang="en-US" altLang="zh-CN" dirty="0" smtClean="0"/>
          </a:p>
          <a:p>
            <a:endParaRPr lang="en-US" altLang="zh-CN" dirty="0" smtClean="0"/>
          </a:p>
          <a:p>
            <a:r>
              <a:rPr lang="zh-CN" altLang="en-US" dirty="0" smtClean="0"/>
              <a:t>● </a:t>
            </a:r>
            <a:r>
              <a:rPr lang="zh-CN" altLang="en-US" dirty="0"/>
              <a:t>测试工程师 </a:t>
            </a:r>
            <a:endParaRPr lang="en-US" altLang="zh-CN" dirty="0" smtClean="0"/>
          </a:p>
          <a:p>
            <a:endParaRPr lang="en-US" altLang="zh-CN" dirty="0" smtClean="0"/>
          </a:p>
          <a:p>
            <a:r>
              <a:rPr lang="zh-CN" altLang="en-US" dirty="0" smtClean="0"/>
              <a:t>● </a:t>
            </a:r>
            <a:r>
              <a:rPr lang="zh-CN" altLang="en-US" dirty="0"/>
              <a:t>产品经理 </a:t>
            </a:r>
            <a:endParaRPr lang="en-US" altLang="zh-CN" dirty="0" smtClean="0"/>
          </a:p>
          <a:p>
            <a:endParaRPr lang="en-US" altLang="zh-CN" dirty="0" smtClean="0"/>
          </a:p>
          <a:p>
            <a:r>
              <a:rPr lang="zh-CN" altLang="en-US" dirty="0" smtClean="0"/>
              <a:t>● </a:t>
            </a:r>
            <a:r>
              <a:rPr lang="zh-CN" altLang="en-US" dirty="0"/>
              <a:t>用户 </a:t>
            </a:r>
          </a:p>
        </p:txBody>
      </p:sp>
      <p:sp>
        <p:nvSpPr>
          <p:cNvPr id="8" name="文本框 7"/>
          <p:cNvSpPr txBox="1"/>
          <p:nvPr/>
        </p:nvSpPr>
        <p:spPr>
          <a:xfrm>
            <a:off x="251520" y="3645024"/>
            <a:ext cx="7200800" cy="2367534"/>
          </a:xfrm>
          <a:prstGeom prst="rect">
            <a:avLst/>
          </a:prstGeom>
          <a:noFill/>
        </p:spPr>
        <p:txBody>
          <a:bodyPr wrap="square" rtlCol="0">
            <a:spAutoFit/>
          </a:bodyPr>
          <a:lstStyle/>
          <a:p>
            <a:endParaRPr lang="zh-CN" altLang="en-US" dirty="0"/>
          </a:p>
          <a:p>
            <a:r>
              <a:rPr lang="zh-CN" altLang="en-US" dirty="0"/>
              <a:t>一些对软件测试的误解</a:t>
            </a:r>
            <a:r>
              <a:rPr lang="zh-CN" altLang="en-US" dirty="0" smtClean="0"/>
              <a:t>：</a:t>
            </a:r>
            <a:endParaRPr lang="en-US" altLang="zh-CN" dirty="0" smtClean="0"/>
          </a:p>
          <a:p>
            <a:r>
              <a:rPr lang="zh-CN" altLang="en-US" dirty="0" smtClean="0"/>
              <a:t>“</a:t>
            </a:r>
            <a:r>
              <a:rPr lang="zh-CN" altLang="en-US" dirty="0"/>
              <a:t>发布后软件出现了</a:t>
            </a:r>
            <a:r>
              <a:rPr lang="en-US" altLang="zh-CN" dirty="0"/>
              <a:t>BUG</a:t>
            </a:r>
            <a:r>
              <a:rPr lang="zh-CN" altLang="en-US" dirty="0"/>
              <a:t>，是软件测试人员的错。” </a:t>
            </a:r>
            <a:endParaRPr lang="en-US" altLang="zh-CN" dirty="0" smtClean="0"/>
          </a:p>
          <a:p>
            <a:r>
              <a:rPr lang="zh-CN" altLang="en-US" dirty="0" smtClean="0"/>
              <a:t>“</a:t>
            </a:r>
            <a:r>
              <a:rPr lang="zh-CN" altLang="en-US" dirty="0"/>
              <a:t>软件测试对于人员的要求不高，技术含量低。” </a:t>
            </a:r>
            <a:endParaRPr lang="en-US" altLang="zh-CN" dirty="0" smtClean="0"/>
          </a:p>
          <a:p>
            <a:r>
              <a:rPr lang="zh-CN" altLang="en-US" dirty="0" smtClean="0"/>
              <a:t>“</a:t>
            </a:r>
            <a:r>
              <a:rPr lang="zh-CN" altLang="en-US" dirty="0"/>
              <a:t>软件测试很简单，随便点点就好了，谁来都可以做。” </a:t>
            </a:r>
            <a:endParaRPr lang="en-US" altLang="zh-CN" dirty="0" smtClean="0"/>
          </a:p>
          <a:p>
            <a:r>
              <a:rPr lang="zh-CN" altLang="en-US" dirty="0" smtClean="0"/>
              <a:t>“</a:t>
            </a:r>
            <a:r>
              <a:rPr lang="zh-CN" altLang="en-US" dirty="0"/>
              <a:t>有时间就多测一些，没时间就少测一点。</a:t>
            </a:r>
            <a:r>
              <a:rPr lang="zh-CN" altLang="en-US" dirty="0" smtClean="0"/>
              <a:t>”</a:t>
            </a:r>
            <a:endParaRPr lang="en-US" altLang="zh-CN" dirty="0" smtClean="0"/>
          </a:p>
          <a:p>
            <a:r>
              <a:rPr lang="zh-CN" altLang="en-US" dirty="0" smtClean="0"/>
              <a:t>“</a:t>
            </a:r>
            <a:r>
              <a:rPr lang="zh-CN" altLang="en-US" dirty="0"/>
              <a:t>软件测试是测试工程师的事，与开发、产品无关。” </a:t>
            </a:r>
            <a:endParaRPr lang="en-US" altLang="zh-CN" dirty="0" smtClean="0"/>
          </a:p>
          <a:p>
            <a:r>
              <a:rPr lang="zh-CN" altLang="en-US" dirty="0" smtClean="0"/>
              <a:t>“</a:t>
            </a:r>
            <a:r>
              <a:rPr lang="zh-CN" altLang="en-US" dirty="0"/>
              <a:t>在软件的整个生命周期中，软件测试只是开发过程中的一个阶段。”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976" y="1167628"/>
            <a:ext cx="4464496" cy="2837436"/>
          </a:xfrm>
          <a:prstGeom prst="rect">
            <a:avLst/>
          </a:prstGeom>
        </p:spPr>
      </p:pic>
    </p:spTree>
    <p:extLst>
      <p:ext uri="{BB962C8B-B14F-4D97-AF65-F5344CB8AC3E}">
        <p14:creationId xmlns:p14="http://schemas.microsoft.com/office/powerpoint/2010/main" val="216729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
        <p:nvSpPr>
          <p:cNvPr id="4" name="五边形 3"/>
          <p:cNvSpPr/>
          <p:nvPr/>
        </p:nvSpPr>
        <p:spPr>
          <a:xfrm>
            <a:off x="467544" y="260896"/>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425041" y="323364"/>
            <a:ext cx="5396322" cy="400110"/>
          </a:xfrm>
          <a:prstGeom prst="rect">
            <a:avLst/>
          </a:prstGeom>
          <a:noFill/>
          <a:ln w="9525">
            <a:noFill/>
            <a:miter lim="800000"/>
            <a:headEnd/>
            <a:tailEnd/>
          </a:ln>
        </p:spPr>
        <p:txBody>
          <a:bodyPr wrap="square">
            <a:spAutoFit/>
          </a:bodyPr>
          <a:lstStyle/>
          <a:p>
            <a:r>
              <a:rPr lang="zh-CN" altLang="en-US" sz="2000" b="1" dirty="0"/>
              <a:t>第一部分：测试基础</a:t>
            </a:r>
            <a:r>
              <a:rPr lang="zh-CN" altLang="en-US" sz="2000" b="1" dirty="0" smtClean="0"/>
              <a:t>概念</a:t>
            </a:r>
            <a:r>
              <a:rPr lang="en-US" altLang="zh-CN" sz="2000" b="1" dirty="0" smtClean="0"/>
              <a:t>-</a:t>
            </a:r>
            <a:r>
              <a:rPr lang="zh-CN" altLang="en-US" sz="2000" b="1" dirty="0" smtClean="0"/>
              <a:t>为什么要进行测试</a:t>
            </a:r>
            <a:endParaRPr lang="zh-CN" altLang="en-US" sz="2000" dirty="0">
              <a:latin typeface="微软雅黑" pitchFamily="34" charset="-122"/>
              <a:ea typeface="微软雅黑" pitchFamily="34" charset="-122"/>
            </a:endParaRPr>
          </a:p>
        </p:txBody>
      </p:sp>
      <p:sp>
        <p:nvSpPr>
          <p:cNvPr id="10" name="Text Box 23"/>
          <p:cNvSpPr txBox="1">
            <a:spLocks noChangeArrowheads="1"/>
          </p:cNvSpPr>
          <p:nvPr/>
        </p:nvSpPr>
        <p:spPr bwMode="auto">
          <a:xfrm>
            <a:off x="402704" y="1118072"/>
            <a:ext cx="4860925" cy="366712"/>
          </a:xfrm>
          <a:prstGeom prst="rect">
            <a:avLst/>
          </a:prstGeom>
          <a:noFill/>
          <a:ln w="9525">
            <a:noFill/>
            <a:miter lim="800000"/>
            <a:headEnd/>
            <a:tailEnd/>
          </a:ln>
        </p:spPr>
        <p:txBody>
          <a:bodyPr wrap="none">
            <a:spAutoFit/>
          </a:bodyPr>
          <a:lstStyle/>
          <a:p>
            <a:pPr>
              <a:buClr>
                <a:schemeClr val="accent2"/>
              </a:buClr>
              <a:buFont typeface="Wingdings" pitchFamily="2" charset="2"/>
              <a:buChar char="§"/>
            </a:pPr>
            <a:r>
              <a:rPr lang="zh-CN" altLang="en-US" dirty="0">
                <a:cs typeface="Arial" pitchFamily="34" charset="0"/>
              </a:rPr>
              <a:t>对于为什么要进行测试的５个不同层次的理解</a:t>
            </a:r>
          </a:p>
        </p:txBody>
      </p:sp>
      <p:sp>
        <p:nvSpPr>
          <p:cNvPr id="30" name="Text Box 3"/>
          <p:cNvSpPr txBox="1">
            <a:spLocks noChangeArrowheads="1"/>
          </p:cNvSpPr>
          <p:nvPr/>
        </p:nvSpPr>
        <p:spPr bwMode="auto">
          <a:xfrm>
            <a:off x="939800" y="4745038"/>
            <a:ext cx="1089025" cy="304800"/>
          </a:xfrm>
          <a:prstGeom prst="rect">
            <a:avLst/>
          </a:prstGeom>
          <a:noFill/>
          <a:ln w="9525">
            <a:noFill/>
            <a:miter lim="800000"/>
            <a:headEnd/>
            <a:tailEnd/>
          </a:ln>
        </p:spPr>
        <p:txBody>
          <a:bodyPr anchor="b">
            <a:spAutoFit/>
          </a:bodyPr>
          <a:lstStyle/>
          <a:p>
            <a:pPr eaLnBrk="0" hangingPunct="0"/>
            <a:r>
              <a:rPr lang="en-US" altLang="zh-CN" sz="1400">
                <a:cs typeface="Arial" pitchFamily="34" charset="0"/>
              </a:rPr>
              <a:t>1</a:t>
            </a:r>
            <a:r>
              <a:rPr lang="zh-CN" altLang="en-US" sz="1400">
                <a:cs typeface="Arial" pitchFamily="34" charset="0"/>
              </a:rPr>
              <a:t>级</a:t>
            </a:r>
          </a:p>
        </p:txBody>
      </p:sp>
      <p:sp>
        <p:nvSpPr>
          <p:cNvPr id="31" name="Text Box 4"/>
          <p:cNvSpPr txBox="1">
            <a:spLocks noChangeArrowheads="1"/>
          </p:cNvSpPr>
          <p:nvPr/>
        </p:nvSpPr>
        <p:spPr bwMode="auto">
          <a:xfrm>
            <a:off x="1628775" y="3940175"/>
            <a:ext cx="958850" cy="304800"/>
          </a:xfrm>
          <a:prstGeom prst="rect">
            <a:avLst/>
          </a:prstGeom>
          <a:noFill/>
          <a:ln w="9525">
            <a:noFill/>
            <a:miter lim="800000"/>
            <a:headEnd/>
            <a:tailEnd/>
          </a:ln>
        </p:spPr>
        <p:txBody>
          <a:bodyPr anchor="b">
            <a:spAutoFit/>
          </a:bodyPr>
          <a:lstStyle/>
          <a:p>
            <a:pPr eaLnBrk="0" hangingPunct="0"/>
            <a:r>
              <a:rPr lang="en-US" altLang="zh-CN" sz="1400">
                <a:cs typeface="Arial" pitchFamily="34" charset="0"/>
              </a:rPr>
              <a:t>2</a:t>
            </a:r>
            <a:r>
              <a:rPr lang="zh-CN" altLang="en-US" sz="1400">
                <a:cs typeface="Arial" pitchFamily="34" charset="0"/>
              </a:rPr>
              <a:t>级</a:t>
            </a:r>
          </a:p>
        </p:txBody>
      </p:sp>
      <p:sp>
        <p:nvSpPr>
          <p:cNvPr id="32" name="Text Box 5"/>
          <p:cNvSpPr txBox="1">
            <a:spLocks noChangeArrowheads="1"/>
          </p:cNvSpPr>
          <p:nvPr/>
        </p:nvSpPr>
        <p:spPr bwMode="auto">
          <a:xfrm>
            <a:off x="2203450" y="3114675"/>
            <a:ext cx="623888" cy="304800"/>
          </a:xfrm>
          <a:prstGeom prst="rect">
            <a:avLst/>
          </a:prstGeom>
          <a:noFill/>
          <a:ln w="9525">
            <a:noFill/>
            <a:miter lim="800000"/>
            <a:headEnd/>
            <a:tailEnd/>
          </a:ln>
        </p:spPr>
        <p:txBody>
          <a:bodyPr anchor="b">
            <a:spAutoFit/>
          </a:bodyPr>
          <a:lstStyle/>
          <a:p>
            <a:pPr eaLnBrk="0" hangingPunct="0"/>
            <a:r>
              <a:rPr lang="en-US" altLang="zh-CN" sz="1400">
                <a:cs typeface="Arial" pitchFamily="34" charset="0"/>
              </a:rPr>
              <a:t>3</a:t>
            </a:r>
            <a:r>
              <a:rPr lang="zh-CN" altLang="en-US" sz="1400">
                <a:cs typeface="Arial" pitchFamily="34" charset="0"/>
              </a:rPr>
              <a:t>级</a:t>
            </a:r>
          </a:p>
        </p:txBody>
      </p:sp>
      <p:sp>
        <p:nvSpPr>
          <p:cNvPr id="33" name="Text Box 6"/>
          <p:cNvSpPr txBox="1">
            <a:spLocks noChangeArrowheads="1"/>
          </p:cNvSpPr>
          <p:nvPr/>
        </p:nvSpPr>
        <p:spPr bwMode="auto">
          <a:xfrm>
            <a:off x="2483768" y="2306638"/>
            <a:ext cx="801688" cy="304800"/>
          </a:xfrm>
          <a:prstGeom prst="rect">
            <a:avLst/>
          </a:prstGeom>
          <a:noFill/>
          <a:ln w="9525">
            <a:noFill/>
            <a:miter lim="800000"/>
            <a:headEnd/>
            <a:tailEnd/>
          </a:ln>
        </p:spPr>
        <p:txBody>
          <a:bodyPr anchor="b">
            <a:spAutoFit/>
          </a:bodyPr>
          <a:lstStyle/>
          <a:p>
            <a:pPr eaLnBrk="0" hangingPunct="0"/>
            <a:r>
              <a:rPr lang="en-US" altLang="zh-CN" sz="1400" dirty="0">
                <a:cs typeface="Arial" pitchFamily="34" charset="0"/>
              </a:rPr>
              <a:t>4</a:t>
            </a:r>
            <a:r>
              <a:rPr lang="zh-CN" altLang="en-US" sz="1400" dirty="0">
                <a:cs typeface="Arial" pitchFamily="34" charset="0"/>
              </a:rPr>
              <a:t>级</a:t>
            </a:r>
          </a:p>
        </p:txBody>
      </p:sp>
      <p:sp>
        <p:nvSpPr>
          <p:cNvPr id="34" name="AutoShape 9"/>
          <p:cNvSpPr>
            <a:spLocks noChangeArrowheads="1"/>
          </p:cNvSpPr>
          <p:nvPr/>
        </p:nvSpPr>
        <p:spPr bwMode="auto">
          <a:xfrm flipV="1">
            <a:off x="1876425" y="4202113"/>
            <a:ext cx="5183188" cy="804862"/>
          </a:xfrm>
          <a:custGeom>
            <a:avLst/>
            <a:gdLst>
              <a:gd name="G0" fmla="+- 2531 0 0"/>
              <a:gd name="G1" fmla="+- 21600 0 2531"/>
              <a:gd name="G2" fmla="*/ 2531 1 2"/>
              <a:gd name="G3" fmla="+- 21600 0 G2"/>
              <a:gd name="G4" fmla="+/ 2531 21600 2"/>
              <a:gd name="G5" fmla="+/ G1 0 2"/>
              <a:gd name="G6" fmla="*/ 21600 21600 2531"/>
              <a:gd name="G7" fmla="*/ G6 1 2"/>
              <a:gd name="G8" fmla="+- 21600 0 G7"/>
              <a:gd name="G9" fmla="*/ 21600 1 2"/>
              <a:gd name="G10" fmla="+- 2531 0 G9"/>
              <a:gd name="G11" fmla="?: G10 G8 0"/>
              <a:gd name="G12" fmla="?: G10 G7 21600"/>
              <a:gd name="T0" fmla="*/ 20334 w 21600"/>
              <a:gd name="T1" fmla="*/ 10800 h 21600"/>
              <a:gd name="T2" fmla="*/ 10800 w 21600"/>
              <a:gd name="T3" fmla="*/ 21600 h 21600"/>
              <a:gd name="T4" fmla="*/ 1266 w 21600"/>
              <a:gd name="T5" fmla="*/ 10800 h 21600"/>
              <a:gd name="T6" fmla="*/ 10800 w 21600"/>
              <a:gd name="T7" fmla="*/ 0 h 21600"/>
              <a:gd name="T8" fmla="*/ 3066 w 21600"/>
              <a:gd name="T9" fmla="*/ 3066 h 21600"/>
              <a:gd name="T10" fmla="*/ 18534 w 21600"/>
              <a:gd name="T11" fmla="*/ 18534 h 21600"/>
            </a:gdLst>
            <a:ahLst/>
            <a:cxnLst>
              <a:cxn ang="0">
                <a:pos x="T0" y="T1"/>
              </a:cxn>
              <a:cxn ang="0">
                <a:pos x="T2" y="T3"/>
              </a:cxn>
              <a:cxn ang="0">
                <a:pos x="T4" y="T5"/>
              </a:cxn>
              <a:cxn ang="0">
                <a:pos x="T6" y="T7"/>
              </a:cxn>
            </a:cxnLst>
            <a:rect l="T8" t="T9" r="T10" b="T11"/>
            <a:pathLst>
              <a:path w="21600" h="21600">
                <a:moveTo>
                  <a:pt x="0" y="0"/>
                </a:moveTo>
                <a:lnTo>
                  <a:pt x="2531" y="21600"/>
                </a:lnTo>
                <a:lnTo>
                  <a:pt x="19069" y="21600"/>
                </a:lnTo>
                <a:lnTo>
                  <a:pt x="21600" y="0"/>
                </a:lnTo>
                <a:close/>
              </a:path>
            </a:pathLst>
          </a:custGeom>
          <a:solidFill>
            <a:schemeClr val="accent4">
              <a:lumMod val="60000"/>
              <a:lumOff val="40000"/>
            </a:schemeClr>
          </a:solidFill>
          <a:ln w="9525">
            <a:solidFill>
              <a:schemeClr val="bg2"/>
            </a:solidFill>
            <a:miter lim="800000"/>
            <a:headEnd/>
            <a:tailEnd/>
          </a:ln>
          <a:effectLst/>
        </p:spPr>
        <p:txBody>
          <a:bodyPr rot="10800000" wrap="none" anchor="ctr"/>
          <a:lstStyle/>
          <a:p>
            <a:pPr algn="ctr" eaLnBrk="0" hangingPunct="0">
              <a:defRPr/>
            </a:pPr>
            <a:r>
              <a:rPr lang="zh-CN" altLang="en-US" sz="1400" b="1">
                <a:effectLst>
                  <a:outerShdw blurRad="38100" dist="38100" dir="2700000" algn="tl">
                    <a:srgbClr val="FFFFFF"/>
                  </a:outerShdw>
                </a:effectLst>
                <a:cs typeface="Arial" pitchFamily="34" charset="0"/>
              </a:rPr>
              <a:t> </a:t>
            </a:r>
          </a:p>
        </p:txBody>
      </p:sp>
      <p:sp>
        <p:nvSpPr>
          <p:cNvPr id="35" name="AutoShape 10"/>
          <p:cNvSpPr>
            <a:spLocks noChangeArrowheads="1"/>
          </p:cNvSpPr>
          <p:nvPr/>
        </p:nvSpPr>
        <p:spPr bwMode="auto">
          <a:xfrm>
            <a:off x="3713163" y="1628775"/>
            <a:ext cx="1509712" cy="974725"/>
          </a:xfrm>
          <a:prstGeom prst="triangle">
            <a:avLst>
              <a:gd name="adj" fmla="val 50000"/>
            </a:avLst>
          </a:prstGeom>
          <a:solidFill>
            <a:srgbClr val="CCFFFF"/>
          </a:solidFill>
          <a:ln w="9525">
            <a:solidFill>
              <a:schemeClr val="bg2"/>
            </a:solidFill>
            <a:miter lim="800000"/>
            <a:headEnd/>
            <a:tailEnd/>
          </a:ln>
          <a:effectLst/>
        </p:spPr>
        <p:txBody>
          <a:bodyPr wrap="none" anchor="ctr"/>
          <a:lstStyle/>
          <a:p>
            <a:pPr algn="ctr" eaLnBrk="0" hangingPunct="0">
              <a:defRPr/>
            </a:pPr>
            <a:r>
              <a:rPr lang="zh-CN" altLang="en-US" sz="1400" b="1">
                <a:effectLst>
                  <a:outerShdw blurRad="38100" dist="38100" dir="2700000" algn="tl">
                    <a:srgbClr val="FFFFFF"/>
                  </a:outerShdw>
                </a:effectLst>
                <a:cs typeface="Arial" pitchFamily="34" charset="0"/>
              </a:rPr>
              <a:t> </a:t>
            </a:r>
          </a:p>
        </p:txBody>
      </p:sp>
      <p:sp>
        <p:nvSpPr>
          <p:cNvPr id="36" name="AutoShape 11"/>
          <p:cNvSpPr>
            <a:spLocks noChangeArrowheads="1"/>
          </p:cNvSpPr>
          <p:nvPr/>
        </p:nvSpPr>
        <p:spPr bwMode="auto">
          <a:xfrm flipV="1">
            <a:off x="3114675" y="2593975"/>
            <a:ext cx="2706688" cy="804863"/>
          </a:xfrm>
          <a:custGeom>
            <a:avLst/>
            <a:gdLst>
              <a:gd name="G0" fmla="+- 4822 0 0"/>
              <a:gd name="G1" fmla="+- 21600 0 4822"/>
              <a:gd name="G2" fmla="*/ 4822 1 2"/>
              <a:gd name="G3" fmla="+- 21600 0 G2"/>
              <a:gd name="G4" fmla="+/ 4822 21600 2"/>
              <a:gd name="G5" fmla="+/ G1 0 2"/>
              <a:gd name="G6" fmla="*/ 21600 21600 4822"/>
              <a:gd name="G7" fmla="*/ G6 1 2"/>
              <a:gd name="G8" fmla="+- 21600 0 G7"/>
              <a:gd name="G9" fmla="*/ 21600 1 2"/>
              <a:gd name="G10" fmla="+- 4822 0 G9"/>
              <a:gd name="G11" fmla="?: G10 G8 0"/>
              <a:gd name="G12" fmla="?: G10 G7 21600"/>
              <a:gd name="T0" fmla="*/ 19189 w 21600"/>
              <a:gd name="T1" fmla="*/ 10800 h 21600"/>
              <a:gd name="T2" fmla="*/ 10800 w 21600"/>
              <a:gd name="T3" fmla="*/ 21600 h 21600"/>
              <a:gd name="T4" fmla="*/ 2411 w 21600"/>
              <a:gd name="T5" fmla="*/ 10800 h 21600"/>
              <a:gd name="T6" fmla="*/ 10800 w 21600"/>
              <a:gd name="T7" fmla="*/ 0 h 21600"/>
              <a:gd name="T8" fmla="*/ 4211 w 21600"/>
              <a:gd name="T9" fmla="*/ 4211 h 21600"/>
              <a:gd name="T10" fmla="*/ 17389 w 21600"/>
              <a:gd name="T11" fmla="*/ 17389 h 21600"/>
            </a:gdLst>
            <a:ahLst/>
            <a:cxnLst>
              <a:cxn ang="0">
                <a:pos x="T0" y="T1"/>
              </a:cxn>
              <a:cxn ang="0">
                <a:pos x="T2" y="T3"/>
              </a:cxn>
              <a:cxn ang="0">
                <a:pos x="T4" y="T5"/>
              </a:cxn>
              <a:cxn ang="0">
                <a:pos x="T6" y="T7"/>
              </a:cxn>
            </a:cxnLst>
            <a:rect l="T8" t="T9" r="T10" b="T11"/>
            <a:pathLst>
              <a:path w="21600" h="21600">
                <a:moveTo>
                  <a:pt x="0" y="0"/>
                </a:moveTo>
                <a:lnTo>
                  <a:pt x="4822" y="21600"/>
                </a:lnTo>
                <a:lnTo>
                  <a:pt x="16778" y="21600"/>
                </a:lnTo>
                <a:lnTo>
                  <a:pt x="21600" y="0"/>
                </a:lnTo>
                <a:close/>
              </a:path>
            </a:pathLst>
          </a:custGeom>
          <a:solidFill>
            <a:srgbClr val="CCFFCC"/>
          </a:solidFill>
          <a:ln w="9525">
            <a:solidFill>
              <a:schemeClr val="bg2"/>
            </a:solidFill>
            <a:miter lim="800000"/>
            <a:headEnd/>
            <a:tailEnd/>
          </a:ln>
          <a:effectLst/>
        </p:spPr>
        <p:txBody>
          <a:bodyPr rot="10800000" wrap="none" anchor="ctr"/>
          <a:lstStyle/>
          <a:p>
            <a:pPr algn="ctr" eaLnBrk="0" hangingPunct="0">
              <a:defRPr/>
            </a:pPr>
            <a:r>
              <a:rPr lang="zh-CN" altLang="en-US" sz="1400" b="1">
                <a:effectLst>
                  <a:outerShdw blurRad="38100" dist="38100" dir="2700000" algn="tl">
                    <a:srgbClr val="FFFFFF"/>
                  </a:outerShdw>
                </a:effectLst>
                <a:cs typeface="Arial" pitchFamily="34" charset="0"/>
              </a:rPr>
              <a:t> </a:t>
            </a:r>
          </a:p>
        </p:txBody>
      </p:sp>
      <p:sp>
        <p:nvSpPr>
          <p:cNvPr id="37" name="Text Box 12"/>
          <p:cNvSpPr txBox="1">
            <a:spLocks noChangeArrowheads="1"/>
          </p:cNvSpPr>
          <p:nvPr/>
        </p:nvSpPr>
        <p:spPr bwMode="auto">
          <a:xfrm>
            <a:off x="3131840" y="1688371"/>
            <a:ext cx="2651422" cy="954107"/>
          </a:xfrm>
          <a:prstGeom prst="rect">
            <a:avLst/>
          </a:prstGeom>
          <a:solidFill>
            <a:schemeClr val="accent6">
              <a:lumMod val="75000"/>
            </a:schemeClr>
          </a:solidFill>
          <a:ln w="9525">
            <a:noFill/>
            <a:miter lim="800000"/>
            <a:headEnd/>
            <a:tailEnd/>
          </a:ln>
        </p:spPr>
        <p:txBody>
          <a:bodyPr wrap="square" anchor="ctr" anchorCtr="1">
            <a:spAutoFit/>
          </a:bodyPr>
          <a:lstStyle/>
          <a:p>
            <a:pPr algn="ctr" eaLnBrk="0" hangingPunct="0"/>
            <a:r>
              <a:rPr lang="zh-CN" altLang="en-US" sz="1400" dirty="0">
                <a:cs typeface="Arial" pitchFamily="34" charset="0"/>
              </a:rPr>
              <a:t>测试不是作为具体的行为而存在。而是为了以尽可能少的测试投入达到尽可能低软件风险的一种自觉的约束意识</a:t>
            </a:r>
          </a:p>
        </p:txBody>
      </p:sp>
      <p:sp>
        <p:nvSpPr>
          <p:cNvPr id="38" name="Text Box 13"/>
          <p:cNvSpPr txBox="1">
            <a:spLocks noChangeArrowheads="1"/>
          </p:cNvSpPr>
          <p:nvPr/>
        </p:nvSpPr>
        <p:spPr bwMode="auto">
          <a:xfrm>
            <a:off x="3122613" y="2661082"/>
            <a:ext cx="2660649" cy="738664"/>
          </a:xfrm>
          <a:prstGeom prst="rect">
            <a:avLst/>
          </a:prstGeom>
          <a:solidFill>
            <a:schemeClr val="accent5">
              <a:lumMod val="40000"/>
              <a:lumOff val="60000"/>
            </a:schemeClr>
          </a:solidFill>
          <a:ln w="9525">
            <a:noFill/>
            <a:miter lim="800000"/>
            <a:headEnd/>
            <a:tailEnd/>
          </a:ln>
        </p:spPr>
        <p:txBody>
          <a:bodyPr wrap="square" anchor="ctr" anchorCtr="1">
            <a:spAutoFit/>
          </a:bodyPr>
          <a:lstStyle/>
          <a:p>
            <a:pPr algn="ctr" eaLnBrk="0" hangingPunct="0"/>
            <a:r>
              <a:rPr lang="zh-CN" altLang="en-US" sz="1400" dirty="0">
                <a:cs typeface="Arial" pitchFamily="34" charset="0"/>
              </a:rPr>
              <a:t>测试不是为了证明什么，而是降低可察觉的软件风险到一个可接受的</a:t>
            </a:r>
            <a:r>
              <a:rPr lang="zh-CN" altLang="en-US" sz="1400" dirty="0" smtClean="0">
                <a:cs typeface="Arial" pitchFamily="34" charset="0"/>
              </a:rPr>
              <a:t>下限</a:t>
            </a:r>
            <a:endParaRPr lang="zh-CN" altLang="en-US" sz="1400" dirty="0">
              <a:cs typeface="Arial" pitchFamily="34" charset="0"/>
            </a:endParaRPr>
          </a:p>
        </p:txBody>
      </p:sp>
      <p:sp>
        <p:nvSpPr>
          <p:cNvPr id="39" name="Text Box 14"/>
          <p:cNvSpPr txBox="1">
            <a:spLocks noChangeArrowheads="1"/>
          </p:cNvSpPr>
          <p:nvPr/>
        </p:nvSpPr>
        <p:spPr bwMode="auto">
          <a:xfrm>
            <a:off x="3309938" y="4484688"/>
            <a:ext cx="2317750" cy="304800"/>
          </a:xfrm>
          <a:prstGeom prst="rect">
            <a:avLst/>
          </a:prstGeom>
          <a:noFill/>
          <a:ln w="9525">
            <a:noFill/>
            <a:miter lim="800000"/>
            <a:headEnd/>
            <a:tailEnd/>
          </a:ln>
        </p:spPr>
        <p:txBody>
          <a:bodyPr wrap="none" anchor="ctr" anchorCtr="1">
            <a:spAutoFit/>
          </a:bodyPr>
          <a:lstStyle/>
          <a:p>
            <a:pPr algn="ctr" eaLnBrk="0" hangingPunct="0"/>
            <a:r>
              <a:rPr lang="zh-CN" altLang="en-US" sz="1400">
                <a:cs typeface="Arial" pitchFamily="34" charset="0"/>
              </a:rPr>
              <a:t>测试是为了证明软件能工作</a:t>
            </a:r>
          </a:p>
        </p:txBody>
      </p:sp>
      <p:sp>
        <p:nvSpPr>
          <p:cNvPr id="40" name="Line 15"/>
          <p:cNvSpPr>
            <a:spLocks noChangeShapeType="1"/>
          </p:cNvSpPr>
          <p:nvPr/>
        </p:nvSpPr>
        <p:spPr bwMode="auto">
          <a:xfrm>
            <a:off x="2819400" y="2635324"/>
            <a:ext cx="2322513" cy="1588"/>
          </a:xfrm>
          <a:prstGeom prst="line">
            <a:avLst/>
          </a:prstGeom>
          <a:noFill/>
          <a:ln w="9525">
            <a:solidFill>
              <a:schemeClr val="bg2"/>
            </a:solidFill>
            <a:round/>
            <a:headEnd/>
            <a:tailEnd/>
          </a:ln>
        </p:spPr>
        <p:txBody>
          <a:bodyPr wrap="none" anchor="ctr"/>
          <a:lstStyle/>
          <a:p>
            <a:endParaRPr lang="zh-CN" altLang="en-US"/>
          </a:p>
        </p:txBody>
      </p:sp>
      <p:sp>
        <p:nvSpPr>
          <p:cNvPr id="41" name="Line 16"/>
          <p:cNvSpPr>
            <a:spLocks noChangeShapeType="1"/>
          </p:cNvSpPr>
          <p:nvPr/>
        </p:nvSpPr>
        <p:spPr bwMode="auto">
          <a:xfrm>
            <a:off x="2212975" y="3395663"/>
            <a:ext cx="3275013" cy="1587"/>
          </a:xfrm>
          <a:prstGeom prst="line">
            <a:avLst/>
          </a:prstGeom>
          <a:noFill/>
          <a:ln w="9525">
            <a:solidFill>
              <a:schemeClr val="bg2"/>
            </a:solidFill>
            <a:round/>
            <a:headEnd/>
            <a:tailEnd/>
          </a:ln>
        </p:spPr>
        <p:txBody>
          <a:bodyPr wrap="none" anchor="ctr"/>
          <a:lstStyle/>
          <a:p>
            <a:endParaRPr lang="zh-CN" altLang="en-US"/>
          </a:p>
        </p:txBody>
      </p:sp>
      <p:sp>
        <p:nvSpPr>
          <p:cNvPr id="42" name="Line 17"/>
          <p:cNvSpPr>
            <a:spLocks noChangeShapeType="1"/>
          </p:cNvSpPr>
          <p:nvPr/>
        </p:nvSpPr>
        <p:spPr bwMode="auto">
          <a:xfrm flipH="1">
            <a:off x="1620838" y="4202113"/>
            <a:ext cx="3867150" cy="1587"/>
          </a:xfrm>
          <a:prstGeom prst="line">
            <a:avLst/>
          </a:prstGeom>
          <a:noFill/>
          <a:ln w="9525">
            <a:solidFill>
              <a:schemeClr val="bg2"/>
            </a:solidFill>
            <a:round/>
            <a:headEnd/>
            <a:tailEnd/>
          </a:ln>
        </p:spPr>
        <p:txBody>
          <a:bodyPr wrap="none" anchor="ctr"/>
          <a:lstStyle/>
          <a:p>
            <a:endParaRPr lang="zh-CN" altLang="en-US"/>
          </a:p>
        </p:txBody>
      </p:sp>
      <p:sp>
        <p:nvSpPr>
          <p:cNvPr id="43" name="Line 18"/>
          <p:cNvSpPr>
            <a:spLocks noChangeShapeType="1"/>
          </p:cNvSpPr>
          <p:nvPr/>
        </p:nvSpPr>
        <p:spPr bwMode="auto">
          <a:xfrm flipH="1">
            <a:off x="969963" y="5005388"/>
            <a:ext cx="4733925" cy="1587"/>
          </a:xfrm>
          <a:prstGeom prst="line">
            <a:avLst/>
          </a:prstGeom>
          <a:noFill/>
          <a:ln w="9525">
            <a:solidFill>
              <a:schemeClr val="bg2"/>
            </a:solidFill>
            <a:round/>
            <a:headEnd/>
            <a:tailEnd/>
          </a:ln>
        </p:spPr>
        <p:txBody>
          <a:bodyPr wrap="none" anchor="ctr"/>
          <a:lstStyle/>
          <a:p>
            <a:endParaRPr lang="zh-CN" altLang="en-US"/>
          </a:p>
        </p:txBody>
      </p:sp>
      <p:sp>
        <p:nvSpPr>
          <p:cNvPr id="44" name="AutoShape 19"/>
          <p:cNvSpPr>
            <a:spLocks noChangeArrowheads="1"/>
          </p:cNvSpPr>
          <p:nvPr/>
        </p:nvSpPr>
        <p:spPr bwMode="auto">
          <a:xfrm flipV="1">
            <a:off x="1268413" y="5006975"/>
            <a:ext cx="6399212" cy="804863"/>
          </a:xfrm>
          <a:custGeom>
            <a:avLst/>
            <a:gdLst>
              <a:gd name="G0" fmla="+- 2052 0 0"/>
              <a:gd name="G1" fmla="+- 21600 0 2052"/>
              <a:gd name="G2" fmla="*/ 2052 1 2"/>
              <a:gd name="G3" fmla="+- 21600 0 G2"/>
              <a:gd name="G4" fmla="+/ 2052 21600 2"/>
              <a:gd name="G5" fmla="+/ G1 0 2"/>
              <a:gd name="G6" fmla="*/ 21600 21600 2052"/>
              <a:gd name="G7" fmla="*/ G6 1 2"/>
              <a:gd name="G8" fmla="+- 21600 0 G7"/>
              <a:gd name="G9" fmla="*/ 21600 1 2"/>
              <a:gd name="G10" fmla="+- 2052 0 G9"/>
              <a:gd name="G11" fmla="?: G10 G8 0"/>
              <a:gd name="G12" fmla="?: G10 G7 21600"/>
              <a:gd name="T0" fmla="*/ 20574 w 21600"/>
              <a:gd name="T1" fmla="*/ 10800 h 21600"/>
              <a:gd name="T2" fmla="*/ 10800 w 21600"/>
              <a:gd name="T3" fmla="*/ 21600 h 21600"/>
              <a:gd name="T4" fmla="*/ 1026 w 21600"/>
              <a:gd name="T5" fmla="*/ 10800 h 21600"/>
              <a:gd name="T6" fmla="*/ 10800 w 21600"/>
              <a:gd name="T7" fmla="*/ 0 h 21600"/>
              <a:gd name="T8" fmla="*/ 2826 w 21600"/>
              <a:gd name="T9" fmla="*/ 2826 h 21600"/>
              <a:gd name="T10" fmla="*/ 18774 w 21600"/>
              <a:gd name="T11" fmla="*/ 18774 h 21600"/>
            </a:gdLst>
            <a:ahLst/>
            <a:cxnLst>
              <a:cxn ang="0">
                <a:pos x="T0" y="T1"/>
              </a:cxn>
              <a:cxn ang="0">
                <a:pos x="T2" y="T3"/>
              </a:cxn>
              <a:cxn ang="0">
                <a:pos x="T4" y="T5"/>
              </a:cxn>
              <a:cxn ang="0">
                <a:pos x="T6" y="T7"/>
              </a:cxn>
            </a:cxnLst>
            <a:rect l="T8" t="T9" r="T10" b="T11"/>
            <a:pathLst>
              <a:path w="21600" h="21600">
                <a:moveTo>
                  <a:pt x="0" y="0"/>
                </a:moveTo>
                <a:lnTo>
                  <a:pt x="2052" y="21600"/>
                </a:lnTo>
                <a:lnTo>
                  <a:pt x="19548" y="21600"/>
                </a:lnTo>
                <a:lnTo>
                  <a:pt x="21600" y="0"/>
                </a:lnTo>
                <a:close/>
              </a:path>
            </a:pathLst>
          </a:custGeom>
          <a:solidFill>
            <a:schemeClr val="accent2">
              <a:lumMod val="60000"/>
              <a:lumOff val="40000"/>
            </a:schemeClr>
          </a:solidFill>
          <a:ln w="9525">
            <a:solidFill>
              <a:schemeClr val="bg2"/>
            </a:solidFill>
            <a:miter lim="800000"/>
            <a:headEnd/>
            <a:tailEnd/>
          </a:ln>
          <a:effectLst/>
        </p:spPr>
        <p:txBody>
          <a:bodyPr rot="10800000" wrap="none" anchor="ctr"/>
          <a:lstStyle/>
          <a:p>
            <a:pPr algn="ctr" eaLnBrk="0" hangingPunct="0">
              <a:defRPr/>
            </a:pPr>
            <a:r>
              <a:rPr lang="zh-CN" altLang="en-US" sz="1400" b="1">
                <a:solidFill>
                  <a:schemeClr val="bg1"/>
                </a:solidFill>
                <a:effectLst>
                  <a:outerShdw blurRad="38100" dist="38100" dir="2700000" algn="tl">
                    <a:srgbClr val="000000"/>
                  </a:outerShdw>
                </a:effectLst>
                <a:cs typeface="Arial" pitchFamily="34" charset="0"/>
              </a:rPr>
              <a:t> </a:t>
            </a:r>
          </a:p>
        </p:txBody>
      </p:sp>
      <p:sp>
        <p:nvSpPr>
          <p:cNvPr id="45" name="Text Box 20"/>
          <p:cNvSpPr txBox="1">
            <a:spLocks noChangeArrowheads="1"/>
          </p:cNvSpPr>
          <p:nvPr/>
        </p:nvSpPr>
        <p:spPr bwMode="auto">
          <a:xfrm>
            <a:off x="2154238" y="5270500"/>
            <a:ext cx="4629150" cy="304800"/>
          </a:xfrm>
          <a:prstGeom prst="rect">
            <a:avLst/>
          </a:prstGeom>
          <a:noFill/>
          <a:ln w="9525">
            <a:noFill/>
            <a:miter lim="800000"/>
            <a:headEnd/>
            <a:tailEnd/>
          </a:ln>
        </p:spPr>
        <p:txBody>
          <a:bodyPr wrap="none" anchor="ctr" anchorCtr="1">
            <a:spAutoFit/>
          </a:bodyPr>
          <a:lstStyle/>
          <a:p>
            <a:pPr algn="ctr" eaLnBrk="0" hangingPunct="0"/>
            <a:r>
              <a:rPr lang="zh-CN" altLang="en-US" sz="1400" dirty="0">
                <a:cs typeface="Arial" pitchFamily="34" charset="0"/>
              </a:rPr>
              <a:t>测试与调试没有什么不同，测试唯一的目的就是支持调试</a:t>
            </a:r>
          </a:p>
        </p:txBody>
      </p:sp>
      <p:sp>
        <p:nvSpPr>
          <p:cNvPr id="46" name="AutoShape 21"/>
          <p:cNvSpPr>
            <a:spLocks noChangeArrowheads="1"/>
          </p:cNvSpPr>
          <p:nvPr/>
        </p:nvSpPr>
        <p:spPr bwMode="auto">
          <a:xfrm flipV="1">
            <a:off x="2482850" y="3395663"/>
            <a:ext cx="3968750" cy="804862"/>
          </a:xfrm>
          <a:custGeom>
            <a:avLst/>
            <a:gdLst>
              <a:gd name="G0" fmla="+- 3437 0 0"/>
              <a:gd name="G1" fmla="+- 21600 0 3437"/>
              <a:gd name="G2" fmla="*/ 3437 1 2"/>
              <a:gd name="G3" fmla="+- 21600 0 G2"/>
              <a:gd name="G4" fmla="+/ 3437 21600 2"/>
              <a:gd name="G5" fmla="+/ G1 0 2"/>
              <a:gd name="G6" fmla="*/ 21600 21600 3437"/>
              <a:gd name="G7" fmla="*/ G6 1 2"/>
              <a:gd name="G8" fmla="+- 21600 0 G7"/>
              <a:gd name="G9" fmla="*/ 21600 1 2"/>
              <a:gd name="G10" fmla="+- 3437 0 G9"/>
              <a:gd name="G11" fmla="?: G10 G8 0"/>
              <a:gd name="G12" fmla="?: G10 G7 21600"/>
              <a:gd name="T0" fmla="*/ 19881 w 21600"/>
              <a:gd name="T1" fmla="*/ 10800 h 21600"/>
              <a:gd name="T2" fmla="*/ 10800 w 21600"/>
              <a:gd name="T3" fmla="*/ 21600 h 21600"/>
              <a:gd name="T4" fmla="*/ 1719 w 21600"/>
              <a:gd name="T5" fmla="*/ 10800 h 21600"/>
              <a:gd name="T6" fmla="*/ 10800 w 21600"/>
              <a:gd name="T7" fmla="*/ 0 h 21600"/>
              <a:gd name="T8" fmla="*/ 3519 w 21600"/>
              <a:gd name="T9" fmla="*/ 3519 h 21600"/>
              <a:gd name="T10" fmla="*/ 18081 w 21600"/>
              <a:gd name="T11" fmla="*/ 18081 h 21600"/>
            </a:gdLst>
            <a:ahLst/>
            <a:cxnLst>
              <a:cxn ang="0">
                <a:pos x="T0" y="T1"/>
              </a:cxn>
              <a:cxn ang="0">
                <a:pos x="T2" y="T3"/>
              </a:cxn>
              <a:cxn ang="0">
                <a:pos x="T4" y="T5"/>
              </a:cxn>
              <a:cxn ang="0">
                <a:pos x="T6" y="T7"/>
              </a:cxn>
            </a:cxnLst>
            <a:rect l="T8" t="T9" r="T10" b="T11"/>
            <a:pathLst>
              <a:path w="21600" h="21600">
                <a:moveTo>
                  <a:pt x="0" y="0"/>
                </a:moveTo>
                <a:lnTo>
                  <a:pt x="3437" y="21600"/>
                </a:lnTo>
                <a:lnTo>
                  <a:pt x="18163" y="21600"/>
                </a:lnTo>
                <a:lnTo>
                  <a:pt x="21600" y="0"/>
                </a:lnTo>
                <a:close/>
              </a:path>
            </a:pathLst>
          </a:custGeom>
          <a:solidFill>
            <a:schemeClr val="accent6">
              <a:lumMod val="60000"/>
              <a:lumOff val="40000"/>
            </a:schemeClr>
          </a:solidFill>
          <a:ln w="9525">
            <a:solidFill>
              <a:schemeClr val="bg2"/>
            </a:solidFill>
            <a:miter lim="800000"/>
            <a:headEnd/>
            <a:tailEnd/>
          </a:ln>
          <a:effectLst/>
        </p:spPr>
        <p:txBody>
          <a:bodyPr rot="10800000" wrap="none" anchor="ctr"/>
          <a:lstStyle/>
          <a:p>
            <a:pPr algn="ctr" eaLnBrk="0" hangingPunct="0">
              <a:defRPr/>
            </a:pPr>
            <a:r>
              <a:rPr lang="zh-CN" altLang="en-US" sz="1400" b="1">
                <a:effectLst>
                  <a:outerShdw blurRad="38100" dist="38100" dir="2700000" algn="tl">
                    <a:srgbClr val="FFFFFF"/>
                  </a:outerShdw>
                </a:effectLst>
                <a:cs typeface="Arial" pitchFamily="34" charset="0"/>
              </a:rPr>
              <a:t> </a:t>
            </a:r>
          </a:p>
        </p:txBody>
      </p:sp>
      <p:sp>
        <p:nvSpPr>
          <p:cNvPr id="47" name="Text Box 22"/>
          <p:cNvSpPr txBox="1">
            <a:spLocks noChangeArrowheads="1"/>
          </p:cNvSpPr>
          <p:nvPr/>
        </p:nvSpPr>
        <p:spPr bwMode="auto">
          <a:xfrm>
            <a:off x="3219450" y="3675063"/>
            <a:ext cx="2495550" cy="304800"/>
          </a:xfrm>
          <a:prstGeom prst="rect">
            <a:avLst/>
          </a:prstGeom>
          <a:noFill/>
          <a:ln w="9525">
            <a:noFill/>
            <a:miter lim="800000"/>
            <a:headEnd/>
            <a:tailEnd/>
          </a:ln>
        </p:spPr>
        <p:txBody>
          <a:bodyPr wrap="none" anchor="ctr" anchorCtr="1">
            <a:spAutoFit/>
          </a:bodyPr>
          <a:lstStyle/>
          <a:p>
            <a:pPr algn="ctr" eaLnBrk="0" hangingPunct="0"/>
            <a:r>
              <a:rPr lang="zh-CN" altLang="en-US" sz="1400">
                <a:cs typeface="Arial" pitchFamily="34" charset="0"/>
              </a:rPr>
              <a:t>测试是为了证明软件不能工作</a:t>
            </a:r>
          </a:p>
        </p:txBody>
      </p:sp>
      <p:sp>
        <p:nvSpPr>
          <p:cNvPr id="48" name="Text Box 25"/>
          <p:cNvSpPr txBox="1">
            <a:spLocks noChangeArrowheads="1"/>
          </p:cNvSpPr>
          <p:nvPr/>
        </p:nvSpPr>
        <p:spPr bwMode="auto">
          <a:xfrm>
            <a:off x="228600" y="5472113"/>
            <a:ext cx="1089025" cy="304800"/>
          </a:xfrm>
          <a:prstGeom prst="rect">
            <a:avLst/>
          </a:prstGeom>
          <a:noFill/>
          <a:ln w="9525">
            <a:noFill/>
            <a:miter lim="800000"/>
            <a:headEnd/>
            <a:tailEnd/>
          </a:ln>
        </p:spPr>
        <p:txBody>
          <a:bodyPr anchor="b">
            <a:spAutoFit/>
          </a:bodyPr>
          <a:lstStyle/>
          <a:p>
            <a:pPr eaLnBrk="0" hangingPunct="0"/>
            <a:r>
              <a:rPr lang="en-US" altLang="zh-CN" sz="1400">
                <a:cs typeface="Arial" pitchFamily="34" charset="0"/>
              </a:rPr>
              <a:t>0</a:t>
            </a:r>
            <a:r>
              <a:rPr lang="zh-CN" altLang="en-US" sz="1400">
                <a:cs typeface="Arial" pitchFamily="34" charset="0"/>
              </a:rPr>
              <a:t>级</a:t>
            </a:r>
          </a:p>
        </p:txBody>
      </p:sp>
    </p:spTree>
    <p:extLst>
      <p:ext uri="{BB962C8B-B14F-4D97-AF65-F5344CB8AC3E}">
        <p14:creationId xmlns:p14="http://schemas.microsoft.com/office/powerpoint/2010/main" val="4185527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
        <p:nvSpPr>
          <p:cNvPr id="4" name="五边形 3"/>
          <p:cNvSpPr/>
          <p:nvPr/>
        </p:nvSpPr>
        <p:spPr>
          <a:xfrm>
            <a:off x="323528" y="188888"/>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323528" y="251356"/>
            <a:ext cx="5688632" cy="400110"/>
          </a:xfrm>
          <a:prstGeom prst="rect">
            <a:avLst/>
          </a:prstGeom>
          <a:noFill/>
          <a:ln w="9525">
            <a:noFill/>
            <a:miter lim="800000"/>
            <a:headEnd/>
            <a:tailEnd/>
          </a:ln>
        </p:spPr>
        <p:txBody>
          <a:bodyPr wrap="square">
            <a:spAutoFit/>
          </a:bodyPr>
          <a:lstStyle/>
          <a:p>
            <a:r>
              <a:rPr lang="zh-CN" altLang="en-US" sz="2000" b="1" dirty="0"/>
              <a:t>第一部分：测试基础</a:t>
            </a:r>
            <a:r>
              <a:rPr lang="zh-CN" altLang="en-US" sz="2000" b="1" dirty="0" smtClean="0"/>
              <a:t>概念</a:t>
            </a:r>
            <a:r>
              <a:rPr lang="en-US" altLang="zh-CN" sz="2000" b="1" dirty="0" smtClean="0"/>
              <a:t>-IEEE</a:t>
            </a:r>
            <a:r>
              <a:rPr lang="zh-CN" altLang="en-US" sz="2000" b="1" dirty="0" smtClean="0"/>
              <a:t>中对测试的定义</a:t>
            </a:r>
            <a:endParaRPr lang="zh-CN" altLang="en-US" sz="2000" dirty="0">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2" y="683156"/>
            <a:ext cx="7201900" cy="4402028"/>
          </a:xfrm>
          <a:prstGeom prst="rect">
            <a:avLst/>
          </a:prstGeom>
        </p:spPr>
      </p:pic>
      <p:sp>
        <p:nvSpPr>
          <p:cNvPr id="6" name="文本框 5"/>
          <p:cNvSpPr txBox="1"/>
          <p:nvPr/>
        </p:nvSpPr>
        <p:spPr>
          <a:xfrm>
            <a:off x="2591780" y="2276872"/>
            <a:ext cx="2844316" cy="2031325"/>
          </a:xfrm>
          <a:prstGeom prst="rect">
            <a:avLst/>
          </a:prstGeom>
          <a:noFill/>
        </p:spPr>
        <p:txBody>
          <a:bodyPr wrap="square" rtlCol="0">
            <a:spAutoFit/>
          </a:bodyPr>
          <a:lstStyle/>
          <a:p>
            <a:r>
              <a:rPr lang="zh-CN" altLang="en-US" b="1" dirty="0">
                <a:cs typeface="Arial" pitchFamily="34" charset="0"/>
              </a:rPr>
              <a:t>使用人工或自动手段来运行或测试某个系统的过程，其目的在于检验它是否满足规定的需求或是弄清预期结果与实际结果之间的差别。</a:t>
            </a:r>
          </a:p>
          <a:p>
            <a:endParaRPr lang="zh-CN" altLang="en-US" dirty="0"/>
          </a:p>
        </p:txBody>
      </p:sp>
      <p:sp>
        <p:nvSpPr>
          <p:cNvPr id="27" name="Rectangle 6"/>
          <p:cNvSpPr>
            <a:spLocks noChangeArrowheads="1"/>
          </p:cNvSpPr>
          <p:nvPr/>
        </p:nvSpPr>
        <p:spPr bwMode="auto">
          <a:xfrm>
            <a:off x="611560" y="4778722"/>
            <a:ext cx="7086600" cy="915987"/>
          </a:xfrm>
          <a:prstGeom prst="rect">
            <a:avLst/>
          </a:prstGeom>
          <a:noFill/>
          <a:ln w="9525">
            <a:noFill/>
            <a:miter lim="800000"/>
            <a:headEnd/>
            <a:tailEnd/>
          </a:ln>
        </p:spPr>
        <p:txBody>
          <a:bodyPr>
            <a:spAutoFit/>
          </a:bodyPr>
          <a:lstStyle/>
          <a:p>
            <a:pPr>
              <a:spcBef>
                <a:spcPct val="20000"/>
              </a:spcBef>
              <a:buFontTx/>
              <a:buChar char="•"/>
            </a:pPr>
            <a:r>
              <a:rPr lang="zh-CN" altLang="en-US" dirty="0"/>
              <a:t>   软件测试的定义：软件测试是在规定的条件下对程序进行操作，以发现错误，对软件质量进行</a:t>
            </a:r>
            <a:r>
              <a:rPr lang="zh-CN" altLang="en-US" dirty="0" smtClean="0"/>
              <a:t>评估</a:t>
            </a:r>
          </a:p>
          <a:p>
            <a:pPr lvl="1"/>
            <a:r>
              <a:rPr lang="zh-CN" altLang="en-US" dirty="0" smtClean="0"/>
              <a:t>即</a:t>
            </a:r>
            <a:r>
              <a:rPr lang="zh-CN" altLang="en-US" dirty="0" smtClean="0">
                <a:solidFill>
                  <a:srgbClr val="FF3300"/>
                </a:solidFill>
              </a:rPr>
              <a:t>软件测试是为了发现错误而执行程序的过程。</a:t>
            </a:r>
            <a:endParaRPr lang="zh-CN" altLang="en-US" dirty="0">
              <a:solidFill>
                <a:srgbClr val="FF3300"/>
              </a:solidFill>
            </a:endParaRPr>
          </a:p>
        </p:txBody>
      </p:sp>
      <p:sp>
        <p:nvSpPr>
          <p:cNvPr id="28" name="Rectangle 5"/>
          <p:cNvSpPr txBox="1">
            <a:spLocks/>
          </p:cNvSpPr>
          <p:nvPr/>
        </p:nvSpPr>
        <p:spPr>
          <a:xfrm>
            <a:off x="679846" y="5662116"/>
            <a:ext cx="7348538" cy="15113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软件测试的目的：不仅是为了发现软件缺陷与错误，是软件质量保证的关键，是对软件质量进行度量与评估，判断风险，以提高软件质量</a:t>
            </a:r>
          </a:p>
        </p:txBody>
      </p:sp>
    </p:spTree>
    <p:extLst>
      <p:ext uri="{BB962C8B-B14F-4D97-AF65-F5344CB8AC3E}">
        <p14:creationId xmlns:p14="http://schemas.microsoft.com/office/powerpoint/2010/main" val="1663983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
        <p:nvSpPr>
          <p:cNvPr id="4" name="五边形 3"/>
          <p:cNvSpPr/>
          <p:nvPr/>
        </p:nvSpPr>
        <p:spPr>
          <a:xfrm>
            <a:off x="395536" y="260896"/>
            <a:ext cx="540060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395536" y="323364"/>
            <a:ext cx="5112568" cy="369332"/>
          </a:xfrm>
          <a:prstGeom prst="rect">
            <a:avLst/>
          </a:prstGeom>
          <a:noFill/>
          <a:ln w="9525">
            <a:noFill/>
            <a:miter lim="800000"/>
            <a:headEnd/>
            <a:tailEnd/>
          </a:ln>
        </p:spPr>
        <p:txBody>
          <a:bodyPr wrap="square">
            <a:spAutoFit/>
          </a:bodyPr>
          <a:lstStyle/>
          <a:p>
            <a:r>
              <a:rPr lang="zh-CN" altLang="en-US" b="1" dirty="0"/>
              <a:t>第一部分：测试基础</a:t>
            </a:r>
            <a:r>
              <a:rPr lang="zh-CN" altLang="en-US" b="1" dirty="0" smtClean="0"/>
              <a:t>概念</a:t>
            </a:r>
            <a:r>
              <a:rPr lang="en-US" altLang="zh-CN" b="1" dirty="0" smtClean="0"/>
              <a:t>-</a:t>
            </a:r>
            <a:r>
              <a:rPr lang="zh-CN" altLang="en-US" b="1" dirty="0" smtClean="0"/>
              <a:t>测试的原则</a:t>
            </a:r>
            <a:endParaRPr lang="zh-CN" altLang="en-US" dirty="0">
              <a:latin typeface="微软雅黑" pitchFamily="34" charset="-122"/>
              <a:ea typeface="微软雅黑" pitchFamily="34" charset="-122"/>
            </a:endParaRPr>
          </a:p>
        </p:txBody>
      </p:sp>
      <p:sp>
        <p:nvSpPr>
          <p:cNvPr id="9" name="Rectangle 3"/>
          <p:cNvSpPr txBox="1">
            <a:spLocks/>
          </p:cNvSpPr>
          <p:nvPr/>
        </p:nvSpPr>
        <p:spPr>
          <a:xfrm>
            <a:off x="395536" y="1066800"/>
            <a:ext cx="8534400" cy="4525963"/>
          </a:xfrm>
          <a:prstGeom prst="rect">
            <a:avLst/>
          </a:prstGeom>
        </p:spPr>
        <p:txBody>
          <a:bodyPr/>
          <a:lstStyle/>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我们理解：</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软件测试是为</a:t>
            </a:r>
            <a:r>
              <a:rPr kumimoji="0" lang="zh-CN" altLang="en-US" sz="1600" b="0" i="0" u="none" strike="noStrike" kern="1200" cap="none" spc="0" normalizeH="0" baseline="0" noProof="0" dirty="0" smtClean="0">
                <a:ln>
                  <a:noFill/>
                </a:ln>
                <a:solidFill>
                  <a:srgbClr val="FF3300"/>
                </a:solidFill>
                <a:effectLst/>
                <a:uLnTx/>
                <a:uFillTx/>
                <a:latin typeface="+mn-lt"/>
                <a:ea typeface="+mn-ea"/>
                <a:cs typeface="+mn-cs"/>
              </a:rPr>
              <a:t>发现缺陷</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而执行程序的过程</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一个</a:t>
            </a:r>
            <a:r>
              <a:rPr kumimoji="0" lang="zh-CN" altLang="en-US" sz="1600" b="0" i="0" u="none" strike="noStrike" kern="1200" cap="none" spc="0" normalizeH="0" baseline="0" noProof="0" dirty="0" smtClean="0">
                <a:ln>
                  <a:noFill/>
                </a:ln>
                <a:solidFill>
                  <a:srgbClr val="FF3300"/>
                </a:solidFill>
                <a:effectLst/>
                <a:uLnTx/>
                <a:uFillTx/>
                <a:latin typeface="+mn-lt"/>
                <a:ea typeface="+mn-ea"/>
                <a:cs typeface="+mn-cs"/>
              </a:rPr>
              <a:t>好的测试案例</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，在于</a:t>
            </a:r>
            <a:r>
              <a:rPr kumimoji="0" lang="zh-CN" altLang="en-US" sz="1600" b="0" i="0" u="none" strike="noStrike" kern="1200" cap="none" spc="0" normalizeH="0" baseline="0" noProof="0" dirty="0" smtClean="0">
                <a:ln>
                  <a:noFill/>
                </a:ln>
                <a:solidFill>
                  <a:srgbClr val="FF3300"/>
                </a:solidFill>
                <a:effectLst/>
                <a:uLnTx/>
                <a:uFillTx/>
                <a:latin typeface="+mn-lt"/>
                <a:ea typeface="+mn-ea"/>
                <a:cs typeface="+mn-cs"/>
              </a:rPr>
              <a:t>能发现至今尚未发现的缺陷</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一个</a:t>
            </a:r>
            <a:r>
              <a:rPr kumimoji="0" lang="zh-CN" altLang="en-US" sz="1600" b="0" i="0" u="none" strike="noStrike" kern="1200" cap="none" spc="0" normalizeH="0" baseline="0" noProof="0" dirty="0" smtClean="0">
                <a:ln>
                  <a:noFill/>
                </a:ln>
                <a:solidFill>
                  <a:srgbClr val="FF3300"/>
                </a:solidFill>
                <a:effectLst/>
                <a:uLnTx/>
                <a:uFillTx/>
                <a:latin typeface="+mn-lt"/>
                <a:ea typeface="+mn-ea"/>
                <a:cs typeface="+mn-cs"/>
              </a:rPr>
              <a:t>成功的测试</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是</a:t>
            </a:r>
            <a:r>
              <a:rPr kumimoji="0" lang="zh-CN" altLang="en-US" sz="1600" b="0" i="0" u="none" strike="noStrike" kern="1200" cap="none" spc="0" normalizeH="0" baseline="0" noProof="0" dirty="0" smtClean="0">
                <a:ln>
                  <a:noFill/>
                </a:ln>
                <a:solidFill>
                  <a:srgbClr val="FF3300"/>
                </a:solidFill>
                <a:effectLst/>
                <a:uLnTx/>
                <a:uFillTx/>
                <a:latin typeface="+mn-lt"/>
                <a:ea typeface="+mn-ea"/>
                <a:cs typeface="+mn-cs"/>
              </a:rPr>
              <a:t>发现了至今未发现的多个缺陷的测试</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1600" b="0" i="0" u="none" strike="noStrike" kern="1200" cap="none" spc="0" normalizeH="0" baseline="0" noProof="0" dirty="0" smtClean="0">
              <a:ln>
                <a:noFill/>
              </a:ln>
              <a:solidFill>
                <a:srgbClr val="FF3300"/>
              </a:solidFill>
              <a:effectLst/>
              <a:uLnTx/>
              <a:uFillTx/>
              <a:latin typeface="+mn-lt"/>
              <a:ea typeface="+mn-ea"/>
              <a:cs typeface="+mn-cs"/>
            </a:endParaRPr>
          </a:p>
          <a:p>
            <a:pPr marL="381000" marR="0" lvl="0" indent="-381000" algn="l" defTabSz="914400" rtl="0" eaLnBrk="1" fontAlgn="auto" latinLnBrk="0" hangingPunct="1">
              <a:lnSpc>
                <a:spcPct val="100000"/>
              </a:lnSpc>
              <a:spcBef>
                <a:spcPct val="20000"/>
              </a:spcBef>
              <a:spcAft>
                <a:spcPts val="0"/>
              </a:spcAft>
              <a:buClrTx/>
              <a:buSzTx/>
              <a:buFontTx/>
              <a:buNone/>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测试的原则：</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应当把“尽早地和不断地进行软件测试”作为软件测试者的座右铭</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一个测试案例必需包括两部分：对程序的输入数据的描述和对应正确输出结果的描述</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程序员应当避免测试自己编写的程序</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应当彻底检查每个测试的执行结果，以免遗漏</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在设计测试案例时，应当包括合理</a:t>
            </a: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有效</a:t>
            </a: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预料</a:t>
            </a: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的输入和不合理</a:t>
            </a: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无效</a:t>
            </a: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未预料</a:t>
            </a: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的输入条件</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程序某部分存在更多错误的可能性，与该部分已发现错误的数量成正比</a:t>
            </a: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集群现象 </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妥善保留测试计划、测试案例、缺陷记录和最终分析报告，为维护提供方便</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检查程序是否 “做了其不应该做的”、 “未做其应该做的” </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计划测试工作时不应默认假定不会发现错误</a:t>
            </a:r>
          </a:p>
          <a:p>
            <a:pPr marL="381000" marR="0" lvl="0" indent="-381000" algn="l"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软件测试是一项极富创造性、极具智力挑战性的工作</a:t>
            </a:r>
          </a:p>
        </p:txBody>
      </p:sp>
    </p:spTree>
    <p:extLst>
      <p:ext uri="{BB962C8B-B14F-4D97-AF65-F5344CB8AC3E}">
        <p14:creationId xmlns:p14="http://schemas.microsoft.com/office/powerpoint/2010/main" val="405764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8</a:t>
            </a:fld>
            <a:endParaRPr lang="zh-CN" altLang="en-US" dirty="0"/>
          </a:p>
        </p:txBody>
      </p:sp>
      <p:sp>
        <p:nvSpPr>
          <p:cNvPr id="4" name="五边形 3"/>
          <p:cNvSpPr/>
          <p:nvPr/>
        </p:nvSpPr>
        <p:spPr>
          <a:xfrm>
            <a:off x="323528" y="188640"/>
            <a:ext cx="5552730" cy="431800"/>
          </a:xfrm>
          <a:prstGeom prst="homePlate">
            <a:avLst/>
          </a:prstGeom>
          <a:solidFill>
            <a:srgbClr val="F25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chemeClr val="bg1"/>
              </a:solidFill>
              <a:latin typeface="华康俪金黑W8" pitchFamily="49" charset="-122"/>
              <a:ea typeface="华康俪金黑W8" pitchFamily="49" charset="-122"/>
            </a:endParaRPr>
          </a:p>
        </p:txBody>
      </p:sp>
      <p:sp>
        <p:nvSpPr>
          <p:cNvPr id="5" name="矩形 22"/>
          <p:cNvSpPr>
            <a:spLocks noChangeArrowheads="1"/>
          </p:cNvSpPr>
          <p:nvPr/>
        </p:nvSpPr>
        <p:spPr bwMode="auto">
          <a:xfrm>
            <a:off x="323528" y="251108"/>
            <a:ext cx="5256584" cy="400110"/>
          </a:xfrm>
          <a:prstGeom prst="rect">
            <a:avLst/>
          </a:prstGeom>
          <a:noFill/>
          <a:ln w="9525">
            <a:noFill/>
            <a:miter lim="800000"/>
            <a:headEnd/>
            <a:tailEnd/>
          </a:ln>
        </p:spPr>
        <p:txBody>
          <a:bodyPr wrap="square">
            <a:spAutoFit/>
          </a:bodyPr>
          <a:lstStyle/>
          <a:p>
            <a:r>
              <a:rPr lang="zh-CN" altLang="en-US" sz="2000" b="1" dirty="0"/>
              <a:t>第一部分：测试基础</a:t>
            </a:r>
            <a:r>
              <a:rPr lang="zh-CN" altLang="en-US" sz="2000" b="1" dirty="0" smtClean="0"/>
              <a:t>概念</a:t>
            </a:r>
            <a:r>
              <a:rPr lang="en-US" altLang="zh-CN" sz="2000" b="1" dirty="0" smtClean="0"/>
              <a:t>-</a:t>
            </a:r>
            <a:r>
              <a:rPr lang="zh-CN" altLang="en-US" sz="2000" b="1" dirty="0" smtClean="0"/>
              <a:t>测试的核心是什么</a:t>
            </a:r>
            <a:endParaRPr lang="zh-CN" altLang="en-US" sz="2000" dirty="0">
              <a:latin typeface="微软雅黑" pitchFamily="34" charset="-122"/>
              <a:ea typeface="微软雅黑" pitchFamily="34" charset="-122"/>
            </a:endParaRPr>
          </a:p>
        </p:txBody>
      </p:sp>
      <p:sp>
        <p:nvSpPr>
          <p:cNvPr id="7" name="Rectangle 3"/>
          <p:cNvSpPr>
            <a:spLocks noChangeArrowheads="1"/>
          </p:cNvSpPr>
          <p:nvPr/>
        </p:nvSpPr>
        <p:spPr bwMode="auto">
          <a:xfrm>
            <a:off x="755650" y="1196975"/>
            <a:ext cx="7450138" cy="4689475"/>
          </a:xfrm>
          <a:prstGeom prst="rect">
            <a:avLst/>
          </a:prstGeom>
          <a:noFill/>
          <a:ln w="9525">
            <a:noFill/>
            <a:miter lim="800000"/>
            <a:headEnd/>
            <a:tailEnd/>
          </a:ln>
        </p:spPr>
        <p:txBody>
          <a:bodyPr/>
          <a:lstStyle/>
          <a:p>
            <a:pPr marL="342900" indent="-342900">
              <a:spcBef>
                <a:spcPct val="20000"/>
              </a:spcBef>
              <a:buFontTx/>
              <a:buChar char="•"/>
            </a:pPr>
            <a:r>
              <a:rPr lang="en-US" altLang="zh-CN" sz="2000" i="1" dirty="0"/>
              <a:t>The systems meet the users‘ needs = “</a:t>
            </a:r>
            <a:r>
              <a:rPr lang="en-US" altLang="zh-CN" sz="2000" b="1" i="1" dirty="0">
                <a:solidFill>
                  <a:srgbClr val="0033CC"/>
                </a:solidFill>
              </a:rPr>
              <a:t>has the right system been built</a:t>
            </a:r>
            <a:r>
              <a:rPr lang="en-US" altLang="zh-CN" sz="2000" i="1" dirty="0"/>
              <a:t>”</a:t>
            </a:r>
            <a:r>
              <a:rPr lang="zh-CN" altLang="en-US" sz="2000" i="1" dirty="0"/>
              <a:t>　</a:t>
            </a:r>
            <a:r>
              <a:rPr lang="zh-CN" altLang="en-US" sz="2000" b="1" i="1" dirty="0"/>
              <a:t>实现正确的系统　（需求的正确性）</a:t>
            </a:r>
          </a:p>
          <a:p>
            <a:pPr>
              <a:spcBef>
                <a:spcPct val="20000"/>
              </a:spcBef>
            </a:pPr>
            <a:endParaRPr lang="en-US" sz="2000" i="1" dirty="0"/>
          </a:p>
          <a:p>
            <a:pPr marL="342900" indent="-342900">
              <a:spcBef>
                <a:spcPct val="20000"/>
              </a:spcBef>
              <a:buFontTx/>
              <a:buChar char="•"/>
            </a:pPr>
            <a:endParaRPr lang="en-US" sz="2000" i="1" dirty="0"/>
          </a:p>
          <a:p>
            <a:pPr marL="342900" indent="-342900">
              <a:spcBef>
                <a:spcPct val="20000"/>
              </a:spcBef>
              <a:buFontTx/>
              <a:buChar char="•"/>
            </a:pPr>
            <a:r>
              <a:rPr lang="en-US" altLang="zh-CN" sz="2000" i="1" dirty="0"/>
              <a:t>The systems meet the business requirements = “</a:t>
            </a:r>
            <a:r>
              <a:rPr lang="en-US" altLang="zh-CN" sz="2000" b="1" i="1" dirty="0">
                <a:solidFill>
                  <a:srgbClr val="0033CC"/>
                </a:solidFill>
              </a:rPr>
              <a:t>has the system been built right</a:t>
            </a:r>
            <a:r>
              <a:rPr lang="en-US" altLang="zh-CN" sz="2000" i="1" dirty="0"/>
              <a:t>”</a:t>
            </a:r>
            <a:r>
              <a:rPr lang="zh-CN" altLang="en-US" sz="2000" i="1" dirty="0"/>
              <a:t>　</a:t>
            </a:r>
            <a:r>
              <a:rPr lang="zh-CN" altLang="en-US" sz="2000" b="1" i="1" dirty="0"/>
              <a:t>正确地实现系统　（实现的正确性）</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3705310"/>
            <a:ext cx="3888432" cy="2187244"/>
          </a:xfrm>
          <a:prstGeom prst="rect">
            <a:avLst/>
          </a:prstGeom>
        </p:spPr>
      </p:pic>
    </p:spTree>
    <p:extLst>
      <p:ext uri="{BB962C8B-B14F-4D97-AF65-F5344CB8AC3E}">
        <p14:creationId xmlns:p14="http://schemas.microsoft.com/office/powerpoint/2010/main" val="3584687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5687</TotalTime>
  <Words>4472</Words>
  <Application>Microsoft Office PowerPoint</Application>
  <PresentationFormat>全屏显示(4:3)</PresentationFormat>
  <Paragraphs>582</Paragraphs>
  <Slides>36</Slides>
  <Notes>34</Notes>
  <HiddenSlides>0</HiddenSlides>
  <MMClips>0</MMClips>
  <ScaleCrop>false</ScaleCrop>
  <HeadingPairs>
    <vt:vector size="10" baseType="variant">
      <vt:variant>
        <vt:lpstr>已用的字体</vt:lpstr>
      </vt:variant>
      <vt:variant>
        <vt:i4>10</vt:i4>
      </vt:variant>
      <vt:variant>
        <vt:lpstr>主题</vt:lpstr>
      </vt:variant>
      <vt:variant>
        <vt:i4>1</vt:i4>
      </vt:variant>
      <vt:variant>
        <vt:lpstr>链接</vt:lpstr>
      </vt:variant>
      <vt:variant>
        <vt:i4>2</vt:i4>
      </vt:variant>
      <vt:variant>
        <vt:lpstr>嵌入 OLE 服务器</vt:lpstr>
      </vt:variant>
      <vt:variant>
        <vt:i4>2</vt:i4>
      </vt:variant>
      <vt:variant>
        <vt:lpstr>幻灯片标题</vt:lpstr>
      </vt:variant>
      <vt:variant>
        <vt:i4>36</vt:i4>
      </vt:variant>
    </vt:vector>
  </HeadingPairs>
  <TitlesOfParts>
    <vt:vector size="51" baseType="lpstr">
      <vt:lpstr>方正兰亭黑6_GBK</vt:lpstr>
      <vt:lpstr>华康俪金黑W8</vt:lpstr>
      <vt:lpstr>华文楷体</vt:lpstr>
      <vt:lpstr>宋体</vt:lpstr>
      <vt:lpstr>微软雅黑</vt:lpstr>
      <vt:lpstr>造字工房悦圆演示版常规体</vt:lpstr>
      <vt:lpstr>Arial</vt:lpstr>
      <vt:lpstr>Calibri</vt:lpstr>
      <vt:lpstr>Wingdings</vt:lpstr>
      <vt:lpstr>Wingdings 2</vt:lpstr>
      <vt:lpstr>Office 主题</vt:lpstr>
      <vt:lpstr>F:\培训文档\2016年12月PDF测试方向课件\测试准入标准模板.doc</vt:lpstr>
      <vt:lpstr>F:\培训文档\2016年12月PDF测试方向课件\测试准出标准模板.doc</vt:lpstr>
      <vt:lpstr>Document</vt:lpstr>
      <vt:lpstr>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程新龙</dc:creator>
  <cp:lastModifiedBy>郭婷婷</cp:lastModifiedBy>
  <cp:revision>319</cp:revision>
  <dcterms:created xsi:type="dcterms:W3CDTF">2018-04-10T03:55:25Z</dcterms:created>
  <dcterms:modified xsi:type="dcterms:W3CDTF">2018-10-08T02:59:05Z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2052-10.1.0.7233</vt:lpwstr>
  </property>
</Properties>
</file>