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4" r:id="rId4"/>
    <p:sldId id="295" r:id="rId5"/>
    <p:sldId id="294" r:id="rId6"/>
    <p:sldId id="296" r:id="rId7"/>
    <p:sldId id="285" r:id="rId8"/>
    <p:sldId id="286" r:id="rId9"/>
    <p:sldId id="288" r:id="rId10"/>
    <p:sldId id="299" r:id="rId11"/>
    <p:sldId id="307" r:id="rId12"/>
    <p:sldId id="309" r:id="rId13"/>
    <p:sldId id="266" r:id="rId14"/>
    <p:sldId id="315" r:id="rId15"/>
    <p:sldId id="316" r:id="rId16"/>
    <p:sldId id="318" r:id="rId17"/>
    <p:sldId id="321" r:id="rId18"/>
    <p:sldId id="322" r:id="rId19"/>
    <p:sldId id="323" r:id="rId20"/>
    <p:sldId id="267" r:id="rId21"/>
    <p:sldId id="327" r:id="rId22"/>
    <p:sldId id="328" r:id="rId23"/>
    <p:sldId id="329" r:id="rId24"/>
    <p:sldId id="330" r:id="rId25"/>
    <p:sldId id="331" r:id="rId26"/>
    <p:sldId id="332" r:id="rId27"/>
    <p:sldId id="334" r:id="rId28"/>
    <p:sldId id="335" r:id="rId29"/>
    <p:sldId id="336" r:id="rId30"/>
    <p:sldId id="26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DCDAFC"/>
    <a:srgbClr val="746CF4"/>
    <a:srgbClr val="44546A"/>
    <a:srgbClr val="9791F7"/>
    <a:srgbClr val="B3A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6" d="100"/>
          <a:sy n="76" d="100"/>
        </p:scale>
        <p:origin x="104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3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7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9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4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5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1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4781665" y="1643290"/>
            <a:ext cx="120644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000" b="1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컴퓨터공학과</a:t>
            </a:r>
          </a:p>
        </p:txBody>
      </p:sp>
      <p:sp>
        <p:nvSpPr>
          <p:cNvPr id="26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6064333" y="1643290"/>
            <a:ext cx="120644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000" b="1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201835755</a:t>
            </a:r>
            <a:endParaRPr lang="ko-KR" altLang="en-US" sz="1000" b="1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7347001" y="1643290"/>
            <a:ext cx="120644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000" b="1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최현훈</a:t>
            </a:r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3498903" y="1567090"/>
            <a:ext cx="5216472" cy="3221393"/>
          </a:xfrm>
          <a:custGeom>
            <a:avLst/>
            <a:gdLst>
              <a:gd name="connsiteX0" fmla="*/ 81769 w 5216472"/>
              <a:gd name="connsiteY0" fmla="*/ 0 h 3221393"/>
              <a:gd name="connsiteX1" fmla="*/ 1144844 w 5216472"/>
              <a:gd name="connsiteY1" fmla="*/ 0 h 3221393"/>
              <a:gd name="connsiteX2" fmla="*/ 1226612 w 5216472"/>
              <a:gd name="connsiteY2" fmla="*/ 81768 h 3221393"/>
              <a:gd name="connsiteX3" fmla="*/ 1226612 w 5216472"/>
              <a:gd name="connsiteY3" fmla="*/ 342900 h 3221393"/>
              <a:gd name="connsiteX4" fmla="*/ 5117711 w 5216472"/>
              <a:gd name="connsiteY4" fmla="*/ 342900 h 3221393"/>
              <a:gd name="connsiteX5" fmla="*/ 5124329 w 5216472"/>
              <a:gd name="connsiteY5" fmla="*/ 344236 h 3221393"/>
              <a:gd name="connsiteX6" fmla="*/ 5140271 w 5216472"/>
              <a:gd name="connsiteY6" fmla="*/ 344236 h 3221393"/>
              <a:gd name="connsiteX7" fmla="*/ 5140271 w 5216472"/>
              <a:gd name="connsiteY7" fmla="*/ 347455 h 3221393"/>
              <a:gd name="connsiteX8" fmla="*/ 5156153 w 5216472"/>
              <a:gd name="connsiteY8" fmla="*/ 350661 h 3221393"/>
              <a:gd name="connsiteX9" fmla="*/ 5216472 w 5216472"/>
              <a:gd name="connsiteY9" fmla="*/ 441661 h 3221393"/>
              <a:gd name="connsiteX10" fmla="*/ 5216472 w 5216472"/>
              <a:gd name="connsiteY10" fmla="*/ 3122632 h 3221393"/>
              <a:gd name="connsiteX11" fmla="*/ 5117711 w 5216472"/>
              <a:gd name="connsiteY11" fmla="*/ 3221393 h 3221393"/>
              <a:gd name="connsiteX12" fmla="*/ 98763 w 5216472"/>
              <a:gd name="connsiteY12" fmla="*/ 3221393 h 3221393"/>
              <a:gd name="connsiteX13" fmla="*/ 2 w 5216472"/>
              <a:gd name="connsiteY13" fmla="*/ 3122632 h 3221393"/>
              <a:gd name="connsiteX14" fmla="*/ 2 w 5216472"/>
              <a:gd name="connsiteY14" fmla="*/ 2878493 h 3221393"/>
              <a:gd name="connsiteX15" fmla="*/ 0 w 5216472"/>
              <a:gd name="connsiteY15" fmla="*/ 2878493 h 3221393"/>
              <a:gd name="connsiteX16" fmla="*/ 0 w 5216472"/>
              <a:gd name="connsiteY16" fmla="*/ 939438 h 3221393"/>
              <a:gd name="connsiteX17" fmla="*/ 0 w 5216472"/>
              <a:gd name="connsiteY17" fmla="*/ 439215 h 3221393"/>
              <a:gd name="connsiteX18" fmla="*/ 0 w 5216472"/>
              <a:gd name="connsiteY18" fmla="*/ 81768 h 3221393"/>
              <a:gd name="connsiteX19" fmla="*/ 81769 w 5216472"/>
              <a:gd name="connsiteY19" fmla="*/ 0 h 32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16472" h="3221393">
                <a:moveTo>
                  <a:pt x="81769" y="0"/>
                </a:moveTo>
                <a:lnTo>
                  <a:pt x="1144844" y="0"/>
                </a:lnTo>
                <a:cubicBezTo>
                  <a:pt x="1190003" y="0"/>
                  <a:pt x="1226612" y="36609"/>
                  <a:pt x="1226612" y="81768"/>
                </a:cubicBezTo>
                <a:lnTo>
                  <a:pt x="1226612" y="342900"/>
                </a:lnTo>
                <a:lnTo>
                  <a:pt x="5117711" y="342900"/>
                </a:lnTo>
                <a:lnTo>
                  <a:pt x="5124329" y="344236"/>
                </a:lnTo>
                <a:lnTo>
                  <a:pt x="5140271" y="344236"/>
                </a:lnTo>
                <a:lnTo>
                  <a:pt x="5140271" y="347455"/>
                </a:lnTo>
                <a:lnTo>
                  <a:pt x="5156153" y="350661"/>
                </a:lnTo>
                <a:cubicBezTo>
                  <a:pt x="5191600" y="365654"/>
                  <a:pt x="5216472" y="400753"/>
                  <a:pt x="5216472" y="441661"/>
                </a:cubicBezTo>
                <a:lnTo>
                  <a:pt x="5216472" y="3122632"/>
                </a:lnTo>
                <a:cubicBezTo>
                  <a:pt x="5216472" y="3177176"/>
                  <a:pt x="5172255" y="3221393"/>
                  <a:pt x="5117711" y="3221393"/>
                </a:cubicBezTo>
                <a:lnTo>
                  <a:pt x="98763" y="3221393"/>
                </a:lnTo>
                <a:cubicBezTo>
                  <a:pt x="44219" y="3221393"/>
                  <a:pt x="2" y="3177176"/>
                  <a:pt x="2" y="3122632"/>
                </a:cubicBezTo>
                <a:lnTo>
                  <a:pt x="2" y="2878493"/>
                </a:lnTo>
                <a:lnTo>
                  <a:pt x="0" y="2878493"/>
                </a:lnTo>
                <a:lnTo>
                  <a:pt x="0" y="939438"/>
                </a:lnTo>
                <a:lnTo>
                  <a:pt x="0" y="439215"/>
                </a:lnTo>
                <a:lnTo>
                  <a:pt x="0" y="81768"/>
                </a:lnTo>
                <a:cubicBezTo>
                  <a:pt x="0" y="36609"/>
                  <a:pt x="36609" y="0"/>
                  <a:pt x="81769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ctr">
            <a:noAutofit/>
          </a:bodyPr>
          <a:lstStyle/>
          <a:p>
            <a:pPr algn="ctr" latinLnBrk="0">
              <a:defRPr/>
            </a:pPr>
            <a:r>
              <a:rPr lang="ko-KR" altLang="en-US" sz="2800" kern="0" dirty="0">
                <a:solidFill>
                  <a:schemeClr val="accent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디지털 콘텐츠 기획안</a:t>
            </a:r>
            <a:endParaRPr lang="en-US" altLang="ko-KR" sz="2800" kern="0" dirty="0">
              <a:solidFill>
                <a:schemeClr val="accent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계획으로 만들어가는 나만의 행성</a:t>
            </a:r>
            <a:r>
              <a:rPr lang="en-US" altLang="ko-KR" sz="800" kern="0" dirty="0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800" kern="0" dirty="0" err="1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PlaNet</a:t>
            </a:r>
            <a:endParaRPr lang="en-US" altLang="ko-KR" sz="800" kern="0" dirty="0">
              <a:solidFill>
                <a:schemeClr val="accent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59978" y="1916171"/>
            <a:ext cx="1044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3498903" y="1614715"/>
            <a:ext cx="12064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 err="1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디지털콘텐츠기획</a:t>
            </a:r>
            <a:endParaRPr lang="ko-KR" altLang="en-US" sz="1000" b="1" dirty="0">
              <a:solidFill>
                <a:srgbClr val="746CF4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4A558C-CDA0-FFC1-4CD5-1CECCAFB9CCD}"/>
              </a:ext>
            </a:extLst>
          </p:cNvPr>
          <p:cNvSpPr/>
          <p:nvPr/>
        </p:nvSpPr>
        <p:spPr>
          <a:xfrm>
            <a:off x="7762875" y="5053706"/>
            <a:ext cx="952500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START</a:t>
            </a:r>
            <a:endParaRPr lang="ko-KR" altLang="en-US" sz="1100" dirty="0">
              <a:solidFill>
                <a:srgbClr val="746CF4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29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3503352 w 11810492"/>
              <a:gd name="connsiteY0" fmla="*/ 0 h 6412992"/>
              <a:gd name="connsiteX1" fmla="*/ 4912149 w 11810492"/>
              <a:gd name="connsiteY1" fmla="*/ 0 h 6412992"/>
              <a:gd name="connsiteX2" fmla="*/ 5020509 w 11810492"/>
              <a:gd name="connsiteY2" fmla="*/ 108360 h 6412992"/>
              <a:gd name="connsiteX3" fmla="*/ 5020509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3394992 w 11810492"/>
              <a:gd name="connsiteY12" fmla="*/ 444246 h 6412992"/>
              <a:gd name="connsiteX13" fmla="*/ 3394992 w 11810492"/>
              <a:gd name="connsiteY13" fmla="*/ 108360 h 6412992"/>
              <a:gd name="connsiteX14" fmla="*/ 3503352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3503352" y="0"/>
                </a:moveTo>
                <a:lnTo>
                  <a:pt x="4912149" y="0"/>
                </a:lnTo>
                <a:cubicBezTo>
                  <a:pt x="4971996" y="0"/>
                  <a:pt x="5020509" y="48514"/>
                  <a:pt x="5020509" y="108360"/>
                </a:cubicBezTo>
                <a:lnTo>
                  <a:pt x="5020509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3394992" y="444246"/>
                </a:lnTo>
                <a:lnTo>
                  <a:pt x="3394992" y="108360"/>
                </a:lnTo>
                <a:cubicBezTo>
                  <a:pt x="3394992" y="48514"/>
                  <a:pt x="3443506" y="0"/>
                  <a:pt x="3503352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749203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3697653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BA78F46-7954-082A-F42E-BC5D3C9041D7}"/>
              </a:ext>
            </a:extLst>
          </p:cNvPr>
          <p:cNvGrpSpPr/>
          <p:nvPr/>
        </p:nvGrpSpPr>
        <p:grpSpPr>
          <a:xfrm>
            <a:off x="656851" y="1087846"/>
            <a:ext cx="10878298" cy="5199355"/>
            <a:chOff x="656850" y="1263088"/>
            <a:chExt cx="10878298" cy="5199355"/>
          </a:xfrm>
        </p:grpSpPr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C54CD68C-4835-E6AF-7943-4EC378D3541B}"/>
                </a:ext>
              </a:extLst>
            </p:cNvPr>
            <p:cNvGrpSpPr/>
            <p:nvPr/>
          </p:nvGrpSpPr>
          <p:grpSpPr>
            <a:xfrm>
              <a:off x="656850" y="1263088"/>
              <a:ext cx="5447674" cy="2615839"/>
              <a:chOff x="0" y="0"/>
              <a:chExt cx="14783849" cy="5772204"/>
            </a:xfrm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1A1A7D2C-3BAC-FDBF-7CA1-B4E3A63CE6D2}"/>
                  </a:ext>
                </a:extLst>
              </p:cNvPr>
              <p:cNvSpPr/>
              <p:nvPr/>
            </p:nvSpPr>
            <p:spPr>
              <a:xfrm>
                <a:off x="0" y="0"/>
                <a:ext cx="14783850" cy="5772204"/>
              </a:xfrm>
              <a:custGeom>
                <a:avLst/>
                <a:gdLst/>
                <a:ahLst/>
                <a:cxnLst/>
                <a:rect l="l" t="t" r="r" b="b"/>
                <a:pathLst>
                  <a:path w="14783850" h="5772204">
                    <a:moveTo>
                      <a:pt x="0" y="0"/>
                    </a:moveTo>
                    <a:lnTo>
                      <a:pt x="0" y="5772204"/>
                    </a:lnTo>
                    <a:lnTo>
                      <a:pt x="14783850" y="5772204"/>
                    </a:lnTo>
                    <a:lnTo>
                      <a:pt x="14783850" y="0"/>
                    </a:lnTo>
                    <a:lnTo>
                      <a:pt x="0" y="0"/>
                    </a:lnTo>
                    <a:close/>
                    <a:moveTo>
                      <a:pt x="14722889" y="5711244"/>
                    </a:moveTo>
                    <a:lnTo>
                      <a:pt x="59690" y="5711244"/>
                    </a:lnTo>
                    <a:lnTo>
                      <a:pt x="59690" y="59690"/>
                    </a:lnTo>
                    <a:lnTo>
                      <a:pt x="14722889" y="59690"/>
                    </a:lnTo>
                    <a:lnTo>
                      <a:pt x="14722889" y="5711244"/>
                    </a:lnTo>
                    <a:close/>
                  </a:path>
                </a:pathLst>
              </a:custGeom>
              <a:solidFill>
                <a:srgbClr val="191919">
                  <a:alpha val="19607"/>
                </a:srgbClr>
              </a:solidFill>
            </p:spPr>
          </p: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id="{AD67CD6E-CAFF-159F-2112-5BFAEC4D574C}"/>
                </a:ext>
              </a:extLst>
            </p:cNvPr>
            <p:cNvGrpSpPr/>
            <p:nvPr/>
          </p:nvGrpSpPr>
          <p:grpSpPr>
            <a:xfrm>
              <a:off x="656850" y="3846604"/>
              <a:ext cx="5447674" cy="2615839"/>
              <a:chOff x="0" y="0"/>
              <a:chExt cx="14783849" cy="5772204"/>
            </a:xfrm>
          </p:grpSpPr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A6F0018E-C1EC-2329-805E-3DD827F3B79A}"/>
                  </a:ext>
                </a:extLst>
              </p:cNvPr>
              <p:cNvSpPr/>
              <p:nvPr/>
            </p:nvSpPr>
            <p:spPr>
              <a:xfrm>
                <a:off x="0" y="0"/>
                <a:ext cx="14783850" cy="5772204"/>
              </a:xfrm>
              <a:custGeom>
                <a:avLst/>
                <a:gdLst/>
                <a:ahLst/>
                <a:cxnLst/>
                <a:rect l="l" t="t" r="r" b="b"/>
                <a:pathLst>
                  <a:path w="14783850" h="5772204">
                    <a:moveTo>
                      <a:pt x="0" y="0"/>
                    </a:moveTo>
                    <a:lnTo>
                      <a:pt x="0" y="5772204"/>
                    </a:lnTo>
                    <a:lnTo>
                      <a:pt x="14783850" y="5772204"/>
                    </a:lnTo>
                    <a:lnTo>
                      <a:pt x="14783850" y="0"/>
                    </a:lnTo>
                    <a:lnTo>
                      <a:pt x="0" y="0"/>
                    </a:lnTo>
                    <a:close/>
                    <a:moveTo>
                      <a:pt x="14722889" y="5711244"/>
                    </a:moveTo>
                    <a:lnTo>
                      <a:pt x="59690" y="5711244"/>
                    </a:lnTo>
                    <a:lnTo>
                      <a:pt x="59690" y="59690"/>
                    </a:lnTo>
                    <a:lnTo>
                      <a:pt x="14722889" y="59690"/>
                    </a:lnTo>
                    <a:lnTo>
                      <a:pt x="14722889" y="5711244"/>
                    </a:lnTo>
                    <a:close/>
                  </a:path>
                </a:pathLst>
              </a:custGeom>
              <a:solidFill>
                <a:srgbClr val="191919">
                  <a:alpha val="19607"/>
                </a:srgbClr>
              </a:solidFill>
            </p:spPr>
          </p:sp>
        </p:grp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B8CE88D9-1087-D1C6-FC83-7B45FA954AFD}"/>
                </a:ext>
              </a:extLst>
            </p:cNvPr>
            <p:cNvSpPr/>
            <p:nvPr/>
          </p:nvSpPr>
          <p:spPr>
            <a:xfrm>
              <a:off x="6087474" y="1263088"/>
              <a:ext cx="5447674" cy="2615839"/>
            </a:xfrm>
            <a:custGeom>
              <a:avLst/>
              <a:gdLst/>
              <a:ahLst/>
              <a:cxnLst/>
              <a:rect l="l" t="t" r="r" b="b"/>
              <a:pathLst>
                <a:path w="14783850" h="5772204">
                  <a:moveTo>
                    <a:pt x="0" y="0"/>
                  </a:moveTo>
                  <a:lnTo>
                    <a:pt x="0" y="5772204"/>
                  </a:lnTo>
                  <a:lnTo>
                    <a:pt x="14783850" y="5772204"/>
                  </a:lnTo>
                  <a:lnTo>
                    <a:pt x="14783850" y="0"/>
                  </a:lnTo>
                  <a:lnTo>
                    <a:pt x="0" y="0"/>
                  </a:lnTo>
                  <a:close/>
                  <a:moveTo>
                    <a:pt x="14722889" y="5711244"/>
                  </a:moveTo>
                  <a:lnTo>
                    <a:pt x="59690" y="5711244"/>
                  </a:lnTo>
                  <a:lnTo>
                    <a:pt x="59690" y="59690"/>
                  </a:lnTo>
                  <a:lnTo>
                    <a:pt x="14722889" y="59690"/>
                  </a:lnTo>
                  <a:lnTo>
                    <a:pt x="14722889" y="5711244"/>
                  </a:lnTo>
                  <a:close/>
                </a:path>
              </a:pathLst>
            </a:custGeom>
            <a:solidFill>
              <a:srgbClr val="191919">
                <a:alpha val="19607"/>
              </a:srgbClr>
            </a:solidFill>
          </p:spPr>
        </p:sp>
        <p:grpSp>
          <p:nvGrpSpPr>
            <p:cNvPr id="26" name="Group 11">
              <a:extLst>
                <a:ext uri="{FF2B5EF4-FFF2-40B4-BE49-F238E27FC236}">
                  <a16:creationId xmlns:a16="http://schemas.microsoft.com/office/drawing/2014/main" id="{19D22854-ADCF-472C-E800-F76F96C0B32D}"/>
                </a:ext>
              </a:extLst>
            </p:cNvPr>
            <p:cNvGrpSpPr/>
            <p:nvPr/>
          </p:nvGrpSpPr>
          <p:grpSpPr>
            <a:xfrm>
              <a:off x="6087474" y="3846604"/>
              <a:ext cx="5447674" cy="2615839"/>
              <a:chOff x="0" y="0"/>
              <a:chExt cx="14783849" cy="5772204"/>
            </a:xfrm>
          </p:grpSpPr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E1479DAA-D497-6BC3-D251-66E588DEFA67}"/>
                  </a:ext>
                </a:extLst>
              </p:cNvPr>
              <p:cNvSpPr/>
              <p:nvPr/>
            </p:nvSpPr>
            <p:spPr>
              <a:xfrm>
                <a:off x="0" y="0"/>
                <a:ext cx="14783850" cy="5772204"/>
              </a:xfrm>
              <a:custGeom>
                <a:avLst/>
                <a:gdLst/>
                <a:ahLst/>
                <a:cxnLst/>
                <a:rect l="l" t="t" r="r" b="b"/>
                <a:pathLst>
                  <a:path w="14783850" h="5772204">
                    <a:moveTo>
                      <a:pt x="0" y="0"/>
                    </a:moveTo>
                    <a:lnTo>
                      <a:pt x="0" y="5772204"/>
                    </a:lnTo>
                    <a:lnTo>
                      <a:pt x="14783850" y="5772204"/>
                    </a:lnTo>
                    <a:lnTo>
                      <a:pt x="14783850" y="0"/>
                    </a:lnTo>
                    <a:lnTo>
                      <a:pt x="0" y="0"/>
                    </a:lnTo>
                    <a:close/>
                    <a:moveTo>
                      <a:pt x="14722889" y="5711244"/>
                    </a:moveTo>
                    <a:lnTo>
                      <a:pt x="59690" y="5711244"/>
                    </a:lnTo>
                    <a:lnTo>
                      <a:pt x="59690" y="59690"/>
                    </a:lnTo>
                    <a:lnTo>
                      <a:pt x="14722889" y="59690"/>
                    </a:lnTo>
                    <a:lnTo>
                      <a:pt x="14722889" y="5711244"/>
                    </a:lnTo>
                    <a:close/>
                  </a:path>
                </a:pathLst>
              </a:custGeom>
              <a:solidFill>
                <a:srgbClr val="191919">
                  <a:alpha val="19607"/>
                </a:srgbClr>
              </a:solidFill>
            </p:spPr>
          </p:sp>
        </p:grp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9C69A4C3-0BF6-F7FA-7ED9-66C59B038BC2}"/>
                </a:ext>
              </a:extLst>
            </p:cNvPr>
            <p:cNvSpPr txBox="1"/>
            <p:nvPr/>
          </p:nvSpPr>
          <p:spPr>
            <a:xfrm>
              <a:off x="803664" y="1332808"/>
              <a:ext cx="3809327" cy="318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09"/>
                </a:lnSpc>
                <a:spcBef>
                  <a:spcPct val="0"/>
                </a:spcBef>
              </a:pPr>
              <a:r>
                <a:rPr lang="en-US" sz="2000" spc="81" dirty="0">
                  <a:solidFill>
                    <a:srgbClr val="746CF4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  <a:cs typeface="Arial" panose="020B0604020202020204" pitchFamily="34" charset="0"/>
                </a:rPr>
                <a:t>Strengths</a:t>
              </a:r>
            </a:p>
          </p:txBody>
        </p:sp>
        <p:grpSp>
          <p:nvGrpSpPr>
            <p:cNvPr id="29" name="Gruppieren 39">
              <a:extLst>
                <a:ext uri="{FF2B5EF4-FFF2-40B4-BE49-F238E27FC236}">
                  <a16:creationId xmlns:a16="http://schemas.microsoft.com/office/drawing/2014/main" id="{E7B153EB-0A21-11C0-571D-317106B9C8D1}"/>
                </a:ext>
              </a:extLst>
            </p:cNvPr>
            <p:cNvGrpSpPr/>
            <p:nvPr/>
          </p:nvGrpSpPr>
          <p:grpSpPr>
            <a:xfrm>
              <a:off x="5299755" y="2927350"/>
              <a:ext cx="787262" cy="925391"/>
              <a:chOff x="5168422" y="2766375"/>
              <a:chExt cx="869288" cy="1033297"/>
            </a:xfrm>
          </p:grpSpPr>
          <p:sp>
            <p:nvSpPr>
              <p:cNvPr id="30" name="AutoShape 13">
                <a:extLst>
                  <a:ext uri="{FF2B5EF4-FFF2-40B4-BE49-F238E27FC236}">
                    <a16:creationId xmlns:a16="http://schemas.microsoft.com/office/drawing/2014/main" id="{C16D170A-EE0C-B639-1302-35A4E42DCA66}"/>
                  </a:ext>
                </a:extLst>
              </p:cNvPr>
              <p:cNvSpPr/>
              <p:nvPr/>
            </p:nvSpPr>
            <p:spPr>
              <a:xfrm>
                <a:off x="5168422" y="2766375"/>
                <a:ext cx="869288" cy="1033297"/>
              </a:xfrm>
              <a:prstGeom prst="rect">
                <a:avLst/>
              </a:prstGeom>
              <a:solidFill>
                <a:srgbClr val="746CF4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TextBox 29">
                <a:extLst>
                  <a:ext uri="{FF2B5EF4-FFF2-40B4-BE49-F238E27FC236}">
                    <a16:creationId xmlns:a16="http://schemas.microsoft.com/office/drawing/2014/main" id="{502EEDE5-BDD7-26F3-2840-D42BFA6C65F0}"/>
                  </a:ext>
                </a:extLst>
              </p:cNvPr>
              <p:cNvSpPr txBox="1"/>
              <p:nvPr/>
            </p:nvSpPr>
            <p:spPr>
              <a:xfrm>
                <a:off x="5393669" y="3032510"/>
                <a:ext cx="401741" cy="39737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FFFFFF"/>
                    </a:solidFill>
                    <a:latin typeface="Aileron Heavy"/>
                  </a:rPr>
                  <a:t>S</a:t>
                </a:r>
              </a:p>
            </p:txBody>
          </p:sp>
        </p:grpSp>
        <p:grpSp>
          <p:nvGrpSpPr>
            <p:cNvPr id="32" name="Gruppieren 42">
              <a:extLst>
                <a:ext uri="{FF2B5EF4-FFF2-40B4-BE49-F238E27FC236}">
                  <a16:creationId xmlns:a16="http://schemas.microsoft.com/office/drawing/2014/main" id="{A26C3C83-31F3-C503-C22C-6B490DB4FEF8}"/>
                </a:ext>
              </a:extLst>
            </p:cNvPr>
            <p:cNvGrpSpPr/>
            <p:nvPr/>
          </p:nvGrpSpPr>
          <p:grpSpPr>
            <a:xfrm>
              <a:off x="6106572" y="2927350"/>
              <a:ext cx="775208" cy="925391"/>
              <a:chOff x="6142299" y="2766374"/>
              <a:chExt cx="869288" cy="1033297"/>
            </a:xfrm>
            <a:solidFill>
              <a:srgbClr val="1A3365"/>
            </a:solidFill>
          </p:grpSpPr>
          <p:sp>
            <p:nvSpPr>
              <p:cNvPr id="33" name="AutoShape 14">
                <a:extLst>
                  <a:ext uri="{FF2B5EF4-FFF2-40B4-BE49-F238E27FC236}">
                    <a16:creationId xmlns:a16="http://schemas.microsoft.com/office/drawing/2014/main" id="{7613CBE4-9372-7621-0709-FEFEC405F45B}"/>
                  </a:ext>
                </a:extLst>
              </p:cNvPr>
              <p:cNvSpPr/>
              <p:nvPr/>
            </p:nvSpPr>
            <p:spPr>
              <a:xfrm>
                <a:off x="6142299" y="2766374"/>
                <a:ext cx="869288" cy="1033297"/>
              </a:xfrm>
              <a:prstGeom prst="rect">
                <a:avLst/>
              </a:prstGeom>
              <a:solidFill>
                <a:srgbClr val="746CF4">
                  <a:alpha val="75000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FC57A77F-3402-C94C-41A5-F04358CA5F73}"/>
                  </a:ext>
                </a:extLst>
              </p:cNvPr>
              <p:cNvSpPr txBox="1"/>
              <p:nvPr/>
            </p:nvSpPr>
            <p:spPr>
              <a:xfrm>
                <a:off x="6376072" y="3032510"/>
                <a:ext cx="401741" cy="397370"/>
              </a:xfrm>
              <a:prstGeom prst="rect">
                <a:avLst/>
              </a:prstGeom>
              <a:solidFill>
                <a:srgbClr val="9791F7"/>
              </a:solidFill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FFFFFF"/>
                    </a:solidFill>
                    <a:latin typeface="Aileron Heavy"/>
                  </a:rPr>
                  <a:t>W</a:t>
                </a:r>
              </a:p>
            </p:txBody>
          </p:sp>
        </p:grpSp>
        <p:grpSp>
          <p:nvGrpSpPr>
            <p:cNvPr id="35" name="Gruppieren 45">
              <a:extLst>
                <a:ext uri="{FF2B5EF4-FFF2-40B4-BE49-F238E27FC236}">
                  <a16:creationId xmlns:a16="http://schemas.microsoft.com/office/drawing/2014/main" id="{79A818FA-CFEC-A687-C03F-2B2708216834}"/>
                </a:ext>
              </a:extLst>
            </p:cNvPr>
            <p:cNvGrpSpPr/>
            <p:nvPr/>
          </p:nvGrpSpPr>
          <p:grpSpPr>
            <a:xfrm>
              <a:off x="5298167" y="3872606"/>
              <a:ext cx="787262" cy="925391"/>
              <a:chOff x="5159896" y="3907871"/>
              <a:chExt cx="869288" cy="1033297"/>
            </a:xfrm>
            <a:solidFill>
              <a:srgbClr val="FF4343"/>
            </a:solidFill>
          </p:grpSpPr>
          <p:sp>
            <p:nvSpPr>
              <p:cNvPr id="36" name="AutoShape 15">
                <a:extLst>
                  <a:ext uri="{FF2B5EF4-FFF2-40B4-BE49-F238E27FC236}">
                    <a16:creationId xmlns:a16="http://schemas.microsoft.com/office/drawing/2014/main" id="{8E188DE2-B368-7B71-2B4E-FC89AB218665}"/>
                  </a:ext>
                </a:extLst>
              </p:cNvPr>
              <p:cNvSpPr/>
              <p:nvPr/>
            </p:nvSpPr>
            <p:spPr>
              <a:xfrm>
                <a:off x="5159896" y="3907871"/>
                <a:ext cx="869288" cy="1033297"/>
              </a:xfrm>
              <a:prstGeom prst="rect">
                <a:avLst/>
              </a:prstGeom>
              <a:solidFill>
                <a:srgbClr val="746CF4">
                  <a:alpha val="55000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TextBox 31">
                <a:extLst>
                  <a:ext uri="{FF2B5EF4-FFF2-40B4-BE49-F238E27FC236}">
                    <a16:creationId xmlns:a16="http://schemas.microsoft.com/office/drawing/2014/main" id="{8F1F8306-A2C0-BF81-CA0D-C6E51AE5977F}"/>
                  </a:ext>
                </a:extLst>
              </p:cNvPr>
              <p:cNvSpPr txBox="1"/>
              <p:nvPr/>
            </p:nvSpPr>
            <p:spPr>
              <a:xfrm>
                <a:off x="5395183" y="4152814"/>
                <a:ext cx="401741" cy="524662"/>
              </a:xfrm>
              <a:prstGeom prst="rect">
                <a:avLst/>
              </a:prstGeom>
              <a:solidFill>
                <a:srgbClr val="B3AEF9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FFFFFF"/>
                    </a:solidFill>
                    <a:latin typeface="Aileron Heavy"/>
                  </a:rPr>
                  <a:t>O</a:t>
                </a:r>
              </a:p>
            </p:txBody>
          </p:sp>
        </p:grpSp>
        <p:grpSp>
          <p:nvGrpSpPr>
            <p:cNvPr id="38" name="Gruppieren 48">
              <a:extLst>
                <a:ext uri="{FF2B5EF4-FFF2-40B4-BE49-F238E27FC236}">
                  <a16:creationId xmlns:a16="http://schemas.microsoft.com/office/drawing/2014/main" id="{37E4B268-8206-20A9-15D3-C42590F7B1E8}"/>
                </a:ext>
              </a:extLst>
            </p:cNvPr>
            <p:cNvGrpSpPr/>
            <p:nvPr/>
          </p:nvGrpSpPr>
          <p:grpSpPr>
            <a:xfrm>
              <a:off x="6109747" y="3875782"/>
              <a:ext cx="771610" cy="922215"/>
              <a:chOff x="6162816" y="3916151"/>
              <a:chExt cx="869288" cy="1033297"/>
            </a:xfrm>
            <a:solidFill>
              <a:srgbClr val="3DC08E"/>
            </a:solidFill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6EE11D1D-3AC9-665A-11CA-9D6F1F644407}"/>
                  </a:ext>
                </a:extLst>
              </p:cNvPr>
              <p:cNvSpPr/>
              <p:nvPr/>
            </p:nvSpPr>
            <p:spPr>
              <a:xfrm>
                <a:off x="6162816" y="3916151"/>
                <a:ext cx="869288" cy="1033297"/>
              </a:xfrm>
              <a:prstGeom prst="rect">
                <a:avLst/>
              </a:prstGeom>
              <a:solidFill>
                <a:srgbClr val="746CF4">
                  <a:alpha val="25000"/>
                </a:srgbClr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TextBox 32">
                <a:extLst>
                  <a:ext uri="{FF2B5EF4-FFF2-40B4-BE49-F238E27FC236}">
                    <a16:creationId xmlns:a16="http://schemas.microsoft.com/office/drawing/2014/main" id="{E2FD9BDD-93EC-053B-F178-B996EF6D7841}"/>
                  </a:ext>
                </a:extLst>
              </p:cNvPr>
              <p:cNvSpPr txBox="1"/>
              <p:nvPr/>
            </p:nvSpPr>
            <p:spPr>
              <a:xfrm>
                <a:off x="6381734" y="4151910"/>
                <a:ext cx="401741" cy="526469"/>
              </a:xfrm>
              <a:prstGeom prst="rect">
                <a:avLst/>
              </a:prstGeom>
              <a:solidFill>
                <a:srgbClr val="DCDAFC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ctr">
                  <a:lnSpc>
                    <a:spcPts val="3919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FFFFFF"/>
                    </a:solidFill>
                    <a:latin typeface="Aileron Heavy"/>
                  </a:rPr>
                  <a:t>T</a:t>
                </a:r>
              </a:p>
            </p:txBody>
          </p:sp>
        </p:grp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F04D9817-F1C5-2E36-5150-9AA264491DE1}"/>
                </a:ext>
              </a:extLst>
            </p:cNvPr>
            <p:cNvSpPr txBox="1"/>
            <p:nvPr/>
          </p:nvSpPr>
          <p:spPr>
            <a:xfrm>
              <a:off x="7512944" y="1332808"/>
              <a:ext cx="3809327" cy="330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709"/>
                </a:lnSpc>
                <a:spcBef>
                  <a:spcPct val="0"/>
                </a:spcBef>
              </a:pPr>
              <a:r>
                <a:rPr lang="en-US" sz="2100" spc="81" dirty="0">
                  <a:solidFill>
                    <a:srgbClr val="9791F7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  <a:cs typeface="Arial" panose="020B0604020202020204" pitchFamily="34" charset="0"/>
                </a:rPr>
                <a:t>Weaknesses</a:t>
              </a:r>
            </a:p>
          </p:txBody>
        </p:sp>
        <p:sp>
          <p:nvSpPr>
            <p:cNvPr id="42" name="TextBox 19">
              <a:extLst>
                <a:ext uri="{FF2B5EF4-FFF2-40B4-BE49-F238E27FC236}">
                  <a16:creationId xmlns:a16="http://schemas.microsoft.com/office/drawing/2014/main" id="{DA85194C-1735-A1E9-911D-EBADDCEBDF89}"/>
                </a:ext>
              </a:extLst>
            </p:cNvPr>
            <p:cNvSpPr txBox="1"/>
            <p:nvPr/>
          </p:nvSpPr>
          <p:spPr>
            <a:xfrm>
              <a:off x="839416" y="5967082"/>
              <a:ext cx="3809327" cy="317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09"/>
                </a:lnSpc>
                <a:spcBef>
                  <a:spcPct val="0"/>
                </a:spcBef>
              </a:pPr>
              <a:r>
                <a:rPr lang="en-US" sz="2000" spc="81" dirty="0">
                  <a:solidFill>
                    <a:srgbClr val="B3AEF9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  <a:cs typeface="Arial" panose="020B0604020202020204" pitchFamily="34" charset="0"/>
                </a:rPr>
                <a:t>Opportunities</a:t>
              </a:r>
            </a:p>
          </p:txBody>
        </p:sp>
        <p:sp>
          <p:nvSpPr>
            <p:cNvPr id="43" name="TextBox 19">
              <a:extLst>
                <a:ext uri="{FF2B5EF4-FFF2-40B4-BE49-F238E27FC236}">
                  <a16:creationId xmlns:a16="http://schemas.microsoft.com/office/drawing/2014/main" id="{BD24C606-D759-309C-D70A-D2B4807976C1}"/>
                </a:ext>
              </a:extLst>
            </p:cNvPr>
            <p:cNvSpPr txBox="1"/>
            <p:nvPr/>
          </p:nvSpPr>
          <p:spPr>
            <a:xfrm>
              <a:off x="7512944" y="5967082"/>
              <a:ext cx="3809327" cy="330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709"/>
                </a:lnSpc>
                <a:spcBef>
                  <a:spcPct val="0"/>
                </a:spcBef>
              </a:pPr>
              <a:r>
                <a:rPr lang="en-US" sz="2100" spc="81" dirty="0">
                  <a:solidFill>
                    <a:srgbClr val="DCDAFC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  <a:cs typeface="Arial" panose="020B0604020202020204" pitchFamily="34" charset="0"/>
                </a:rPr>
                <a:t>Threats</a:t>
              </a:r>
            </a:p>
          </p:txBody>
        </p:sp>
        <p:sp>
          <p:nvSpPr>
            <p:cNvPr id="44" name="Rechteck 8">
              <a:extLst>
                <a:ext uri="{FF2B5EF4-FFF2-40B4-BE49-F238E27FC236}">
                  <a16:creationId xmlns:a16="http://schemas.microsoft.com/office/drawing/2014/main" id="{995F1FDA-B2AA-5AA8-BEA3-72E41B2EF1B5}"/>
                </a:ext>
              </a:extLst>
            </p:cNvPr>
            <p:cNvSpPr/>
            <p:nvPr/>
          </p:nvSpPr>
          <p:spPr>
            <a:xfrm>
              <a:off x="856528" y="1701660"/>
              <a:ext cx="4404686" cy="1826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상점 시스템을 추가함으로써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기존의 할 일 관리 어플과 차별화된 기능을 제공합니다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dirty="0">
                  <a:solidFill>
                    <a:srgbClr val="44546A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할 일 완료 시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상점 시스템에서 사용 가능한 별똥별을 보상으로 제공하여사용자들에게 동기 부여와 성취감을 제공할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SNS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기능을 통해 사용자들은 자신의 할 일을 공유하고 다른 사람들과  상호작용할 수 있어 소셜 네트워킹의 즐거움을 느낄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6" name="Rechteck 58">
              <a:extLst>
                <a:ext uri="{FF2B5EF4-FFF2-40B4-BE49-F238E27FC236}">
                  <a16:creationId xmlns:a16="http://schemas.microsoft.com/office/drawing/2014/main" id="{CA6B0060-3D9F-63C5-9F8D-3B1A26DDE6B8}"/>
                </a:ext>
              </a:extLst>
            </p:cNvPr>
            <p:cNvSpPr/>
            <p:nvPr/>
          </p:nvSpPr>
          <p:spPr>
            <a:xfrm>
              <a:off x="803664" y="4369448"/>
              <a:ext cx="4450726" cy="1234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개인의 자기 계발과 웰빙에 대한 관심이 증가하고 있으며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이에 맞춰 할 일 관리와 자기 발전을 돕는 서비스에 대한 수요도 증가할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소셜 네트워킹의 인기가 계속해서 증가하고 있으며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사용자들이 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SNS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를 통해 자신의 성과를 공유하고 상호작용하는 것을 선호하는 추세입니다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echteck 59">
              <a:extLst>
                <a:ext uri="{FF2B5EF4-FFF2-40B4-BE49-F238E27FC236}">
                  <a16:creationId xmlns:a16="http://schemas.microsoft.com/office/drawing/2014/main" id="{187DFA56-1026-0A65-BE71-D960BA37E552}"/>
                </a:ext>
              </a:extLst>
            </p:cNvPr>
            <p:cNvSpPr/>
            <p:nvPr/>
          </p:nvSpPr>
          <p:spPr>
            <a:xfrm>
              <a:off x="7103298" y="4389377"/>
              <a:ext cx="4270715" cy="1530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기존의 할 일 관리 어플이나 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SNS </a:t>
              </a:r>
              <a:r>
                <a:rPr lang="ko-KR" altLang="en-US" sz="1200" kern="0" spc="0" dirty="0" err="1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어플들이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이미 시장에서 강력한 경쟁력을 가지고 있어 사용자의 이탈이 발생할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다양한 어플과 서비스가 존재하는 만큼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사용자들의 관심과 시간이 분산될 수 있으며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이는 새로운 서비스의 사용자 유치에 어려움을 줄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dirty="0"/>
            </a:p>
          </p:txBody>
        </p:sp>
        <p:sp>
          <p:nvSpPr>
            <p:cNvPr id="48" name="Rechteck 62">
              <a:extLst>
                <a:ext uri="{FF2B5EF4-FFF2-40B4-BE49-F238E27FC236}">
                  <a16:creationId xmlns:a16="http://schemas.microsoft.com/office/drawing/2014/main" id="{28925011-E50A-C85E-FD21-F245C5D34C66}"/>
                </a:ext>
              </a:extLst>
            </p:cNvPr>
            <p:cNvSpPr/>
            <p:nvPr/>
          </p:nvSpPr>
          <p:spPr>
            <a:xfrm>
              <a:off x="7103298" y="1701660"/>
              <a:ext cx="4270715" cy="1826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할 일 관리와 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SNS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분야에는 이미 다양한 경쟁 어플이 존재하고 있으므로 시장 경쟁이 치열할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신규 서비스로서 초기 사용자를 유치하는 것이 도전적일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marR="0" indent="-17145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SNS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기능을 활용하기 위해서는 사용자들 간의 활발한 상호작용과 참여가 필요하므로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초기에는 이를 유도하기 위한 전략이 필요할 수 있습니다</a:t>
              </a:r>
              <a:r>
                <a:rPr lang="en-US" altLang="ko-KR" sz="1200" kern="0" spc="0" dirty="0">
                  <a:solidFill>
                    <a:srgbClr val="44546A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endPara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66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3503352 w 11810492"/>
              <a:gd name="connsiteY0" fmla="*/ 0 h 6412992"/>
              <a:gd name="connsiteX1" fmla="*/ 4912149 w 11810492"/>
              <a:gd name="connsiteY1" fmla="*/ 0 h 6412992"/>
              <a:gd name="connsiteX2" fmla="*/ 5020509 w 11810492"/>
              <a:gd name="connsiteY2" fmla="*/ 108360 h 6412992"/>
              <a:gd name="connsiteX3" fmla="*/ 5020509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3394992 w 11810492"/>
              <a:gd name="connsiteY12" fmla="*/ 444246 h 6412992"/>
              <a:gd name="connsiteX13" fmla="*/ 3394992 w 11810492"/>
              <a:gd name="connsiteY13" fmla="*/ 108360 h 6412992"/>
              <a:gd name="connsiteX14" fmla="*/ 3503352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3503352" y="0"/>
                </a:moveTo>
                <a:lnTo>
                  <a:pt x="4912149" y="0"/>
                </a:lnTo>
                <a:cubicBezTo>
                  <a:pt x="4971996" y="0"/>
                  <a:pt x="5020509" y="48514"/>
                  <a:pt x="5020509" y="108360"/>
                </a:cubicBezTo>
                <a:lnTo>
                  <a:pt x="5020509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3394992" y="444246"/>
                </a:lnTo>
                <a:lnTo>
                  <a:pt x="3394992" y="108360"/>
                </a:lnTo>
                <a:cubicBezTo>
                  <a:pt x="3394992" y="48514"/>
                  <a:pt x="3443506" y="0"/>
                  <a:pt x="3503352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749203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3697653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91E5177-78F1-4255-2012-03F4135C8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32535"/>
              </p:ext>
            </p:extLst>
          </p:nvPr>
        </p:nvGraphicFramePr>
        <p:xfrm>
          <a:off x="992394" y="1402548"/>
          <a:ext cx="10207212" cy="4357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999">
                  <a:extLst>
                    <a:ext uri="{9D8B030D-6E8A-4147-A177-3AD203B41FA5}">
                      <a16:colId xmlns:a16="http://schemas.microsoft.com/office/drawing/2014/main" val="776984439"/>
                    </a:ext>
                  </a:extLst>
                </a:gridCol>
                <a:gridCol w="4384841">
                  <a:extLst>
                    <a:ext uri="{9D8B030D-6E8A-4147-A177-3AD203B41FA5}">
                      <a16:colId xmlns:a16="http://schemas.microsoft.com/office/drawing/2014/main" val="1046263795"/>
                    </a:ext>
                  </a:extLst>
                </a:gridCol>
                <a:gridCol w="4375372">
                  <a:extLst>
                    <a:ext uri="{9D8B030D-6E8A-4147-A177-3AD203B41FA5}">
                      <a16:colId xmlns:a16="http://schemas.microsoft.com/office/drawing/2014/main" val="4066213615"/>
                    </a:ext>
                  </a:extLst>
                </a:gridCol>
              </a:tblGrid>
              <a:tr h="67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             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강점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Strength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약점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Weakness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91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62761"/>
                  </a:ext>
                </a:extLst>
              </a:tr>
              <a:tr h="2008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기회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Opportunity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E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60000"/>
                        </a:lnSpc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SO </a:t>
                      </a:r>
                      <a:r>
                        <a:rPr lang="ko-KR" altLang="en-US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전략</a:t>
                      </a:r>
                      <a:endParaRPr lang="en-US" altLang="ko-KR" sz="1400" kern="0" spc="0" dirty="0">
                        <a:solidFill>
                          <a:srgbClr val="44546A"/>
                        </a:solidFill>
                        <a:effectLst/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marL="171450" indent="-171450" algn="just" fontAlgn="base">
                        <a:lnSpc>
                          <a:spcPct val="160000"/>
                        </a:lnSpc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사용자들이 자기 발전과 웰빙에 대한 관심이 증가하는데 맞춰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자기 발전을 위한 도구로서의 가치를 강조합니다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44546A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사용자들이 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를 통해 자신의 성과를 공유하고 상호작용하는 것을 선호하는 추세에 맞춰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성취를 기록하고 공유할 수 있는 기능을 제공합니다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 WO </a:t>
                      </a:r>
                      <a:r>
                        <a:rPr lang="ko-KR" altLang="en-US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전략</a:t>
                      </a:r>
                      <a:endParaRPr lang="en-US" altLang="ko-KR" sz="1400" kern="0" spc="0" dirty="0">
                        <a:solidFill>
                          <a:srgbClr val="44546A"/>
                        </a:solidFill>
                        <a:effectLst/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초기 사용자 유치를 위해 사용자 경험을 강화하고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200" kern="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별똥별을 쉽게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획득할 수 있도록 하여 진입 장벽을 낮춥니다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44546A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사용자들 간의 활발한 상호작용을 유도하기 위해 별똥별을 주고 받을 수 있는 응원 기능을 도입합니다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44546A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157852"/>
                  </a:ext>
                </a:extLst>
              </a:tr>
              <a:tr h="1617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위협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Threat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A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60000"/>
                        </a:lnSpc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 ST </a:t>
                      </a:r>
                      <a:r>
                        <a:rPr lang="ko-KR" altLang="en-US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전략</a:t>
                      </a:r>
                      <a:endParaRPr lang="en-US" altLang="ko-KR" sz="1400" kern="0" spc="0" dirty="0">
                        <a:solidFill>
                          <a:srgbClr val="44546A"/>
                        </a:solidFill>
                        <a:effectLst/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marL="171450" indent="-171450" algn="just" fontAlgn="base">
                        <a:lnSpc>
                          <a:spcPct val="160000"/>
                        </a:lnSpc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경쟁 어플의 강세에 대응하기 위해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기존 어플과 차별화된 보상 시스템과 상점 시스템을 강조하여 사용자들에게 동기 부여를 제공하는 전략을 추구합니다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44546A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lnSpc>
                          <a:spcPct val="160000"/>
                        </a:lnSpc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WT </a:t>
                      </a:r>
                      <a:r>
                        <a:rPr lang="ko-KR" altLang="en-US" sz="1400" kern="0" spc="0" dirty="0">
                          <a:solidFill>
                            <a:srgbClr val="44546A"/>
                          </a:solidFill>
                          <a:effectLst/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전략</a:t>
                      </a:r>
                      <a:endParaRPr lang="en-US" altLang="ko-KR" sz="1400" kern="0" spc="0" dirty="0">
                        <a:solidFill>
                          <a:srgbClr val="44546A"/>
                        </a:solidFill>
                        <a:effectLst/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  <a:p>
                      <a:pPr marL="171450" indent="-171450" algn="just" fontAlgn="base">
                        <a:lnSpc>
                          <a:spcPct val="160000"/>
                        </a:lnSpc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경쟁 어플의 강세에 대비하여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사용자들에게 고객 경험의 우수성을 강조하는 전략을 수립합니다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사용자들의 피드백을 수용하고 지속적으로 개선하여 경쟁 </a:t>
                      </a:r>
                      <a:r>
                        <a:rPr lang="ko-KR" altLang="en-US" sz="1200" kern="0" spc="0" dirty="0" err="1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어플들과</a:t>
                      </a:r>
                      <a:r>
                        <a:rPr lang="ko-KR" altLang="en-US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차별화를 꾀합니다</a:t>
                      </a:r>
                      <a:r>
                        <a:rPr lang="en-US" altLang="ko-KR" sz="1200" kern="0" spc="0" dirty="0">
                          <a:solidFill>
                            <a:srgbClr val="44546A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44546A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0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9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571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5200848 w 11810492"/>
              <a:gd name="connsiteY0" fmla="*/ 0 h 6412992"/>
              <a:gd name="connsiteX1" fmla="*/ 6609644 w 11810492"/>
              <a:gd name="connsiteY1" fmla="*/ 0 h 6412992"/>
              <a:gd name="connsiteX2" fmla="*/ 6718004 w 11810492"/>
              <a:gd name="connsiteY2" fmla="*/ 108360 h 6412992"/>
              <a:gd name="connsiteX3" fmla="*/ 6718004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5092487 w 11810492"/>
              <a:gd name="connsiteY12" fmla="*/ 444246 h 6412992"/>
              <a:gd name="connsiteX13" fmla="*/ 5092487 w 11810492"/>
              <a:gd name="connsiteY13" fmla="*/ 108360 h 6412992"/>
              <a:gd name="connsiteX14" fmla="*/ 520084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5200848" y="0"/>
                </a:moveTo>
                <a:lnTo>
                  <a:pt x="6609644" y="0"/>
                </a:lnTo>
                <a:cubicBezTo>
                  <a:pt x="6669490" y="0"/>
                  <a:pt x="6718004" y="48514"/>
                  <a:pt x="6718004" y="108360"/>
                </a:cubicBezTo>
                <a:lnTo>
                  <a:pt x="6718004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5092487" y="444246"/>
                </a:lnTo>
                <a:lnTo>
                  <a:pt x="5092487" y="108360"/>
                </a:lnTo>
                <a:cubicBezTo>
                  <a:pt x="5092487" y="48514"/>
                  <a:pt x="5141001" y="0"/>
                  <a:pt x="520084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5457936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5406386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BE48B5-99F6-1B5D-9AB4-250F6FC33C8E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4P </a:t>
            </a: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A5A5A-7947-3357-1BED-92B505BA7361}"/>
              </a:ext>
            </a:extLst>
          </p:cNvPr>
          <p:cNvSpPr txBox="1"/>
          <p:nvPr/>
        </p:nvSpPr>
        <p:spPr>
          <a:xfrm>
            <a:off x="1567195" y="4087607"/>
            <a:ext cx="2231477" cy="123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 관리 기능과 소셜 네트워킹 기능을 통합하여 제공</a:t>
            </a:r>
          </a:p>
          <a:p>
            <a:pPr marL="171450" indent="-171450" algn="just" fontAlgn="base">
              <a:lnSpc>
                <a:spcPct val="160000"/>
              </a:lnSpc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 시스템과 상점 시스템으로 동기 부여와 성취감 제공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4C393-DA3C-489D-C37E-5C02DDB805D0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제품 </a:t>
            </a:r>
            <a:r>
              <a:rPr lang="en-US" altLang="ko-KR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(Product)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73D464-B163-E44A-6712-E00229BA0778}"/>
              </a:ext>
            </a:extLst>
          </p:cNvPr>
          <p:cNvCxnSpPr>
            <a:cxnSpLocks/>
          </p:cNvCxnSpPr>
          <p:nvPr/>
        </p:nvCxnSpPr>
        <p:spPr>
          <a:xfrm>
            <a:off x="1606707" y="3884645"/>
            <a:ext cx="2235741" cy="0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6">
            <a:extLst>
              <a:ext uri="{FF2B5EF4-FFF2-40B4-BE49-F238E27FC236}">
                <a16:creationId xmlns:a16="http://schemas.microsoft.com/office/drawing/2014/main" id="{CCD9F69D-0703-1A75-25D0-DD7E1B5EA79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554047" y="3757587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46C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B8773-5FB8-CEF8-14A4-D1A944471702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746CF4"/>
                </a:solidFill>
              </a:rPr>
              <a:t>01</a:t>
            </a:r>
            <a:endParaRPr lang="ko-KR" altLang="en-US" sz="3200" dirty="0">
              <a:solidFill>
                <a:srgbClr val="746CF4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1F1FA2-8DCA-00D8-AE8D-3D97FD7C3464}"/>
              </a:ext>
            </a:extLst>
          </p:cNvPr>
          <p:cNvSpPr/>
          <p:nvPr/>
        </p:nvSpPr>
        <p:spPr>
          <a:xfrm>
            <a:off x="3842447" y="4885579"/>
            <a:ext cx="2235741" cy="402223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장소 </a:t>
            </a:r>
            <a:r>
              <a:rPr lang="en-US" altLang="ko-KR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(Place)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A3658C-C6CB-D6FD-A7C0-228EB4B57B5D}"/>
              </a:ext>
            </a:extLst>
          </p:cNvPr>
          <p:cNvCxnSpPr>
            <a:cxnSpLocks/>
          </p:cNvCxnSpPr>
          <p:nvPr/>
        </p:nvCxnSpPr>
        <p:spPr>
          <a:xfrm>
            <a:off x="3842447" y="3244572"/>
            <a:ext cx="2235741" cy="0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A475A5-3E1E-F621-D9CF-878CE51E588E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746CF4"/>
                </a:solidFill>
              </a:rPr>
              <a:t>02</a:t>
            </a:r>
            <a:endParaRPr lang="ko-KR" altLang="en-US" sz="3200" dirty="0">
              <a:solidFill>
                <a:srgbClr val="746CF4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871B73-6591-1A4B-5ECE-7F2F52E07F70}"/>
              </a:ext>
            </a:extLst>
          </p:cNvPr>
          <p:cNvSpPr/>
          <p:nvPr/>
        </p:nvSpPr>
        <p:spPr>
          <a:xfrm>
            <a:off x="6078188" y="4245506"/>
            <a:ext cx="2235741" cy="402223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홍보 </a:t>
            </a:r>
            <a:r>
              <a:rPr lang="en-US" altLang="ko-KR" sz="1400" b="1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(Promotion)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DC7407B-9EEA-6C03-AC71-F66BEF54661A}"/>
              </a:ext>
            </a:extLst>
          </p:cNvPr>
          <p:cNvCxnSpPr>
            <a:cxnSpLocks/>
          </p:cNvCxnSpPr>
          <p:nvPr/>
        </p:nvCxnSpPr>
        <p:spPr>
          <a:xfrm>
            <a:off x="6078188" y="2604500"/>
            <a:ext cx="2235741" cy="0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6FF8EC-FCEC-E535-6146-C2242723DDE5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746CF4"/>
                </a:solidFill>
              </a:rPr>
              <a:t>03</a:t>
            </a:r>
            <a:endParaRPr lang="ko-KR" altLang="en-US" sz="3200" dirty="0">
              <a:solidFill>
                <a:srgbClr val="746CF4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9CDD79-0340-3DB7-9B00-930EB6DD0BDD}"/>
              </a:ext>
            </a:extLst>
          </p:cNvPr>
          <p:cNvSpPr/>
          <p:nvPr/>
        </p:nvSpPr>
        <p:spPr>
          <a:xfrm>
            <a:off x="8313929" y="3605433"/>
            <a:ext cx="2235741" cy="402223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가격 </a:t>
            </a:r>
            <a:r>
              <a:rPr lang="en-US" altLang="ko-KR" sz="1400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(Price)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4BFE00E-6F81-2EE7-E52B-838204CB240C}"/>
              </a:ext>
            </a:extLst>
          </p:cNvPr>
          <p:cNvCxnSpPr>
            <a:cxnSpLocks/>
          </p:cNvCxnSpPr>
          <p:nvPr/>
        </p:nvCxnSpPr>
        <p:spPr>
          <a:xfrm>
            <a:off x="8313929" y="1964427"/>
            <a:ext cx="2235741" cy="0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AEDEEEA-9A8C-802D-B040-C82616A29EC7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746CF4"/>
                </a:solidFill>
              </a:rPr>
              <a:t>04</a:t>
            </a:r>
            <a:endParaRPr lang="ko-KR" altLang="en-US" sz="3200" dirty="0">
              <a:solidFill>
                <a:srgbClr val="746CF4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C0DA8B-B5EA-EE4C-C981-129BAD88EC49}"/>
              </a:ext>
            </a:extLst>
          </p:cNvPr>
          <p:cNvCxnSpPr>
            <a:cxnSpLocks/>
          </p:cNvCxnSpPr>
          <p:nvPr/>
        </p:nvCxnSpPr>
        <p:spPr>
          <a:xfrm flipH="1">
            <a:off x="3838184" y="3244572"/>
            <a:ext cx="4264" cy="640073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37F1A47-1BE0-BF3E-05D3-58B40B7EF260}"/>
              </a:ext>
            </a:extLst>
          </p:cNvPr>
          <p:cNvCxnSpPr>
            <a:cxnSpLocks/>
          </p:cNvCxnSpPr>
          <p:nvPr/>
        </p:nvCxnSpPr>
        <p:spPr>
          <a:xfrm>
            <a:off x="6073924" y="2604500"/>
            <a:ext cx="8527" cy="640073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CD6E3C-B164-23FC-1140-B69DDEF7D572}"/>
              </a:ext>
            </a:extLst>
          </p:cNvPr>
          <p:cNvCxnSpPr>
            <a:cxnSpLocks/>
          </p:cNvCxnSpPr>
          <p:nvPr/>
        </p:nvCxnSpPr>
        <p:spPr>
          <a:xfrm flipH="1">
            <a:off x="8309665" y="1964427"/>
            <a:ext cx="4264" cy="640073"/>
          </a:xfrm>
          <a:prstGeom prst="line">
            <a:avLst/>
          </a:prstGeom>
          <a:ln w="12700">
            <a:solidFill>
              <a:srgbClr val="B3A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평행 사변형 61">
            <a:extLst>
              <a:ext uri="{FF2B5EF4-FFF2-40B4-BE49-F238E27FC236}">
                <a16:creationId xmlns:a16="http://schemas.microsoft.com/office/drawing/2014/main" id="{28683616-5CDC-C39A-3551-0D1DA797FF0B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3" name="평행 사변형 62">
            <a:extLst>
              <a:ext uri="{FF2B5EF4-FFF2-40B4-BE49-F238E27FC236}">
                <a16:creationId xmlns:a16="http://schemas.microsoft.com/office/drawing/2014/main" id="{6B3BCBC6-D60F-4AB1-7FDA-66CAF5159A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4" name="평행 사변형 63">
            <a:extLst>
              <a:ext uri="{FF2B5EF4-FFF2-40B4-BE49-F238E27FC236}">
                <a16:creationId xmlns:a16="http://schemas.microsoft.com/office/drawing/2014/main" id="{774FAF68-1A08-A112-1882-27BED8D55A4B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54CB12-B547-BFF0-1452-3D03C9B2AD2A}"/>
              </a:ext>
            </a:extLst>
          </p:cNvPr>
          <p:cNvSpPr txBox="1"/>
          <p:nvPr/>
        </p:nvSpPr>
        <p:spPr>
          <a:xfrm>
            <a:off x="3863066" y="3808092"/>
            <a:ext cx="2231477" cy="64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 앱으로 제공되는 서비스</a:t>
            </a: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Android </a:t>
            </a: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플랫폼에서 다운 가능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9D4C91-EB67-573A-8E60-DD86AD3C14A7}"/>
              </a:ext>
            </a:extLst>
          </p:cNvPr>
          <p:cNvSpPr txBox="1"/>
          <p:nvPr/>
        </p:nvSpPr>
        <p:spPr>
          <a:xfrm>
            <a:off x="6106634" y="2659729"/>
            <a:ext cx="2231477" cy="153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온라인 광고를 통한 홍보</a:t>
            </a: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소셜 미디어 플랫폼을 활용한 </a:t>
            </a:r>
            <a:endParaRPr lang="en-US" altLang="ko-KR" sz="12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</a:t>
            </a: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</a:t>
            </a: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유저들의 성과 공유 및 추천을 </a:t>
            </a:r>
            <a:endParaRPr lang="en-US" altLang="ko-KR" sz="12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</a:t>
            </a: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통한 참여 확대</a:t>
            </a:r>
            <a:endParaRPr lang="en-US" altLang="ko-KR" sz="12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C3F06C-5F24-9817-9523-7B130415D0EE}"/>
              </a:ext>
            </a:extLst>
          </p:cNvPr>
          <p:cNvSpPr txBox="1"/>
          <p:nvPr/>
        </p:nvSpPr>
        <p:spPr>
          <a:xfrm>
            <a:off x="8309665" y="2465074"/>
            <a:ext cx="2383754" cy="64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무료로 다운로드 및 사용 가능</a:t>
            </a:r>
            <a:endParaRPr lang="en-US" altLang="ko-KR" sz="12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dirty="0" err="1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인앱</a:t>
            </a:r>
            <a:r>
              <a:rPr lang="ko-KR" altLang="en-US" sz="12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결제를 통해 별똥별 구입 가능</a:t>
            </a:r>
            <a:endParaRPr lang="ko-KR" altLang="en-US" sz="12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D3866ED4-6D73-B3B4-DAE3-D91B5DD9EC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829300" y="3115289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46C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7" name="Freeform 6">
            <a:extLst>
              <a:ext uri="{FF2B5EF4-FFF2-40B4-BE49-F238E27FC236}">
                <a16:creationId xmlns:a16="http://schemas.microsoft.com/office/drawing/2014/main" id="{6C5BDD6D-2292-C01F-EFB0-97CDEAEE4DB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92618" y="2488119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46C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id="{7E9A7456-2AB1-F483-30C6-5D722583BFF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9302914" y="1849643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46C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5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4A558C-CDA0-FFC1-4CD5-1CECCAFB9CCD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4533505" y="1899127"/>
            <a:ext cx="3022852" cy="302285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FB44793-900B-7CA9-E707-D81C8A6C29E8}"/>
              </a:ext>
            </a:extLst>
          </p:cNvPr>
          <p:cNvGrpSpPr/>
          <p:nvPr/>
        </p:nvGrpSpPr>
        <p:grpSpPr>
          <a:xfrm>
            <a:off x="3158573" y="4148717"/>
            <a:ext cx="5918904" cy="1583828"/>
            <a:chOff x="1011880" y="2681162"/>
            <a:chExt cx="5918904" cy="158382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35BA904-46A1-B3C6-92AD-90B9A992A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9973" y="2681162"/>
              <a:ext cx="1440811" cy="144081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B912EF-0A55-054F-2195-B9AD30548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33" b="90698" l="3458" r="95888">
                          <a14:foregroundMark x1="5327" y1="59884" x2="8131" y2="38372"/>
                          <a14:foregroundMark x1="8131" y1="38372" x2="15234" y2="38663"/>
                          <a14:foregroundMark x1="15234" y1="38663" x2="15701" y2="43314"/>
                          <a14:foregroundMark x1="25421" y1="24709" x2="26822" y2="47674"/>
                          <a14:foregroundMark x1="26822" y1="47674" x2="26262" y2="60465"/>
                          <a14:foregroundMark x1="36822" y1="63372" x2="34112" y2="43605"/>
                          <a14:foregroundMark x1="34112" y1="43605" x2="41589" y2="36047"/>
                          <a14:foregroundMark x1="41589" y1="36047" x2="44953" y2="46512"/>
                          <a14:foregroundMark x1="44953" y1="46512" x2="45140" y2="61919"/>
                          <a14:foregroundMark x1="38692" y1="70640" x2="38037" y2="69186"/>
                          <a14:foregroundMark x1="40000" y1="57558" x2="38692" y2="65988"/>
                          <a14:foregroundMark x1="23458" y1="7558" x2="24486" y2="8140"/>
                          <a14:foregroundMark x1="21682" y1="6395" x2="23458" y2="11919"/>
                          <a14:foregroundMark x1="4860" y1="45058" x2="5140" y2="68023"/>
                          <a14:foregroundMark x1="5140" y1="68023" x2="3551" y2="82267"/>
                          <a14:foregroundMark x1="3551" y1="82267" x2="5514" y2="90698"/>
                          <a14:foregroundMark x1="78131" y1="30233" x2="84019" y2="35465"/>
                          <a14:foregroundMark x1="84019" y1="35465" x2="83458" y2="50000"/>
                          <a14:foregroundMark x1="83458" y1="50000" x2="83084" y2="50581"/>
                          <a14:foregroundMark x1="91495" y1="17442" x2="94112" y2="62209"/>
                          <a14:foregroundMark x1="94112" y1="62209" x2="94299" y2="62500"/>
                          <a14:foregroundMark x1="74206" y1="43314" x2="76168" y2="60174"/>
                          <a14:foregroundMark x1="76168" y1="60174" x2="79720" y2="69767"/>
                          <a14:foregroundMark x1="94393" y1="65407" x2="95981" y2="69186"/>
                          <a14:foregroundMark x1="58879" y1="5233" x2="59626" y2="7849"/>
                          <a14:backgroundMark x1="59159" y1="38081" x2="58785" y2="48256"/>
                          <a14:backgroundMark x1="59252" y1="29942" x2="59065" y2="35174"/>
                          <a14:backgroundMark x1="59346" y1="55233" x2="59626" y2="73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1880" y="2824179"/>
              <a:ext cx="4481594" cy="144081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3F8B28-214F-75FC-EE69-B830D45D95BD}"/>
              </a:ext>
            </a:extLst>
          </p:cNvPr>
          <p:cNvSpPr txBox="1"/>
          <p:nvPr/>
        </p:nvSpPr>
        <p:spPr>
          <a:xfrm>
            <a:off x="1159691" y="1596274"/>
            <a:ext cx="9916668" cy="224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P</a:t>
            </a:r>
            <a:r>
              <a:rPr lang="en-US" altLang="ko-KR" kern="0" spc="0" dirty="0" err="1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laNet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‘Plan'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‘Network'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결합으로 </a:t>
            </a:r>
            <a:r>
              <a:rPr lang="ko-KR" altLang="en-US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만들어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진 이름으로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 관리 도구와 소통을 위한 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 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플랫폼의 융합을 상징합니다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사용자들이 자신의 목표를 설정하고 </a:t>
            </a:r>
            <a:r>
              <a:rPr lang="ko-KR" altLang="en-US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사용자들로부터 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동기부여를 받아 성장할 수 있도록 돕고자 하였으며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SNS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자기 발전과 성장을 위한 의미 있는 도구로 </a:t>
            </a:r>
            <a:endParaRPr lang="en-US" altLang="ko-KR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활용할 수 있는 가능성을 제시하고자</a:t>
            </a:r>
            <a:r>
              <a:rPr lang="en-US" altLang="ko-KR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지었습니다</a:t>
            </a:r>
            <a:r>
              <a:rPr lang="en-US" altLang="ko-KR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4A558C-CDA0-FFC1-4CD5-1CECCAFB9CCD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컨셉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3535792" y="1059405"/>
            <a:ext cx="4906417" cy="490641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FB44793-900B-7CA9-E707-D81C8A6C29E8}"/>
              </a:ext>
            </a:extLst>
          </p:cNvPr>
          <p:cNvGrpSpPr/>
          <p:nvPr/>
        </p:nvGrpSpPr>
        <p:grpSpPr>
          <a:xfrm>
            <a:off x="4578534" y="1361793"/>
            <a:ext cx="3078981" cy="888026"/>
            <a:chOff x="1011880" y="2681162"/>
            <a:chExt cx="5918904" cy="158382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35BA904-46A1-B3C6-92AD-90B9A992A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9973" y="2681162"/>
              <a:ext cx="1440811" cy="144081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B912EF-0A55-054F-2195-B9AD30548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33" b="90698" l="3458" r="95888">
                          <a14:foregroundMark x1="5327" y1="59884" x2="8131" y2="38372"/>
                          <a14:foregroundMark x1="8131" y1="38372" x2="15234" y2="38663"/>
                          <a14:foregroundMark x1="15234" y1="38663" x2="15701" y2="43314"/>
                          <a14:foregroundMark x1="25421" y1="24709" x2="26822" y2="47674"/>
                          <a14:foregroundMark x1="26822" y1="47674" x2="26262" y2="60465"/>
                          <a14:foregroundMark x1="36822" y1="63372" x2="34112" y2="43605"/>
                          <a14:foregroundMark x1="34112" y1="43605" x2="41589" y2="36047"/>
                          <a14:foregroundMark x1="41589" y1="36047" x2="44953" y2="46512"/>
                          <a14:foregroundMark x1="44953" y1="46512" x2="45140" y2="61919"/>
                          <a14:foregroundMark x1="38692" y1="70640" x2="38037" y2="69186"/>
                          <a14:foregroundMark x1="40000" y1="57558" x2="38692" y2="65988"/>
                          <a14:foregroundMark x1="23458" y1="7558" x2="24486" y2="8140"/>
                          <a14:foregroundMark x1="21682" y1="6395" x2="23458" y2="11919"/>
                          <a14:foregroundMark x1="4860" y1="45058" x2="5140" y2="68023"/>
                          <a14:foregroundMark x1="5140" y1="68023" x2="3551" y2="82267"/>
                          <a14:foregroundMark x1="3551" y1="82267" x2="5514" y2="90698"/>
                          <a14:foregroundMark x1="78131" y1="30233" x2="84019" y2="35465"/>
                          <a14:foregroundMark x1="84019" y1="35465" x2="83458" y2="50000"/>
                          <a14:foregroundMark x1="83458" y1="50000" x2="83084" y2="50581"/>
                          <a14:foregroundMark x1="91495" y1="17442" x2="94112" y2="62209"/>
                          <a14:foregroundMark x1="94112" y1="62209" x2="94299" y2="62500"/>
                          <a14:foregroundMark x1="74206" y1="43314" x2="76168" y2="60174"/>
                          <a14:foregroundMark x1="76168" y1="60174" x2="79720" y2="69767"/>
                          <a14:foregroundMark x1="94393" y1="65407" x2="95981" y2="69186"/>
                          <a14:foregroundMark x1="58879" y1="5233" x2="59626" y2="7849"/>
                          <a14:backgroundMark x1="59159" y1="38081" x2="58785" y2="48256"/>
                          <a14:backgroundMark x1="59252" y1="29942" x2="59065" y2="35174"/>
                          <a14:backgroundMark x1="59346" y1="55233" x2="59626" y2="73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1880" y="2824179"/>
              <a:ext cx="4481594" cy="144081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3F8B28-214F-75FC-EE69-B830D45D95BD}"/>
              </a:ext>
            </a:extLst>
          </p:cNvPr>
          <p:cNvSpPr txBox="1"/>
          <p:nvPr/>
        </p:nvSpPr>
        <p:spPr>
          <a:xfrm>
            <a:off x="1086597" y="2252337"/>
            <a:ext cx="9916668" cy="47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계획으로 만들어가는 나만의 행성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</a:t>
            </a:r>
          </a:p>
        </p:txBody>
      </p:sp>
      <p:sp>
        <p:nvSpPr>
          <p:cNvPr id="8" name="모서리가 둥근 직사각형 72">
            <a:extLst>
              <a:ext uri="{FF2B5EF4-FFF2-40B4-BE49-F238E27FC236}">
                <a16:creationId xmlns:a16="http://schemas.microsoft.com/office/drawing/2014/main" id="{9E9C927E-98F6-7A81-438B-CE808E73402B}"/>
              </a:ext>
            </a:extLst>
          </p:cNvPr>
          <p:cNvSpPr/>
          <p:nvPr/>
        </p:nvSpPr>
        <p:spPr>
          <a:xfrm>
            <a:off x="5361405" y="3072206"/>
            <a:ext cx="1255190" cy="356794"/>
          </a:xfrm>
          <a:prstGeom prst="roundRect">
            <a:avLst>
              <a:gd name="adj" fmla="val 50000"/>
            </a:avLst>
          </a:prstGeom>
          <a:solidFill>
            <a:srgbClr val="746C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핵심기능</a:t>
            </a:r>
          </a:p>
        </p:txBody>
      </p:sp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B9D214F5-1E1D-161E-7D3A-29F0128C2361}"/>
              </a:ext>
            </a:extLst>
          </p:cNvPr>
          <p:cNvSpPr/>
          <p:nvPr/>
        </p:nvSpPr>
        <p:spPr>
          <a:xfrm>
            <a:off x="4449509" y="3520260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할 일 관리 기능</a:t>
            </a:r>
          </a:p>
        </p:txBody>
      </p:sp>
      <p:sp>
        <p:nvSpPr>
          <p:cNvPr id="11" name="모서리가 둥근 직사각형 72">
            <a:extLst>
              <a:ext uri="{FF2B5EF4-FFF2-40B4-BE49-F238E27FC236}">
                <a16:creationId xmlns:a16="http://schemas.microsoft.com/office/drawing/2014/main" id="{76E4104F-B884-6899-E8A4-00B9AE2F0F22}"/>
              </a:ext>
            </a:extLst>
          </p:cNvPr>
          <p:cNvSpPr/>
          <p:nvPr/>
        </p:nvSpPr>
        <p:spPr>
          <a:xfrm>
            <a:off x="4449508" y="3966274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기능</a:t>
            </a:r>
          </a:p>
        </p:txBody>
      </p:sp>
      <p:sp>
        <p:nvSpPr>
          <p:cNvPr id="15" name="모서리가 둥근 직사각형 72">
            <a:extLst>
              <a:ext uri="{FF2B5EF4-FFF2-40B4-BE49-F238E27FC236}">
                <a16:creationId xmlns:a16="http://schemas.microsoft.com/office/drawing/2014/main" id="{ADF07A1A-8520-7DEC-952C-D965386B66A9}"/>
              </a:ext>
            </a:extLst>
          </p:cNvPr>
          <p:cNvSpPr/>
          <p:nvPr/>
        </p:nvSpPr>
        <p:spPr>
          <a:xfrm>
            <a:off x="4449508" y="4404641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별똥별</a:t>
            </a:r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상점 시스템</a:t>
            </a:r>
          </a:p>
        </p:txBody>
      </p:sp>
      <p:sp>
        <p:nvSpPr>
          <p:cNvPr id="19" name="모서리가 둥근 직사각형 72">
            <a:extLst>
              <a:ext uri="{FF2B5EF4-FFF2-40B4-BE49-F238E27FC236}">
                <a16:creationId xmlns:a16="http://schemas.microsoft.com/office/drawing/2014/main" id="{6FAD1FCD-EC1E-809B-A5C8-08C474C02E6A}"/>
              </a:ext>
            </a:extLst>
          </p:cNvPr>
          <p:cNvSpPr/>
          <p:nvPr/>
        </p:nvSpPr>
        <p:spPr>
          <a:xfrm>
            <a:off x="4449508" y="4852583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소셜 성분</a:t>
            </a:r>
          </a:p>
        </p:txBody>
      </p:sp>
    </p:spTree>
    <p:extLst>
      <p:ext uri="{BB962C8B-B14F-4D97-AF65-F5344CB8AC3E}">
        <p14:creationId xmlns:p14="http://schemas.microsoft.com/office/powerpoint/2010/main" val="323561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3535792" y="1059405"/>
            <a:ext cx="4906417" cy="4906417"/>
          </a:xfrm>
          <a:prstGeom prst="rect">
            <a:avLst/>
          </a:prstGeom>
        </p:spPr>
      </p:pic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B9D214F5-1E1D-161E-7D3A-29F0128C2361}"/>
              </a:ext>
            </a:extLst>
          </p:cNvPr>
          <p:cNvSpPr/>
          <p:nvPr/>
        </p:nvSpPr>
        <p:spPr>
          <a:xfrm>
            <a:off x="4449509" y="1627409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할 일 관리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A1383-8134-5903-20FD-0B6595DCDD8E}"/>
              </a:ext>
            </a:extLst>
          </p:cNvPr>
          <p:cNvSpPr txBox="1"/>
          <p:nvPr/>
        </p:nvSpPr>
        <p:spPr>
          <a:xfrm>
            <a:off x="1137666" y="2078488"/>
            <a:ext cx="9916668" cy="47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사용자들은 할 일 목록을 생성하여 자신의 할 일을 효과적으로 관리할 수 있습니다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8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39CAC44-0EFF-F215-2704-B07FC4FA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16" y="2806590"/>
            <a:ext cx="2829165" cy="3045089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F49F2C4-D3FE-942B-B28D-3E49E4083C99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424596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3535792" y="1059405"/>
            <a:ext cx="4906417" cy="4906417"/>
          </a:xfrm>
          <a:prstGeom prst="rect">
            <a:avLst/>
          </a:prstGeom>
        </p:spPr>
      </p:pic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B9D214F5-1E1D-161E-7D3A-29F0128C2361}"/>
              </a:ext>
            </a:extLst>
          </p:cNvPr>
          <p:cNvSpPr/>
          <p:nvPr/>
        </p:nvSpPr>
        <p:spPr>
          <a:xfrm>
            <a:off x="4449509" y="1627409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A1383-8134-5903-20FD-0B6595DCDD8E}"/>
              </a:ext>
            </a:extLst>
          </p:cNvPr>
          <p:cNvSpPr txBox="1"/>
          <p:nvPr/>
        </p:nvSpPr>
        <p:spPr>
          <a:xfrm>
            <a:off x="1137666" y="2078488"/>
            <a:ext cx="9916668" cy="91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사용자들은 자신의 할 일을 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공유할 수 있으며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사람들과 상호작용하고 응원을 받을 수 있습니다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동기 부여와 긍정적인 사회적 연결을 도모할 수 있습니다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8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4CE7B-F6A5-8BCB-D843-4FC12F42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05" y="3521102"/>
            <a:ext cx="3296586" cy="1997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73527D-85A3-C5EC-93BD-EBF12834C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510" y="3203030"/>
            <a:ext cx="2779841" cy="287196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206C3D-41E7-F54D-8C0B-3D74F4F8349E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16772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3535792" y="1059405"/>
            <a:ext cx="4906417" cy="4906417"/>
          </a:xfrm>
          <a:prstGeom prst="rect">
            <a:avLst/>
          </a:prstGeom>
        </p:spPr>
      </p:pic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B9D214F5-1E1D-161E-7D3A-29F0128C2361}"/>
              </a:ext>
            </a:extLst>
          </p:cNvPr>
          <p:cNvSpPr/>
          <p:nvPr/>
        </p:nvSpPr>
        <p:spPr>
          <a:xfrm>
            <a:off x="4449509" y="1627409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별똥별</a:t>
            </a:r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상점 시스템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A1383-8134-5903-20FD-0B6595DCDD8E}"/>
              </a:ext>
            </a:extLst>
          </p:cNvPr>
          <p:cNvSpPr txBox="1"/>
          <p:nvPr/>
        </p:nvSpPr>
        <p:spPr>
          <a:xfrm>
            <a:off x="1137666" y="2078488"/>
            <a:ext cx="9916668" cy="1360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별똥별은 사용자들이 자신의 할 일을 완료하거나 다른 사용자들의 응원을 통해 받을 수 있는 보상입니다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별똥별을 모아 상점에서 프로필 홈을 꾸밀 수 있는 아이템을 구매할 수 있으며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사용자들은 자신의 성장과 발전을 더욱 의미 있게 느낄 수 있습니다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8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C58FB4-28B5-A938-D94C-AD28DD3F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52" y="4086819"/>
            <a:ext cx="1228231" cy="12282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4EDDE1-81FE-B3EE-D64C-42AF49807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946" y="3693852"/>
            <a:ext cx="3466970" cy="2464753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9D693B-046A-EC88-1414-D8AC06668FA5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243019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3535792" y="1059405"/>
            <a:ext cx="4906417" cy="4906417"/>
          </a:xfrm>
          <a:prstGeom prst="rect">
            <a:avLst/>
          </a:prstGeom>
        </p:spPr>
      </p:pic>
      <p:sp>
        <p:nvSpPr>
          <p:cNvPr id="10" name="모서리가 둥근 직사각형 72">
            <a:extLst>
              <a:ext uri="{FF2B5EF4-FFF2-40B4-BE49-F238E27FC236}">
                <a16:creationId xmlns:a16="http://schemas.microsoft.com/office/drawing/2014/main" id="{B9D214F5-1E1D-161E-7D3A-29F0128C2361}"/>
              </a:ext>
            </a:extLst>
          </p:cNvPr>
          <p:cNvSpPr/>
          <p:nvPr/>
        </p:nvSpPr>
        <p:spPr>
          <a:xfrm>
            <a:off x="4449509" y="1627409"/>
            <a:ext cx="3078981" cy="356794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</a:t>
            </a:r>
            <a:r>
              <a:rPr lang="ko-KR" altLang="en-US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소셜 성분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A1383-8134-5903-20FD-0B6595DCDD8E}"/>
              </a:ext>
            </a:extLst>
          </p:cNvPr>
          <p:cNvSpPr txBox="1"/>
          <p:nvPr/>
        </p:nvSpPr>
        <p:spPr>
          <a:xfrm>
            <a:off x="1137666" y="2078488"/>
            <a:ext cx="9916668" cy="91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사용자들은 서로의 할 일을 확인하고 응원하기를 통해 별똥별을 선물할 수 있습니다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사용자들은 </a:t>
            </a:r>
            <a:r>
              <a:rPr lang="ko-KR" altLang="en-US" sz="1800" kern="0" spc="0" dirty="0" err="1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친구들과의</a:t>
            </a:r>
            <a:r>
              <a:rPr lang="ko-KR" altLang="en-US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상호작용을 통해 더욱 즐거운 경험을 할 수 있습니다</a:t>
            </a:r>
            <a:r>
              <a:rPr lang="en-US" altLang="ko-KR" sz="18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8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9D693B-046A-EC88-1414-D8AC06668FA5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4BBDF4-8DEC-D9D0-09E5-CB665E341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970" y="3215897"/>
            <a:ext cx="4646059" cy="29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6898343 w 11810492"/>
              <a:gd name="connsiteY0" fmla="*/ 0 h 6412992"/>
              <a:gd name="connsiteX1" fmla="*/ 8307140 w 11810492"/>
              <a:gd name="connsiteY1" fmla="*/ 0 h 6412992"/>
              <a:gd name="connsiteX2" fmla="*/ 8415500 w 11810492"/>
              <a:gd name="connsiteY2" fmla="*/ 108360 h 6412992"/>
              <a:gd name="connsiteX3" fmla="*/ 8415500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6789983 w 11810492"/>
              <a:gd name="connsiteY12" fmla="*/ 444246 h 6412992"/>
              <a:gd name="connsiteX13" fmla="*/ 6789983 w 11810492"/>
              <a:gd name="connsiteY13" fmla="*/ 108360 h 6412992"/>
              <a:gd name="connsiteX14" fmla="*/ 6898343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6898343" y="0"/>
                </a:moveTo>
                <a:lnTo>
                  <a:pt x="8307140" y="0"/>
                </a:lnTo>
                <a:cubicBezTo>
                  <a:pt x="8366986" y="0"/>
                  <a:pt x="8415500" y="48514"/>
                  <a:pt x="8415500" y="108360"/>
                </a:cubicBezTo>
                <a:lnTo>
                  <a:pt x="8415500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6789983" y="444246"/>
                </a:lnTo>
                <a:lnTo>
                  <a:pt x="6789983" y="108360"/>
                </a:lnTo>
                <a:cubicBezTo>
                  <a:pt x="6789983" y="48514"/>
                  <a:pt x="6838497" y="0"/>
                  <a:pt x="689834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71574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71058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0DC7E-0161-36ED-44FC-EFD766B4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3535792" y="1059405"/>
            <a:ext cx="4906417" cy="4906417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9D693B-046A-EC88-1414-D8AC06668FA5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66F22-7CE8-5386-BCA6-2B6733125760}"/>
              </a:ext>
            </a:extLst>
          </p:cNvPr>
          <p:cNvSpPr txBox="1"/>
          <p:nvPr/>
        </p:nvSpPr>
        <p:spPr>
          <a:xfrm>
            <a:off x="1293844" y="1526871"/>
            <a:ext cx="9916668" cy="402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'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프로필 </a:t>
            </a:r>
            <a:r>
              <a:rPr lang="ko-KR" altLang="en-US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홈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꾸미는 것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'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표면적으로는 </a:t>
            </a:r>
            <a:r>
              <a:rPr lang="en-US" altLang="ko-KR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'</a:t>
            </a:r>
            <a:r>
              <a:rPr lang="ko-KR" altLang="en-US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나만의 행성을 발전시켜 나가는 것</a:t>
            </a:r>
            <a:r>
              <a:rPr lang="en-US" altLang="ko-KR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'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의미하며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내면적으로는 </a:t>
            </a:r>
            <a:r>
              <a:rPr lang="en-US" altLang="ko-KR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'</a:t>
            </a:r>
            <a:r>
              <a:rPr lang="ko-KR" altLang="en-US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목표 달성을 통해 나 자신을 성장시키는 것</a:t>
            </a:r>
            <a:r>
              <a:rPr lang="en-US" altLang="ko-KR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'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의미합니다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프로필 프레임을 원형으로 구성하여 친구 목록을 보면 다른 행성을 탐사하는 듯한 느낌을 주며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이는 표면적으로는 </a:t>
            </a:r>
            <a:r>
              <a:rPr lang="en-US" altLang="ko-KR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'</a:t>
            </a:r>
            <a:r>
              <a:rPr lang="ko-KR" altLang="en-US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내 행성과 비슷한 다른 행성을 탐사하고 별똥별을 통해 교신하는 것</a:t>
            </a:r>
            <a:r>
              <a:rPr lang="en-US" altLang="ko-KR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'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의미하며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내면적으로는 </a:t>
            </a:r>
            <a:r>
              <a:rPr lang="en-US" altLang="ko-KR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'</a:t>
            </a:r>
            <a:r>
              <a:rPr lang="ko-KR" altLang="en-US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목표가 비슷한 친구끼리 서로 응원하며 함께 </a:t>
            </a:r>
            <a:r>
              <a:rPr lang="ko-KR" altLang="en-US" u="sng" kern="0" spc="0" dirty="0" err="1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발전해나가는</a:t>
            </a:r>
            <a:r>
              <a:rPr lang="ko-KR" altLang="en-US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 것</a:t>
            </a:r>
            <a:r>
              <a:rPr lang="en-US" altLang="ko-KR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'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의미합니다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이러한 전반적인 브랜드와 컨셉은 </a:t>
            </a:r>
            <a:r>
              <a:rPr lang="en-US" altLang="ko-KR" kern="0" dirty="0" err="1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r>
              <a:rPr lang="en-US" altLang="ko-KR" kern="0" spc="0" dirty="0" err="1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laNet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개인의 성장과 목표 달성을 위한 도구로써</a:t>
            </a:r>
            <a:endParaRPr lang="en-US" altLang="ko-KR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사용자들에게 공감과 협력을 통한 동기부여를 제공하는 플랫폼임을 강조합니다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28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0B3C6-1E6D-EC4F-E589-86CF64F5B7C0}"/>
              </a:ext>
            </a:extLst>
          </p:cNvPr>
          <p:cNvSpPr txBox="1"/>
          <p:nvPr/>
        </p:nvSpPr>
        <p:spPr>
          <a:xfrm>
            <a:off x="4845763" y="1617937"/>
            <a:ext cx="25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“SNS</a:t>
            </a:r>
            <a:r>
              <a:rPr lang="ko-KR" altLang="en-US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는 인생의 낭비다</a:t>
            </a:r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?”</a:t>
            </a:r>
            <a:endParaRPr lang="ko-KR" altLang="en-US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64BD-AB48-F999-345B-F80778B51CD0}"/>
              </a:ext>
            </a:extLst>
          </p:cNvPr>
          <p:cNvSpPr txBox="1"/>
          <p:nvPr/>
        </p:nvSpPr>
        <p:spPr>
          <a:xfrm>
            <a:off x="2575560" y="2102830"/>
            <a:ext cx="7040879" cy="34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많은 사람들이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시간을 많이 보내게 만드는 요소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입니다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사람들은 흥미로운 게시물을 찾기 위해 무한한 </a:t>
            </a:r>
            <a:r>
              <a:rPr lang="ko-KR" altLang="en-US" sz="1400" kern="0" spc="0" dirty="0" err="1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피드를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스크롤하고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사람들의 프로필을 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탐색하며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댓글을 확인하고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메시지를 교환하는 데 시간을 투자합니다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이로 인해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현실 생활에서 중요한 작업이나 활동을 소홀히 할 수 있습니다</a:t>
            </a:r>
            <a:r>
              <a:rPr lang="en-US" altLang="ko-KR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사용자들이 자신의 일상 생활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외모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성공 등을 공유하도록 유도합니다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이는 사람들이 다른 사람과 비교하고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사람들과 경쟁하며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자신을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다른 사람들에게 어떻게 보여줄지에 대해 과도한 신경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쓰게 만들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이러한 사회적 비교와 자아 부상은 사람들에게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정서적 압박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줄 수 있으며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자신의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자아 존중감을 훼손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시킬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97BF0C3-46FB-B5BA-33AB-A5ADD935F425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기획 배경</a:t>
            </a:r>
          </a:p>
        </p:txBody>
      </p:sp>
    </p:spTree>
    <p:extLst>
      <p:ext uri="{BB962C8B-B14F-4D97-AF65-F5344CB8AC3E}">
        <p14:creationId xmlns:p14="http://schemas.microsoft.com/office/powerpoint/2010/main" val="107419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4A558C-CDA0-FFC1-4CD5-1CECCAFB9CCD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noFill/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 라인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63083C-9122-3D13-9309-26361B71CCDB}"/>
              </a:ext>
            </a:extLst>
          </p:cNvPr>
          <p:cNvGrpSpPr/>
          <p:nvPr/>
        </p:nvGrpSpPr>
        <p:grpSpPr>
          <a:xfrm>
            <a:off x="524476" y="1632150"/>
            <a:ext cx="864368" cy="402426"/>
            <a:chOff x="2079589" y="1599118"/>
            <a:chExt cx="1052231" cy="73260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12069B8-D447-405E-8B51-8095CD3DEBF4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00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" name="사각형: 둥근 위쪽 모서리 6">
              <a:extLst>
                <a:ext uri="{FF2B5EF4-FFF2-40B4-BE49-F238E27FC236}">
                  <a16:creationId xmlns:a16="http://schemas.microsoft.com/office/drawing/2014/main" id="{67523DA3-52B2-4B5C-740B-6C27DE947DF3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시작화면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6C650D-DB7A-D6BB-FEDD-AD6FC38CAC27}"/>
              </a:ext>
            </a:extLst>
          </p:cNvPr>
          <p:cNvGrpSpPr/>
          <p:nvPr/>
        </p:nvGrpSpPr>
        <p:grpSpPr>
          <a:xfrm>
            <a:off x="524476" y="2603047"/>
            <a:ext cx="864368" cy="402426"/>
            <a:chOff x="2079589" y="1599118"/>
            <a:chExt cx="1052231" cy="7326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B1881C-9DD2-7420-5C5A-8440D34E2A17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" name="사각형: 둥근 위쪽 모서리 6">
              <a:extLst>
                <a:ext uri="{FF2B5EF4-FFF2-40B4-BE49-F238E27FC236}">
                  <a16:creationId xmlns:a16="http://schemas.microsoft.com/office/drawing/2014/main" id="{3238AF8A-27D8-31CD-4AD8-8495BF031221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로그인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CF60DD-6F43-6C72-795D-4118D381173B}"/>
              </a:ext>
            </a:extLst>
          </p:cNvPr>
          <p:cNvGrpSpPr/>
          <p:nvPr/>
        </p:nvGrpSpPr>
        <p:grpSpPr>
          <a:xfrm>
            <a:off x="1542321" y="2603870"/>
            <a:ext cx="864368" cy="402426"/>
            <a:chOff x="2079589" y="1599118"/>
            <a:chExt cx="1052231" cy="73260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5C8417F-4051-87BD-E2CF-7DC91A4AE422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02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9" name="사각형: 둥근 위쪽 모서리 6">
              <a:extLst>
                <a:ext uri="{FF2B5EF4-FFF2-40B4-BE49-F238E27FC236}">
                  <a16:creationId xmlns:a16="http://schemas.microsoft.com/office/drawing/2014/main" id="{49EBB5F0-9A56-9E31-860C-501C91B3059C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회원가입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0CA0958-2795-8AAF-6EAF-CA5D877C7C3A}"/>
              </a:ext>
            </a:extLst>
          </p:cNvPr>
          <p:cNvGrpSpPr/>
          <p:nvPr/>
        </p:nvGrpSpPr>
        <p:grpSpPr>
          <a:xfrm>
            <a:off x="2560166" y="2601588"/>
            <a:ext cx="864368" cy="402425"/>
            <a:chOff x="2079589" y="1599120"/>
            <a:chExt cx="1052231" cy="7326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55B0EC-B6F5-FDAF-E154-1C9A4E49AF55}"/>
                </a:ext>
              </a:extLst>
            </p:cNvPr>
            <p:cNvSpPr/>
            <p:nvPr/>
          </p:nvSpPr>
          <p:spPr>
            <a:xfrm>
              <a:off x="2079589" y="1599120"/>
              <a:ext cx="1052231" cy="248839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0201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4" name="사각형: 둥근 위쪽 모서리 6">
              <a:extLst>
                <a:ext uri="{FF2B5EF4-FFF2-40B4-BE49-F238E27FC236}">
                  <a16:creationId xmlns:a16="http://schemas.microsoft.com/office/drawing/2014/main" id="{D6F12E91-4C8C-6D24-8D27-2AE68F61053A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프로필 설정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38D52C-4EBC-5CE9-8DE0-038AFC8CC23A}"/>
              </a:ext>
            </a:extLst>
          </p:cNvPr>
          <p:cNvGrpSpPr/>
          <p:nvPr/>
        </p:nvGrpSpPr>
        <p:grpSpPr>
          <a:xfrm>
            <a:off x="524476" y="3564239"/>
            <a:ext cx="864368" cy="402426"/>
            <a:chOff x="2079589" y="1599118"/>
            <a:chExt cx="1052231" cy="73260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F5D70E-D1B0-BC24-BBCB-C07B0B1C3DE9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03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7" name="사각형: 둥근 위쪽 모서리 6">
              <a:extLst>
                <a:ext uri="{FF2B5EF4-FFF2-40B4-BE49-F238E27FC236}">
                  <a16:creationId xmlns:a16="http://schemas.microsoft.com/office/drawing/2014/main" id="{86B089D7-A128-2325-65C0-FC51FD251940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메인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B853C49-68B5-E4C5-9DB5-F45E44D70E85}"/>
              </a:ext>
            </a:extLst>
          </p:cNvPr>
          <p:cNvGrpSpPr/>
          <p:nvPr/>
        </p:nvGrpSpPr>
        <p:grpSpPr>
          <a:xfrm>
            <a:off x="524476" y="4522224"/>
            <a:ext cx="864368" cy="402426"/>
            <a:chOff x="2079589" y="1599118"/>
            <a:chExt cx="1052231" cy="73260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14C45B6-BBA5-6E9B-02AD-5E712D01DE1D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0301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6" name="사각형: 둥근 위쪽 모서리 6">
              <a:extLst>
                <a:ext uri="{FF2B5EF4-FFF2-40B4-BE49-F238E27FC236}">
                  <a16:creationId xmlns:a16="http://schemas.microsoft.com/office/drawing/2014/main" id="{BABD5BCB-74F0-16F3-51DB-6838E27B1A43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마이 홈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80F37D6-1978-4E3E-94B1-C2BBCEB58662}"/>
              </a:ext>
            </a:extLst>
          </p:cNvPr>
          <p:cNvGrpSpPr/>
          <p:nvPr/>
        </p:nvGrpSpPr>
        <p:grpSpPr>
          <a:xfrm>
            <a:off x="1538482" y="4521078"/>
            <a:ext cx="864368" cy="402426"/>
            <a:chOff x="2079589" y="1599118"/>
            <a:chExt cx="1052231" cy="73260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FF5C635-F2F9-BDD5-9A9D-57A8CA17C59B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0302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9" name="사각형: 둥근 위쪽 모서리 6">
              <a:extLst>
                <a:ext uri="{FF2B5EF4-FFF2-40B4-BE49-F238E27FC236}">
                  <a16:creationId xmlns:a16="http://schemas.microsoft.com/office/drawing/2014/main" id="{8471D17F-3891-5961-0AA7-DA4774A846DC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할 일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269971C-35C0-6DA3-C9EF-FFC3998DB729}"/>
              </a:ext>
            </a:extLst>
          </p:cNvPr>
          <p:cNvGrpSpPr/>
          <p:nvPr/>
        </p:nvGrpSpPr>
        <p:grpSpPr>
          <a:xfrm>
            <a:off x="2560166" y="4521078"/>
            <a:ext cx="864368" cy="402426"/>
            <a:chOff x="2079589" y="1599118"/>
            <a:chExt cx="1052231" cy="73260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B55DC71-20B7-71AC-B706-3E20AA3D9840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0303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2" name="사각형: 둥근 위쪽 모서리 6">
              <a:extLst>
                <a:ext uri="{FF2B5EF4-FFF2-40B4-BE49-F238E27FC236}">
                  <a16:creationId xmlns:a16="http://schemas.microsoft.com/office/drawing/2014/main" id="{59FB1527-2ECB-763E-D852-68255FFA70D4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일기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B6430F7-B930-2921-D1F8-9EAA6A7BB3FA}"/>
              </a:ext>
            </a:extLst>
          </p:cNvPr>
          <p:cNvGrpSpPr/>
          <p:nvPr/>
        </p:nvGrpSpPr>
        <p:grpSpPr>
          <a:xfrm>
            <a:off x="524476" y="5474781"/>
            <a:ext cx="864368" cy="402426"/>
            <a:chOff x="2079589" y="1599118"/>
            <a:chExt cx="1052231" cy="73260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6CDD283-9EBC-81DE-A64E-63B5DAE6CC03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030101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6" name="사각형: 둥근 위쪽 모서리 6">
              <a:extLst>
                <a:ext uri="{FF2B5EF4-FFF2-40B4-BE49-F238E27FC236}">
                  <a16:creationId xmlns:a16="http://schemas.microsoft.com/office/drawing/2014/main" id="{B8F0C0FC-0EE9-3BC7-50B5-998E8D526A3D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홈 편집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60BECFF-D702-BC56-B6E7-D35D2609DC17}"/>
              </a:ext>
            </a:extLst>
          </p:cNvPr>
          <p:cNvGrpSpPr/>
          <p:nvPr/>
        </p:nvGrpSpPr>
        <p:grpSpPr>
          <a:xfrm>
            <a:off x="2560836" y="5474781"/>
            <a:ext cx="864368" cy="402426"/>
            <a:chOff x="2079589" y="1599118"/>
            <a:chExt cx="1052231" cy="73260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EF26C23-A324-E6BA-254C-0550635D9545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030301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9" name="사각형: 둥근 위쪽 모서리 6">
              <a:extLst>
                <a:ext uri="{FF2B5EF4-FFF2-40B4-BE49-F238E27FC236}">
                  <a16:creationId xmlns:a16="http://schemas.microsoft.com/office/drawing/2014/main" id="{9EBD9BF3-66B8-9CE9-9BD7-39777BC85415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일기 작성 화면</a:t>
              </a:r>
              <a:endParaRPr lang="en-US" altLang="ko-KR" sz="9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FD0803-4359-2A63-87D1-F57D4B87682F}"/>
              </a:ext>
            </a:extLst>
          </p:cNvPr>
          <p:cNvGrpSpPr/>
          <p:nvPr/>
        </p:nvGrpSpPr>
        <p:grpSpPr>
          <a:xfrm>
            <a:off x="3771406" y="3568625"/>
            <a:ext cx="864368" cy="402426"/>
            <a:chOff x="2079589" y="1599118"/>
            <a:chExt cx="1052231" cy="73260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3FD695-14D4-FE90-9A73-C2A151AE6EE9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04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2" name="사각형: 둥근 위쪽 모서리 6">
              <a:extLst>
                <a:ext uri="{FF2B5EF4-FFF2-40B4-BE49-F238E27FC236}">
                  <a16:creationId xmlns:a16="http://schemas.microsoft.com/office/drawing/2014/main" id="{893F7D4D-4238-2EA7-59DF-AD73325ABA82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탐색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E04775-3F1C-9B62-5437-DCC13C1AA971}"/>
              </a:ext>
            </a:extLst>
          </p:cNvPr>
          <p:cNvGrpSpPr/>
          <p:nvPr/>
        </p:nvGrpSpPr>
        <p:grpSpPr>
          <a:xfrm>
            <a:off x="3771930" y="4520213"/>
            <a:ext cx="864368" cy="402426"/>
            <a:chOff x="2079589" y="1599118"/>
            <a:chExt cx="1052231" cy="73260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F4F7236-204F-A391-A56A-593373045AE2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0401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5" name="사각형: 둥근 위쪽 모서리 6">
              <a:extLst>
                <a:ext uri="{FF2B5EF4-FFF2-40B4-BE49-F238E27FC236}">
                  <a16:creationId xmlns:a16="http://schemas.microsoft.com/office/drawing/2014/main" id="{B75F254C-E425-C0BC-4D05-23FA1C8499C6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친구목록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6735CEE-C401-1BF1-6B45-5EA4A87786C4}"/>
              </a:ext>
            </a:extLst>
          </p:cNvPr>
          <p:cNvGrpSpPr/>
          <p:nvPr/>
        </p:nvGrpSpPr>
        <p:grpSpPr>
          <a:xfrm>
            <a:off x="4791045" y="4525132"/>
            <a:ext cx="864368" cy="402426"/>
            <a:chOff x="2079589" y="1599118"/>
            <a:chExt cx="1052231" cy="73260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2E8751-B227-01CB-9A76-F40C8268008B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0402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8" name="사각형: 둥근 위쪽 모서리 6">
              <a:extLst>
                <a:ext uri="{FF2B5EF4-FFF2-40B4-BE49-F238E27FC236}">
                  <a16:creationId xmlns:a16="http://schemas.microsoft.com/office/drawing/2014/main" id="{905C1080-C0EE-EE16-C458-CA294B19CBF0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할 일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A51ED31-58DA-6519-9DD3-4DA34263706A}"/>
              </a:ext>
            </a:extLst>
          </p:cNvPr>
          <p:cNvGrpSpPr/>
          <p:nvPr/>
        </p:nvGrpSpPr>
        <p:grpSpPr>
          <a:xfrm>
            <a:off x="5808846" y="4525401"/>
            <a:ext cx="864368" cy="402426"/>
            <a:chOff x="2079589" y="1599118"/>
            <a:chExt cx="1052231" cy="73260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AE0CF1-32E9-A3DA-ADF1-13A3CDFCE279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0403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1" name="사각형: 둥근 위쪽 모서리 6">
              <a:extLst>
                <a:ext uri="{FF2B5EF4-FFF2-40B4-BE49-F238E27FC236}">
                  <a16:creationId xmlns:a16="http://schemas.microsoft.com/office/drawing/2014/main" id="{436ECD40-6A24-FE98-9B78-B5E632A7D00C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일기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7EF221A-D0C2-B4AF-EB4C-BCB41AF8DACD}"/>
              </a:ext>
            </a:extLst>
          </p:cNvPr>
          <p:cNvGrpSpPr/>
          <p:nvPr/>
        </p:nvGrpSpPr>
        <p:grpSpPr>
          <a:xfrm>
            <a:off x="3771406" y="5474781"/>
            <a:ext cx="864368" cy="402426"/>
            <a:chOff x="2079589" y="1599118"/>
            <a:chExt cx="1052231" cy="73260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68D8EEB-326F-5100-1E24-0D095DC6E45A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040101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4" name="사각형: 둥근 위쪽 모서리 6">
              <a:extLst>
                <a:ext uri="{FF2B5EF4-FFF2-40B4-BE49-F238E27FC236}">
                  <a16:creationId xmlns:a16="http://schemas.microsoft.com/office/drawing/2014/main" id="{AC7CF593-56A2-FC77-1BCB-C75C0428A49B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친구 홈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B4189E-6058-D0BA-8BE0-B3C5E85241A1}"/>
              </a:ext>
            </a:extLst>
          </p:cNvPr>
          <p:cNvGrpSpPr/>
          <p:nvPr/>
        </p:nvGrpSpPr>
        <p:grpSpPr>
          <a:xfrm>
            <a:off x="5804531" y="5472117"/>
            <a:ext cx="864368" cy="402426"/>
            <a:chOff x="2079589" y="1599118"/>
            <a:chExt cx="1052231" cy="73260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1D084EE-EA97-CC85-7AE5-4719693C8A0A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040103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7" name="사각형: 둥근 위쪽 모서리 6">
              <a:extLst>
                <a:ext uri="{FF2B5EF4-FFF2-40B4-BE49-F238E27FC236}">
                  <a16:creationId xmlns:a16="http://schemas.microsoft.com/office/drawing/2014/main" id="{A34DCD57-E001-4425-82DE-654AB2A19E5B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친구 일기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9436351-1F3F-EE40-7FF5-408973A67F37}"/>
              </a:ext>
            </a:extLst>
          </p:cNvPr>
          <p:cNvGrpSpPr/>
          <p:nvPr/>
        </p:nvGrpSpPr>
        <p:grpSpPr>
          <a:xfrm>
            <a:off x="7018336" y="3537320"/>
            <a:ext cx="864368" cy="402426"/>
            <a:chOff x="2079589" y="1599118"/>
            <a:chExt cx="1052231" cy="73260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4D86DCC-5ECF-9853-3472-24C081EB9159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05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0" name="사각형: 둥근 위쪽 모서리 6">
              <a:extLst>
                <a:ext uri="{FF2B5EF4-FFF2-40B4-BE49-F238E27FC236}">
                  <a16:creationId xmlns:a16="http://schemas.microsoft.com/office/drawing/2014/main" id="{552442F7-9F74-72D1-DBF5-BFD537F554A7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상점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3BA4FE-9B2F-5045-2874-8EF191F92524}"/>
              </a:ext>
            </a:extLst>
          </p:cNvPr>
          <p:cNvGrpSpPr/>
          <p:nvPr/>
        </p:nvGrpSpPr>
        <p:grpSpPr>
          <a:xfrm>
            <a:off x="7019519" y="4521078"/>
            <a:ext cx="864368" cy="402426"/>
            <a:chOff x="2079589" y="1599118"/>
            <a:chExt cx="1052231" cy="73260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5A8209F-507C-2397-3DEF-BC5147224EAD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0501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3" name="사각형: 둥근 위쪽 모서리 6">
              <a:extLst>
                <a:ext uri="{FF2B5EF4-FFF2-40B4-BE49-F238E27FC236}">
                  <a16:creationId xmlns:a16="http://schemas.microsoft.com/office/drawing/2014/main" id="{0A0013E8-053E-09BF-1054-F8E7AA7B0683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사물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4A9CA83-2A59-6DA4-EA50-307665C06168}"/>
              </a:ext>
            </a:extLst>
          </p:cNvPr>
          <p:cNvGrpSpPr/>
          <p:nvPr/>
        </p:nvGrpSpPr>
        <p:grpSpPr>
          <a:xfrm>
            <a:off x="8037320" y="4521359"/>
            <a:ext cx="864368" cy="402426"/>
            <a:chOff x="2079589" y="1599118"/>
            <a:chExt cx="1052231" cy="73260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A71AF6E-BB79-446E-E4FE-1E728B28B748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0502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6" name="사각형: 둥근 위쪽 모서리 6">
              <a:extLst>
                <a:ext uri="{FF2B5EF4-FFF2-40B4-BE49-F238E27FC236}">
                  <a16:creationId xmlns:a16="http://schemas.microsoft.com/office/drawing/2014/main" id="{D986D9CA-B8AA-79C7-7779-C83D933FA432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배경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78DA6B7-A16C-D191-83BD-91C951502CAB}"/>
              </a:ext>
            </a:extLst>
          </p:cNvPr>
          <p:cNvGrpSpPr/>
          <p:nvPr/>
        </p:nvGrpSpPr>
        <p:grpSpPr>
          <a:xfrm>
            <a:off x="9400898" y="3537320"/>
            <a:ext cx="864368" cy="402426"/>
            <a:chOff x="2079589" y="1599118"/>
            <a:chExt cx="1052231" cy="73260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045BD3B-AF1C-A44A-BBC9-DF33AC4F71B8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06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9" name="사각형: 둥근 위쪽 모서리 6">
              <a:extLst>
                <a:ext uri="{FF2B5EF4-FFF2-40B4-BE49-F238E27FC236}">
                  <a16:creationId xmlns:a16="http://schemas.microsoft.com/office/drawing/2014/main" id="{8E480922-5BAB-6670-CF20-0C765D93ABC4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알림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AEEDFD-E8E8-86D8-2C3E-C581CC288CA0}"/>
              </a:ext>
            </a:extLst>
          </p:cNvPr>
          <p:cNvGrpSpPr/>
          <p:nvPr/>
        </p:nvGrpSpPr>
        <p:grpSpPr>
          <a:xfrm>
            <a:off x="7015101" y="5472117"/>
            <a:ext cx="864368" cy="402426"/>
            <a:chOff x="2079589" y="1599118"/>
            <a:chExt cx="1052231" cy="73260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31C0EEF-3913-DAD7-005E-3CEC5F2EF789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050101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2" name="사각형: 둥근 위쪽 모서리 6">
              <a:extLst>
                <a:ext uri="{FF2B5EF4-FFF2-40B4-BE49-F238E27FC236}">
                  <a16:creationId xmlns:a16="http://schemas.microsoft.com/office/drawing/2014/main" id="{8153ADF3-0080-172C-3C3A-D82A6585343C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구매 상세 페이지</a:t>
              </a:r>
              <a:endParaRPr lang="en-US" altLang="ko-KR" sz="8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F4F378E-41E4-B74B-D759-07ED41A706CE}"/>
              </a:ext>
            </a:extLst>
          </p:cNvPr>
          <p:cNvGrpSpPr/>
          <p:nvPr/>
        </p:nvGrpSpPr>
        <p:grpSpPr>
          <a:xfrm>
            <a:off x="8037320" y="5472117"/>
            <a:ext cx="864368" cy="402426"/>
            <a:chOff x="2079589" y="1599118"/>
            <a:chExt cx="1052231" cy="73260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89EC02B-3ECC-FACE-C94E-DBE25262643F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050201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5" name="사각형: 둥근 위쪽 모서리 6">
              <a:extLst>
                <a:ext uri="{FF2B5EF4-FFF2-40B4-BE49-F238E27FC236}">
                  <a16:creationId xmlns:a16="http://schemas.microsoft.com/office/drawing/2014/main" id="{61683B71-869E-68F0-B356-EDE84713C0C7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구매 상세 페이지</a:t>
              </a:r>
              <a:endParaRPr lang="en-US" altLang="ko-KR" sz="8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253F5BC-071A-3367-0EA0-4B1E93A8CD5D}"/>
              </a:ext>
            </a:extLst>
          </p:cNvPr>
          <p:cNvGrpSpPr/>
          <p:nvPr/>
        </p:nvGrpSpPr>
        <p:grpSpPr>
          <a:xfrm>
            <a:off x="10843961" y="3537320"/>
            <a:ext cx="864368" cy="402426"/>
            <a:chOff x="2079589" y="1599118"/>
            <a:chExt cx="1052231" cy="73260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2C4304E-6A28-ACF4-384C-9B794A55E881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07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8" name="사각형: 둥근 위쪽 모서리 6">
              <a:extLst>
                <a:ext uri="{FF2B5EF4-FFF2-40B4-BE49-F238E27FC236}">
                  <a16:creationId xmlns:a16="http://schemas.microsoft.com/office/drawing/2014/main" id="{429ADBED-3432-273C-B6E1-4C73333F090B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설정 화면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85B01B7-4228-BB2F-565C-DBDB89BD85A9}"/>
              </a:ext>
            </a:extLst>
          </p:cNvPr>
          <p:cNvGrpSpPr/>
          <p:nvPr/>
        </p:nvGrpSpPr>
        <p:grpSpPr>
          <a:xfrm>
            <a:off x="4791045" y="5474781"/>
            <a:ext cx="864368" cy="402426"/>
            <a:chOff x="2079589" y="1599118"/>
            <a:chExt cx="1052231" cy="73260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953321B-6C90-42D1-39B3-468AFA870C4C}"/>
                </a:ext>
              </a:extLst>
            </p:cNvPr>
            <p:cNvSpPr/>
            <p:nvPr/>
          </p:nvSpPr>
          <p:spPr>
            <a:xfrm>
              <a:off x="2079589" y="1599118"/>
              <a:ext cx="1052231" cy="248840"/>
            </a:xfrm>
            <a:prstGeom prst="rect">
              <a:avLst/>
            </a:prstGeom>
            <a:solidFill>
              <a:srgbClr val="746CF4"/>
            </a:solidFill>
            <a:ln w="25400">
              <a:solidFill>
                <a:srgbClr val="746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040102</a:t>
              </a:r>
              <a:endParaRPr lang="ko-KR" altLang="en-US" sz="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1" name="사각형: 둥근 위쪽 모서리 6">
              <a:extLst>
                <a:ext uri="{FF2B5EF4-FFF2-40B4-BE49-F238E27FC236}">
                  <a16:creationId xmlns:a16="http://schemas.microsoft.com/office/drawing/2014/main" id="{DAAB277A-659A-D4EA-346F-978BB85816D7}"/>
                </a:ext>
              </a:extLst>
            </p:cNvPr>
            <p:cNvSpPr/>
            <p:nvPr/>
          </p:nvSpPr>
          <p:spPr>
            <a:xfrm>
              <a:off x="2079589" y="1847993"/>
              <a:ext cx="1052231" cy="483727"/>
            </a:xfrm>
            <a:prstGeom prst="round2SameRect">
              <a:avLst>
                <a:gd name="adj1" fmla="val 0"/>
                <a:gd name="adj2" fmla="val 10424"/>
              </a:avLst>
            </a:prstGeom>
            <a:solidFill>
              <a:schemeClr val="bg1"/>
            </a:solidFill>
            <a:ln w="25400">
              <a:solidFill>
                <a:srgbClr val="746CF4"/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746CF4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친구 할 일</a:t>
              </a:r>
              <a:endParaRPr lang="en-US" altLang="ko-KR" sz="10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66F6A1B-1A31-ED50-00C7-09B1AC1A785D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>
            <a:off x="956660" y="2034576"/>
            <a:ext cx="0" cy="56847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D63A554-A440-E809-6FE6-B26810E14A39}"/>
              </a:ext>
            </a:extLst>
          </p:cNvPr>
          <p:cNvCxnSpPr>
            <a:stCxn id="10" idx="1"/>
            <a:endCxn id="26" idx="0"/>
          </p:cNvCxnSpPr>
          <p:nvPr/>
        </p:nvCxnSpPr>
        <p:spPr>
          <a:xfrm>
            <a:off x="956660" y="3005473"/>
            <a:ext cx="0" cy="558766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0641BD3-4F83-B3A1-3CAA-38C054B60CCF}"/>
              </a:ext>
            </a:extLst>
          </p:cNvPr>
          <p:cNvCxnSpPr>
            <a:stCxn id="27" idx="1"/>
            <a:endCxn id="35" idx="0"/>
          </p:cNvCxnSpPr>
          <p:nvPr/>
        </p:nvCxnSpPr>
        <p:spPr>
          <a:xfrm>
            <a:off x="956660" y="3966665"/>
            <a:ext cx="0" cy="555559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51D1716-3F9C-B51D-CE28-F127095FCBF7}"/>
              </a:ext>
            </a:extLst>
          </p:cNvPr>
          <p:cNvCxnSpPr>
            <a:stCxn id="36" idx="1"/>
            <a:endCxn id="44" idx="0"/>
          </p:cNvCxnSpPr>
          <p:nvPr/>
        </p:nvCxnSpPr>
        <p:spPr>
          <a:xfrm>
            <a:off x="956660" y="4924650"/>
            <a:ext cx="0" cy="55013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2B505D1-D5B7-8EEF-A6A8-0D4D64091560}"/>
              </a:ext>
            </a:extLst>
          </p:cNvPr>
          <p:cNvCxnSpPr>
            <a:cxnSpLocks/>
            <a:stCxn id="42" idx="1"/>
            <a:endCxn id="48" idx="0"/>
          </p:cNvCxnSpPr>
          <p:nvPr/>
        </p:nvCxnSpPr>
        <p:spPr>
          <a:xfrm>
            <a:off x="2992350" y="4923504"/>
            <a:ext cx="670" cy="551277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958A646-EDF6-5885-265F-1536B48EE0FB}"/>
              </a:ext>
            </a:extLst>
          </p:cNvPr>
          <p:cNvCxnSpPr>
            <a:stCxn id="19" idx="0"/>
            <a:endCxn id="24" idx="2"/>
          </p:cNvCxnSpPr>
          <p:nvPr/>
        </p:nvCxnSpPr>
        <p:spPr>
          <a:xfrm flipV="1">
            <a:off x="2406689" y="2871155"/>
            <a:ext cx="153477" cy="2283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4839FD7-9335-2E57-DA38-A842C8312BB3}"/>
              </a:ext>
            </a:extLst>
          </p:cNvPr>
          <p:cNvCxnSpPr>
            <a:cxnSpLocks/>
          </p:cNvCxnSpPr>
          <p:nvPr/>
        </p:nvCxnSpPr>
        <p:spPr>
          <a:xfrm>
            <a:off x="952111" y="2317013"/>
            <a:ext cx="1017845" cy="0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3A74890-E633-BBE7-E25C-50DAE74C3539}"/>
              </a:ext>
            </a:extLst>
          </p:cNvPr>
          <p:cNvCxnSpPr>
            <a:cxnSpLocks/>
          </p:cNvCxnSpPr>
          <p:nvPr/>
        </p:nvCxnSpPr>
        <p:spPr>
          <a:xfrm>
            <a:off x="1974505" y="2310663"/>
            <a:ext cx="0" cy="295587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6E13BE8-BA16-03A0-8993-656DCB3F11D7}"/>
              </a:ext>
            </a:extLst>
          </p:cNvPr>
          <p:cNvCxnSpPr>
            <a:cxnSpLocks/>
          </p:cNvCxnSpPr>
          <p:nvPr/>
        </p:nvCxnSpPr>
        <p:spPr>
          <a:xfrm>
            <a:off x="956660" y="3284856"/>
            <a:ext cx="10326629" cy="216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33C0E21-4A1C-11BF-AB0C-84F901AD070E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203590" y="3284856"/>
            <a:ext cx="0" cy="283769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48A9DAE-3E22-B7BF-DE10-4CAF371AF6E6}"/>
              </a:ext>
            </a:extLst>
          </p:cNvPr>
          <p:cNvCxnSpPr>
            <a:cxnSpLocks/>
          </p:cNvCxnSpPr>
          <p:nvPr/>
        </p:nvCxnSpPr>
        <p:spPr>
          <a:xfrm flipV="1">
            <a:off x="7450520" y="3285077"/>
            <a:ext cx="0" cy="257006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7C3985A-77E1-844F-1F3C-44A93F001B8D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9833082" y="3287018"/>
            <a:ext cx="0" cy="25030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DB4CA69-6CE2-2B4E-BEB5-97C01AE5BAF4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11276145" y="3287018"/>
            <a:ext cx="0" cy="25030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31F402FE-E4DB-FAD5-6609-1107816FA5C3}"/>
              </a:ext>
            </a:extLst>
          </p:cNvPr>
          <p:cNvCxnSpPr>
            <a:cxnSpLocks/>
          </p:cNvCxnSpPr>
          <p:nvPr/>
        </p:nvCxnSpPr>
        <p:spPr>
          <a:xfrm flipV="1">
            <a:off x="956660" y="4244407"/>
            <a:ext cx="2033125" cy="344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C72458F-9A64-9405-6DE5-E25A9895127E}"/>
              </a:ext>
            </a:extLst>
          </p:cNvPr>
          <p:cNvCxnSpPr>
            <a:cxnSpLocks/>
          </p:cNvCxnSpPr>
          <p:nvPr/>
        </p:nvCxnSpPr>
        <p:spPr>
          <a:xfrm>
            <a:off x="2992350" y="4238057"/>
            <a:ext cx="0" cy="27667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A8686FFD-DB7A-D0E5-0F78-A186110AD543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969956" y="4247047"/>
            <a:ext cx="710" cy="27403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508C27B-53B4-D6E6-7B99-E58535D1DDA5}"/>
              </a:ext>
            </a:extLst>
          </p:cNvPr>
          <p:cNvCxnSpPr>
            <a:stCxn id="73" idx="1"/>
            <a:endCxn id="81" idx="0"/>
          </p:cNvCxnSpPr>
          <p:nvPr/>
        </p:nvCxnSpPr>
        <p:spPr>
          <a:xfrm flipH="1">
            <a:off x="7447285" y="4923504"/>
            <a:ext cx="4418" cy="548613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0A323C2-6698-3E3E-68D6-C8F36C5337C1}"/>
              </a:ext>
            </a:extLst>
          </p:cNvPr>
          <p:cNvCxnSpPr>
            <a:cxnSpLocks/>
            <a:stCxn id="76" idx="1"/>
            <a:endCxn id="84" idx="0"/>
          </p:cNvCxnSpPr>
          <p:nvPr/>
        </p:nvCxnSpPr>
        <p:spPr>
          <a:xfrm>
            <a:off x="8469504" y="4923785"/>
            <a:ext cx="0" cy="54833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CCAD5A97-D58F-7994-EAEA-913D9FF84EAC}"/>
              </a:ext>
            </a:extLst>
          </p:cNvPr>
          <p:cNvCxnSpPr>
            <a:cxnSpLocks/>
            <a:stCxn id="52" idx="1"/>
            <a:endCxn id="54" idx="0"/>
          </p:cNvCxnSpPr>
          <p:nvPr/>
        </p:nvCxnSpPr>
        <p:spPr>
          <a:xfrm>
            <a:off x="4203590" y="3971051"/>
            <a:ext cx="524" cy="54916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0DDEE481-BD49-1CC6-05D8-AAB51FB7AD1F}"/>
              </a:ext>
            </a:extLst>
          </p:cNvPr>
          <p:cNvCxnSpPr>
            <a:cxnSpLocks/>
          </p:cNvCxnSpPr>
          <p:nvPr/>
        </p:nvCxnSpPr>
        <p:spPr>
          <a:xfrm flipV="1">
            <a:off x="4209934" y="4244407"/>
            <a:ext cx="2033125" cy="344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E170836E-69CF-7BBF-D0FA-6EE6B054B305}"/>
              </a:ext>
            </a:extLst>
          </p:cNvPr>
          <p:cNvCxnSpPr>
            <a:cxnSpLocks/>
          </p:cNvCxnSpPr>
          <p:nvPr/>
        </p:nvCxnSpPr>
        <p:spPr>
          <a:xfrm>
            <a:off x="6245624" y="4238057"/>
            <a:ext cx="0" cy="27667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A0E1DA81-4FCE-FE4F-C094-EE7D177E2273}"/>
              </a:ext>
            </a:extLst>
          </p:cNvPr>
          <p:cNvCxnSpPr>
            <a:cxnSpLocks/>
          </p:cNvCxnSpPr>
          <p:nvPr/>
        </p:nvCxnSpPr>
        <p:spPr>
          <a:xfrm>
            <a:off x="5223230" y="4247047"/>
            <a:ext cx="710" cy="27403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73D4EA6-F9DF-DE76-023C-F1D1240FD9B4}"/>
              </a:ext>
            </a:extLst>
          </p:cNvPr>
          <p:cNvCxnSpPr>
            <a:cxnSpLocks/>
            <a:stCxn id="55" idx="1"/>
            <a:endCxn id="63" idx="0"/>
          </p:cNvCxnSpPr>
          <p:nvPr/>
        </p:nvCxnSpPr>
        <p:spPr>
          <a:xfrm flipH="1">
            <a:off x="4203590" y="4922639"/>
            <a:ext cx="524" cy="55214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3ED18ED8-3A17-B6C3-D6AA-1A511E95F1FC}"/>
              </a:ext>
            </a:extLst>
          </p:cNvPr>
          <p:cNvCxnSpPr>
            <a:cxnSpLocks/>
          </p:cNvCxnSpPr>
          <p:nvPr/>
        </p:nvCxnSpPr>
        <p:spPr>
          <a:xfrm flipV="1">
            <a:off x="4203202" y="5205604"/>
            <a:ext cx="2033125" cy="344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4BA234-F21B-E93F-B8CF-7DF89255FD01}"/>
              </a:ext>
            </a:extLst>
          </p:cNvPr>
          <p:cNvCxnSpPr>
            <a:cxnSpLocks/>
          </p:cNvCxnSpPr>
          <p:nvPr/>
        </p:nvCxnSpPr>
        <p:spPr>
          <a:xfrm>
            <a:off x="6238892" y="5199254"/>
            <a:ext cx="0" cy="27667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F94BA84-5BE7-01FA-928F-E41B0AB13599}"/>
              </a:ext>
            </a:extLst>
          </p:cNvPr>
          <p:cNvCxnSpPr>
            <a:cxnSpLocks/>
          </p:cNvCxnSpPr>
          <p:nvPr/>
        </p:nvCxnSpPr>
        <p:spPr>
          <a:xfrm>
            <a:off x="5216498" y="5208244"/>
            <a:ext cx="710" cy="274031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278216F2-319F-AEEA-A180-44CD927726C6}"/>
              </a:ext>
            </a:extLst>
          </p:cNvPr>
          <p:cNvCxnSpPr>
            <a:cxnSpLocks/>
            <a:stCxn id="70" idx="1"/>
            <a:endCxn id="72" idx="0"/>
          </p:cNvCxnSpPr>
          <p:nvPr/>
        </p:nvCxnSpPr>
        <p:spPr>
          <a:xfrm>
            <a:off x="7450520" y="3939746"/>
            <a:ext cx="1183" cy="581332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D673A946-FFA2-F234-4152-573EC988C1FA}"/>
              </a:ext>
            </a:extLst>
          </p:cNvPr>
          <p:cNvCxnSpPr>
            <a:cxnSpLocks/>
          </p:cNvCxnSpPr>
          <p:nvPr/>
        </p:nvCxnSpPr>
        <p:spPr>
          <a:xfrm>
            <a:off x="7447285" y="4230002"/>
            <a:ext cx="1025119" cy="1825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FE42B1ED-8B5B-292C-D48B-B6361F04B984}"/>
              </a:ext>
            </a:extLst>
          </p:cNvPr>
          <p:cNvCxnSpPr>
            <a:cxnSpLocks/>
          </p:cNvCxnSpPr>
          <p:nvPr/>
        </p:nvCxnSpPr>
        <p:spPr>
          <a:xfrm>
            <a:off x="8468794" y="4228031"/>
            <a:ext cx="710" cy="290947"/>
          </a:xfrm>
          <a:prstGeom prst="line">
            <a:avLst/>
          </a:prstGeom>
          <a:ln w="127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20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/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1824431" y="1403037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00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78807"/>
              </p:ext>
            </p:extLst>
          </p:nvPr>
        </p:nvGraphicFramePr>
        <p:xfrm>
          <a:off x="1824431" y="5133306"/>
          <a:ext cx="1953298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5469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로고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–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스플래시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화면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No 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5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30417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918178F-5AAB-D85F-E356-D34D2CE5FA37}"/>
              </a:ext>
            </a:extLst>
          </p:cNvPr>
          <p:cNvSpPr/>
          <p:nvPr/>
        </p:nvSpPr>
        <p:spPr>
          <a:xfrm>
            <a:off x="4050245" y="1403037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7" name="표 102">
            <a:extLst>
              <a:ext uri="{FF2B5EF4-FFF2-40B4-BE49-F238E27FC236}">
                <a16:creationId xmlns:a16="http://schemas.microsoft.com/office/drawing/2014/main" id="{E027D6DD-F46A-9C02-F9F5-3892F80C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01418"/>
              </p:ext>
            </p:extLst>
          </p:nvPr>
        </p:nvGraphicFramePr>
        <p:xfrm>
          <a:off x="4050245" y="5133307"/>
          <a:ext cx="1953298" cy="11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862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386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와 비밀번호를 입력해 로그인을 한다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로그인 성공 시 메인 화면으로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0301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86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회원 가입 창으로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02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71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81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5D77F8E-E9E8-90A5-6721-6DD6D1718183}"/>
              </a:ext>
            </a:extLst>
          </p:cNvPr>
          <p:cNvSpPr/>
          <p:nvPr/>
        </p:nvSpPr>
        <p:spPr>
          <a:xfrm>
            <a:off x="6203810" y="1403037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02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11" name="표 102">
            <a:extLst>
              <a:ext uri="{FF2B5EF4-FFF2-40B4-BE49-F238E27FC236}">
                <a16:creationId xmlns:a16="http://schemas.microsoft.com/office/drawing/2014/main" id="{319BCBB0-8E97-3373-C754-75C67960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04086"/>
              </p:ext>
            </p:extLst>
          </p:nvPr>
        </p:nvGraphicFramePr>
        <p:xfrm>
          <a:off x="6203810" y="5133306"/>
          <a:ext cx="195329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3078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71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와 비밀번호를 입력해 회원가입을 진행한다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회원 가입 후 프로필 설정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0201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6174E27-1634-3E9A-3C29-7E23E17386D6}"/>
              </a:ext>
            </a:extLst>
          </p:cNvPr>
          <p:cNvSpPr/>
          <p:nvPr/>
        </p:nvSpPr>
        <p:spPr>
          <a:xfrm>
            <a:off x="8359967" y="1403037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0201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16" name="표 102">
            <a:extLst>
              <a:ext uri="{FF2B5EF4-FFF2-40B4-BE49-F238E27FC236}">
                <a16:creationId xmlns:a16="http://schemas.microsoft.com/office/drawing/2014/main" id="{7DFA38A9-CA24-0C35-1ED4-3D0B42DA6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0589"/>
              </p:ext>
            </p:extLst>
          </p:nvPr>
        </p:nvGraphicFramePr>
        <p:xfrm>
          <a:off x="8359967" y="5133308"/>
          <a:ext cx="1953298" cy="1132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7435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362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간단 자기소개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홈 이름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태그를 입력해 프로필을 설정하고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완료되면 메인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0301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523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변경 내용을 취소하는 뒤로 가기 버튼으로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현재 로그인 한 상태가 아니면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02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현재 로그인 한 상태이면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0301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D74EE83-BA67-2054-0036-76B96AD4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31" y="1534042"/>
            <a:ext cx="1953296" cy="3599264"/>
          </a:xfrm>
          <a:prstGeom prst="rect">
            <a:avLst/>
          </a:prstGeom>
        </p:spPr>
      </p:pic>
      <p:sp>
        <p:nvSpPr>
          <p:cNvPr id="118" name="타원 62">
            <a:extLst>
              <a:ext uri="{FF2B5EF4-FFF2-40B4-BE49-F238E27FC236}">
                <a16:creationId xmlns:a16="http://schemas.microsoft.com/office/drawing/2014/main" id="{8775C809-7659-4335-900E-815394576C13}"/>
              </a:ext>
            </a:extLst>
          </p:cNvPr>
          <p:cNvSpPr/>
          <p:nvPr/>
        </p:nvSpPr>
        <p:spPr>
          <a:xfrm>
            <a:off x="2736000" y="2743951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922F1E-2423-4AA0-DFAC-79EDAC6D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3" y="1534042"/>
            <a:ext cx="1953297" cy="3599264"/>
          </a:xfrm>
          <a:prstGeom prst="rect">
            <a:avLst/>
          </a:prstGeom>
        </p:spPr>
      </p:pic>
      <p:sp>
        <p:nvSpPr>
          <p:cNvPr id="7" name="타원 62">
            <a:extLst>
              <a:ext uri="{FF2B5EF4-FFF2-40B4-BE49-F238E27FC236}">
                <a16:creationId xmlns:a16="http://schemas.microsoft.com/office/drawing/2014/main" id="{5845A919-8707-6DB6-8C21-7E45419CB16B}"/>
              </a:ext>
            </a:extLst>
          </p:cNvPr>
          <p:cNvSpPr/>
          <p:nvPr/>
        </p:nvSpPr>
        <p:spPr>
          <a:xfrm>
            <a:off x="4162224" y="3507145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타원 62">
            <a:extLst>
              <a:ext uri="{FF2B5EF4-FFF2-40B4-BE49-F238E27FC236}">
                <a16:creationId xmlns:a16="http://schemas.microsoft.com/office/drawing/2014/main" id="{79C890D2-BB11-0F4A-E5D1-C45BAD506458}"/>
              </a:ext>
            </a:extLst>
          </p:cNvPr>
          <p:cNvSpPr/>
          <p:nvPr/>
        </p:nvSpPr>
        <p:spPr>
          <a:xfrm>
            <a:off x="4945771" y="381033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BC1162-DD4A-3263-34F9-B1E14605F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17" y="1534042"/>
            <a:ext cx="1953297" cy="3599264"/>
          </a:xfrm>
          <a:prstGeom prst="rect">
            <a:avLst/>
          </a:prstGeom>
        </p:spPr>
      </p:pic>
      <p:sp>
        <p:nvSpPr>
          <p:cNvPr id="11" name="타원 62">
            <a:extLst>
              <a:ext uri="{FF2B5EF4-FFF2-40B4-BE49-F238E27FC236}">
                <a16:creationId xmlns:a16="http://schemas.microsoft.com/office/drawing/2014/main" id="{990AAC4F-99DB-DEF3-328B-F3D56A328AD6}"/>
              </a:ext>
            </a:extLst>
          </p:cNvPr>
          <p:cNvSpPr/>
          <p:nvPr/>
        </p:nvSpPr>
        <p:spPr>
          <a:xfrm>
            <a:off x="6292949" y="371170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4FC6-6362-05DB-8CEE-FF1212208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966" y="1532674"/>
            <a:ext cx="1953296" cy="3599265"/>
          </a:xfrm>
          <a:prstGeom prst="rect">
            <a:avLst/>
          </a:prstGeom>
        </p:spPr>
      </p:pic>
      <p:sp>
        <p:nvSpPr>
          <p:cNvPr id="22" name="타원 62">
            <a:extLst>
              <a:ext uri="{FF2B5EF4-FFF2-40B4-BE49-F238E27FC236}">
                <a16:creationId xmlns:a16="http://schemas.microsoft.com/office/drawing/2014/main" id="{B71DEE65-495D-A63D-5B4D-94DE5E0CCD72}"/>
              </a:ext>
            </a:extLst>
          </p:cNvPr>
          <p:cNvSpPr/>
          <p:nvPr/>
        </p:nvSpPr>
        <p:spPr>
          <a:xfrm>
            <a:off x="8446568" y="3902393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타원 62">
            <a:extLst>
              <a:ext uri="{FF2B5EF4-FFF2-40B4-BE49-F238E27FC236}">
                <a16:creationId xmlns:a16="http://schemas.microsoft.com/office/drawing/2014/main" id="{3735E812-29BC-8B01-7697-38EFA0A8C7A4}"/>
              </a:ext>
            </a:extLst>
          </p:cNvPr>
          <p:cNvSpPr/>
          <p:nvPr/>
        </p:nvSpPr>
        <p:spPr>
          <a:xfrm>
            <a:off x="8345908" y="1908335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29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40386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메인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2891231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0301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96804"/>
              </p:ext>
            </p:extLst>
          </p:nvPr>
        </p:nvGraphicFramePr>
        <p:xfrm>
          <a:off x="2891231" y="5095538"/>
          <a:ext cx="1953298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5469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프로필 사진으로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홈 화면과 동일함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팔로워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수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팔로잉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수를 표시하며 클릭하면 내가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팔로잉한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나를 팔로우한 친구 목록 확인 가능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프로필 설정 버튼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0201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오늘 방문자 수와 받은 별똥별 수를 표시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5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홈 편집 버튼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030101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30417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918178F-5AAB-D85F-E356-D34D2CE5FA37}"/>
              </a:ext>
            </a:extLst>
          </p:cNvPr>
          <p:cNvSpPr/>
          <p:nvPr/>
        </p:nvSpPr>
        <p:spPr>
          <a:xfrm>
            <a:off x="511704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0302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7" name="표 102">
            <a:extLst>
              <a:ext uri="{FF2B5EF4-FFF2-40B4-BE49-F238E27FC236}">
                <a16:creationId xmlns:a16="http://schemas.microsoft.com/office/drawing/2014/main" id="{E027D6DD-F46A-9C02-F9F5-3892F80C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06751"/>
              </p:ext>
            </p:extLst>
          </p:nvPr>
        </p:nvGraphicFramePr>
        <p:xfrm>
          <a:off x="5117045" y="5095539"/>
          <a:ext cx="1953298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862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할 일 목록 추가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작성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버튼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86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할 일 목록 수정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삭제 버튼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71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보상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보상 안내창이 나온다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보상은 하루에 한번 받을 수 있으며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목표 완료 당 별똥별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개씩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최대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개까지 받을 수 있다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81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주 단위 달력으로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날짜 별 할 일 목록 확인 가능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5D77F8E-E9E8-90A5-6721-6DD6D1718183}"/>
              </a:ext>
            </a:extLst>
          </p:cNvPr>
          <p:cNvSpPr/>
          <p:nvPr/>
        </p:nvSpPr>
        <p:spPr>
          <a:xfrm>
            <a:off x="7270610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0303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11" name="표 102">
            <a:extLst>
              <a:ext uri="{FF2B5EF4-FFF2-40B4-BE49-F238E27FC236}">
                <a16:creationId xmlns:a16="http://schemas.microsoft.com/office/drawing/2014/main" id="{319BCBB0-8E97-3373-C754-75C67960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04201"/>
              </p:ext>
            </p:extLst>
          </p:nvPr>
        </p:nvGraphicFramePr>
        <p:xfrm>
          <a:off x="7270610" y="5095538"/>
          <a:ext cx="1953298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3078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일기 추가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작성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버튼 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030301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일기 수정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삭제 버튼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수정 버튼 클릭 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030301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공감 수 표시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주 단위 달력으로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날짜 별 일기 확인 가능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DE971FE-D911-CC8D-0D73-21035C99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24" y="1496947"/>
            <a:ext cx="1949103" cy="3597224"/>
          </a:xfrm>
          <a:prstGeom prst="rect">
            <a:avLst/>
          </a:prstGeom>
        </p:spPr>
      </p:pic>
      <p:sp>
        <p:nvSpPr>
          <p:cNvPr id="9" name="타원 62">
            <a:extLst>
              <a:ext uri="{FF2B5EF4-FFF2-40B4-BE49-F238E27FC236}">
                <a16:creationId xmlns:a16="http://schemas.microsoft.com/office/drawing/2014/main" id="{D638ADF6-D190-BC14-7869-BCCB480B7CE7}"/>
              </a:ext>
            </a:extLst>
          </p:cNvPr>
          <p:cNvSpPr/>
          <p:nvPr/>
        </p:nvSpPr>
        <p:spPr>
          <a:xfrm>
            <a:off x="2745020" y="1874095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타원 62">
            <a:extLst>
              <a:ext uri="{FF2B5EF4-FFF2-40B4-BE49-F238E27FC236}">
                <a16:creationId xmlns:a16="http://schemas.microsoft.com/office/drawing/2014/main" id="{3D30E80A-3969-DE8B-FBAC-823D0E7C9FA5}"/>
              </a:ext>
            </a:extLst>
          </p:cNvPr>
          <p:cNvSpPr/>
          <p:nvPr/>
        </p:nvSpPr>
        <p:spPr>
          <a:xfrm>
            <a:off x="4173770" y="2115532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4" name="타원 62">
            <a:extLst>
              <a:ext uri="{FF2B5EF4-FFF2-40B4-BE49-F238E27FC236}">
                <a16:creationId xmlns:a16="http://schemas.microsoft.com/office/drawing/2014/main" id="{D8ED326A-9BE7-91BA-E282-3C62B4B4F1EF}"/>
              </a:ext>
            </a:extLst>
          </p:cNvPr>
          <p:cNvSpPr/>
          <p:nvPr/>
        </p:nvSpPr>
        <p:spPr>
          <a:xfrm>
            <a:off x="2726436" y="219182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5" name="타원 62">
            <a:extLst>
              <a:ext uri="{FF2B5EF4-FFF2-40B4-BE49-F238E27FC236}">
                <a16:creationId xmlns:a16="http://schemas.microsoft.com/office/drawing/2014/main" id="{D34D5F36-408D-73AE-CF3D-1E6379764175}"/>
              </a:ext>
            </a:extLst>
          </p:cNvPr>
          <p:cNvSpPr/>
          <p:nvPr/>
        </p:nvSpPr>
        <p:spPr>
          <a:xfrm>
            <a:off x="4440622" y="4412531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타원 62">
            <a:extLst>
              <a:ext uri="{FF2B5EF4-FFF2-40B4-BE49-F238E27FC236}">
                <a16:creationId xmlns:a16="http://schemas.microsoft.com/office/drawing/2014/main" id="{4CB73C77-DDBF-1768-C18C-FD5CCF67B9BF}"/>
              </a:ext>
            </a:extLst>
          </p:cNvPr>
          <p:cNvSpPr/>
          <p:nvPr/>
        </p:nvSpPr>
        <p:spPr>
          <a:xfrm>
            <a:off x="3033301" y="4179916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40B7863-5E05-67BB-0CCD-955233CE58F9}"/>
              </a:ext>
            </a:extLst>
          </p:cNvPr>
          <p:cNvSpPr/>
          <p:nvPr/>
        </p:nvSpPr>
        <p:spPr>
          <a:xfrm>
            <a:off x="3352800" y="1870567"/>
            <a:ext cx="561975" cy="96678"/>
          </a:xfrm>
          <a:prstGeom prst="roundRect">
            <a:avLst/>
          </a:prstGeom>
          <a:noFill/>
          <a:ln>
            <a:solidFill>
              <a:srgbClr val="DCD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F8CA3C-A89B-03C4-4C69-1A2EEC2D138C}"/>
              </a:ext>
            </a:extLst>
          </p:cNvPr>
          <p:cNvSpPr/>
          <p:nvPr/>
        </p:nvSpPr>
        <p:spPr>
          <a:xfrm>
            <a:off x="3352800" y="1967245"/>
            <a:ext cx="747713" cy="96678"/>
          </a:xfrm>
          <a:prstGeom prst="roundRect">
            <a:avLst/>
          </a:prstGeom>
          <a:noFill/>
          <a:ln>
            <a:solidFill>
              <a:srgbClr val="DCD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5A239BC-4970-9146-73CB-4F2258A4A568}"/>
              </a:ext>
            </a:extLst>
          </p:cNvPr>
          <p:cNvSpPr/>
          <p:nvPr/>
        </p:nvSpPr>
        <p:spPr>
          <a:xfrm>
            <a:off x="3377483" y="2534801"/>
            <a:ext cx="978030" cy="234404"/>
          </a:xfrm>
          <a:prstGeom prst="roundRect">
            <a:avLst/>
          </a:prstGeom>
          <a:noFill/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BEE2AB2-774F-F2CC-F48B-C22027255EC6}"/>
              </a:ext>
            </a:extLst>
          </p:cNvPr>
          <p:cNvSpPr/>
          <p:nvPr/>
        </p:nvSpPr>
        <p:spPr>
          <a:xfrm>
            <a:off x="2910534" y="4480722"/>
            <a:ext cx="880416" cy="133916"/>
          </a:xfrm>
          <a:prstGeom prst="roundRect">
            <a:avLst/>
          </a:prstGeom>
          <a:noFill/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122BA8C-DAAB-80FC-1DEA-641853A33273}"/>
              </a:ext>
            </a:extLst>
          </p:cNvPr>
          <p:cNvCxnSpPr>
            <a:cxnSpLocks/>
            <a:stCxn id="31" idx="0"/>
            <a:endCxn id="16" idx="4"/>
          </p:cNvCxnSpPr>
          <p:nvPr/>
        </p:nvCxnSpPr>
        <p:spPr>
          <a:xfrm flipV="1">
            <a:off x="3350742" y="2268125"/>
            <a:ext cx="901558" cy="2212597"/>
          </a:xfrm>
          <a:prstGeom prst="line">
            <a:avLst/>
          </a:prstGeom>
          <a:ln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EA5EA2D-4569-0EA4-3FAE-87DF017B50A9}"/>
              </a:ext>
            </a:extLst>
          </p:cNvPr>
          <p:cNvCxnSpPr>
            <a:stCxn id="30" idx="0"/>
            <a:endCxn id="16" idx="3"/>
          </p:cNvCxnSpPr>
          <p:nvPr/>
        </p:nvCxnSpPr>
        <p:spPr>
          <a:xfrm flipV="1">
            <a:off x="3866498" y="2245778"/>
            <a:ext cx="330273" cy="289023"/>
          </a:xfrm>
          <a:prstGeom prst="line">
            <a:avLst/>
          </a:prstGeom>
          <a:ln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9395479-A108-1699-D94F-8EFBB4DAE0DD}"/>
              </a:ext>
            </a:extLst>
          </p:cNvPr>
          <p:cNvCxnSpPr>
            <a:stCxn id="29" idx="2"/>
            <a:endCxn id="16" idx="2"/>
          </p:cNvCxnSpPr>
          <p:nvPr/>
        </p:nvCxnSpPr>
        <p:spPr>
          <a:xfrm>
            <a:off x="3726657" y="2063923"/>
            <a:ext cx="447113" cy="127906"/>
          </a:xfrm>
          <a:prstGeom prst="line">
            <a:avLst/>
          </a:prstGeom>
          <a:ln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426B05D-59B3-87AD-3C66-5FD56FE47BBF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>
            <a:off x="3914775" y="1918906"/>
            <a:ext cx="281996" cy="218973"/>
          </a:xfrm>
          <a:prstGeom prst="line">
            <a:avLst/>
          </a:prstGeom>
          <a:ln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0A02478F-58E7-A4EA-0E75-6A467BD4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450" y="1488874"/>
            <a:ext cx="1948114" cy="3605297"/>
          </a:xfrm>
          <a:prstGeom prst="rect">
            <a:avLst/>
          </a:prstGeom>
        </p:spPr>
      </p:pic>
      <p:sp>
        <p:nvSpPr>
          <p:cNvPr id="49" name="타원 62">
            <a:extLst>
              <a:ext uri="{FF2B5EF4-FFF2-40B4-BE49-F238E27FC236}">
                <a16:creationId xmlns:a16="http://schemas.microsoft.com/office/drawing/2014/main" id="{CF9EEC50-5D62-BE56-BAA3-C9D7D887D372}"/>
              </a:ext>
            </a:extLst>
          </p:cNvPr>
          <p:cNvSpPr/>
          <p:nvPr/>
        </p:nvSpPr>
        <p:spPr>
          <a:xfrm>
            <a:off x="5851827" y="3866807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" name="타원 62">
            <a:extLst>
              <a:ext uri="{FF2B5EF4-FFF2-40B4-BE49-F238E27FC236}">
                <a16:creationId xmlns:a16="http://schemas.microsoft.com/office/drawing/2014/main" id="{A9171E66-AD2A-405A-D362-28AC437B3004}"/>
              </a:ext>
            </a:extLst>
          </p:cNvPr>
          <p:cNvSpPr/>
          <p:nvPr/>
        </p:nvSpPr>
        <p:spPr>
          <a:xfrm>
            <a:off x="6607846" y="269290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1" name="타원 62">
            <a:extLst>
              <a:ext uri="{FF2B5EF4-FFF2-40B4-BE49-F238E27FC236}">
                <a16:creationId xmlns:a16="http://schemas.microsoft.com/office/drawing/2014/main" id="{33F2E37B-339A-2E62-42C6-77B6285F03BC}"/>
              </a:ext>
            </a:extLst>
          </p:cNvPr>
          <p:cNvSpPr/>
          <p:nvPr/>
        </p:nvSpPr>
        <p:spPr>
          <a:xfrm>
            <a:off x="6568023" y="4103619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2" name="타원 62">
            <a:extLst>
              <a:ext uri="{FF2B5EF4-FFF2-40B4-BE49-F238E27FC236}">
                <a16:creationId xmlns:a16="http://schemas.microsoft.com/office/drawing/2014/main" id="{4118E08E-1367-BCBE-29F1-F78070DC167F}"/>
              </a:ext>
            </a:extLst>
          </p:cNvPr>
          <p:cNvSpPr/>
          <p:nvPr/>
        </p:nvSpPr>
        <p:spPr>
          <a:xfrm>
            <a:off x="5487329" y="425993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B43B72F-3887-25ED-31FC-E89297EB1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377" y="1496275"/>
            <a:ext cx="1948115" cy="3597224"/>
          </a:xfrm>
          <a:prstGeom prst="rect">
            <a:avLst/>
          </a:prstGeom>
        </p:spPr>
      </p:pic>
      <p:sp>
        <p:nvSpPr>
          <p:cNvPr id="61" name="타원 62">
            <a:extLst>
              <a:ext uri="{FF2B5EF4-FFF2-40B4-BE49-F238E27FC236}">
                <a16:creationId xmlns:a16="http://schemas.microsoft.com/office/drawing/2014/main" id="{E1EACFE0-79C1-FA9E-0D68-3560E0B2B958}"/>
              </a:ext>
            </a:extLst>
          </p:cNvPr>
          <p:cNvSpPr/>
          <p:nvPr/>
        </p:nvSpPr>
        <p:spPr>
          <a:xfrm>
            <a:off x="8009075" y="3809759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2" name="타원 62">
            <a:extLst>
              <a:ext uri="{FF2B5EF4-FFF2-40B4-BE49-F238E27FC236}">
                <a16:creationId xmlns:a16="http://schemas.microsoft.com/office/drawing/2014/main" id="{C47EE4AD-9A27-51DA-2396-F48AE1D77845}"/>
              </a:ext>
            </a:extLst>
          </p:cNvPr>
          <p:cNvSpPr/>
          <p:nvPr/>
        </p:nvSpPr>
        <p:spPr>
          <a:xfrm>
            <a:off x="8768289" y="2691950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C92DD8E-8D8E-9661-E9B5-2CD1FDC6DAD9}"/>
              </a:ext>
            </a:extLst>
          </p:cNvPr>
          <p:cNvSpPr/>
          <p:nvPr/>
        </p:nvSpPr>
        <p:spPr>
          <a:xfrm>
            <a:off x="7253955" y="3621970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F2DEC59-0792-8E9F-9BA2-182209D8FD81}"/>
              </a:ext>
            </a:extLst>
          </p:cNvPr>
          <p:cNvSpPr/>
          <p:nvPr/>
        </p:nvSpPr>
        <p:spPr>
          <a:xfrm>
            <a:off x="7648717" y="425993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799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2881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030101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홈 편집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홈 화면</a:t>
                      </a:r>
                      <a:r>
                        <a:rPr lang="en-US" altLang="ko-KR" sz="800" dirty="0"/>
                        <a:t>)&gt;</a:t>
                      </a:r>
                      <a:r>
                        <a:rPr lang="ko-KR" altLang="en-US" sz="800" dirty="0"/>
                        <a:t>홈 편집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514137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030101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56416"/>
              </p:ext>
            </p:extLst>
          </p:nvPr>
        </p:nvGraphicFramePr>
        <p:xfrm>
          <a:off x="5141375" y="5095538"/>
          <a:ext cx="1953298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5469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선택 창으로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상점에서 구입한 아이템을 표시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선택한 아이템을 회전하거나 크기 조절 가능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완료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변경 사항을 반영하여 홈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0301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285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뒤로 가기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변경 사항을 반영하지 않고 홈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0301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BD012DA-4192-CC8F-6E5A-8A3AC867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76" y="1488874"/>
            <a:ext cx="1947140" cy="3604625"/>
          </a:xfrm>
          <a:prstGeom prst="rect">
            <a:avLst/>
          </a:prstGeom>
        </p:spPr>
      </p:pic>
      <p:sp>
        <p:nvSpPr>
          <p:cNvPr id="5" name="타원 62">
            <a:extLst>
              <a:ext uri="{FF2B5EF4-FFF2-40B4-BE49-F238E27FC236}">
                <a16:creationId xmlns:a16="http://schemas.microsoft.com/office/drawing/2014/main" id="{D47DA929-8492-D1F5-7FA1-6851EE423F23}"/>
              </a:ext>
            </a:extLst>
          </p:cNvPr>
          <p:cNvSpPr/>
          <p:nvPr/>
        </p:nvSpPr>
        <p:spPr>
          <a:xfrm>
            <a:off x="5305431" y="1786081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타원 62">
            <a:extLst>
              <a:ext uri="{FF2B5EF4-FFF2-40B4-BE49-F238E27FC236}">
                <a16:creationId xmlns:a16="http://schemas.microsoft.com/office/drawing/2014/main" id="{1F48BC6A-99A6-816A-F971-93B784568267}"/>
              </a:ext>
            </a:extLst>
          </p:cNvPr>
          <p:cNvSpPr/>
          <p:nvPr/>
        </p:nvSpPr>
        <p:spPr>
          <a:xfrm>
            <a:off x="6069562" y="365973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타원 62">
            <a:extLst>
              <a:ext uri="{FF2B5EF4-FFF2-40B4-BE49-F238E27FC236}">
                <a16:creationId xmlns:a16="http://schemas.microsoft.com/office/drawing/2014/main" id="{04539E1E-5438-2F32-2B90-E1E1AD077886}"/>
              </a:ext>
            </a:extLst>
          </p:cNvPr>
          <p:cNvSpPr/>
          <p:nvPr/>
        </p:nvSpPr>
        <p:spPr>
          <a:xfrm>
            <a:off x="6670673" y="2152080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타원 62">
            <a:extLst>
              <a:ext uri="{FF2B5EF4-FFF2-40B4-BE49-F238E27FC236}">
                <a16:creationId xmlns:a16="http://schemas.microsoft.com/office/drawing/2014/main" id="{0E7065C4-03D1-5414-0C4E-8628EAA62EA5}"/>
              </a:ext>
            </a:extLst>
          </p:cNvPr>
          <p:cNvSpPr/>
          <p:nvPr/>
        </p:nvSpPr>
        <p:spPr>
          <a:xfrm>
            <a:off x="6614460" y="4572609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499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81323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030301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일기 작성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일기</a:t>
                      </a:r>
                      <a:r>
                        <a:rPr lang="en-US" altLang="ko-KR" sz="800" dirty="0"/>
                        <a:t>)&gt;</a:t>
                      </a:r>
                      <a:r>
                        <a:rPr lang="ko-KR" altLang="en-US" sz="800" dirty="0"/>
                        <a:t>일기 작성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514137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030301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16992"/>
              </p:ext>
            </p:extLst>
          </p:nvPr>
        </p:nvGraphicFramePr>
        <p:xfrm>
          <a:off x="5141375" y="5095538"/>
          <a:ext cx="1953298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5469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글 작성을 위한 키보드가 나옴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배경 및 글자 색 변경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사진 및 동영상 첨부 기능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4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완료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변경 사항을 반영하여 일기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0303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285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취소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변경 사항을 반영하지 않고 홈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0303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346426F-09A0-DF69-CB4F-2C3EB530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75" y="1496274"/>
            <a:ext cx="1953297" cy="3597225"/>
          </a:xfrm>
          <a:prstGeom prst="rect">
            <a:avLst/>
          </a:prstGeom>
        </p:spPr>
      </p:pic>
      <p:sp>
        <p:nvSpPr>
          <p:cNvPr id="9" name="타원 62">
            <a:extLst>
              <a:ext uri="{FF2B5EF4-FFF2-40B4-BE49-F238E27FC236}">
                <a16:creationId xmlns:a16="http://schemas.microsoft.com/office/drawing/2014/main" id="{0BCAFB66-9D72-96EF-6900-55ECD9F50768}"/>
              </a:ext>
            </a:extLst>
          </p:cNvPr>
          <p:cNvSpPr/>
          <p:nvPr/>
        </p:nvSpPr>
        <p:spPr>
          <a:xfrm>
            <a:off x="6118023" y="3005703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타원 62">
            <a:extLst>
              <a:ext uri="{FF2B5EF4-FFF2-40B4-BE49-F238E27FC236}">
                <a16:creationId xmlns:a16="http://schemas.microsoft.com/office/drawing/2014/main" id="{8126CD36-2BFD-FE17-3A18-EDAFB7E8D1FF}"/>
              </a:ext>
            </a:extLst>
          </p:cNvPr>
          <p:cNvSpPr/>
          <p:nvPr/>
        </p:nvSpPr>
        <p:spPr>
          <a:xfrm>
            <a:off x="5770361" y="4428072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타원 62">
            <a:extLst>
              <a:ext uri="{FF2B5EF4-FFF2-40B4-BE49-F238E27FC236}">
                <a16:creationId xmlns:a16="http://schemas.microsoft.com/office/drawing/2014/main" id="{544D71F9-8933-D316-BBC8-FD768F394772}"/>
              </a:ext>
            </a:extLst>
          </p:cNvPr>
          <p:cNvSpPr/>
          <p:nvPr/>
        </p:nvSpPr>
        <p:spPr>
          <a:xfrm>
            <a:off x="6987395" y="189745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타원 62">
            <a:extLst>
              <a:ext uri="{FF2B5EF4-FFF2-40B4-BE49-F238E27FC236}">
                <a16:creationId xmlns:a16="http://schemas.microsoft.com/office/drawing/2014/main" id="{9CCB77C2-09BD-E017-0236-10B5034AB747}"/>
              </a:ext>
            </a:extLst>
          </p:cNvPr>
          <p:cNvSpPr/>
          <p:nvPr/>
        </p:nvSpPr>
        <p:spPr>
          <a:xfrm>
            <a:off x="5305267" y="1873343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83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41267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탐색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탐색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2891231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0401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04720"/>
              </p:ext>
            </p:extLst>
          </p:nvPr>
        </p:nvGraphicFramePr>
        <p:xfrm>
          <a:off x="2891231" y="5095538"/>
          <a:ext cx="1953298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5425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373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친구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게시물 검색 기능으로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검색어 입력을 위한 키보드가 나옴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2373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친구의 프로필 사진으로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친구 홈으로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040101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54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친구 목록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프로필 표시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홈 이름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태그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54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918178F-5AAB-D85F-E356-D34D2CE5FA37}"/>
              </a:ext>
            </a:extLst>
          </p:cNvPr>
          <p:cNvSpPr/>
          <p:nvPr/>
        </p:nvSpPr>
        <p:spPr>
          <a:xfrm>
            <a:off x="511704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0402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7" name="표 102">
            <a:extLst>
              <a:ext uri="{FF2B5EF4-FFF2-40B4-BE49-F238E27FC236}">
                <a16:creationId xmlns:a16="http://schemas.microsoft.com/office/drawing/2014/main" id="{E027D6DD-F46A-9C02-F9F5-3892F80C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39399"/>
              </p:ext>
            </p:extLst>
          </p:nvPr>
        </p:nvGraphicFramePr>
        <p:xfrm>
          <a:off x="5117045" y="5095539"/>
          <a:ext cx="1953298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6463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53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다른 사용자들의 프로필과 이름을 표시하며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다른 사용자들의 홈으로 이동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253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모든 사용자들의 완료한 할 일 목록이 올라오는 타임라인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64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64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5D77F8E-E9E8-90A5-6721-6DD6D1718183}"/>
              </a:ext>
            </a:extLst>
          </p:cNvPr>
          <p:cNvSpPr/>
          <p:nvPr/>
        </p:nvSpPr>
        <p:spPr>
          <a:xfrm>
            <a:off x="7270610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0403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11" name="표 102">
            <a:extLst>
              <a:ext uri="{FF2B5EF4-FFF2-40B4-BE49-F238E27FC236}">
                <a16:creationId xmlns:a16="http://schemas.microsoft.com/office/drawing/2014/main" id="{319BCBB0-8E97-3373-C754-75C67960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03383"/>
              </p:ext>
            </p:extLst>
          </p:nvPr>
        </p:nvGraphicFramePr>
        <p:xfrm>
          <a:off x="7270610" y="5095538"/>
          <a:ext cx="19532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3078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다른 사용자들의 프로필과 이름을 표시하며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다른 사용자들의 홈으로 이동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받은 좋아요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공감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수 표시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좋아요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공감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버튼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내가 클릭한 건 컬러로 표시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585E205-8BCA-8563-64E7-7B26ECE4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31" y="1496274"/>
            <a:ext cx="1947140" cy="3605297"/>
          </a:xfrm>
          <a:prstGeom prst="rect">
            <a:avLst/>
          </a:prstGeom>
        </p:spPr>
      </p:pic>
      <p:sp>
        <p:nvSpPr>
          <p:cNvPr id="5" name="타원 62">
            <a:extLst>
              <a:ext uri="{FF2B5EF4-FFF2-40B4-BE49-F238E27FC236}">
                <a16:creationId xmlns:a16="http://schemas.microsoft.com/office/drawing/2014/main" id="{45B24C19-ED0B-0258-147F-88A23544644F}"/>
              </a:ext>
            </a:extLst>
          </p:cNvPr>
          <p:cNvSpPr/>
          <p:nvPr/>
        </p:nvSpPr>
        <p:spPr>
          <a:xfrm>
            <a:off x="4673380" y="1686165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타원 62">
            <a:extLst>
              <a:ext uri="{FF2B5EF4-FFF2-40B4-BE49-F238E27FC236}">
                <a16:creationId xmlns:a16="http://schemas.microsoft.com/office/drawing/2014/main" id="{FBA447D9-9013-92D0-73D6-4386489A997F}"/>
              </a:ext>
            </a:extLst>
          </p:cNvPr>
          <p:cNvSpPr/>
          <p:nvPr/>
        </p:nvSpPr>
        <p:spPr>
          <a:xfrm>
            <a:off x="2803990" y="2152080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타원 62">
            <a:extLst>
              <a:ext uri="{FF2B5EF4-FFF2-40B4-BE49-F238E27FC236}">
                <a16:creationId xmlns:a16="http://schemas.microsoft.com/office/drawing/2014/main" id="{6DF19BA5-EA12-DE75-A4FF-7C87B2C464A3}"/>
              </a:ext>
            </a:extLst>
          </p:cNvPr>
          <p:cNvSpPr/>
          <p:nvPr/>
        </p:nvSpPr>
        <p:spPr>
          <a:xfrm>
            <a:off x="3930017" y="2256592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4AD129-0FF7-7E32-327C-94C368D86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21" y="1496274"/>
            <a:ext cx="1954064" cy="3605297"/>
          </a:xfrm>
          <a:prstGeom prst="rect">
            <a:avLst/>
          </a:prstGeom>
        </p:spPr>
      </p:pic>
      <p:sp>
        <p:nvSpPr>
          <p:cNvPr id="19" name="타원 62">
            <a:extLst>
              <a:ext uri="{FF2B5EF4-FFF2-40B4-BE49-F238E27FC236}">
                <a16:creationId xmlns:a16="http://schemas.microsoft.com/office/drawing/2014/main" id="{A9D863FC-7B7E-1D28-0C2E-521F055A8214}"/>
              </a:ext>
            </a:extLst>
          </p:cNvPr>
          <p:cNvSpPr/>
          <p:nvPr/>
        </p:nvSpPr>
        <p:spPr>
          <a:xfrm>
            <a:off x="5023980" y="211807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타원 62">
            <a:extLst>
              <a:ext uri="{FF2B5EF4-FFF2-40B4-BE49-F238E27FC236}">
                <a16:creationId xmlns:a16="http://schemas.microsoft.com/office/drawing/2014/main" id="{AC293EBE-2A63-ED4F-28C3-9AE2F21D8DFD}"/>
              </a:ext>
            </a:extLst>
          </p:cNvPr>
          <p:cNvSpPr/>
          <p:nvPr/>
        </p:nvSpPr>
        <p:spPr>
          <a:xfrm>
            <a:off x="5958075" y="2691949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1702489-EE32-E1CA-56A5-0E950313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610" y="1493321"/>
            <a:ext cx="1953297" cy="3602217"/>
          </a:xfrm>
          <a:prstGeom prst="rect">
            <a:avLst/>
          </a:prstGeom>
        </p:spPr>
      </p:pic>
      <p:sp>
        <p:nvSpPr>
          <p:cNvPr id="34" name="타원 62">
            <a:extLst>
              <a:ext uri="{FF2B5EF4-FFF2-40B4-BE49-F238E27FC236}">
                <a16:creationId xmlns:a16="http://schemas.microsoft.com/office/drawing/2014/main" id="{32A3959B-904C-1C4E-55BE-720B99A546C2}"/>
              </a:ext>
            </a:extLst>
          </p:cNvPr>
          <p:cNvSpPr/>
          <p:nvPr/>
        </p:nvSpPr>
        <p:spPr>
          <a:xfrm>
            <a:off x="7216014" y="2137592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5" name="타원 62">
            <a:extLst>
              <a:ext uri="{FF2B5EF4-FFF2-40B4-BE49-F238E27FC236}">
                <a16:creationId xmlns:a16="http://schemas.microsoft.com/office/drawing/2014/main" id="{759CB26A-8F64-8D9F-CDB0-8BDC7330F1E5}"/>
              </a:ext>
            </a:extLst>
          </p:cNvPr>
          <p:cNvSpPr/>
          <p:nvPr/>
        </p:nvSpPr>
        <p:spPr>
          <a:xfrm>
            <a:off x="7218218" y="423968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7" name="타원 62">
            <a:extLst>
              <a:ext uri="{FF2B5EF4-FFF2-40B4-BE49-F238E27FC236}">
                <a16:creationId xmlns:a16="http://schemas.microsoft.com/office/drawing/2014/main" id="{5DFB9CAE-58AA-FA44-BF22-961A489ECFBB}"/>
              </a:ext>
            </a:extLst>
          </p:cNvPr>
          <p:cNvSpPr/>
          <p:nvPr/>
        </p:nvSpPr>
        <p:spPr>
          <a:xfrm>
            <a:off x="8778401" y="4225330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74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93007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040101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친구 홈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탐색 화면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친구</a:t>
                      </a:r>
                      <a:r>
                        <a:rPr lang="en-US" altLang="ko-KR" sz="800" dirty="0"/>
                        <a:t>)&gt;</a:t>
                      </a:r>
                      <a:r>
                        <a:rPr lang="ko-KR" altLang="en-US" sz="800" dirty="0"/>
                        <a:t>친구 홈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2891231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040101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21755"/>
              </p:ext>
            </p:extLst>
          </p:nvPr>
        </p:nvGraphicFramePr>
        <p:xfrm>
          <a:off x="2891231" y="5095538"/>
          <a:ext cx="1953298" cy="12222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555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3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팔로우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버튼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팔로우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했으면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following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으로 표시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안 했으면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follow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표시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323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친구에게 별똥별을 선물하는 응원하기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내가 클릭 하면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컬러로 표시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22412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918178F-5AAB-D85F-E356-D34D2CE5FA37}"/>
              </a:ext>
            </a:extLst>
          </p:cNvPr>
          <p:cNvSpPr/>
          <p:nvPr/>
        </p:nvSpPr>
        <p:spPr>
          <a:xfrm>
            <a:off x="511704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040102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7" name="표 102">
            <a:extLst>
              <a:ext uri="{FF2B5EF4-FFF2-40B4-BE49-F238E27FC236}">
                <a16:creationId xmlns:a16="http://schemas.microsoft.com/office/drawing/2014/main" id="{E027D6DD-F46A-9C02-F9F5-3892F80C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21012"/>
              </p:ext>
            </p:extLst>
          </p:nvPr>
        </p:nvGraphicFramePr>
        <p:xfrm>
          <a:off x="5117045" y="5095539"/>
          <a:ext cx="1953298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6463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53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친구의 오늘 할 일 목록과 완료 여부를 확인할 수 있다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253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주 단위 달력으로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날짜 별 친구의 할 일 목록 확인 가능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64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64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5D77F8E-E9E8-90A5-6721-6DD6D1718183}"/>
              </a:ext>
            </a:extLst>
          </p:cNvPr>
          <p:cNvSpPr/>
          <p:nvPr/>
        </p:nvSpPr>
        <p:spPr>
          <a:xfrm>
            <a:off x="7270610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040103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11" name="표 102">
            <a:extLst>
              <a:ext uri="{FF2B5EF4-FFF2-40B4-BE49-F238E27FC236}">
                <a16:creationId xmlns:a16="http://schemas.microsoft.com/office/drawing/2014/main" id="{319BCBB0-8E97-3373-C754-75C67960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95224"/>
              </p:ext>
            </p:extLst>
          </p:nvPr>
        </p:nvGraphicFramePr>
        <p:xfrm>
          <a:off x="7270610" y="5095538"/>
          <a:ext cx="19532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3078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좋아요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공감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버튼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내가 클릭한 건 컬러로 표시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주 단위 달력으로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날짜 별 친구의 일기 확인 가능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FEFDD8E-8B1B-D0E5-008B-E96A438A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31" y="1493322"/>
            <a:ext cx="1954064" cy="3600178"/>
          </a:xfrm>
          <a:prstGeom prst="rect">
            <a:avLst/>
          </a:prstGeom>
        </p:spPr>
      </p:pic>
      <p:sp>
        <p:nvSpPr>
          <p:cNvPr id="9" name="타원 62">
            <a:extLst>
              <a:ext uri="{FF2B5EF4-FFF2-40B4-BE49-F238E27FC236}">
                <a16:creationId xmlns:a16="http://schemas.microsoft.com/office/drawing/2014/main" id="{7674EF35-7686-DEEE-68E5-1F82A7631472}"/>
              </a:ext>
            </a:extLst>
          </p:cNvPr>
          <p:cNvSpPr/>
          <p:nvPr/>
        </p:nvSpPr>
        <p:spPr>
          <a:xfrm>
            <a:off x="4179430" y="2061295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타원 62">
            <a:extLst>
              <a:ext uri="{FF2B5EF4-FFF2-40B4-BE49-F238E27FC236}">
                <a16:creationId xmlns:a16="http://schemas.microsoft.com/office/drawing/2014/main" id="{35A9EAB1-BC80-56E7-1CED-F12F3271385B}"/>
              </a:ext>
            </a:extLst>
          </p:cNvPr>
          <p:cNvSpPr/>
          <p:nvPr/>
        </p:nvSpPr>
        <p:spPr>
          <a:xfrm>
            <a:off x="4420529" y="4467945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3C14A75-FA8F-0EEB-A838-50423A4E4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76" y="1493321"/>
            <a:ext cx="1953297" cy="36001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108E6CE-AC07-3677-CEE3-20B303D99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610" y="1491794"/>
            <a:ext cx="1953297" cy="3600178"/>
          </a:xfrm>
          <a:prstGeom prst="rect">
            <a:avLst/>
          </a:prstGeom>
        </p:spPr>
      </p:pic>
      <p:sp>
        <p:nvSpPr>
          <p:cNvPr id="26" name="타원 62">
            <a:extLst>
              <a:ext uri="{FF2B5EF4-FFF2-40B4-BE49-F238E27FC236}">
                <a16:creationId xmlns:a16="http://schemas.microsoft.com/office/drawing/2014/main" id="{3D0B4746-B358-7494-9061-84796B687F65}"/>
              </a:ext>
            </a:extLst>
          </p:cNvPr>
          <p:cNvSpPr/>
          <p:nvPr/>
        </p:nvSpPr>
        <p:spPr>
          <a:xfrm>
            <a:off x="6010494" y="365973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타원 62">
            <a:extLst>
              <a:ext uri="{FF2B5EF4-FFF2-40B4-BE49-F238E27FC236}">
                <a16:creationId xmlns:a16="http://schemas.microsoft.com/office/drawing/2014/main" id="{D9791F72-ADCD-A266-37D3-6E2016846FE7}"/>
              </a:ext>
            </a:extLst>
          </p:cNvPr>
          <p:cNvSpPr/>
          <p:nvPr/>
        </p:nvSpPr>
        <p:spPr>
          <a:xfrm>
            <a:off x="5483884" y="4262891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타원 62">
            <a:extLst>
              <a:ext uri="{FF2B5EF4-FFF2-40B4-BE49-F238E27FC236}">
                <a16:creationId xmlns:a16="http://schemas.microsoft.com/office/drawing/2014/main" id="{32C2889A-01AD-AC49-7507-4FEC1B7D7209}"/>
              </a:ext>
            </a:extLst>
          </p:cNvPr>
          <p:cNvSpPr/>
          <p:nvPr/>
        </p:nvSpPr>
        <p:spPr>
          <a:xfrm>
            <a:off x="7658460" y="4262891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0" name="타원 62">
            <a:extLst>
              <a:ext uri="{FF2B5EF4-FFF2-40B4-BE49-F238E27FC236}">
                <a16:creationId xmlns:a16="http://schemas.microsoft.com/office/drawing/2014/main" id="{2A126CC6-A1E0-FE4A-7AA1-E8DFFD3FE1CE}"/>
              </a:ext>
            </a:extLst>
          </p:cNvPr>
          <p:cNvSpPr/>
          <p:nvPr/>
        </p:nvSpPr>
        <p:spPr>
          <a:xfrm>
            <a:off x="8726851" y="386293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14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83948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상점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상점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1824431" y="1403037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0501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77452"/>
              </p:ext>
            </p:extLst>
          </p:nvPr>
        </p:nvGraphicFramePr>
        <p:xfrm>
          <a:off x="1824431" y="5142451"/>
          <a:ext cx="19532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769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내가 보유한 별똥별 수를 표시하며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별똥별을 구매 할 수 있는 창이 나옴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사물 아이템의 이미지로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상세보기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050101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272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사물 아이템의 이름과 가격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필요한 별똥별 수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을 표시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918178F-5AAB-D85F-E356-D34D2CE5FA37}"/>
              </a:ext>
            </a:extLst>
          </p:cNvPr>
          <p:cNvSpPr/>
          <p:nvPr/>
        </p:nvSpPr>
        <p:spPr>
          <a:xfrm>
            <a:off x="4050245" y="1403037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050101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7" name="표 102">
            <a:extLst>
              <a:ext uri="{FF2B5EF4-FFF2-40B4-BE49-F238E27FC236}">
                <a16:creationId xmlns:a16="http://schemas.microsoft.com/office/drawing/2014/main" id="{E027D6DD-F46A-9C02-F9F5-3892F80C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99319"/>
              </p:ext>
            </p:extLst>
          </p:nvPr>
        </p:nvGraphicFramePr>
        <p:xfrm>
          <a:off x="4050245" y="5133307"/>
          <a:ext cx="1953298" cy="1270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862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386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사물 아이템 상세 내용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이미지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가격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설명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표시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86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구매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구매 확인 창 표시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71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뒤로 가기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이전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0501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81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5D77F8E-E9E8-90A5-6721-6DD6D1718183}"/>
              </a:ext>
            </a:extLst>
          </p:cNvPr>
          <p:cNvSpPr/>
          <p:nvPr/>
        </p:nvSpPr>
        <p:spPr>
          <a:xfrm>
            <a:off x="6203810" y="1403037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0502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11" name="표 102">
            <a:extLst>
              <a:ext uri="{FF2B5EF4-FFF2-40B4-BE49-F238E27FC236}">
                <a16:creationId xmlns:a16="http://schemas.microsoft.com/office/drawing/2014/main" id="{319BCBB0-8E97-3373-C754-75C67960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51918"/>
              </p:ext>
            </p:extLst>
          </p:nvPr>
        </p:nvGraphicFramePr>
        <p:xfrm>
          <a:off x="6203810" y="5133306"/>
          <a:ext cx="1953298" cy="11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518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33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배경 아이템의 이미지로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상세보기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050201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233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배경 아이템의 이름과 가격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필요한 별똥별 수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을 표시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40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40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6174E27-1634-3E9A-3C29-7E23E17386D6}"/>
              </a:ext>
            </a:extLst>
          </p:cNvPr>
          <p:cNvSpPr/>
          <p:nvPr/>
        </p:nvSpPr>
        <p:spPr>
          <a:xfrm>
            <a:off x="8359967" y="1403037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050201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16" name="표 102">
            <a:extLst>
              <a:ext uri="{FF2B5EF4-FFF2-40B4-BE49-F238E27FC236}">
                <a16:creationId xmlns:a16="http://schemas.microsoft.com/office/drawing/2014/main" id="{7DFA38A9-CA24-0C35-1ED4-3D0B42DA6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92766"/>
              </p:ext>
            </p:extLst>
          </p:nvPr>
        </p:nvGraphicFramePr>
        <p:xfrm>
          <a:off x="8359967" y="5133308"/>
          <a:ext cx="1953298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56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40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배경 아이템 상세 내용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이미지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이름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가격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설명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표시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5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구매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클릭 시 구매 확인 창 표시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240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뒤로 가기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이전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0502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054722"/>
                  </a:ext>
                </a:extLst>
              </a:tr>
              <a:tr h="156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02657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9CE228-CFF9-E10E-B8DA-B8CE26D7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31" y="1532674"/>
            <a:ext cx="1953297" cy="3599264"/>
          </a:xfrm>
          <a:prstGeom prst="rect">
            <a:avLst/>
          </a:prstGeom>
        </p:spPr>
      </p:pic>
      <p:sp>
        <p:nvSpPr>
          <p:cNvPr id="9" name="타원 62">
            <a:extLst>
              <a:ext uri="{FF2B5EF4-FFF2-40B4-BE49-F238E27FC236}">
                <a16:creationId xmlns:a16="http://schemas.microsoft.com/office/drawing/2014/main" id="{62438A0B-B289-079D-ACE0-13327C44B89D}"/>
              </a:ext>
            </a:extLst>
          </p:cNvPr>
          <p:cNvSpPr/>
          <p:nvPr/>
        </p:nvSpPr>
        <p:spPr>
          <a:xfrm>
            <a:off x="3084386" y="172713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타원 62">
            <a:extLst>
              <a:ext uri="{FF2B5EF4-FFF2-40B4-BE49-F238E27FC236}">
                <a16:creationId xmlns:a16="http://schemas.microsoft.com/office/drawing/2014/main" id="{E5067CB5-0747-2572-9331-F3898B142E32}"/>
              </a:ext>
            </a:extLst>
          </p:cNvPr>
          <p:cNvSpPr/>
          <p:nvPr/>
        </p:nvSpPr>
        <p:spPr>
          <a:xfrm>
            <a:off x="1831744" y="2205099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4" name="타원 62">
            <a:extLst>
              <a:ext uri="{FF2B5EF4-FFF2-40B4-BE49-F238E27FC236}">
                <a16:creationId xmlns:a16="http://schemas.microsoft.com/office/drawing/2014/main" id="{F692D1F2-A2B1-1386-5E6E-AD3043E36E88}"/>
              </a:ext>
            </a:extLst>
          </p:cNvPr>
          <p:cNvSpPr/>
          <p:nvPr/>
        </p:nvSpPr>
        <p:spPr>
          <a:xfrm>
            <a:off x="1831744" y="2749250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56A6516-B8BA-3AD6-878D-238789555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1" y="1535883"/>
            <a:ext cx="1950706" cy="359605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345E12C-68B7-8E2D-5617-4171FE1F1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15" y="1531306"/>
            <a:ext cx="1950706" cy="359605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E1E4D30-ECCD-976D-1EC4-80F03E4D8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375" y="1531307"/>
            <a:ext cx="1950706" cy="3596056"/>
          </a:xfrm>
          <a:prstGeom prst="rect">
            <a:avLst/>
          </a:prstGeom>
        </p:spPr>
      </p:pic>
      <p:sp>
        <p:nvSpPr>
          <p:cNvPr id="33" name="타원 62">
            <a:extLst>
              <a:ext uri="{FF2B5EF4-FFF2-40B4-BE49-F238E27FC236}">
                <a16:creationId xmlns:a16="http://schemas.microsoft.com/office/drawing/2014/main" id="{F11FA7F5-CEF2-83FC-3D50-6C1FAB09EC04}"/>
              </a:ext>
            </a:extLst>
          </p:cNvPr>
          <p:cNvSpPr/>
          <p:nvPr/>
        </p:nvSpPr>
        <p:spPr>
          <a:xfrm>
            <a:off x="3980334" y="172713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4" name="타원 62">
            <a:extLst>
              <a:ext uri="{FF2B5EF4-FFF2-40B4-BE49-F238E27FC236}">
                <a16:creationId xmlns:a16="http://schemas.microsoft.com/office/drawing/2014/main" id="{6414EB33-8232-F4E3-9B6E-E1ECDD2F8AD2}"/>
              </a:ext>
            </a:extLst>
          </p:cNvPr>
          <p:cNvSpPr/>
          <p:nvPr/>
        </p:nvSpPr>
        <p:spPr>
          <a:xfrm>
            <a:off x="4058864" y="3352703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5" name="타원 62">
            <a:extLst>
              <a:ext uri="{FF2B5EF4-FFF2-40B4-BE49-F238E27FC236}">
                <a16:creationId xmlns:a16="http://schemas.microsoft.com/office/drawing/2014/main" id="{F35681E3-0BD8-7A6D-69B3-A2E4678145E9}"/>
              </a:ext>
            </a:extLst>
          </p:cNvPr>
          <p:cNvSpPr/>
          <p:nvPr/>
        </p:nvSpPr>
        <p:spPr>
          <a:xfrm>
            <a:off x="4592554" y="461037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6" name="타원 62">
            <a:extLst>
              <a:ext uri="{FF2B5EF4-FFF2-40B4-BE49-F238E27FC236}">
                <a16:creationId xmlns:a16="http://schemas.microsoft.com/office/drawing/2014/main" id="{ECDA44F0-C2AE-4EEF-EE6B-123CDDFA2AD7}"/>
              </a:ext>
            </a:extLst>
          </p:cNvPr>
          <p:cNvSpPr/>
          <p:nvPr/>
        </p:nvSpPr>
        <p:spPr>
          <a:xfrm>
            <a:off x="6193645" y="2128802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7" name="타원 62">
            <a:extLst>
              <a:ext uri="{FF2B5EF4-FFF2-40B4-BE49-F238E27FC236}">
                <a16:creationId xmlns:a16="http://schemas.microsoft.com/office/drawing/2014/main" id="{05EC3369-C44F-1D18-1CC6-B9718F243865}"/>
              </a:ext>
            </a:extLst>
          </p:cNvPr>
          <p:cNvSpPr/>
          <p:nvPr/>
        </p:nvSpPr>
        <p:spPr>
          <a:xfrm>
            <a:off x="6096000" y="2946816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8" name="타원 62">
            <a:extLst>
              <a:ext uri="{FF2B5EF4-FFF2-40B4-BE49-F238E27FC236}">
                <a16:creationId xmlns:a16="http://schemas.microsoft.com/office/drawing/2014/main" id="{2FB4D0D2-496D-5B2F-104F-0865F4A71182}"/>
              </a:ext>
            </a:extLst>
          </p:cNvPr>
          <p:cNvSpPr/>
          <p:nvPr/>
        </p:nvSpPr>
        <p:spPr>
          <a:xfrm>
            <a:off x="8278844" y="172713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9" name="타원 62">
            <a:extLst>
              <a:ext uri="{FF2B5EF4-FFF2-40B4-BE49-F238E27FC236}">
                <a16:creationId xmlns:a16="http://schemas.microsoft.com/office/drawing/2014/main" id="{025CE0E5-0E16-65F9-A2AC-34261BBEC0BE}"/>
              </a:ext>
            </a:extLst>
          </p:cNvPr>
          <p:cNvSpPr/>
          <p:nvPr/>
        </p:nvSpPr>
        <p:spPr>
          <a:xfrm>
            <a:off x="8357374" y="332933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0" name="타원 62">
            <a:extLst>
              <a:ext uri="{FF2B5EF4-FFF2-40B4-BE49-F238E27FC236}">
                <a16:creationId xmlns:a16="http://schemas.microsoft.com/office/drawing/2014/main" id="{5041F9E0-C5D1-F3A5-3E6E-0EA1AC3B3994}"/>
              </a:ext>
            </a:extLst>
          </p:cNvPr>
          <p:cNvSpPr/>
          <p:nvPr/>
        </p:nvSpPr>
        <p:spPr>
          <a:xfrm>
            <a:off x="8940764" y="4600853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28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775374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알림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5141375" y="1365269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06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60565"/>
              </p:ext>
            </p:extLst>
          </p:nvPr>
        </p:nvGraphicFramePr>
        <p:xfrm>
          <a:off x="5141375" y="5095538"/>
          <a:ext cx="19532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792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275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친구의 할 일과 일기 업로드 알림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받은 </a:t>
                      </a:r>
                      <a:r>
                        <a:rPr lang="ko-KR" altLang="en-US" sz="700" dirty="0" err="1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좋아요와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별똥별 알림을 구분해 확인 가능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179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알림 내용 표시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179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알림 삭제 버튼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179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B78BBF3-DBA7-B111-7782-1DD0E664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76" y="1482268"/>
            <a:ext cx="1953296" cy="3611231"/>
          </a:xfrm>
          <a:prstGeom prst="rect">
            <a:avLst/>
          </a:prstGeom>
        </p:spPr>
      </p:pic>
      <p:sp>
        <p:nvSpPr>
          <p:cNvPr id="2" name="타원 62">
            <a:extLst>
              <a:ext uri="{FF2B5EF4-FFF2-40B4-BE49-F238E27FC236}">
                <a16:creationId xmlns:a16="http://schemas.microsoft.com/office/drawing/2014/main" id="{7E2E3F81-9831-B1CE-4870-0B0E74F969AF}"/>
              </a:ext>
            </a:extLst>
          </p:cNvPr>
          <p:cNvSpPr/>
          <p:nvPr/>
        </p:nvSpPr>
        <p:spPr>
          <a:xfrm>
            <a:off x="4956317" y="1931761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타원 62">
            <a:extLst>
              <a:ext uri="{FF2B5EF4-FFF2-40B4-BE49-F238E27FC236}">
                <a16:creationId xmlns:a16="http://schemas.microsoft.com/office/drawing/2014/main" id="{C00DC716-D962-E5F2-65F1-14C9266B126C}"/>
              </a:ext>
            </a:extLst>
          </p:cNvPr>
          <p:cNvSpPr/>
          <p:nvPr/>
        </p:nvSpPr>
        <p:spPr>
          <a:xfrm>
            <a:off x="4990972" y="2421965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타원 62">
            <a:extLst>
              <a:ext uri="{FF2B5EF4-FFF2-40B4-BE49-F238E27FC236}">
                <a16:creationId xmlns:a16="http://schemas.microsoft.com/office/drawing/2014/main" id="{A4410FDD-B227-0B34-304D-38155E4FF435}"/>
              </a:ext>
            </a:extLst>
          </p:cNvPr>
          <p:cNvSpPr/>
          <p:nvPr/>
        </p:nvSpPr>
        <p:spPr>
          <a:xfrm>
            <a:off x="6743004" y="242196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292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8595838 w 11810492"/>
              <a:gd name="connsiteY0" fmla="*/ 0 h 6412992"/>
              <a:gd name="connsiteX1" fmla="*/ 10004635 w 11810492"/>
              <a:gd name="connsiteY1" fmla="*/ 0 h 6412992"/>
              <a:gd name="connsiteX2" fmla="*/ 10112995 w 11810492"/>
              <a:gd name="connsiteY2" fmla="*/ 108360 h 6412992"/>
              <a:gd name="connsiteX3" fmla="*/ 10112995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8487478 w 11810492"/>
              <a:gd name="connsiteY12" fmla="*/ 444246 h 6412992"/>
              <a:gd name="connsiteX13" fmla="*/ 8487478 w 11810492"/>
              <a:gd name="connsiteY13" fmla="*/ 108360 h 6412992"/>
              <a:gd name="connsiteX14" fmla="*/ 8595838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8595838" y="0"/>
                </a:moveTo>
                <a:lnTo>
                  <a:pt x="10004635" y="0"/>
                </a:lnTo>
                <a:cubicBezTo>
                  <a:pt x="10064481" y="0"/>
                  <a:pt x="10112995" y="48514"/>
                  <a:pt x="10112995" y="108360"/>
                </a:cubicBezTo>
                <a:lnTo>
                  <a:pt x="10112995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8487478" y="444246"/>
                </a:lnTo>
                <a:lnTo>
                  <a:pt x="8487478" y="108360"/>
                </a:lnTo>
                <a:cubicBezTo>
                  <a:pt x="8487478" y="48514"/>
                  <a:pt x="8535992" y="0"/>
                  <a:pt x="859583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885693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8805381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09D2AB-9BA1-CF5C-1381-CA8C00D5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24736"/>
              </p:ext>
            </p:extLst>
          </p:nvPr>
        </p:nvGraphicFramePr>
        <p:xfrm>
          <a:off x="356528" y="825098"/>
          <a:ext cx="11481684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372">
                  <a:extLst>
                    <a:ext uri="{9D8B030D-6E8A-4147-A177-3AD203B41FA5}">
                      <a16:colId xmlns:a16="http://schemas.microsoft.com/office/drawing/2014/main" val="20348463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3326699812"/>
                    </a:ext>
                  </a:extLst>
                </a:gridCol>
                <a:gridCol w="1191985">
                  <a:extLst>
                    <a:ext uri="{9D8B030D-6E8A-4147-A177-3AD203B41FA5}">
                      <a16:colId xmlns:a16="http://schemas.microsoft.com/office/drawing/2014/main" val="2456158759"/>
                    </a:ext>
                  </a:extLst>
                </a:gridCol>
                <a:gridCol w="6743698">
                  <a:extLst>
                    <a:ext uri="{9D8B030D-6E8A-4147-A177-3AD203B41FA5}">
                      <a16:colId xmlns:a16="http://schemas.microsoft.com/office/drawing/2014/main" val="1363686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설정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3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화면경로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시작화면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메인 화면</a:t>
                      </a:r>
                      <a:r>
                        <a:rPr lang="en-US" altLang="ko-KR" sz="800" dirty="0"/>
                        <a:t>&gt;</a:t>
                      </a:r>
                      <a:r>
                        <a:rPr lang="ko-KR" altLang="en-US" sz="800" dirty="0"/>
                        <a:t>설정 화면</a:t>
                      </a: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35147"/>
                  </a:ext>
                </a:extLst>
              </a:tr>
              <a:tr h="4186378">
                <a:tc gridSpan="4"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9425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DB40E8-FDAF-9026-A53C-DA58EF44A114}"/>
              </a:ext>
            </a:extLst>
          </p:cNvPr>
          <p:cNvSpPr/>
          <p:nvPr/>
        </p:nvSpPr>
        <p:spPr>
          <a:xfrm>
            <a:off x="4142703" y="1764502"/>
            <a:ext cx="1953297" cy="131005"/>
          </a:xfrm>
          <a:prstGeom prst="rect">
            <a:avLst/>
          </a:prstGeom>
          <a:solidFill>
            <a:srgbClr val="74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Screen No: 07</a:t>
            </a:r>
            <a:endParaRPr lang="ko-KR" altLang="en-US" sz="7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1" name="표 102">
            <a:extLst>
              <a:ext uri="{FF2B5EF4-FFF2-40B4-BE49-F238E27FC236}">
                <a16:creationId xmlns:a16="http://schemas.microsoft.com/office/drawing/2014/main" id="{4A4E6862-74E4-3E4C-8C27-9CE26A23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45700"/>
              </p:ext>
            </p:extLst>
          </p:nvPr>
        </p:nvGraphicFramePr>
        <p:xfrm>
          <a:off x="6355020" y="2445557"/>
          <a:ext cx="1953298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19708397"/>
                    </a:ext>
                  </a:extLst>
                </a:gridCol>
                <a:gridCol w="1745018">
                  <a:extLst>
                    <a:ext uri="{9D8B030D-6E8A-4147-A177-3AD203B41FA5}">
                      <a16:colId xmlns:a16="http://schemas.microsoft.com/office/drawing/2014/main" val="1384430790"/>
                    </a:ext>
                  </a:extLst>
                </a:gridCol>
              </a:tblGrid>
              <a:tr h="13701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46C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9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계정 설정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정보변경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탈퇴 등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7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개인 정보 보호를 위한 기능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할 일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일기 게시물 전체 공개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비공개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친구 공개 여부 설정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15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알림 설정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친구소식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좋아요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응원 알림 받기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ON/OFF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설정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6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공지사항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개발자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유저 소통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60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5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이용약관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개인정보 정책 등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6</a:t>
                      </a:r>
                      <a:endParaRPr lang="ko-KR" altLang="en-US" sz="600" dirty="0">
                        <a:solidFill>
                          <a:srgbClr val="746CF4"/>
                        </a:solidFill>
                        <a:latin typeface="LG Smart UI Bold" panose="020B0800000101010101" pitchFamily="50" charset="-127"/>
                        <a:ea typeface="LG Smart UI Bold" panose="020B08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FAQ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및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직접 문의를 위한 이메일 주소 표시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01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로그아웃 버튼으로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로그아웃 시 로그인 화면으로 이동 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(Screen No 01</a:t>
                      </a:r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이동</a:t>
                      </a:r>
                      <a:r>
                        <a:rPr lang="en-US" altLang="ko-KR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3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746CF4"/>
                          </a:solidFill>
                          <a:latin typeface="LG Smart UI Bold" panose="020B0800000101010101" pitchFamily="50" charset="-127"/>
                          <a:ea typeface="LG Smart UI Bold" panose="020B0800000101010101" pitchFamily="50" charset="-12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44546A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버전 정보 표시</a:t>
                      </a:r>
                      <a:endParaRPr lang="en-US" altLang="ko-KR" sz="700" dirty="0">
                        <a:solidFill>
                          <a:srgbClr val="44546A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5744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987E1E7-D228-0F17-9EDC-3AF67F32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03" y="1895507"/>
            <a:ext cx="1953297" cy="3597225"/>
          </a:xfrm>
          <a:prstGeom prst="rect">
            <a:avLst/>
          </a:prstGeom>
        </p:spPr>
      </p:pic>
      <p:sp>
        <p:nvSpPr>
          <p:cNvPr id="6" name="타원 62">
            <a:extLst>
              <a:ext uri="{FF2B5EF4-FFF2-40B4-BE49-F238E27FC236}">
                <a16:creationId xmlns:a16="http://schemas.microsoft.com/office/drawing/2014/main" id="{13C3EF0B-4553-D031-67C1-5C4CCF12C915}"/>
              </a:ext>
            </a:extLst>
          </p:cNvPr>
          <p:cNvSpPr/>
          <p:nvPr/>
        </p:nvSpPr>
        <p:spPr>
          <a:xfrm>
            <a:off x="4719645" y="481653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7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타원 62">
            <a:extLst>
              <a:ext uri="{FF2B5EF4-FFF2-40B4-BE49-F238E27FC236}">
                <a16:creationId xmlns:a16="http://schemas.microsoft.com/office/drawing/2014/main" id="{F34E3A8D-B2AE-51F6-0971-53D7A7D57637}"/>
              </a:ext>
            </a:extLst>
          </p:cNvPr>
          <p:cNvSpPr/>
          <p:nvPr/>
        </p:nvSpPr>
        <p:spPr>
          <a:xfrm>
            <a:off x="5474025" y="5006475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타원 62">
            <a:extLst>
              <a:ext uri="{FF2B5EF4-FFF2-40B4-BE49-F238E27FC236}">
                <a16:creationId xmlns:a16="http://schemas.microsoft.com/office/drawing/2014/main" id="{3F2FD61A-9AA4-A102-F62C-90653C89E352}"/>
              </a:ext>
            </a:extLst>
          </p:cNvPr>
          <p:cNvSpPr/>
          <p:nvPr/>
        </p:nvSpPr>
        <p:spPr>
          <a:xfrm>
            <a:off x="5710245" y="2359832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타원 62">
            <a:extLst>
              <a:ext uri="{FF2B5EF4-FFF2-40B4-BE49-F238E27FC236}">
                <a16:creationId xmlns:a16="http://schemas.microsoft.com/office/drawing/2014/main" id="{B760D8A4-E396-F8AE-811C-35C71D2A4606}"/>
              </a:ext>
            </a:extLst>
          </p:cNvPr>
          <p:cNvSpPr/>
          <p:nvPr/>
        </p:nvSpPr>
        <p:spPr>
          <a:xfrm>
            <a:off x="5708272" y="2586908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타원 62">
            <a:extLst>
              <a:ext uri="{FF2B5EF4-FFF2-40B4-BE49-F238E27FC236}">
                <a16:creationId xmlns:a16="http://schemas.microsoft.com/office/drawing/2014/main" id="{EDEE5040-3AB9-DFC9-AFF9-AB8578F99A26}"/>
              </a:ext>
            </a:extLst>
          </p:cNvPr>
          <p:cNvSpPr/>
          <p:nvPr/>
        </p:nvSpPr>
        <p:spPr>
          <a:xfrm>
            <a:off x="5708272" y="2794209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타원 62">
            <a:extLst>
              <a:ext uri="{FF2B5EF4-FFF2-40B4-BE49-F238E27FC236}">
                <a16:creationId xmlns:a16="http://schemas.microsoft.com/office/drawing/2014/main" id="{B0374B8D-4812-F0A3-4E57-98C689C5371A}"/>
              </a:ext>
            </a:extLst>
          </p:cNvPr>
          <p:cNvSpPr/>
          <p:nvPr/>
        </p:nvSpPr>
        <p:spPr>
          <a:xfrm>
            <a:off x="5708272" y="2979347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타원 62">
            <a:extLst>
              <a:ext uri="{FF2B5EF4-FFF2-40B4-BE49-F238E27FC236}">
                <a16:creationId xmlns:a16="http://schemas.microsoft.com/office/drawing/2014/main" id="{DAF896A8-2934-DEB5-0757-02477AD9D2DB}"/>
              </a:ext>
            </a:extLst>
          </p:cNvPr>
          <p:cNvSpPr/>
          <p:nvPr/>
        </p:nvSpPr>
        <p:spPr>
          <a:xfrm>
            <a:off x="5708272" y="3184504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4" name="타원 62">
            <a:extLst>
              <a:ext uri="{FF2B5EF4-FFF2-40B4-BE49-F238E27FC236}">
                <a16:creationId xmlns:a16="http://schemas.microsoft.com/office/drawing/2014/main" id="{401538D0-0DAD-22D2-E941-584425A390F9}"/>
              </a:ext>
            </a:extLst>
          </p:cNvPr>
          <p:cNvSpPr/>
          <p:nvPr/>
        </p:nvSpPr>
        <p:spPr>
          <a:xfrm>
            <a:off x="5708272" y="3400327"/>
            <a:ext cx="157060" cy="152593"/>
          </a:xfrm>
          <a:prstGeom prst="ellipse">
            <a:avLst/>
          </a:prstGeom>
          <a:solidFill>
            <a:srgbClr val="BDD7EE"/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endParaRPr lang="ko-KR" altLang="en-US" sz="700" kern="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77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0B3C6-1E6D-EC4F-E589-86CF64F5B7C0}"/>
              </a:ext>
            </a:extLst>
          </p:cNvPr>
          <p:cNvSpPr txBox="1"/>
          <p:nvPr/>
        </p:nvSpPr>
        <p:spPr>
          <a:xfrm>
            <a:off x="3979893" y="1620349"/>
            <a:ext cx="42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“SNS</a:t>
            </a:r>
            <a:r>
              <a:rPr lang="ko-KR" altLang="en-US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의 단점을 장점으로 바꿔보면 어떨까</a:t>
            </a:r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?”</a:t>
            </a:r>
            <a:endParaRPr lang="ko-KR" altLang="en-US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64BD-AB48-F999-345B-F80778B51CD0}"/>
              </a:ext>
            </a:extLst>
          </p:cNvPr>
          <p:cNvSpPr txBox="1"/>
          <p:nvPr/>
        </p:nvSpPr>
        <p:spPr>
          <a:xfrm>
            <a:off x="2936907" y="2169140"/>
            <a:ext cx="6362233" cy="314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1. SNS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를 통해 할 일을 관리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사용자들이 할 일 목록과 일기 등을 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형식으로 관리할 수 있도록 하여 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일상적인 활동과 함께 자기 개발을 </a:t>
            </a:r>
            <a:r>
              <a:rPr lang="ko-KR" altLang="en-US" sz="1400" kern="0" spc="0" dirty="0" err="1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돕습니다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소셜 압박을 동기 부여로 전환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자신의 할 일을 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공개함으로써 다른 사람들에게 자신의 목표나 계획을 알리는 것은 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소셜 압박을 받는 요소가 될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자신을 동기부여하고 자신의 목표에 대한 책임감을 높일 수 있으며 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사람들의 지지와 격려를 받는 동안 자신에게 압력을 가할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D2C0B8-8AD5-D561-7C9D-967CD5724322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기획 배경</a:t>
            </a:r>
          </a:p>
        </p:txBody>
      </p:sp>
    </p:spTree>
    <p:extLst>
      <p:ext uri="{BB962C8B-B14F-4D97-AF65-F5344CB8AC3E}">
        <p14:creationId xmlns:p14="http://schemas.microsoft.com/office/powerpoint/2010/main" val="353983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287895 w 11810492"/>
              <a:gd name="connsiteY0" fmla="*/ 0 h 6412992"/>
              <a:gd name="connsiteX1" fmla="*/ 11696692 w 11810492"/>
              <a:gd name="connsiteY1" fmla="*/ 0 h 6412992"/>
              <a:gd name="connsiteX2" fmla="*/ 11805052 w 11810492"/>
              <a:gd name="connsiteY2" fmla="*/ 108360 h 6412992"/>
              <a:gd name="connsiteX3" fmla="*/ 11805052 w 11810492"/>
              <a:gd name="connsiteY3" fmla="*/ 554881 h 6412992"/>
              <a:gd name="connsiteX4" fmla="*/ 11810492 w 11810492"/>
              <a:gd name="connsiteY4" fmla="*/ 581826 h 6412992"/>
              <a:gd name="connsiteX5" fmla="*/ 11810492 w 11810492"/>
              <a:gd name="connsiteY5" fmla="*/ 6275412 h 6412992"/>
              <a:gd name="connsiteX6" fmla="*/ 11672912 w 11810492"/>
              <a:gd name="connsiteY6" fmla="*/ 6412992 h 6412992"/>
              <a:gd name="connsiteX7" fmla="*/ 137580 w 11810492"/>
              <a:gd name="connsiteY7" fmla="*/ 6412992 h 6412992"/>
              <a:gd name="connsiteX8" fmla="*/ 0 w 11810492"/>
              <a:gd name="connsiteY8" fmla="*/ 6275412 h 6412992"/>
              <a:gd name="connsiteX9" fmla="*/ 0 w 11810492"/>
              <a:gd name="connsiteY9" fmla="*/ 581826 h 6412992"/>
              <a:gd name="connsiteX10" fmla="*/ 137580 w 11810492"/>
              <a:gd name="connsiteY10" fmla="*/ 444246 h 6412992"/>
              <a:gd name="connsiteX11" fmla="*/ 10179535 w 11810492"/>
              <a:gd name="connsiteY11" fmla="*/ 444246 h 6412992"/>
              <a:gd name="connsiteX12" fmla="*/ 10179535 w 11810492"/>
              <a:gd name="connsiteY12" fmla="*/ 108360 h 6412992"/>
              <a:gd name="connsiteX13" fmla="*/ 10287895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287895" y="0"/>
                </a:moveTo>
                <a:lnTo>
                  <a:pt x="11696692" y="0"/>
                </a:lnTo>
                <a:cubicBezTo>
                  <a:pt x="11756538" y="0"/>
                  <a:pt x="11805052" y="48514"/>
                  <a:pt x="11805052" y="108360"/>
                </a:cubicBezTo>
                <a:lnTo>
                  <a:pt x="11805052" y="554881"/>
                </a:lnTo>
                <a:lnTo>
                  <a:pt x="11810492" y="581826"/>
                </a:ln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10179535" y="444246"/>
                </a:lnTo>
                <a:lnTo>
                  <a:pt x="10179535" y="108360"/>
                </a:lnTo>
                <a:cubicBezTo>
                  <a:pt x="10179535" y="48514"/>
                  <a:pt x="10228049" y="0"/>
                  <a:pt x="1028789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10547195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10495645" y="332183"/>
            <a:ext cx="14351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AD2A5-5CBC-8FFD-FCB0-E3BC44A006B5}"/>
              </a:ext>
            </a:extLst>
          </p:cNvPr>
          <p:cNvSpPr txBox="1"/>
          <p:nvPr/>
        </p:nvSpPr>
        <p:spPr>
          <a:xfrm>
            <a:off x="4141054" y="2751016"/>
            <a:ext cx="39098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latinLnBrk="0">
              <a:defRPr/>
            </a:pPr>
            <a:r>
              <a:rPr lang="ko-KR" altLang="en-US" sz="6600" kern="0" dirty="0">
                <a:solidFill>
                  <a:schemeClr val="accent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감사합니다</a:t>
            </a:r>
            <a:endParaRPr lang="en-US" altLang="ko-KR" sz="6600" kern="0" dirty="0">
              <a:solidFill>
                <a:schemeClr val="accent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dist" latinLnBrk="0">
              <a:defRPr/>
            </a:pPr>
            <a:r>
              <a:rPr lang="ko-KR" altLang="en-US" sz="1800" kern="0" dirty="0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계획으로 만들어가는 나만의 행성</a:t>
            </a:r>
            <a:r>
              <a:rPr lang="en-US" altLang="ko-KR" sz="1800" kern="0" dirty="0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800" kern="0" dirty="0" err="1">
                <a:solidFill>
                  <a:schemeClr val="accent1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PlaNet</a:t>
            </a:r>
            <a:endParaRPr lang="en-US" altLang="ko-KR" sz="1800" kern="0" dirty="0">
              <a:solidFill>
                <a:schemeClr val="accent1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7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34DECD-D01A-8FD4-59B6-877EFAFD3E7F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기획 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15520-7687-CC4C-BFF2-25BE1CB0EA34}"/>
              </a:ext>
            </a:extLst>
          </p:cNvPr>
          <p:cNvSpPr txBox="1"/>
          <p:nvPr/>
        </p:nvSpPr>
        <p:spPr>
          <a:xfrm>
            <a:off x="3027128" y="2261290"/>
            <a:ext cx="626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</a:t>
            </a:r>
            <a:r>
              <a:rPr lang="ko-KR" altLang="en-US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그럼</a:t>
            </a:r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 SNS</a:t>
            </a:r>
            <a:r>
              <a:rPr lang="ko-KR" altLang="en-US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기반 할 일 관리 어플을 만들자</a:t>
            </a:r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!”</a:t>
            </a:r>
            <a:endParaRPr lang="ko-KR" altLang="en-US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F244C-1606-8B8D-5548-50FDB91881A4}"/>
              </a:ext>
            </a:extLst>
          </p:cNvPr>
          <p:cNvSpPr txBox="1"/>
          <p:nvPr/>
        </p:nvSpPr>
        <p:spPr>
          <a:xfrm>
            <a:off x="2703678" y="2995014"/>
            <a:ext cx="691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>
                    <a:alpha val="7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</a:t>
            </a:r>
            <a:r>
              <a:rPr lang="ko-KR" altLang="en-US" dirty="0">
                <a:solidFill>
                  <a:srgbClr val="44546A">
                    <a:alpha val="7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소셜 압박만으로 충분한 동기부여가 될 수 있을까</a:t>
            </a:r>
            <a:r>
              <a:rPr lang="en-US" altLang="ko-KR" dirty="0">
                <a:solidFill>
                  <a:srgbClr val="44546A">
                    <a:alpha val="7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?”</a:t>
            </a:r>
            <a:endParaRPr lang="ko-KR" altLang="en-US" dirty="0">
              <a:solidFill>
                <a:srgbClr val="44546A">
                  <a:alpha val="75000"/>
                </a:srgb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DDB2B-2050-007E-0CD9-B110BAF631ED}"/>
              </a:ext>
            </a:extLst>
          </p:cNvPr>
          <p:cNvSpPr txBox="1"/>
          <p:nvPr/>
        </p:nvSpPr>
        <p:spPr>
          <a:xfrm>
            <a:off x="3005105" y="3723798"/>
            <a:ext cx="62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>
                    <a:alpha val="5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</a:t>
            </a:r>
            <a:r>
              <a:rPr lang="ko-KR" altLang="en-US" dirty="0">
                <a:solidFill>
                  <a:srgbClr val="44546A">
                    <a:alpha val="5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다른 할 일 관리 어플과 차별성을 두고 싶어</a:t>
            </a:r>
            <a:r>
              <a:rPr lang="en-US" altLang="ko-KR" dirty="0">
                <a:solidFill>
                  <a:srgbClr val="44546A">
                    <a:alpha val="5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”</a:t>
            </a:r>
            <a:endParaRPr lang="ko-KR" altLang="en-US" dirty="0">
              <a:solidFill>
                <a:srgbClr val="44546A">
                  <a:alpha val="55000"/>
                </a:srgb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BA4B5-0AC4-143E-C6BC-48576075C495}"/>
              </a:ext>
            </a:extLst>
          </p:cNvPr>
          <p:cNvSpPr txBox="1"/>
          <p:nvPr/>
        </p:nvSpPr>
        <p:spPr>
          <a:xfrm>
            <a:off x="3621749" y="4452582"/>
            <a:ext cx="507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>
                    <a:alpha val="3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</a:t>
            </a:r>
            <a:r>
              <a:rPr lang="ko-KR" altLang="en-US" dirty="0">
                <a:solidFill>
                  <a:srgbClr val="44546A">
                    <a:alpha val="3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사용자들이 목표 달성에 재미를 느꼈으면 좋겠어</a:t>
            </a:r>
            <a:r>
              <a:rPr lang="en-US" altLang="ko-KR" dirty="0">
                <a:solidFill>
                  <a:srgbClr val="44546A">
                    <a:alpha val="35000"/>
                  </a:srgb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”</a:t>
            </a:r>
            <a:endParaRPr lang="ko-KR" altLang="en-US" dirty="0">
              <a:solidFill>
                <a:srgbClr val="44546A">
                  <a:alpha val="35000"/>
                </a:srgb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4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0B3C6-1E6D-EC4F-E589-86CF64F5B7C0}"/>
              </a:ext>
            </a:extLst>
          </p:cNvPr>
          <p:cNvSpPr txBox="1"/>
          <p:nvPr/>
        </p:nvSpPr>
        <p:spPr>
          <a:xfrm>
            <a:off x="2841360" y="1632252"/>
            <a:ext cx="65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“</a:t>
            </a:r>
            <a:r>
              <a:rPr lang="ko-KR" altLang="en-US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사용자들에게 재미와 성취감을 줄 수 있는 동기부여 요소를 추가해보자</a:t>
            </a:r>
            <a:r>
              <a:rPr lang="en-US" altLang="ko-KR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!”</a:t>
            </a:r>
            <a:endParaRPr lang="ko-KR" altLang="en-US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64BD-AB48-F999-345B-F80778B51CD0}"/>
              </a:ext>
            </a:extLst>
          </p:cNvPr>
          <p:cNvSpPr txBox="1"/>
          <p:nvPr/>
        </p:nvSpPr>
        <p:spPr>
          <a:xfrm>
            <a:off x="2572688" y="2165735"/>
            <a:ext cx="7046621" cy="280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1. </a:t>
            </a:r>
            <a:r>
              <a:rPr lang="ko-KR" altLang="en-US" sz="1400" u="sng" kern="0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보상 시스템 추가</a:t>
            </a:r>
            <a:endParaRPr lang="en-US" altLang="ko-KR" sz="1400" u="sng" kern="0" spc="0" dirty="0">
              <a:solidFill>
                <a:srgbClr val="44546A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 시스템을 통해 사용자들은 완료한 할 일에 대한 보상을 받을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보상으로 사용자들은 상점에서 홈 화면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프로필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장식할 수 있는 아이템을 구매할 수 있으며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이로 인해 사용자들은 목표 달성에 대한 동기 부여가 더욱 높아지고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자기 만족감을 느낄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u="sng" kern="0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1400" u="sng" kern="0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상점 시스템 추가</a:t>
            </a:r>
            <a:endParaRPr lang="en-US" altLang="ko-KR" sz="1400" u="sng" kern="0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상점에서 구매한 아이템을 사용하여 홈 화면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프로필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꾸밀 수 있으면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개인적인 창의성을 표현하고 자신만의 독특한 프로필을 구성하는 재미와 만족감을 느낄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34DECD-D01A-8FD4-59B6-877EFAFD3E7F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기획 배경</a:t>
            </a:r>
          </a:p>
        </p:txBody>
      </p:sp>
    </p:spTree>
    <p:extLst>
      <p:ext uri="{BB962C8B-B14F-4D97-AF65-F5344CB8AC3E}">
        <p14:creationId xmlns:p14="http://schemas.microsoft.com/office/powerpoint/2010/main" val="216305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464BD-AB48-F999-345B-F80778B51CD0}"/>
              </a:ext>
            </a:extLst>
          </p:cNvPr>
          <p:cNvSpPr txBox="1"/>
          <p:nvPr/>
        </p:nvSpPr>
        <p:spPr>
          <a:xfrm>
            <a:off x="1631612" y="1861006"/>
            <a:ext cx="8928775" cy="313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어플을 통해 사용자들은 </a:t>
            </a:r>
            <a:r>
              <a:rPr lang="en-US" altLang="ko-KR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SNS</a:t>
            </a:r>
            <a:r>
              <a:rPr lang="ko-KR" altLang="en-US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를 단순한 낭비 도구가 아닌 </a:t>
            </a:r>
            <a:endParaRPr lang="en-US" altLang="ko-KR" u="sng" kern="0" spc="0" dirty="0">
              <a:solidFill>
                <a:srgbClr val="44546A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자기 발전과 성장을 위한 의미 있는 플랫폼으로 인식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하고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소셜 네트워크를 통해 유익한 경험과 커뮤니티를 형성할 수 있게 될 것입니다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algn="ctr" fontAlgn="base">
              <a:lnSpc>
                <a:spcPct val="160000"/>
              </a:lnSpc>
            </a:pPr>
            <a:endParaRPr lang="en-US" altLang="ko-KR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 시스템과 상점 시스템은 </a:t>
            </a:r>
            <a:r>
              <a:rPr lang="ko-KR" altLang="en-US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할 일 관리를 더욱 즐겁게 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만들어줄 것입니다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사용자들은 보상을 얻기 위해 그리고 목표를 달성하기 위해 노력하게 </a:t>
            </a:r>
            <a:r>
              <a:rPr lang="ko-KR" altLang="en-US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될 것이며</a:t>
            </a:r>
            <a:r>
              <a:rPr lang="en-US" altLang="ko-KR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이는 사용자들이 </a:t>
            </a:r>
            <a:r>
              <a:rPr lang="ko-KR" altLang="en-US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할 일 관리 습관을 형성하고 지속할 수 있도록 돕는 효과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가집니다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F1A7B5-A22D-96FE-9174-DC7401AE87C5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215334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0B3C6-1E6D-EC4F-E589-86CF64F5B7C0}"/>
              </a:ext>
            </a:extLst>
          </p:cNvPr>
          <p:cNvSpPr txBox="1"/>
          <p:nvPr/>
        </p:nvSpPr>
        <p:spPr>
          <a:xfrm>
            <a:off x="952500" y="2318719"/>
            <a:ext cx="10286999" cy="224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현대 사회에서 소셜 네트워크 서비스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(SNS)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endParaRPr lang="en-US" altLang="ko-KR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많은 사람들에게 시간과 에너지의 낭비 요소로 여겨집니다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이에 대한 인식에 맞서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SNS</a:t>
            </a:r>
            <a:r>
              <a:rPr lang="ko-KR" altLang="en-US" u="sng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를 자기 발전과 성장을 위한 의미 있는 도구로 </a:t>
            </a:r>
            <a:endParaRPr lang="en-US" altLang="ko-KR" u="sng" kern="0" spc="0" dirty="0">
              <a:solidFill>
                <a:srgbClr val="44546A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활용할 수 있는 가능성을 제시하고자</a:t>
            </a:r>
            <a:r>
              <a:rPr lang="en-US" altLang="ko-KR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서비스를 기획했습</a:t>
            </a:r>
            <a:r>
              <a:rPr lang="ko-KR" altLang="en-US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니다</a:t>
            </a:r>
            <a:r>
              <a:rPr lang="en-US" altLang="ko-KR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F1A7B5-A22D-96FE-9174-DC7401AE87C5}"/>
              </a:ext>
            </a:extLst>
          </p:cNvPr>
          <p:cNvSpPr/>
          <p:nvPr/>
        </p:nvSpPr>
        <p:spPr>
          <a:xfrm>
            <a:off x="444046" y="91367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219529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1910275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 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08360 w 11810492"/>
              <a:gd name="connsiteY0" fmla="*/ 0 h 6412992"/>
              <a:gd name="connsiteX1" fmla="*/ 1517157 w 11810492"/>
              <a:gd name="connsiteY1" fmla="*/ 0 h 6412992"/>
              <a:gd name="connsiteX2" fmla="*/ 1625517 w 11810492"/>
              <a:gd name="connsiteY2" fmla="*/ 108360 h 6412992"/>
              <a:gd name="connsiteX3" fmla="*/ 1625517 w 11810492"/>
              <a:gd name="connsiteY3" fmla="*/ 456184 h 6412992"/>
              <a:gd name="connsiteX4" fmla="*/ 11684625 w 11810492"/>
              <a:gd name="connsiteY4" fmla="*/ 456184 h 6412992"/>
              <a:gd name="connsiteX5" fmla="*/ 11810492 w 11810492"/>
              <a:gd name="connsiteY5" fmla="*/ 582051 h 6412992"/>
              <a:gd name="connsiteX6" fmla="*/ 11810492 w 11810492"/>
              <a:gd name="connsiteY6" fmla="*/ 6287125 h 6412992"/>
              <a:gd name="connsiteX7" fmla="*/ 11684625 w 11810492"/>
              <a:gd name="connsiteY7" fmla="*/ 6412992 h 6412992"/>
              <a:gd name="connsiteX8" fmla="*/ 125867 w 11810492"/>
              <a:gd name="connsiteY8" fmla="*/ 6412992 h 6412992"/>
              <a:gd name="connsiteX9" fmla="*/ 0 w 11810492"/>
              <a:gd name="connsiteY9" fmla="*/ 6287125 h 6412992"/>
              <a:gd name="connsiteX10" fmla="*/ 0 w 11810492"/>
              <a:gd name="connsiteY10" fmla="*/ 1244952 h 6412992"/>
              <a:gd name="connsiteX11" fmla="*/ 0 w 11810492"/>
              <a:gd name="connsiteY11" fmla="*/ 582051 h 6412992"/>
              <a:gd name="connsiteX12" fmla="*/ 0 w 11810492"/>
              <a:gd name="connsiteY12" fmla="*/ 108360 h 6412992"/>
              <a:gd name="connsiteX13" fmla="*/ 108360 w 11810492"/>
              <a:gd name="connsiteY13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0492" h="6412992">
                <a:moveTo>
                  <a:pt x="108360" y="0"/>
                </a:moveTo>
                <a:lnTo>
                  <a:pt x="1517157" y="0"/>
                </a:lnTo>
                <a:cubicBezTo>
                  <a:pt x="1577003" y="0"/>
                  <a:pt x="1625517" y="48514"/>
                  <a:pt x="1625517" y="108360"/>
                </a:cubicBezTo>
                <a:lnTo>
                  <a:pt x="1625517" y="456184"/>
                </a:lnTo>
                <a:lnTo>
                  <a:pt x="11684625" y="456184"/>
                </a:lnTo>
                <a:cubicBezTo>
                  <a:pt x="11754139" y="456184"/>
                  <a:pt x="11810492" y="512537"/>
                  <a:pt x="11810492" y="582051"/>
                </a:cubicBezTo>
                <a:lnTo>
                  <a:pt x="11810492" y="6287125"/>
                </a:lnTo>
                <a:cubicBezTo>
                  <a:pt x="11810492" y="6356639"/>
                  <a:pt x="11754139" y="6412992"/>
                  <a:pt x="11684625" y="6412992"/>
                </a:cubicBezTo>
                <a:lnTo>
                  <a:pt x="125867" y="6412992"/>
                </a:lnTo>
                <a:cubicBezTo>
                  <a:pt x="56353" y="6412992"/>
                  <a:pt x="0" y="6356639"/>
                  <a:pt x="0" y="6287125"/>
                </a:cubicBezTo>
                <a:lnTo>
                  <a:pt x="0" y="1244952"/>
                </a:lnTo>
                <a:lnTo>
                  <a:pt x="0" y="582051"/>
                </a:lnTo>
                <a:lnTo>
                  <a:pt x="0" y="108360"/>
                </a:lnTo>
                <a:cubicBezTo>
                  <a:pt x="0" y="48514"/>
                  <a:pt x="48514" y="0"/>
                  <a:pt x="10836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5582D1-7A0D-CB80-701B-01C1FAAB4717}"/>
              </a:ext>
            </a:extLst>
          </p:cNvPr>
          <p:cNvSpPr txBox="1"/>
          <p:nvPr/>
        </p:nvSpPr>
        <p:spPr>
          <a:xfrm>
            <a:off x="298671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F99D94-4D47-964C-0E5A-5CE2B5CA7D06}"/>
              </a:ext>
            </a:extLst>
          </p:cNvPr>
          <p:cNvSpPr/>
          <p:nvPr/>
        </p:nvSpPr>
        <p:spPr>
          <a:xfrm>
            <a:off x="429290" y="1926314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95B173-E183-7EF0-4F53-46951D3354A2}"/>
              </a:ext>
            </a:extLst>
          </p:cNvPr>
          <p:cNvSpPr/>
          <p:nvPr/>
        </p:nvSpPr>
        <p:spPr>
          <a:xfrm>
            <a:off x="429289" y="2754882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저작물의 형식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B8EA3F-A227-4D94-3EC2-8C0AC20DEAB7}"/>
              </a:ext>
            </a:extLst>
          </p:cNvPr>
          <p:cNvSpPr/>
          <p:nvPr/>
        </p:nvSpPr>
        <p:spPr>
          <a:xfrm>
            <a:off x="429287" y="4412018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0557B7-C069-C67F-4F43-7952C7496DF6}"/>
              </a:ext>
            </a:extLst>
          </p:cNvPr>
          <p:cNvSpPr/>
          <p:nvPr/>
        </p:nvSpPr>
        <p:spPr>
          <a:xfrm>
            <a:off x="429290" y="1103668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EF6D3-951D-4F6E-ED67-CA4B1BCDA69B}"/>
              </a:ext>
            </a:extLst>
          </p:cNvPr>
          <p:cNvSpPr txBox="1"/>
          <p:nvPr/>
        </p:nvSpPr>
        <p:spPr>
          <a:xfrm>
            <a:off x="621834" y="4728880"/>
            <a:ext cx="11252666" cy="108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 관리 기능과 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SNS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결합한 서비스로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사용자들에게 할 일 관리 도구로서의 가치를 제공하면서 자기 개발과 성장을 돕는 소셜 네트워킹 플랫폼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사용자들은 자신의 할 일을 관리하고 완료할 수 있을 뿐만 아니라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다른 사람들과 공유하고 응원 받을 수 있으며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성취감을 느낄 수 있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</a:t>
            </a:r>
            <a:endParaRPr lang="en-US" altLang="ko-KR" sz="14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일을 완료하면 지급되는 보상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별똥별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홈 화면을 꾸밀 수 있는 아이템을 상점에서 구입할 수 있으며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목표 달성에 대한 재미와 동기를 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얻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0162C-100A-1970-24D0-690D7018C34F}"/>
              </a:ext>
            </a:extLst>
          </p:cNvPr>
          <p:cNvSpPr txBox="1"/>
          <p:nvPr/>
        </p:nvSpPr>
        <p:spPr>
          <a:xfrm>
            <a:off x="621834" y="3070118"/>
            <a:ext cx="4528081" cy="39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 어플리케이션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4E94C-97F4-8B03-9522-06470AE12C84}"/>
              </a:ext>
            </a:extLst>
          </p:cNvPr>
          <p:cNvSpPr txBox="1"/>
          <p:nvPr/>
        </p:nvSpPr>
        <p:spPr>
          <a:xfrm>
            <a:off x="621834" y="1428265"/>
            <a:ext cx="3467565" cy="39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계획으로 만들어가는 나만의 행성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400" kern="0" dirty="0" err="1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PlaNet</a:t>
            </a:r>
            <a:endParaRPr lang="ko-KR" altLang="en-US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165BE-D4D4-9684-F1D8-44F9A6A322BB}"/>
              </a:ext>
            </a:extLst>
          </p:cNvPr>
          <p:cNvSpPr txBox="1"/>
          <p:nvPr/>
        </p:nvSpPr>
        <p:spPr>
          <a:xfrm>
            <a:off x="621834" y="2247844"/>
            <a:ext cx="9567195" cy="39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사용자들에게 할 일 관리 기능을 제공하고</a:t>
            </a:r>
            <a:r>
              <a:rPr lang="en-US" altLang="ko-KR" sz="1400" b="0" i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400" b="0" i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보상</a:t>
            </a:r>
            <a:r>
              <a:rPr lang="en-US" altLang="ko-KR" sz="140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·</a:t>
            </a:r>
            <a:r>
              <a:rPr lang="ko-KR" altLang="en-US" sz="1400" b="0" i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상점 시스템을 통해 할 일 관리를 더욱 재미있게 할 수 있는 소셜 네트워킹 플랫폼</a:t>
            </a:r>
            <a:endParaRPr lang="ko-KR" altLang="en-US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AFF719-FF6B-BFE4-32B1-E0C65EBE98BB}"/>
              </a:ext>
            </a:extLst>
          </p:cNvPr>
          <p:cNvSpPr/>
          <p:nvPr/>
        </p:nvSpPr>
        <p:spPr>
          <a:xfrm>
            <a:off x="429288" y="3583450"/>
            <a:ext cx="1173861" cy="291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 cmpd="dbl">
            <a:solidFill>
              <a:srgbClr val="746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주요 타겟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090E58-A499-50B6-6A12-56643B046B1C}"/>
              </a:ext>
            </a:extLst>
          </p:cNvPr>
          <p:cNvSpPr txBox="1"/>
          <p:nvPr/>
        </p:nvSpPr>
        <p:spPr>
          <a:xfrm>
            <a:off x="621834" y="3901619"/>
            <a:ext cx="8947680" cy="39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 관리에 관심있는 개인</a:t>
            </a:r>
            <a:r>
              <a:rPr lang="en-US" altLang="ko-KR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목표 설정과 도전에 동기 부여를 필요로 하는 사람들</a:t>
            </a:r>
            <a:endParaRPr lang="ko-KR" altLang="en-US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1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1">
            <a:extLst>
              <a:ext uri="{FF2B5EF4-FFF2-40B4-BE49-F238E27FC236}">
                <a16:creationId xmlns:a16="http://schemas.microsoft.com/office/drawing/2014/main" id="{FAE55A70-0186-89D0-2809-435641109ECD}"/>
              </a:ext>
            </a:extLst>
          </p:cNvPr>
          <p:cNvSpPr/>
          <p:nvPr/>
        </p:nvSpPr>
        <p:spPr>
          <a:xfrm>
            <a:off x="21821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개요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A3DC0-CFBD-2E1D-C84B-9373685DEE86}"/>
              </a:ext>
            </a:extLst>
          </p:cNvPr>
          <p:cNvSpPr/>
          <p:nvPr/>
        </p:nvSpPr>
        <p:spPr>
          <a:xfrm>
            <a:off x="3607771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SWOT</a:t>
            </a: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82DC39-3433-8540-CCBE-20050D3E74BB}"/>
              </a:ext>
            </a:extLst>
          </p:cNvPr>
          <p:cNvSpPr/>
          <p:nvPr/>
        </p:nvSpPr>
        <p:spPr>
          <a:xfrm>
            <a:off x="5305267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마케팅 </a:t>
            </a:r>
            <a:r>
              <a:rPr lang="ko-KR" altLang="en-US" sz="1100" dirty="0" err="1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걔획</a:t>
            </a:r>
            <a:endParaRPr lang="ko-KR" altLang="en-US" sz="1100" dirty="0">
              <a:solidFill>
                <a:prstClr val="whit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832EC9-0363-C896-3EE3-97972BC1DE9B}"/>
              </a:ext>
            </a:extLst>
          </p:cNvPr>
          <p:cNvSpPr/>
          <p:nvPr/>
        </p:nvSpPr>
        <p:spPr>
          <a:xfrm>
            <a:off x="7002762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브랜드 및 컨셉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C06365-A922-0529-4C4E-891DDD3145EC}"/>
              </a:ext>
            </a:extLst>
          </p:cNvPr>
          <p:cNvSpPr/>
          <p:nvPr/>
        </p:nvSpPr>
        <p:spPr>
          <a:xfrm>
            <a:off x="8700258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스토리보드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B61BA47-77FA-5F16-EDF2-3CB9A9B55DB4}"/>
              </a:ext>
            </a:extLst>
          </p:cNvPr>
          <p:cNvSpPr/>
          <p:nvPr/>
        </p:nvSpPr>
        <p:spPr>
          <a:xfrm>
            <a:off x="10397754" y="411190"/>
            <a:ext cx="1625517" cy="1353312"/>
          </a:xfrm>
          <a:prstGeom prst="roundRect">
            <a:avLst>
              <a:gd name="adj" fmla="val 8007"/>
            </a:avLst>
          </a:prstGeom>
          <a:solidFill>
            <a:srgbClr val="BDD7EE"/>
          </a:solidFill>
          <a:ln w="28575">
            <a:solidFill>
              <a:srgbClr val="746CF4"/>
            </a:solidFill>
          </a:ln>
          <a:effectLst>
            <a:outerShdw dist="38100" dir="81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마무리</a:t>
            </a:r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8E3DFE40-64E5-72A7-F9DD-EF44BB220536}"/>
              </a:ext>
            </a:extLst>
          </p:cNvPr>
          <p:cNvSpPr/>
          <p:nvPr/>
        </p:nvSpPr>
        <p:spPr>
          <a:xfrm>
            <a:off x="212779" y="237018"/>
            <a:ext cx="11810492" cy="6412992"/>
          </a:xfrm>
          <a:custGeom>
            <a:avLst/>
            <a:gdLst>
              <a:gd name="connsiteX0" fmla="*/ 1805856 w 11810492"/>
              <a:gd name="connsiteY0" fmla="*/ 0 h 6412992"/>
              <a:gd name="connsiteX1" fmla="*/ 3214653 w 11810492"/>
              <a:gd name="connsiteY1" fmla="*/ 0 h 6412992"/>
              <a:gd name="connsiteX2" fmla="*/ 3323013 w 11810492"/>
              <a:gd name="connsiteY2" fmla="*/ 108360 h 6412992"/>
              <a:gd name="connsiteX3" fmla="*/ 3323013 w 11810492"/>
              <a:gd name="connsiteY3" fmla="*/ 444246 h 6412992"/>
              <a:gd name="connsiteX4" fmla="*/ 11672912 w 11810492"/>
              <a:gd name="connsiteY4" fmla="*/ 444246 h 6412992"/>
              <a:gd name="connsiteX5" fmla="*/ 11810492 w 11810492"/>
              <a:gd name="connsiteY5" fmla="*/ 581826 h 6412992"/>
              <a:gd name="connsiteX6" fmla="*/ 11810492 w 11810492"/>
              <a:gd name="connsiteY6" fmla="*/ 6275412 h 6412992"/>
              <a:gd name="connsiteX7" fmla="*/ 11672912 w 11810492"/>
              <a:gd name="connsiteY7" fmla="*/ 6412992 h 6412992"/>
              <a:gd name="connsiteX8" fmla="*/ 137580 w 11810492"/>
              <a:gd name="connsiteY8" fmla="*/ 6412992 h 6412992"/>
              <a:gd name="connsiteX9" fmla="*/ 0 w 11810492"/>
              <a:gd name="connsiteY9" fmla="*/ 6275412 h 6412992"/>
              <a:gd name="connsiteX10" fmla="*/ 0 w 11810492"/>
              <a:gd name="connsiteY10" fmla="*/ 581826 h 6412992"/>
              <a:gd name="connsiteX11" fmla="*/ 137580 w 11810492"/>
              <a:gd name="connsiteY11" fmla="*/ 444246 h 6412992"/>
              <a:gd name="connsiteX12" fmla="*/ 1697496 w 11810492"/>
              <a:gd name="connsiteY12" fmla="*/ 444246 h 6412992"/>
              <a:gd name="connsiteX13" fmla="*/ 1697496 w 11810492"/>
              <a:gd name="connsiteY13" fmla="*/ 108360 h 6412992"/>
              <a:gd name="connsiteX14" fmla="*/ 1805856 w 11810492"/>
              <a:gd name="connsiteY14" fmla="*/ 0 h 641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0492" h="6412992">
                <a:moveTo>
                  <a:pt x="1805856" y="0"/>
                </a:moveTo>
                <a:lnTo>
                  <a:pt x="3214653" y="0"/>
                </a:lnTo>
                <a:cubicBezTo>
                  <a:pt x="3274499" y="0"/>
                  <a:pt x="3323013" y="48514"/>
                  <a:pt x="3323013" y="108360"/>
                </a:cubicBezTo>
                <a:lnTo>
                  <a:pt x="3323013" y="444246"/>
                </a:lnTo>
                <a:lnTo>
                  <a:pt x="11672912" y="444246"/>
                </a:lnTo>
                <a:cubicBezTo>
                  <a:pt x="11748895" y="444246"/>
                  <a:pt x="11810492" y="505843"/>
                  <a:pt x="11810492" y="581826"/>
                </a:cubicBezTo>
                <a:lnTo>
                  <a:pt x="11810492" y="6275412"/>
                </a:lnTo>
                <a:cubicBezTo>
                  <a:pt x="11810492" y="6351395"/>
                  <a:pt x="11748895" y="6412992"/>
                  <a:pt x="11672912" y="6412992"/>
                </a:cubicBezTo>
                <a:lnTo>
                  <a:pt x="137580" y="6412992"/>
                </a:lnTo>
                <a:cubicBezTo>
                  <a:pt x="61597" y="6412992"/>
                  <a:pt x="0" y="6351395"/>
                  <a:pt x="0" y="6275412"/>
                </a:cubicBezTo>
                <a:lnTo>
                  <a:pt x="0" y="581826"/>
                </a:lnTo>
                <a:cubicBezTo>
                  <a:pt x="0" y="505843"/>
                  <a:pt x="61597" y="444246"/>
                  <a:pt x="137580" y="444246"/>
                </a:cubicBezTo>
                <a:lnTo>
                  <a:pt x="1697496" y="444246"/>
                </a:lnTo>
                <a:lnTo>
                  <a:pt x="1697496" y="108360"/>
                </a:lnTo>
                <a:cubicBezTo>
                  <a:pt x="1697496" y="48514"/>
                  <a:pt x="1746010" y="0"/>
                  <a:pt x="1805856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46CF4"/>
            </a:solidFill>
          </a:ln>
          <a:effectLst>
            <a:outerShdw dist="889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84000" rtlCol="0" anchor="t">
            <a:noAutofit/>
          </a:bodyPr>
          <a:lstStyle/>
          <a:p>
            <a:pPr marL="1435100" latinLnBrk="0">
              <a:defRPr/>
            </a:pPr>
            <a:endParaRPr lang="en-US" altLang="ko-KR" sz="800" kern="0" dirty="0">
              <a:solidFill>
                <a:srgbClr val="44546A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350221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3FD991-A232-A584-B690-B5DFCE9EFA23}"/>
              </a:ext>
            </a:extLst>
          </p:cNvPr>
          <p:cNvCxnSpPr>
            <a:cxnSpLocks/>
          </p:cNvCxnSpPr>
          <p:nvPr/>
        </p:nvCxnSpPr>
        <p:spPr>
          <a:xfrm>
            <a:off x="2049713" y="681264"/>
            <a:ext cx="1332000" cy="0"/>
          </a:xfrm>
          <a:prstGeom prst="line">
            <a:avLst/>
          </a:prstGeom>
          <a:ln w="25400">
            <a:solidFill>
              <a:srgbClr val="746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633BF6-6321-B6F7-C164-79DF90A98427}"/>
              </a:ext>
            </a:extLst>
          </p:cNvPr>
          <p:cNvSpPr txBox="1"/>
          <p:nvPr/>
        </p:nvSpPr>
        <p:spPr>
          <a:xfrm>
            <a:off x="1998163" y="332183"/>
            <a:ext cx="14351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746CF4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포지셔닝 분석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141BDFF-9D5D-5D82-8B91-D55998ADCC21}"/>
              </a:ext>
            </a:extLst>
          </p:cNvPr>
          <p:cNvSpPr/>
          <p:nvPr/>
        </p:nvSpPr>
        <p:spPr>
          <a:xfrm>
            <a:off x="1117052" y="1328109"/>
            <a:ext cx="4680585" cy="4680585"/>
          </a:xfrm>
          <a:custGeom>
            <a:avLst/>
            <a:gdLst/>
            <a:ahLst/>
            <a:cxnLst/>
            <a:rect l="l" t="t" r="r" b="b"/>
            <a:pathLst>
              <a:path w="4680585" h="4680585">
                <a:moveTo>
                  <a:pt x="0" y="2340000"/>
                </a:moveTo>
                <a:lnTo>
                  <a:pt x="489" y="2291653"/>
                </a:lnTo>
                <a:lnTo>
                  <a:pt x="1951" y="2243545"/>
                </a:lnTo>
                <a:lnTo>
                  <a:pt x="4377" y="2195685"/>
                </a:lnTo>
                <a:lnTo>
                  <a:pt x="7757" y="2148083"/>
                </a:lnTo>
                <a:lnTo>
                  <a:pt x="12081" y="2100748"/>
                </a:lnTo>
                <a:lnTo>
                  <a:pt x="17340" y="2053690"/>
                </a:lnTo>
                <a:lnTo>
                  <a:pt x="23525" y="2006917"/>
                </a:lnTo>
                <a:lnTo>
                  <a:pt x="30626" y="1960439"/>
                </a:lnTo>
                <a:lnTo>
                  <a:pt x="38634" y="1914267"/>
                </a:lnTo>
                <a:lnTo>
                  <a:pt x="47540" y="1868408"/>
                </a:lnTo>
                <a:lnTo>
                  <a:pt x="57334" y="1822873"/>
                </a:lnTo>
                <a:lnTo>
                  <a:pt x="68006" y="1777671"/>
                </a:lnTo>
                <a:lnTo>
                  <a:pt x="79548" y="1732811"/>
                </a:lnTo>
                <a:lnTo>
                  <a:pt x="91949" y="1688302"/>
                </a:lnTo>
                <a:lnTo>
                  <a:pt x="105201" y="1644155"/>
                </a:lnTo>
                <a:lnTo>
                  <a:pt x="119294" y="1600379"/>
                </a:lnTo>
                <a:lnTo>
                  <a:pt x="134219" y="1556982"/>
                </a:lnTo>
                <a:lnTo>
                  <a:pt x="149966" y="1513975"/>
                </a:lnTo>
                <a:lnTo>
                  <a:pt x="166525" y="1471366"/>
                </a:lnTo>
                <a:lnTo>
                  <a:pt x="183888" y="1429166"/>
                </a:lnTo>
                <a:lnTo>
                  <a:pt x="202045" y="1387383"/>
                </a:lnTo>
                <a:lnTo>
                  <a:pt x="220987" y="1346028"/>
                </a:lnTo>
                <a:lnTo>
                  <a:pt x="240704" y="1305108"/>
                </a:lnTo>
                <a:lnTo>
                  <a:pt x="261186" y="1264635"/>
                </a:lnTo>
                <a:lnTo>
                  <a:pt x="282425" y="1224617"/>
                </a:lnTo>
                <a:lnTo>
                  <a:pt x="304411" y="1185063"/>
                </a:lnTo>
                <a:lnTo>
                  <a:pt x="327134" y="1145984"/>
                </a:lnTo>
                <a:lnTo>
                  <a:pt x="350585" y="1107388"/>
                </a:lnTo>
                <a:lnTo>
                  <a:pt x="374755" y="1069284"/>
                </a:lnTo>
                <a:lnTo>
                  <a:pt x="399635" y="1031683"/>
                </a:lnTo>
                <a:lnTo>
                  <a:pt x="425214" y="994594"/>
                </a:lnTo>
                <a:lnTo>
                  <a:pt x="451484" y="958026"/>
                </a:lnTo>
                <a:lnTo>
                  <a:pt x="478435" y="921988"/>
                </a:lnTo>
                <a:lnTo>
                  <a:pt x="506057" y="886491"/>
                </a:lnTo>
                <a:lnTo>
                  <a:pt x="534342" y="851542"/>
                </a:lnTo>
                <a:lnTo>
                  <a:pt x="563279" y="817153"/>
                </a:lnTo>
                <a:lnTo>
                  <a:pt x="592860" y="783331"/>
                </a:lnTo>
                <a:lnTo>
                  <a:pt x="623075" y="750087"/>
                </a:lnTo>
                <a:lnTo>
                  <a:pt x="653915" y="717430"/>
                </a:lnTo>
                <a:lnTo>
                  <a:pt x="685370" y="685370"/>
                </a:lnTo>
                <a:lnTo>
                  <a:pt x="717430" y="653915"/>
                </a:lnTo>
                <a:lnTo>
                  <a:pt x="750087" y="623075"/>
                </a:lnTo>
                <a:lnTo>
                  <a:pt x="783331" y="592860"/>
                </a:lnTo>
                <a:lnTo>
                  <a:pt x="817153" y="563279"/>
                </a:lnTo>
                <a:lnTo>
                  <a:pt x="851542" y="534342"/>
                </a:lnTo>
                <a:lnTo>
                  <a:pt x="886491" y="506057"/>
                </a:lnTo>
                <a:lnTo>
                  <a:pt x="921988" y="478435"/>
                </a:lnTo>
                <a:lnTo>
                  <a:pt x="958026" y="451484"/>
                </a:lnTo>
                <a:lnTo>
                  <a:pt x="994594" y="425214"/>
                </a:lnTo>
                <a:lnTo>
                  <a:pt x="1031683" y="399635"/>
                </a:lnTo>
                <a:lnTo>
                  <a:pt x="1069284" y="374755"/>
                </a:lnTo>
                <a:lnTo>
                  <a:pt x="1107388" y="350585"/>
                </a:lnTo>
                <a:lnTo>
                  <a:pt x="1145984" y="327134"/>
                </a:lnTo>
                <a:lnTo>
                  <a:pt x="1185063" y="304411"/>
                </a:lnTo>
                <a:lnTo>
                  <a:pt x="1224617" y="282425"/>
                </a:lnTo>
                <a:lnTo>
                  <a:pt x="1264635" y="261186"/>
                </a:lnTo>
                <a:lnTo>
                  <a:pt x="1305108" y="240704"/>
                </a:lnTo>
                <a:lnTo>
                  <a:pt x="1346028" y="220987"/>
                </a:lnTo>
                <a:lnTo>
                  <a:pt x="1387383" y="202045"/>
                </a:lnTo>
                <a:lnTo>
                  <a:pt x="1429166" y="183888"/>
                </a:lnTo>
                <a:lnTo>
                  <a:pt x="1471366" y="166525"/>
                </a:lnTo>
                <a:lnTo>
                  <a:pt x="1513975" y="149966"/>
                </a:lnTo>
                <a:lnTo>
                  <a:pt x="1556982" y="134219"/>
                </a:lnTo>
                <a:lnTo>
                  <a:pt x="1600379" y="119294"/>
                </a:lnTo>
                <a:lnTo>
                  <a:pt x="1644155" y="105201"/>
                </a:lnTo>
                <a:lnTo>
                  <a:pt x="1688302" y="91949"/>
                </a:lnTo>
                <a:lnTo>
                  <a:pt x="1732811" y="79548"/>
                </a:lnTo>
                <a:lnTo>
                  <a:pt x="1777671" y="68006"/>
                </a:lnTo>
                <a:lnTo>
                  <a:pt x="1822873" y="57334"/>
                </a:lnTo>
                <a:lnTo>
                  <a:pt x="1868408" y="47540"/>
                </a:lnTo>
                <a:lnTo>
                  <a:pt x="1914267" y="38634"/>
                </a:lnTo>
                <a:lnTo>
                  <a:pt x="1960439" y="30626"/>
                </a:lnTo>
                <a:lnTo>
                  <a:pt x="2006917" y="23525"/>
                </a:lnTo>
                <a:lnTo>
                  <a:pt x="2053690" y="17340"/>
                </a:lnTo>
                <a:lnTo>
                  <a:pt x="2100748" y="12081"/>
                </a:lnTo>
                <a:lnTo>
                  <a:pt x="2148083" y="7757"/>
                </a:lnTo>
                <a:lnTo>
                  <a:pt x="2195685" y="4377"/>
                </a:lnTo>
                <a:lnTo>
                  <a:pt x="2243545" y="1951"/>
                </a:lnTo>
                <a:lnTo>
                  <a:pt x="2291653" y="489"/>
                </a:lnTo>
                <a:lnTo>
                  <a:pt x="2340000" y="0"/>
                </a:lnTo>
                <a:lnTo>
                  <a:pt x="2388346" y="489"/>
                </a:lnTo>
                <a:lnTo>
                  <a:pt x="2436454" y="1951"/>
                </a:lnTo>
                <a:lnTo>
                  <a:pt x="2484314" y="4377"/>
                </a:lnTo>
                <a:lnTo>
                  <a:pt x="2531916" y="7757"/>
                </a:lnTo>
                <a:lnTo>
                  <a:pt x="2579251" y="12081"/>
                </a:lnTo>
                <a:lnTo>
                  <a:pt x="2626309" y="17340"/>
                </a:lnTo>
                <a:lnTo>
                  <a:pt x="2673082" y="23525"/>
                </a:lnTo>
                <a:lnTo>
                  <a:pt x="2719560" y="30626"/>
                </a:lnTo>
                <a:lnTo>
                  <a:pt x="2765732" y="38634"/>
                </a:lnTo>
                <a:lnTo>
                  <a:pt x="2811591" y="47540"/>
                </a:lnTo>
                <a:lnTo>
                  <a:pt x="2857126" y="57334"/>
                </a:lnTo>
                <a:lnTo>
                  <a:pt x="2902329" y="68006"/>
                </a:lnTo>
                <a:lnTo>
                  <a:pt x="2947189" y="79548"/>
                </a:lnTo>
                <a:lnTo>
                  <a:pt x="2991697" y="91949"/>
                </a:lnTo>
                <a:lnTo>
                  <a:pt x="3035844" y="105201"/>
                </a:lnTo>
                <a:lnTo>
                  <a:pt x="3079620" y="119294"/>
                </a:lnTo>
                <a:lnTo>
                  <a:pt x="3123017" y="134219"/>
                </a:lnTo>
                <a:lnTo>
                  <a:pt x="3166024" y="149966"/>
                </a:lnTo>
                <a:lnTo>
                  <a:pt x="3208633" y="166525"/>
                </a:lnTo>
                <a:lnTo>
                  <a:pt x="3250833" y="183888"/>
                </a:lnTo>
                <a:lnTo>
                  <a:pt x="3292616" y="202045"/>
                </a:lnTo>
                <a:lnTo>
                  <a:pt x="3333971" y="220987"/>
                </a:lnTo>
                <a:lnTo>
                  <a:pt x="3374891" y="240704"/>
                </a:lnTo>
                <a:lnTo>
                  <a:pt x="3415364" y="261186"/>
                </a:lnTo>
                <a:lnTo>
                  <a:pt x="3455382" y="282425"/>
                </a:lnTo>
                <a:lnTo>
                  <a:pt x="3494936" y="304411"/>
                </a:lnTo>
                <a:lnTo>
                  <a:pt x="3534015" y="327134"/>
                </a:lnTo>
                <a:lnTo>
                  <a:pt x="3572612" y="350585"/>
                </a:lnTo>
                <a:lnTo>
                  <a:pt x="3610715" y="374755"/>
                </a:lnTo>
                <a:lnTo>
                  <a:pt x="3648316" y="399635"/>
                </a:lnTo>
                <a:lnTo>
                  <a:pt x="3685405" y="425214"/>
                </a:lnTo>
                <a:lnTo>
                  <a:pt x="3721973" y="451484"/>
                </a:lnTo>
                <a:lnTo>
                  <a:pt x="3758011" y="478435"/>
                </a:lnTo>
                <a:lnTo>
                  <a:pt x="3793508" y="506057"/>
                </a:lnTo>
                <a:lnTo>
                  <a:pt x="3828457" y="534342"/>
                </a:lnTo>
                <a:lnTo>
                  <a:pt x="3862846" y="563279"/>
                </a:lnTo>
                <a:lnTo>
                  <a:pt x="3896668" y="592860"/>
                </a:lnTo>
                <a:lnTo>
                  <a:pt x="3929912" y="623075"/>
                </a:lnTo>
                <a:lnTo>
                  <a:pt x="3962569" y="653915"/>
                </a:lnTo>
                <a:lnTo>
                  <a:pt x="3994629" y="685370"/>
                </a:lnTo>
                <a:lnTo>
                  <a:pt x="4026084" y="717430"/>
                </a:lnTo>
                <a:lnTo>
                  <a:pt x="4056924" y="750087"/>
                </a:lnTo>
                <a:lnTo>
                  <a:pt x="4087139" y="783331"/>
                </a:lnTo>
                <a:lnTo>
                  <a:pt x="4116720" y="817153"/>
                </a:lnTo>
                <a:lnTo>
                  <a:pt x="4145657" y="851542"/>
                </a:lnTo>
                <a:lnTo>
                  <a:pt x="4173942" y="886491"/>
                </a:lnTo>
                <a:lnTo>
                  <a:pt x="4201564" y="921988"/>
                </a:lnTo>
                <a:lnTo>
                  <a:pt x="4228515" y="958026"/>
                </a:lnTo>
                <a:lnTo>
                  <a:pt x="4254785" y="994594"/>
                </a:lnTo>
                <a:lnTo>
                  <a:pt x="4280364" y="1031683"/>
                </a:lnTo>
                <a:lnTo>
                  <a:pt x="4305244" y="1069284"/>
                </a:lnTo>
                <a:lnTo>
                  <a:pt x="4329414" y="1107388"/>
                </a:lnTo>
                <a:lnTo>
                  <a:pt x="4352865" y="1145984"/>
                </a:lnTo>
                <a:lnTo>
                  <a:pt x="4375588" y="1185063"/>
                </a:lnTo>
                <a:lnTo>
                  <a:pt x="4397574" y="1224617"/>
                </a:lnTo>
                <a:lnTo>
                  <a:pt x="4418813" y="1264635"/>
                </a:lnTo>
                <a:lnTo>
                  <a:pt x="4439295" y="1305108"/>
                </a:lnTo>
                <a:lnTo>
                  <a:pt x="4459012" y="1346028"/>
                </a:lnTo>
                <a:lnTo>
                  <a:pt x="4477954" y="1387383"/>
                </a:lnTo>
                <a:lnTo>
                  <a:pt x="4496111" y="1429166"/>
                </a:lnTo>
                <a:lnTo>
                  <a:pt x="4513474" y="1471366"/>
                </a:lnTo>
                <a:lnTo>
                  <a:pt x="4530033" y="1513975"/>
                </a:lnTo>
                <a:lnTo>
                  <a:pt x="4545780" y="1556982"/>
                </a:lnTo>
                <a:lnTo>
                  <a:pt x="4560705" y="1600379"/>
                </a:lnTo>
                <a:lnTo>
                  <a:pt x="4574798" y="1644155"/>
                </a:lnTo>
                <a:lnTo>
                  <a:pt x="4588050" y="1688302"/>
                </a:lnTo>
                <a:lnTo>
                  <a:pt x="4600451" y="1732811"/>
                </a:lnTo>
                <a:lnTo>
                  <a:pt x="4611993" y="1777671"/>
                </a:lnTo>
                <a:lnTo>
                  <a:pt x="4622665" y="1822873"/>
                </a:lnTo>
                <a:lnTo>
                  <a:pt x="4632459" y="1868408"/>
                </a:lnTo>
                <a:lnTo>
                  <a:pt x="4641365" y="1914267"/>
                </a:lnTo>
                <a:lnTo>
                  <a:pt x="4649373" y="1960439"/>
                </a:lnTo>
                <a:lnTo>
                  <a:pt x="4656474" y="2006917"/>
                </a:lnTo>
                <a:lnTo>
                  <a:pt x="4662659" y="2053690"/>
                </a:lnTo>
                <a:lnTo>
                  <a:pt x="4667918" y="2100748"/>
                </a:lnTo>
                <a:lnTo>
                  <a:pt x="4672243" y="2148083"/>
                </a:lnTo>
                <a:lnTo>
                  <a:pt x="4675622" y="2195685"/>
                </a:lnTo>
                <a:lnTo>
                  <a:pt x="4678048" y="2243545"/>
                </a:lnTo>
                <a:lnTo>
                  <a:pt x="4679510" y="2291653"/>
                </a:lnTo>
                <a:lnTo>
                  <a:pt x="4680000" y="2340000"/>
                </a:lnTo>
                <a:lnTo>
                  <a:pt x="4679510" y="2388346"/>
                </a:lnTo>
                <a:lnTo>
                  <a:pt x="4678048" y="2436454"/>
                </a:lnTo>
                <a:lnTo>
                  <a:pt x="4675622" y="2484314"/>
                </a:lnTo>
                <a:lnTo>
                  <a:pt x="4672243" y="2531916"/>
                </a:lnTo>
                <a:lnTo>
                  <a:pt x="4667918" y="2579251"/>
                </a:lnTo>
                <a:lnTo>
                  <a:pt x="4662659" y="2626309"/>
                </a:lnTo>
                <a:lnTo>
                  <a:pt x="4656474" y="2673082"/>
                </a:lnTo>
                <a:lnTo>
                  <a:pt x="4649373" y="2719560"/>
                </a:lnTo>
                <a:lnTo>
                  <a:pt x="4641365" y="2765732"/>
                </a:lnTo>
                <a:lnTo>
                  <a:pt x="4632459" y="2811591"/>
                </a:lnTo>
                <a:lnTo>
                  <a:pt x="4622665" y="2857126"/>
                </a:lnTo>
                <a:lnTo>
                  <a:pt x="4611993" y="2902329"/>
                </a:lnTo>
                <a:lnTo>
                  <a:pt x="4600451" y="2947189"/>
                </a:lnTo>
                <a:lnTo>
                  <a:pt x="4588050" y="2991697"/>
                </a:lnTo>
                <a:lnTo>
                  <a:pt x="4574798" y="3035844"/>
                </a:lnTo>
                <a:lnTo>
                  <a:pt x="4560705" y="3079620"/>
                </a:lnTo>
                <a:lnTo>
                  <a:pt x="4545780" y="3123017"/>
                </a:lnTo>
                <a:lnTo>
                  <a:pt x="4530033" y="3166024"/>
                </a:lnTo>
                <a:lnTo>
                  <a:pt x="4513474" y="3208633"/>
                </a:lnTo>
                <a:lnTo>
                  <a:pt x="4496111" y="3250833"/>
                </a:lnTo>
                <a:lnTo>
                  <a:pt x="4477954" y="3292616"/>
                </a:lnTo>
                <a:lnTo>
                  <a:pt x="4459012" y="3333971"/>
                </a:lnTo>
                <a:lnTo>
                  <a:pt x="4439295" y="3374891"/>
                </a:lnTo>
                <a:lnTo>
                  <a:pt x="4418813" y="3415364"/>
                </a:lnTo>
                <a:lnTo>
                  <a:pt x="4397574" y="3455382"/>
                </a:lnTo>
                <a:lnTo>
                  <a:pt x="4375588" y="3494936"/>
                </a:lnTo>
                <a:lnTo>
                  <a:pt x="4352865" y="3534015"/>
                </a:lnTo>
                <a:lnTo>
                  <a:pt x="4329414" y="3572612"/>
                </a:lnTo>
                <a:lnTo>
                  <a:pt x="4305244" y="3610715"/>
                </a:lnTo>
                <a:lnTo>
                  <a:pt x="4280364" y="3648316"/>
                </a:lnTo>
                <a:lnTo>
                  <a:pt x="4254785" y="3685405"/>
                </a:lnTo>
                <a:lnTo>
                  <a:pt x="4228515" y="3721973"/>
                </a:lnTo>
                <a:lnTo>
                  <a:pt x="4201564" y="3758011"/>
                </a:lnTo>
                <a:lnTo>
                  <a:pt x="4173942" y="3793508"/>
                </a:lnTo>
                <a:lnTo>
                  <a:pt x="4145657" y="3828457"/>
                </a:lnTo>
                <a:lnTo>
                  <a:pt x="4116720" y="3862846"/>
                </a:lnTo>
                <a:lnTo>
                  <a:pt x="4087139" y="3896668"/>
                </a:lnTo>
                <a:lnTo>
                  <a:pt x="4056924" y="3929912"/>
                </a:lnTo>
                <a:lnTo>
                  <a:pt x="4026084" y="3962569"/>
                </a:lnTo>
                <a:lnTo>
                  <a:pt x="3994629" y="3994629"/>
                </a:lnTo>
                <a:lnTo>
                  <a:pt x="3962569" y="4026084"/>
                </a:lnTo>
                <a:lnTo>
                  <a:pt x="3929912" y="4056924"/>
                </a:lnTo>
                <a:lnTo>
                  <a:pt x="3896668" y="4087139"/>
                </a:lnTo>
                <a:lnTo>
                  <a:pt x="3862846" y="4116720"/>
                </a:lnTo>
                <a:lnTo>
                  <a:pt x="3828457" y="4145657"/>
                </a:lnTo>
                <a:lnTo>
                  <a:pt x="3793508" y="4173942"/>
                </a:lnTo>
                <a:lnTo>
                  <a:pt x="3758011" y="4201564"/>
                </a:lnTo>
                <a:lnTo>
                  <a:pt x="3721973" y="4228515"/>
                </a:lnTo>
                <a:lnTo>
                  <a:pt x="3685405" y="4254785"/>
                </a:lnTo>
                <a:lnTo>
                  <a:pt x="3648316" y="4280364"/>
                </a:lnTo>
                <a:lnTo>
                  <a:pt x="3610715" y="4305244"/>
                </a:lnTo>
                <a:lnTo>
                  <a:pt x="3572612" y="4329414"/>
                </a:lnTo>
                <a:lnTo>
                  <a:pt x="3534015" y="4352865"/>
                </a:lnTo>
                <a:lnTo>
                  <a:pt x="3494936" y="4375588"/>
                </a:lnTo>
                <a:lnTo>
                  <a:pt x="3455382" y="4397574"/>
                </a:lnTo>
                <a:lnTo>
                  <a:pt x="3415364" y="4418813"/>
                </a:lnTo>
                <a:lnTo>
                  <a:pt x="3374891" y="4439295"/>
                </a:lnTo>
                <a:lnTo>
                  <a:pt x="3333971" y="4459012"/>
                </a:lnTo>
                <a:lnTo>
                  <a:pt x="3292616" y="4477954"/>
                </a:lnTo>
                <a:lnTo>
                  <a:pt x="3250833" y="4496111"/>
                </a:lnTo>
                <a:lnTo>
                  <a:pt x="3208633" y="4513474"/>
                </a:lnTo>
                <a:lnTo>
                  <a:pt x="3166024" y="4530033"/>
                </a:lnTo>
                <a:lnTo>
                  <a:pt x="3123017" y="4545780"/>
                </a:lnTo>
                <a:lnTo>
                  <a:pt x="3079620" y="4560705"/>
                </a:lnTo>
                <a:lnTo>
                  <a:pt x="3035844" y="4574798"/>
                </a:lnTo>
                <a:lnTo>
                  <a:pt x="2991697" y="4588050"/>
                </a:lnTo>
                <a:lnTo>
                  <a:pt x="2947189" y="4600451"/>
                </a:lnTo>
                <a:lnTo>
                  <a:pt x="2902329" y="4611993"/>
                </a:lnTo>
                <a:lnTo>
                  <a:pt x="2857126" y="4622665"/>
                </a:lnTo>
                <a:lnTo>
                  <a:pt x="2811591" y="4632459"/>
                </a:lnTo>
                <a:lnTo>
                  <a:pt x="2765732" y="4641365"/>
                </a:lnTo>
                <a:lnTo>
                  <a:pt x="2719560" y="4649373"/>
                </a:lnTo>
                <a:lnTo>
                  <a:pt x="2673082" y="4656474"/>
                </a:lnTo>
                <a:lnTo>
                  <a:pt x="2626309" y="4662659"/>
                </a:lnTo>
                <a:lnTo>
                  <a:pt x="2579251" y="4667918"/>
                </a:lnTo>
                <a:lnTo>
                  <a:pt x="2531916" y="4672243"/>
                </a:lnTo>
                <a:lnTo>
                  <a:pt x="2484314" y="4675622"/>
                </a:lnTo>
                <a:lnTo>
                  <a:pt x="2436454" y="4678048"/>
                </a:lnTo>
                <a:lnTo>
                  <a:pt x="2388346" y="4679510"/>
                </a:lnTo>
                <a:lnTo>
                  <a:pt x="2340000" y="4680000"/>
                </a:lnTo>
                <a:lnTo>
                  <a:pt x="2291653" y="4679510"/>
                </a:lnTo>
                <a:lnTo>
                  <a:pt x="2243545" y="4678048"/>
                </a:lnTo>
                <a:lnTo>
                  <a:pt x="2195685" y="4675622"/>
                </a:lnTo>
                <a:lnTo>
                  <a:pt x="2148083" y="4672243"/>
                </a:lnTo>
                <a:lnTo>
                  <a:pt x="2100748" y="4667918"/>
                </a:lnTo>
                <a:lnTo>
                  <a:pt x="2053690" y="4662659"/>
                </a:lnTo>
                <a:lnTo>
                  <a:pt x="2006917" y="4656474"/>
                </a:lnTo>
                <a:lnTo>
                  <a:pt x="1960439" y="4649373"/>
                </a:lnTo>
                <a:lnTo>
                  <a:pt x="1914267" y="4641365"/>
                </a:lnTo>
                <a:lnTo>
                  <a:pt x="1868408" y="4632459"/>
                </a:lnTo>
                <a:lnTo>
                  <a:pt x="1822873" y="4622665"/>
                </a:lnTo>
                <a:lnTo>
                  <a:pt x="1777671" y="4611993"/>
                </a:lnTo>
                <a:lnTo>
                  <a:pt x="1732811" y="4600451"/>
                </a:lnTo>
                <a:lnTo>
                  <a:pt x="1688302" y="4588050"/>
                </a:lnTo>
                <a:lnTo>
                  <a:pt x="1644155" y="4574798"/>
                </a:lnTo>
                <a:lnTo>
                  <a:pt x="1600379" y="4560705"/>
                </a:lnTo>
                <a:lnTo>
                  <a:pt x="1556982" y="4545780"/>
                </a:lnTo>
                <a:lnTo>
                  <a:pt x="1513975" y="4530033"/>
                </a:lnTo>
                <a:lnTo>
                  <a:pt x="1471366" y="4513474"/>
                </a:lnTo>
                <a:lnTo>
                  <a:pt x="1429166" y="4496111"/>
                </a:lnTo>
                <a:lnTo>
                  <a:pt x="1387383" y="4477954"/>
                </a:lnTo>
                <a:lnTo>
                  <a:pt x="1346028" y="4459012"/>
                </a:lnTo>
                <a:lnTo>
                  <a:pt x="1305108" y="4439295"/>
                </a:lnTo>
                <a:lnTo>
                  <a:pt x="1264635" y="4418813"/>
                </a:lnTo>
                <a:lnTo>
                  <a:pt x="1224617" y="4397574"/>
                </a:lnTo>
                <a:lnTo>
                  <a:pt x="1185063" y="4375588"/>
                </a:lnTo>
                <a:lnTo>
                  <a:pt x="1145984" y="4352865"/>
                </a:lnTo>
                <a:lnTo>
                  <a:pt x="1107388" y="4329414"/>
                </a:lnTo>
                <a:lnTo>
                  <a:pt x="1069284" y="4305244"/>
                </a:lnTo>
                <a:lnTo>
                  <a:pt x="1031683" y="4280364"/>
                </a:lnTo>
                <a:lnTo>
                  <a:pt x="994594" y="4254785"/>
                </a:lnTo>
                <a:lnTo>
                  <a:pt x="958026" y="4228515"/>
                </a:lnTo>
                <a:lnTo>
                  <a:pt x="921988" y="4201564"/>
                </a:lnTo>
                <a:lnTo>
                  <a:pt x="886491" y="4173942"/>
                </a:lnTo>
                <a:lnTo>
                  <a:pt x="851542" y="4145657"/>
                </a:lnTo>
                <a:lnTo>
                  <a:pt x="817153" y="4116720"/>
                </a:lnTo>
                <a:lnTo>
                  <a:pt x="783331" y="4087139"/>
                </a:lnTo>
                <a:lnTo>
                  <a:pt x="750087" y="4056924"/>
                </a:lnTo>
                <a:lnTo>
                  <a:pt x="717430" y="4026084"/>
                </a:lnTo>
                <a:lnTo>
                  <a:pt x="685370" y="3994629"/>
                </a:lnTo>
                <a:lnTo>
                  <a:pt x="653915" y="3962569"/>
                </a:lnTo>
                <a:lnTo>
                  <a:pt x="623075" y="3929912"/>
                </a:lnTo>
                <a:lnTo>
                  <a:pt x="592860" y="3896668"/>
                </a:lnTo>
                <a:lnTo>
                  <a:pt x="563279" y="3862846"/>
                </a:lnTo>
                <a:lnTo>
                  <a:pt x="534342" y="3828457"/>
                </a:lnTo>
                <a:lnTo>
                  <a:pt x="506057" y="3793508"/>
                </a:lnTo>
                <a:lnTo>
                  <a:pt x="478435" y="3758011"/>
                </a:lnTo>
                <a:lnTo>
                  <a:pt x="451484" y="3721973"/>
                </a:lnTo>
                <a:lnTo>
                  <a:pt x="425214" y="3685405"/>
                </a:lnTo>
                <a:lnTo>
                  <a:pt x="399635" y="3648316"/>
                </a:lnTo>
                <a:lnTo>
                  <a:pt x="374755" y="3610715"/>
                </a:lnTo>
                <a:lnTo>
                  <a:pt x="350585" y="3572612"/>
                </a:lnTo>
                <a:lnTo>
                  <a:pt x="327134" y="3534015"/>
                </a:lnTo>
                <a:lnTo>
                  <a:pt x="304411" y="3494936"/>
                </a:lnTo>
                <a:lnTo>
                  <a:pt x="282425" y="3455382"/>
                </a:lnTo>
                <a:lnTo>
                  <a:pt x="261186" y="3415364"/>
                </a:lnTo>
                <a:lnTo>
                  <a:pt x="240704" y="3374891"/>
                </a:lnTo>
                <a:lnTo>
                  <a:pt x="220987" y="3333971"/>
                </a:lnTo>
                <a:lnTo>
                  <a:pt x="202045" y="3292616"/>
                </a:lnTo>
                <a:lnTo>
                  <a:pt x="183888" y="3250833"/>
                </a:lnTo>
                <a:lnTo>
                  <a:pt x="166525" y="3208633"/>
                </a:lnTo>
                <a:lnTo>
                  <a:pt x="149966" y="3166024"/>
                </a:lnTo>
                <a:lnTo>
                  <a:pt x="134219" y="3123017"/>
                </a:lnTo>
                <a:lnTo>
                  <a:pt x="119294" y="3079620"/>
                </a:lnTo>
                <a:lnTo>
                  <a:pt x="105201" y="3035844"/>
                </a:lnTo>
                <a:lnTo>
                  <a:pt x="91949" y="2991697"/>
                </a:lnTo>
                <a:lnTo>
                  <a:pt x="79548" y="2947189"/>
                </a:lnTo>
                <a:lnTo>
                  <a:pt x="68006" y="2902329"/>
                </a:lnTo>
                <a:lnTo>
                  <a:pt x="57334" y="2857126"/>
                </a:lnTo>
                <a:lnTo>
                  <a:pt x="47540" y="2811591"/>
                </a:lnTo>
                <a:lnTo>
                  <a:pt x="38634" y="2765732"/>
                </a:lnTo>
                <a:lnTo>
                  <a:pt x="30626" y="2719560"/>
                </a:lnTo>
                <a:lnTo>
                  <a:pt x="23525" y="2673082"/>
                </a:lnTo>
                <a:lnTo>
                  <a:pt x="17340" y="2626309"/>
                </a:lnTo>
                <a:lnTo>
                  <a:pt x="12081" y="2579251"/>
                </a:lnTo>
                <a:lnTo>
                  <a:pt x="7757" y="2531916"/>
                </a:lnTo>
                <a:lnTo>
                  <a:pt x="4377" y="2484314"/>
                </a:lnTo>
                <a:lnTo>
                  <a:pt x="1951" y="2436454"/>
                </a:lnTo>
                <a:lnTo>
                  <a:pt x="489" y="2388346"/>
                </a:lnTo>
                <a:lnTo>
                  <a:pt x="0" y="2340000"/>
                </a:lnTo>
                <a:close/>
              </a:path>
            </a:pathLst>
          </a:custGeom>
          <a:ln w="25400">
            <a:solidFill>
              <a:srgbClr val="7640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2EED698-F74C-CA08-B2EF-CA2ABB7F10F3}"/>
              </a:ext>
            </a:extLst>
          </p:cNvPr>
          <p:cNvSpPr/>
          <p:nvPr/>
        </p:nvSpPr>
        <p:spPr>
          <a:xfrm>
            <a:off x="796031" y="3668109"/>
            <a:ext cx="5400040" cy="0"/>
          </a:xfrm>
          <a:custGeom>
            <a:avLst/>
            <a:gdLst/>
            <a:ahLst/>
            <a:cxnLst/>
            <a:rect l="l" t="t" r="r" b="b"/>
            <a:pathLst>
              <a:path w="5400040">
                <a:moveTo>
                  <a:pt x="0" y="0"/>
                </a:moveTo>
                <a:lnTo>
                  <a:pt x="5400000" y="1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D9F0070-C481-2765-355C-FD30062AD093}"/>
              </a:ext>
            </a:extLst>
          </p:cNvPr>
          <p:cNvSpPr/>
          <p:nvPr/>
        </p:nvSpPr>
        <p:spPr>
          <a:xfrm>
            <a:off x="3457052" y="1036269"/>
            <a:ext cx="0" cy="5400040"/>
          </a:xfrm>
          <a:custGeom>
            <a:avLst/>
            <a:gdLst/>
            <a:ahLst/>
            <a:cxnLst/>
            <a:rect l="l" t="t" r="r" b="b"/>
            <a:pathLst>
              <a:path h="5400040">
                <a:moveTo>
                  <a:pt x="0" y="0"/>
                </a:moveTo>
                <a:lnTo>
                  <a:pt x="1" y="5400000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1DDF957-C234-0833-F191-EB21EC20FD0D}"/>
              </a:ext>
            </a:extLst>
          </p:cNvPr>
          <p:cNvSpPr txBox="1"/>
          <p:nvPr/>
        </p:nvSpPr>
        <p:spPr>
          <a:xfrm>
            <a:off x="390130" y="3347667"/>
            <a:ext cx="69390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채팅형</a:t>
            </a:r>
            <a:endParaRPr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LG Smart UI Bold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B4D9399-E019-9930-0645-5C83E7D8087A}"/>
              </a:ext>
            </a:extLst>
          </p:cNvPr>
          <p:cNvSpPr txBox="1"/>
          <p:nvPr/>
        </p:nvSpPr>
        <p:spPr>
          <a:xfrm>
            <a:off x="5800416" y="3707375"/>
            <a:ext cx="138865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게시판형</a:t>
            </a:r>
            <a:endParaRPr lang="en-US" altLang="ko-KR" sz="1400" spc="150" dirty="0">
              <a:solidFill>
                <a:srgbClr val="2F257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LG Smart UI Bold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(</a:t>
            </a:r>
            <a:r>
              <a:rPr lang="ko-KR" alt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타임라인형</a:t>
            </a:r>
            <a:r>
              <a:rPr 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)</a:t>
            </a:r>
            <a:endParaRPr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LG Smart UI Bold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A8607FA-2BCA-122C-6F18-714E97FB0139}"/>
              </a:ext>
            </a:extLst>
          </p:cNvPr>
          <p:cNvSpPr txBox="1"/>
          <p:nvPr/>
        </p:nvSpPr>
        <p:spPr>
          <a:xfrm>
            <a:off x="2573142" y="6189044"/>
            <a:ext cx="10083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150" dirty="0" err="1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단기능</a:t>
            </a:r>
            <a:endParaRPr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LG Smart UI Bold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F5548778-BF7D-215C-A767-CD67E4BCB1E0}"/>
              </a:ext>
            </a:extLst>
          </p:cNvPr>
          <p:cNvSpPr txBox="1"/>
          <p:nvPr/>
        </p:nvSpPr>
        <p:spPr>
          <a:xfrm>
            <a:off x="3307950" y="913587"/>
            <a:ext cx="10083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150" dirty="0">
                <a:solidFill>
                  <a:srgbClr val="2F257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LG Smart UI Bold"/>
              </a:rPr>
              <a:t>다기능</a:t>
            </a:r>
            <a:endParaRPr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LG Smart UI Bold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1120D264-67E8-6B2A-0CB1-064851D6A57A}"/>
              </a:ext>
            </a:extLst>
          </p:cNvPr>
          <p:cNvSpPr/>
          <p:nvPr/>
        </p:nvSpPr>
        <p:spPr>
          <a:xfrm>
            <a:off x="3452253" y="1330265"/>
            <a:ext cx="2339975" cy="2390775"/>
          </a:xfrm>
          <a:custGeom>
            <a:avLst/>
            <a:gdLst/>
            <a:ahLst/>
            <a:cxnLst/>
            <a:rect l="l" t="t" r="r" b="b"/>
            <a:pathLst>
              <a:path w="2339975" h="2390775">
                <a:moveTo>
                  <a:pt x="2952" y="0"/>
                </a:moveTo>
                <a:lnTo>
                  <a:pt x="0" y="2340000"/>
                </a:lnTo>
                <a:lnTo>
                  <a:pt x="2339456" y="2390512"/>
                </a:lnTo>
                <a:lnTo>
                  <a:pt x="2339955" y="2354841"/>
                </a:lnTo>
                <a:lnTo>
                  <a:pt x="2339571" y="2294602"/>
                </a:lnTo>
                <a:lnTo>
                  <a:pt x="2338170" y="2246492"/>
                </a:lnTo>
                <a:lnTo>
                  <a:pt x="2335804" y="2198629"/>
                </a:lnTo>
                <a:lnTo>
                  <a:pt x="2332485" y="2151023"/>
                </a:lnTo>
                <a:lnTo>
                  <a:pt x="2328220" y="2103682"/>
                </a:lnTo>
                <a:lnTo>
                  <a:pt x="2323020" y="2056617"/>
                </a:lnTo>
                <a:lnTo>
                  <a:pt x="2316895" y="2009837"/>
                </a:lnTo>
                <a:lnTo>
                  <a:pt x="2309852" y="1963350"/>
                </a:lnTo>
                <a:lnTo>
                  <a:pt x="2301902" y="1917167"/>
                </a:lnTo>
                <a:lnTo>
                  <a:pt x="2293054" y="1871298"/>
                </a:lnTo>
                <a:lnTo>
                  <a:pt x="2283318" y="1825750"/>
                </a:lnTo>
                <a:lnTo>
                  <a:pt x="2272702" y="1780534"/>
                </a:lnTo>
                <a:lnTo>
                  <a:pt x="2261217" y="1735660"/>
                </a:lnTo>
                <a:lnTo>
                  <a:pt x="2248872" y="1691136"/>
                </a:lnTo>
                <a:lnTo>
                  <a:pt x="2235676" y="1646972"/>
                </a:lnTo>
                <a:lnTo>
                  <a:pt x="2221638" y="1603178"/>
                </a:lnTo>
                <a:lnTo>
                  <a:pt x="2206768" y="1559762"/>
                </a:lnTo>
                <a:lnTo>
                  <a:pt x="2191075" y="1516735"/>
                </a:lnTo>
                <a:lnTo>
                  <a:pt x="2174569" y="1474106"/>
                </a:lnTo>
                <a:lnTo>
                  <a:pt x="2157260" y="1431884"/>
                </a:lnTo>
                <a:lnTo>
                  <a:pt x="2139155" y="1390078"/>
                </a:lnTo>
                <a:lnTo>
                  <a:pt x="2120266" y="1348699"/>
                </a:lnTo>
                <a:lnTo>
                  <a:pt x="2100601" y="1307755"/>
                </a:lnTo>
                <a:lnTo>
                  <a:pt x="2080170" y="1267255"/>
                </a:lnTo>
                <a:lnTo>
                  <a:pt x="2058981" y="1227210"/>
                </a:lnTo>
                <a:lnTo>
                  <a:pt x="2037045" y="1187629"/>
                </a:lnTo>
                <a:lnTo>
                  <a:pt x="2014371" y="1148521"/>
                </a:lnTo>
                <a:lnTo>
                  <a:pt x="1990969" y="1109895"/>
                </a:lnTo>
                <a:lnTo>
                  <a:pt x="1966847" y="1071762"/>
                </a:lnTo>
                <a:lnTo>
                  <a:pt x="1942015" y="1034129"/>
                </a:lnTo>
                <a:lnTo>
                  <a:pt x="1916482" y="997008"/>
                </a:lnTo>
                <a:lnTo>
                  <a:pt x="1890259" y="960407"/>
                </a:lnTo>
                <a:lnTo>
                  <a:pt x="1863353" y="924335"/>
                </a:lnTo>
                <a:lnTo>
                  <a:pt x="1835776" y="888803"/>
                </a:lnTo>
                <a:lnTo>
                  <a:pt x="1807535" y="853819"/>
                </a:lnTo>
                <a:lnTo>
                  <a:pt x="1778641" y="819392"/>
                </a:lnTo>
                <a:lnTo>
                  <a:pt x="1749102" y="785534"/>
                </a:lnTo>
                <a:lnTo>
                  <a:pt x="1718929" y="752252"/>
                </a:lnTo>
                <a:lnTo>
                  <a:pt x="1688131" y="719556"/>
                </a:lnTo>
                <a:lnTo>
                  <a:pt x="1656717" y="687456"/>
                </a:lnTo>
                <a:lnTo>
                  <a:pt x="1624696" y="655960"/>
                </a:lnTo>
                <a:lnTo>
                  <a:pt x="1592078" y="625080"/>
                </a:lnTo>
                <a:lnTo>
                  <a:pt x="1558872" y="594823"/>
                </a:lnTo>
                <a:lnTo>
                  <a:pt x="1525088" y="565199"/>
                </a:lnTo>
                <a:lnTo>
                  <a:pt x="1490735" y="536218"/>
                </a:lnTo>
                <a:lnTo>
                  <a:pt x="1455822" y="507889"/>
                </a:lnTo>
                <a:lnTo>
                  <a:pt x="1420359" y="480222"/>
                </a:lnTo>
                <a:lnTo>
                  <a:pt x="1384356" y="453226"/>
                </a:lnTo>
                <a:lnTo>
                  <a:pt x="1347821" y="426910"/>
                </a:lnTo>
                <a:lnTo>
                  <a:pt x="1310764" y="401284"/>
                </a:lnTo>
                <a:lnTo>
                  <a:pt x="1273194" y="376357"/>
                </a:lnTo>
                <a:lnTo>
                  <a:pt x="1235121" y="352139"/>
                </a:lnTo>
                <a:lnTo>
                  <a:pt x="1196555" y="328639"/>
                </a:lnTo>
                <a:lnTo>
                  <a:pt x="1157504" y="305867"/>
                </a:lnTo>
                <a:lnTo>
                  <a:pt x="1117978" y="283831"/>
                </a:lnTo>
                <a:lnTo>
                  <a:pt x="1077987" y="262542"/>
                </a:lnTo>
                <a:lnTo>
                  <a:pt x="1037539" y="242008"/>
                </a:lnTo>
                <a:lnTo>
                  <a:pt x="996645" y="222240"/>
                </a:lnTo>
                <a:lnTo>
                  <a:pt x="955313" y="203246"/>
                </a:lnTo>
                <a:lnTo>
                  <a:pt x="913553" y="185037"/>
                </a:lnTo>
                <a:lnTo>
                  <a:pt x="871375" y="167620"/>
                </a:lnTo>
                <a:lnTo>
                  <a:pt x="828787" y="151007"/>
                </a:lnTo>
                <a:lnTo>
                  <a:pt x="785800" y="135206"/>
                </a:lnTo>
                <a:lnTo>
                  <a:pt x="742422" y="120227"/>
                </a:lnTo>
                <a:lnTo>
                  <a:pt x="698664" y="106079"/>
                </a:lnTo>
                <a:lnTo>
                  <a:pt x="654533" y="92771"/>
                </a:lnTo>
                <a:lnTo>
                  <a:pt x="610041" y="80313"/>
                </a:lnTo>
                <a:lnTo>
                  <a:pt x="565195" y="68715"/>
                </a:lnTo>
                <a:lnTo>
                  <a:pt x="520006" y="57986"/>
                </a:lnTo>
                <a:lnTo>
                  <a:pt x="474484" y="48135"/>
                </a:lnTo>
                <a:lnTo>
                  <a:pt x="428636" y="39171"/>
                </a:lnTo>
                <a:lnTo>
                  <a:pt x="382474" y="31105"/>
                </a:lnTo>
                <a:lnTo>
                  <a:pt x="336005" y="23945"/>
                </a:lnTo>
                <a:lnTo>
                  <a:pt x="289240" y="17701"/>
                </a:lnTo>
                <a:lnTo>
                  <a:pt x="242188" y="12382"/>
                </a:lnTo>
                <a:lnTo>
                  <a:pt x="194859" y="7999"/>
                </a:lnTo>
                <a:lnTo>
                  <a:pt x="147261" y="4559"/>
                </a:lnTo>
                <a:lnTo>
                  <a:pt x="99404" y="2073"/>
                </a:lnTo>
                <a:lnTo>
                  <a:pt x="51298" y="550"/>
                </a:lnTo>
                <a:lnTo>
                  <a:pt x="2952" y="0"/>
                </a:lnTo>
                <a:close/>
              </a:path>
            </a:pathLst>
          </a:custGeom>
          <a:solidFill>
            <a:srgbClr val="7640F7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4">
            <a:extLst>
              <a:ext uri="{FF2B5EF4-FFF2-40B4-BE49-F238E27FC236}">
                <a16:creationId xmlns:a16="http://schemas.microsoft.com/office/drawing/2014/main" id="{94B8EB10-8A0E-CA57-CCD7-B2C7BA943D92}"/>
              </a:ext>
            </a:extLst>
          </p:cNvPr>
          <p:cNvSpPr txBox="1"/>
          <p:nvPr/>
        </p:nvSpPr>
        <p:spPr>
          <a:xfrm>
            <a:off x="3516573" y="1466625"/>
            <a:ext cx="55778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 err="1">
                <a:solidFill>
                  <a:srgbClr val="A6A6A6"/>
                </a:solidFill>
                <a:latin typeface="맑은 고딕"/>
                <a:cs typeface="맑은 고딕"/>
              </a:rPr>
              <a:t>재미</a:t>
            </a: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있는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1" name="object 34">
            <a:extLst>
              <a:ext uri="{FF2B5EF4-FFF2-40B4-BE49-F238E27FC236}">
                <a16:creationId xmlns:a16="http://schemas.microsoft.com/office/drawing/2014/main" id="{ED7B9A33-8ED2-FDEF-F5CD-74DA7EA27047}"/>
              </a:ext>
            </a:extLst>
          </p:cNvPr>
          <p:cNvSpPr txBox="1"/>
          <p:nvPr/>
        </p:nvSpPr>
        <p:spPr>
          <a:xfrm>
            <a:off x="2490862" y="1632230"/>
            <a:ext cx="74860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협업 플랫폼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3" name="object 34">
            <a:extLst>
              <a:ext uri="{FF2B5EF4-FFF2-40B4-BE49-F238E27FC236}">
                <a16:creationId xmlns:a16="http://schemas.microsoft.com/office/drawing/2014/main" id="{13DC7AB5-63CD-369F-CB13-5561CDC107DE}"/>
              </a:ext>
            </a:extLst>
          </p:cNvPr>
          <p:cNvSpPr txBox="1"/>
          <p:nvPr/>
        </p:nvSpPr>
        <p:spPr>
          <a:xfrm>
            <a:off x="3850317" y="2842443"/>
            <a:ext cx="122307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소셜 미디어 플랫폼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5EB383D2-E3BB-4D91-1709-4E02BA76146D}"/>
              </a:ext>
            </a:extLst>
          </p:cNvPr>
          <p:cNvSpPr txBox="1"/>
          <p:nvPr/>
        </p:nvSpPr>
        <p:spPr>
          <a:xfrm>
            <a:off x="3564131" y="3373003"/>
            <a:ext cx="12076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친구 및 </a:t>
            </a:r>
            <a:r>
              <a:rPr lang="ko-KR" altLang="en-US" sz="1000" dirty="0" err="1">
                <a:solidFill>
                  <a:srgbClr val="A6A6A6"/>
                </a:solidFill>
                <a:latin typeface="맑은 고딕"/>
                <a:cs typeface="맑은 고딕"/>
              </a:rPr>
              <a:t>팔로우</a:t>
            </a: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 관리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6" name="object 34">
            <a:extLst>
              <a:ext uri="{FF2B5EF4-FFF2-40B4-BE49-F238E27FC236}">
                <a16:creationId xmlns:a16="http://schemas.microsoft.com/office/drawing/2014/main" id="{C148C130-6C20-F207-EBA1-6555AB299AFB}"/>
              </a:ext>
            </a:extLst>
          </p:cNvPr>
          <p:cNvSpPr txBox="1"/>
          <p:nvPr/>
        </p:nvSpPr>
        <p:spPr>
          <a:xfrm>
            <a:off x="3479238" y="2586843"/>
            <a:ext cx="110803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해시태그 및 탐색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7" name="object 34">
            <a:extLst>
              <a:ext uri="{FF2B5EF4-FFF2-40B4-BE49-F238E27FC236}">
                <a16:creationId xmlns:a16="http://schemas.microsoft.com/office/drawing/2014/main" id="{90AFF55A-31F9-9E8D-720B-177901624FBB}"/>
              </a:ext>
            </a:extLst>
          </p:cNvPr>
          <p:cNvSpPr txBox="1"/>
          <p:nvPr/>
        </p:nvSpPr>
        <p:spPr>
          <a:xfrm>
            <a:off x="4569380" y="4042458"/>
            <a:ext cx="12076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단순 게시글 작성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8" name="object 34">
            <a:extLst>
              <a:ext uri="{FF2B5EF4-FFF2-40B4-BE49-F238E27FC236}">
                <a16:creationId xmlns:a16="http://schemas.microsoft.com/office/drawing/2014/main" id="{2E3E0F6D-58BF-4A6C-5B4D-6E96ED246549}"/>
              </a:ext>
            </a:extLst>
          </p:cNvPr>
          <p:cNvSpPr txBox="1"/>
          <p:nvPr/>
        </p:nvSpPr>
        <p:spPr>
          <a:xfrm>
            <a:off x="3638817" y="3752618"/>
            <a:ext cx="12076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특정 주제 및 관심사 게시물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0E334C21-4C77-D85E-FA6A-9A22EB28484A}"/>
              </a:ext>
            </a:extLst>
          </p:cNvPr>
          <p:cNvSpPr txBox="1"/>
          <p:nvPr/>
        </p:nvSpPr>
        <p:spPr>
          <a:xfrm>
            <a:off x="3485787" y="5404127"/>
            <a:ext cx="1520973" cy="17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텍스트 기반 업데이트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1" name="object 34">
            <a:extLst>
              <a:ext uri="{FF2B5EF4-FFF2-40B4-BE49-F238E27FC236}">
                <a16:creationId xmlns:a16="http://schemas.microsoft.com/office/drawing/2014/main" id="{CD69E041-E403-D25C-7CD7-6D6FE844816E}"/>
              </a:ext>
            </a:extLst>
          </p:cNvPr>
          <p:cNvSpPr txBox="1"/>
          <p:nvPr/>
        </p:nvSpPr>
        <p:spPr>
          <a:xfrm>
            <a:off x="1569138" y="4593655"/>
            <a:ext cx="110230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신속한 </a:t>
            </a:r>
            <a:r>
              <a:rPr lang="en-US" altLang="ko-KR" sz="1000" dirty="0">
                <a:solidFill>
                  <a:srgbClr val="A6A6A6"/>
                </a:solidFill>
                <a:latin typeface="맑은 고딕"/>
                <a:cs typeface="맑은 고딕"/>
              </a:rPr>
              <a:t>1:1 </a:t>
            </a: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메시징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2" name="object 34">
            <a:extLst>
              <a:ext uri="{FF2B5EF4-FFF2-40B4-BE49-F238E27FC236}">
                <a16:creationId xmlns:a16="http://schemas.microsoft.com/office/drawing/2014/main" id="{EEF4C4C3-E19D-2C3B-66E8-6D6C2F199390}"/>
              </a:ext>
            </a:extLst>
          </p:cNvPr>
          <p:cNvSpPr txBox="1"/>
          <p:nvPr/>
        </p:nvSpPr>
        <p:spPr>
          <a:xfrm>
            <a:off x="1244534" y="3998043"/>
            <a:ext cx="10853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간편한 채팅 기능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3" name="object 34">
            <a:extLst>
              <a:ext uri="{FF2B5EF4-FFF2-40B4-BE49-F238E27FC236}">
                <a16:creationId xmlns:a16="http://schemas.microsoft.com/office/drawing/2014/main" id="{BE2F75C6-3CBF-A7D8-D267-E8F3B9268FE2}"/>
              </a:ext>
            </a:extLst>
          </p:cNvPr>
          <p:cNvSpPr txBox="1"/>
          <p:nvPr/>
        </p:nvSpPr>
        <p:spPr>
          <a:xfrm>
            <a:off x="2617289" y="2423433"/>
            <a:ext cx="77432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소셜 메신저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5" name="object 34">
            <a:extLst>
              <a:ext uri="{FF2B5EF4-FFF2-40B4-BE49-F238E27FC236}">
                <a16:creationId xmlns:a16="http://schemas.microsoft.com/office/drawing/2014/main" id="{708821F9-F3B7-94A9-F986-C5E40683F6E8}"/>
              </a:ext>
            </a:extLst>
          </p:cNvPr>
          <p:cNvSpPr txBox="1"/>
          <p:nvPr/>
        </p:nvSpPr>
        <p:spPr>
          <a:xfrm>
            <a:off x="4786297" y="2383950"/>
            <a:ext cx="61261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다채로움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6" name="object 34">
            <a:extLst>
              <a:ext uri="{FF2B5EF4-FFF2-40B4-BE49-F238E27FC236}">
                <a16:creationId xmlns:a16="http://schemas.microsoft.com/office/drawing/2014/main" id="{579B224C-756D-871A-38E0-5BA01E2F7BDE}"/>
              </a:ext>
            </a:extLst>
          </p:cNvPr>
          <p:cNvSpPr txBox="1"/>
          <p:nvPr/>
        </p:nvSpPr>
        <p:spPr>
          <a:xfrm>
            <a:off x="3788349" y="1736050"/>
            <a:ext cx="104301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풍성하고 활기찬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6C3BFD13-23F3-D6A3-AD1D-3FA66E124A2C}"/>
              </a:ext>
            </a:extLst>
          </p:cNvPr>
          <p:cNvSpPr txBox="1"/>
          <p:nvPr/>
        </p:nvSpPr>
        <p:spPr>
          <a:xfrm>
            <a:off x="2120289" y="4295849"/>
            <a:ext cx="13408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직관적인 사용자 경험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8" name="object 34">
            <a:extLst>
              <a:ext uri="{FF2B5EF4-FFF2-40B4-BE49-F238E27FC236}">
                <a16:creationId xmlns:a16="http://schemas.microsoft.com/office/drawing/2014/main" id="{6D555FB1-01C7-4C68-AB11-7757FD2506BC}"/>
              </a:ext>
            </a:extLst>
          </p:cNvPr>
          <p:cNvSpPr txBox="1"/>
          <p:nvPr/>
        </p:nvSpPr>
        <p:spPr>
          <a:xfrm>
            <a:off x="2124370" y="3749841"/>
            <a:ext cx="13408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직접적인 개인 메신저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9" name="object 34">
            <a:extLst>
              <a:ext uri="{FF2B5EF4-FFF2-40B4-BE49-F238E27FC236}">
                <a16:creationId xmlns:a16="http://schemas.microsoft.com/office/drawing/2014/main" id="{B0685903-358C-C248-8F99-B050388FB992}"/>
              </a:ext>
            </a:extLst>
          </p:cNvPr>
          <p:cNvSpPr txBox="1"/>
          <p:nvPr/>
        </p:nvSpPr>
        <p:spPr>
          <a:xfrm>
            <a:off x="4314466" y="4631546"/>
            <a:ext cx="134084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 err="1">
                <a:solidFill>
                  <a:srgbClr val="A6A6A6"/>
                </a:solidFill>
                <a:latin typeface="맑은 고딕"/>
                <a:cs typeface="맑은 고딕"/>
              </a:rPr>
              <a:t>미니멀한</a:t>
            </a: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 게시판 </a:t>
            </a:r>
            <a:endParaRPr lang="en-US" altLang="ko-KR" sz="1000" dirty="0">
              <a:solidFill>
                <a:srgbClr val="A6A6A6"/>
              </a:solidFill>
              <a:latin typeface="맑은 고딕"/>
              <a:cs typeface="맑은 고딕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인터페이스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FFB6C0B9-CCD3-4091-E62F-BCAD2545B0CA}"/>
              </a:ext>
            </a:extLst>
          </p:cNvPr>
          <p:cNvSpPr txBox="1"/>
          <p:nvPr/>
        </p:nvSpPr>
        <p:spPr>
          <a:xfrm>
            <a:off x="1544070" y="2757672"/>
            <a:ext cx="74860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실시간 협업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5D3E860D-DA1C-2EF1-9F6A-1629C7FF8AA4}"/>
              </a:ext>
            </a:extLst>
          </p:cNvPr>
          <p:cNvSpPr txBox="1"/>
          <p:nvPr/>
        </p:nvSpPr>
        <p:spPr>
          <a:xfrm>
            <a:off x="1702836" y="2177731"/>
            <a:ext cx="10693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다중기능 메신저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13D05E1D-0BEA-DBAC-EE00-FC06C5A0F57B}"/>
              </a:ext>
            </a:extLst>
          </p:cNvPr>
          <p:cNvSpPr txBox="1"/>
          <p:nvPr/>
        </p:nvSpPr>
        <p:spPr>
          <a:xfrm>
            <a:off x="1249619" y="3279456"/>
            <a:ext cx="10693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유연한 그룹채팅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25" name="object 34">
            <a:extLst>
              <a:ext uri="{FF2B5EF4-FFF2-40B4-BE49-F238E27FC236}">
                <a16:creationId xmlns:a16="http://schemas.microsoft.com/office/drawing/2014/main" id="{8FA2CA5F-7BE4-F0C4-DACE-657A40D7716C}"/>
              </a:ext>
            </a:extLst>
          </p:cNvPr>
          <p:cNvSpPr txBox="1"/>
          <p:nvPr/>
        </p:nvSpPr>
        <p:spPr>
          <a:xfrm>
            <a:off x="2657886" y="4942693"/>
            <a:ext cx="77043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개인맞춤형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26" name="object 34">
            <a:extLst>
              <a:ext uri="{FF2B5EF4-FFF2-40B4-BE49-F238E27FC236}">
                <a16:creationId xmlns:a16="http://schemas.microsoft.com/office/drawing/2014/main" id="{FBCFCB5D-7FCD-6892-23D2-8680C2996F2B}"/>
              </a:ext>
            </a:extLst>
          </p:cNvPr>
          <p:cNvSpPr txBox="1"/>
          <p:nvPr/>
        </p:nvSpPr>
        <p:spPr>
          <a:xfrm>
            <a:off x="1939268" y="5296124"/>
            <a:ext cx="152822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간결한 채팅 인터페이스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29" name="object 34">
            <a:extLst>
              <a:ext uri="{FF2B5EF4-FFF2-40B4-BE49-F238E27FC236}">
                <a16:creationId xmlns:a16="http://schemas.microsoft.com/office/drawing/2014/main" id="{E7F1092D-16C0-EEF7-59C4-5B9751764BE1}"/>
              </a:ext>
            </a:extLst>
          </p:cNvPr>
          <p:cNvSpPr txBox="1"/>
          <p:nvPr/>
        </p:nvSpPr>
        <p:spPr>
          <a:xfrm>
            <a:off x="3482420" y="4379205"/>
            <a:ext cx="134084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단방향 컨텐츠 전달 </a:t>
            </a:r>
            <a:endParaRPr lang="en-US" altLang="ko-KR" sz="1000" dirty="0">
              <a:solidFill>
                <a:srgbClr val="A6A6A6"/>
              </a:solidFill>
              <a:latin typeface="맑은 고딕"/>
              <a:cs typeface="맑은 고딕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플랫폼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63ED95B5-C3BC-5B6F-8230-98CC9C740735}"/>
              </a:ext>
            </a:extLst>
          </p:cNvPr>
          <p:cNvSpPr txBox="1"/>
          <p:nvPr/>
        </p:nvSpPr>
        <p:spPr>
          <a:xfrm>
            <a:off x="3688525" y="5099672"/>
            <a:ext cx="152822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짧고 간결한 게시글 포맷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1" name="object 34">
            <a:extLst>
              <a:ext uri="{FF2B5EF4-FFF2-40B4-BE49-F238E27FC236}">
                <a16:creationId xmlns:a16="http://schemas.microsoft.com/office/drawing/2014/main" id="{17AEE81E-6696-6FD7-CA51-C1BC51AA6AF8}"/>
              </a:ext>
            </a:extLst>
          </p:cNvPr>
          <p:cNvSpPr txBox="1"/>
          <p:nvPr/>
        </p:nvSpPr>
        <p:spPr>
          <a:xfrm>
            <a:off x="2775334" y="1928111"/>
            <a:ext cx="6593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협동적인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497BB33D-8796-9419-A83F-75AEF3341288}"/>
              </a:ext>
            </a:extLst>
          </p:cNvPr>
          <p:cNvSpPr txBox="1"/>
          <p:nvPr/>
        </p:nvSpPr>
        <p:spPr>
          <a:xfrm>
            <a:off x="2268753" y="3019617"/>
            <a:ext cx="11628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신속하고 다목적인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0CC9DD59-F697-06D6-CE2A-EE82103F9517}"/>
              </a:ext>
            </a:extLst>
          </p:cNvPr>
          <p:cNvSpPr txBox="1"/>
          <p:nvPr/>
        </p:nvSpPr>
        <p:spPr>
          <a:xfrm>
            <a:off x="3466345" y="2014869"/>
            <a:ext cx="1051830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다양한 활동과 </a:t>
            </a:r>
            <a:endParaRPr lang="en-US" altLang="ko-KR" sz="1000" dirty="0">
              <a:solidFill>
                <a:srgbClr val="A6A6A6"/>
              </a:solidFill>
              <a:latin typeface="맑은 고딕"/>
              <a:cs typeface="맑은 고딕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이야기가 오가는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64A2A54E-E4E0-FADE-CE00-230A46C62F8B}"/>
              </a:ext>
            </a:extLst>
          </p:cNvPr>
          <p:cNvSpPr txBox="1"/>
          <p:nvPr/>
        </p:nvSpPr>
        <p:spPr>
          <a:xfrm>
            <a:off x="4514241" y="3114355"/>
            <a:ext cx="12076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000" dirty="0">
                <a:solidFill>
                  <a:srgbClr val="A6A6A6"/>
                </a:solidFill>
                <a:latin typeface="맑은 고딕"/>
                <a:cs typeface="맑은 고딕"/>
              </a:rPr>
              <a:t>좋아요 및 공유기능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2975BE-1285-6701-37E5-CE98B92E39AA}"/>
              </a:ext>
            </a:extLst>
          </p:cNvPr>
          <p:cNvSpPr txBox="1"/>
          <p:nvPr/>
        </p:nvSpPr>
        <p:spPr>
          <a:xfrm>
            <a:off x="7229526" y="1299981"/>
            <a:ext cx="4374279" cy="487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-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타임라인을 통한 다양한 콘텐츠 공유</a:t>
            </a:r>
            <a:r>
              <a:rPr lang="ko-KR" altLang="en-US" sz="1400" kern="0" dirty="0">
                <a:solidFill>
                  <a:srgbClr val="44546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endParaRPr lang="en-US" altLang="ko-KR" sz="1400" kern="0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일 목록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일기 등의 다양한 콘텐츠를 게시하고 타임라인 형태로 공유할 수 있는 기능을 제공합니다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사용자들은 타임라인을 통해 다른 사용자들의 활동을 확인하고 상호작용하며 소통할 수 있습니다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400" kern="0" spc="0" dirty="0">
              <a:solidFill>
                <a:srgbClr val="44546A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44546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-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다양한 기능을 제공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할 일 관리 뿐만 아니라 소통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정보 공유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커뮤니티 활동 등 다양한 활동을 할 수 있도록 지원합니다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400" kern="0" dirty="0">
                <a:solidFill>
                  <a:srgbClr val="44546A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사용자들의 성과와 활동에 따라 보상을 지급하는 보상 시스템과 사용자들이 보상으로 획득한 포인트나 아이템을 활용하여 프로필 홈을 꾸밀 수 있도록 하는 상점 시스템을 도입하여 사용자들이 할 일 관리 및 소셜 활동을 보다 적극적으로 수행할 수 있도록 </a:t>
            </a:r>
            <a:r>
              <a:rPr lang="ko-KR" altLang="en-US" sz="1400" kern="0" spc="0" dirty="0" err="1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돕습니다</a:t>
            </a:r>
            <a:r>
              <a:rPr lang="en-US" altLang="ko-KR" sz="1400" kern="0" spc="0" dirty="0">
                <a:solidFill>
                  <a:srgbClr val="44546A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44546A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8784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3120</Words>
  <Application>Microsoft Office PowerPoint</Application>
  <PresentationFormat>와이드스크린</PresentationFormat>
  <Paragraphs>943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Aileron Heavy</vt:lpstr>
      <vt:lpstr>LG Smart UI Bold</vt:lpstr>
      <vt:lpstr>LG Smart UI Regular</vt:lpstr>
      <vt:lpstr>맑은 고딕</vt:lpstr>
      <vt:lpstr>함초롬바탕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 현훈</cp:lastModifiedBy>
  <cp:revision>26</cp:revision>
  <cp:lastPrinted>2023-06-06T21:31:55Z</cp:lastPrinted>
  <dcterms:created xsi:type="dcterms:W3CDTF">2022-05-16T07:30:24Z</dcterms:created>
  <dcterms:modified xsi:type="dcterms:W3CDTF">2023-06-13T13:55:43Z</dcterms:modified>
</cp:coreProperties>
</file>