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4" r:id="rId4"/>
    <p:sldId id="295" r:id="rId5"/>
    <p:sldId id="294" r:id="rId6"/>
    <p:sldId id="285" r:id="rId7"/>
    <p:sldId id="286" r:id="rId8"/>
    <p:sldId id="288" r:id="rId9"/>
    <p:sldId id="299" r:id="rId10"/>
    <p:sldId id="307" r:id="rId11"/>
    <p:sldId id="309" r:id="rId12"/>
    <p:sldId id="266" r:id="rId13"/>
    <p:sldId id="315" r:id="rId14"/>
    <p:sldId id="316" r:id="rId15"/>
    <p:sldId id="318" r:id="rId16"/>
    <p:sldId id="321" r:id="rId17"/>
    <p:sldId id="322" r:id="rId18"/>
    <p:sldId id="267" r:id="rId19"/>
    <p:sldId id="327" r:id="rId20"/>
    <p:sldId id="328" r:id="rId21"/>
    <p:sldId id="329" r:id="rId22"/>
    <p:sldId id="330" r:id="rId23"/>
    <p:sldId id="335" r:id="rId24"/>
    <p:sldId id="337" r:id="rId25"/>
    <p:sldId id="331" r:id="rId26"/>
    <p:sldId id="338" r:id="rId27"/>
    <p:sldId id="339" r:id="rId28"/>
    <p:sldId id="340" r:id="rId29"/>
    <p:sldId id="26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DCDAFC"/>
    <a:srgbClr val="746CF4"/>
    <a:srgbClr val="44546A"/>
    <a:srgbClr val="9791F7"/>
    <a:srgbClr val="B3A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4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1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4781665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컴퓨터공학과</a:t>
            </a:r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6064333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000" b="1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201835755</a:t>
            </a:r>
            <a:endParaRPr lang="ko-KR" altLang="en-US" sz="1000" b="1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7347001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최현훈</a:t>
            </a:r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3498903" y="1567090"/>
            <a:ext cx="5216472" cy="3221393"/>
          </a:xfrm>
          <a:custGeom>
            <a:avLst/>
            <a:gdLst>
              <a:gd name="connsiteX0" fmla="*/ 81769 w 5216472"/>
              <a:gd name="connsiteY0" fmla="*/ 0 h 3221393"/>
              <a:gd name="connsiteX1" fmla="*/ 1144844 w 5216472"/>
              <a:gd name="connsiteY1" fmla="*/ 0 h 3221393"/>
              <a:gd name="connsiteX2" fmla="*/ 1226612 w 5216472"/>
              <a:gd name="connsiteY2" fmla="*/ 81768 h 3221393"/>
              <a:gd name="connsiteX3" fmla="*/ 1226612 w 5216472"/>
              <a:gd name="connsiteY3" fmla="*/ 342900 h 3221393"/>
              <a:gd name="connsiteX4" fmla="*/ 5117711 w 5216472"/>
              <a:gd name="connsiteY4" fmla="*/ 342900 h 3221393"/>
              <a:gd name="connsiteX5" fmla="*/ 5124329 w 5216472"/>
              <a:gd name="connsiteY5" fmla="*/ 344236 h 3221393"/>
              <a:gd name="connsiteX6" fmla="*/ 5140271 w 5216472"/>
              <a:gd name="connsiteY6" fmla="*/ 344236 h 3221393"/>
              <a:gd name="connsiteX7" fmla="*/ 5140271 w 5216472"/>
              <a:gd name="connsiteY7" fmla="*/ 347455 h 3221393"/>
              <a:gd name="connsiteX8" fmla="*/ 5156153 w 5216472"/>
              <a:gd name="connsiteY8" fmla="*/ 350661 h 3221393"/>
              <a:gd name="connsiteX9" fmla="*/ 5216472 w 5216472"/>
              <a:gd name="connsiteY9" fmla="*/ 441661 h 3221393"/>
              <a:gd name="connsiteX10" fmla="*/ 5216472 w 5216472"/>
              <a:gd name="connsiteY10" fmla="*/ 3122632 h 3221393"/>
              <a:gd name="connsiteX11" fmla="*/ 5117711 w 5216472"/>
              <a:gd name="connsiteY11" fmla="*/ 3221393 h 3221393"/>
              <a:gd name="connsiteX12" fmla="*/ 98763 w 5216472"/>
              <a:gd name="connsiteY12" fmla="*/ 3221393 h 3221393"/>
              <a:gd name="connsiteX13" fmla="*/ 2 w 5216472"/>
              <a:gd name="connsiteY13" fmla="*/ 3122632 h 3221393"/>
              <a:gd name="connsiteX14" fmla="*/ 2 w 5216472"/>
              <a:gd name="connsiteY14" fmla="*/ 2878493 h 3221393"/>
              <a:gd name="connsiteX15" fmla="*/ 0 w 5216472"/>
              <a:gd name="connsiteY15" fmla="*/ 2878493 h 3221393"/>
              <a:gd name="connsiteX16" fmla="*/ 0 w 5216472"/>
              <a:gd name="connsiteY16" fmla="*/ 939438 h 3221393"/>
              <a:gd name="connsiteX17" fmla="*/ 0 w 5216472"/>
              <a:gd name="connsiteY17" fmla="*/ 439215 h 3221393"/>
              <a:gd name="connsiteX18" fmla="*/ 0 w 5216472"/>
              <a:gd name="connsiteY18" fmla="*/ 81768 h 3221393"/>
              <a:gd name="connsiteX19" fmla="*/ 81769 w 5216472"/>
              <a:gd name="connsiteY19" fmla="*/ 0 h 32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16472" h="3221393">
                <a:moveTo>
                  <a:pt x="81769" y="0"/>
                </a:moveTo>
                <a:lnTo>
                  <a:pt x="1144844" y="0"/>
                </a:lnTo>
                <a:cubicBezTo>
                  <a:pt x="1190003" y="0"/>
                  <a:pt x="1226612" y="36609"/>
                  <a:pt x="1226612" y="81768"/>
                </a:cubicBezTo>
                <a:lnTo>
                  <a:pt x="1226612" y="342900"/>
                </a:lnTo>
                <a:lnTo>
                  <a:pt x="5117711" y="342900"/>
                </a:lnTo>
                <a:lnTo>
                  <a:pt x="5124329" y="344236"/>
                </a:lnTo>
                <a:lnTo>
                  <a:pt x="5140271" y="344236"/>
                </a:lnTo>
                <a:lnTo>
                  <a:pt x="5140271" y="347455"/>
                </a:lnTo>
                <a:lnTo>
                  <a:pt x="5156153" y="350661"/>
                </a:lnTo>
                <a:cubicBezTo>
                  <a:pt x="5191600" y="365654"/>
                  <a:pt x="5216472" y="400753"/>
                  <a:pt x="5216472" y="441661"/>
                </a:cubicBezTo>
                <a:lnTo>
                  <a:pt x="5216472" y="3122632"/>
                </a:lnTo>
                <a:cubicBezTo>
                  <a:pt x="5216472" y="3177176"/>
                  <a:pt x="5172255" y="3221393"/>
                  <a:pt x="5117711" y="3221393"/>
                </a:cubicBezTo>
                <a:lnTo>
                  <a:pt x="98763" y="3221393"/>
                </a:lnTo>
                <a:cubicBezTo>
                  <a:pt x="44219" y="3221393"/>
                  <a:pt x="2" y="3177176"/>
                  <a:pt x="2" y="3122632"/>
                </a:cubicBezTo>
                <a:lnTo>
                  <a:pt x="2" y="2878493"/>
                </a:lnTo>
                <a:lnTo>
                  <a:pt x="0" y="2878493"/>
                </a:lnTo>
                <a:lnTo>
                  <a:pt x="0" y="939438"/>
                </a:lnTo>
                <a:lnTo>
                  <a:pt x="0" y="439215"/>
                </a:lnTo>
                <a:lnTo>
                  <a:pt x="0" y="81768"/>
                </a:lnTo>
                <a:cubicBezTo>
                  <a:pt x="0" y="36609"/>
                  <a:pt x="36609" y="0"/>
                  <a:pt x="81769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ctr">
            <a:noAutofit/>
          </a:bodyPr>
          <a:lstStyle/>
          <a:p>
            <a:pPr algn="ctr" latinLnBrk="0">
              <a:defRPr/>
            </a:pPr>
            <a:r>
              <a:rPr lang="ko-KR" altLang="en-US" sz="2800" kern="0" dirty="0">
                <a:solidFill>
                  <a:schemeClr val="accent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디지털 콘텐츠 기획안</a:t>
            </a:r>
            <a:endParaRPr lang="en-US" altLang="ko-KR" sz="2800" kern="0" dirty="0">
              <a:solidFill>
                <a:schemeClr val="accent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sz="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800" kern="0" dirty="0" err="1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PlaNet</a:t>
            </a:r>
            <a:endParaRPr lang="en-US" altLang="ko-KR" sz="800" kern="0" dirty="0">
              <a:solidFill>
                <a:schemeClr val="accent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59978" y="1916171"/>
            <a:ext cx="1044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3498903" y="1614715"/>
            <a:ext cx="12064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err="1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디지털콘텐츠기획</a:t>
            </a:r>
            <a:endParaRPr lang="ko-KR" altLang="en-US" sz="1000" b="1" dirty="0">
              <a:solidFill>
                <a:srgbClr val="746CF4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7762875" y="5053706"/>
            <a:ext cx="952500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</a:t>
            </a:r>
            <a:endParaRPr lang="ko-KR" altLang="en-US" sz="1100" dirty="0">
              <a:solidFill>
                <a:srgbClr val="746CF4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9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3503352 w 11810492"/>
              <a:gd name="connsiteY0" fmla="*/ 0 h 6412992"/>
              <a:gd name="connsiteX1" fmla="*/ 4912149 w 11810492"/>
              <a:gd name="connsiteY1" fmla="*/ 0 h 6412992"/>
              <a:gd name="connsiteX2" fmla="*/ 5020509 w 11810492"/>
              <a:gd name="connsiteY2" fmla="*/ 108360 h 6412992"/>
              <a:gd name="connsiteX3" fmla="*/ 5020509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3394992 w 11810492"/>
              <a:gd name="connsiteY12" fmla="*/ 444246 h 6412992"/>
              <a:gd name="connsiteX13" fmla="*/ 3394992 w 11810492"/>
              <a:gd name="connsiteY13" fmla="*/ 108360 h 6412992"/>
              <a:gd name="connsiteX14" fmla="*/ 3503352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3503352" y="0"/>
                </a:moveTo>
                <a:lnTo>
                  <a:pt x="4912149" y="0"/>
                </a:lnTo>
                <a:cubicBezTo>
                  <a:pt x="4971996" y="0"/>
                  <a:pt x="5020509" y="48514"/>
                  <a:pt x="5020509" y="108360"/>
                </a:cubicBezTo>
                <a:lnTo>
                  <a:pt x="5020509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3394992" y="444246"/>
                </a:lnTo>
                <a:lnTo>
                  <a:pt x="3394992" y="108360"/>
                </a:lnTo>
                <a:cubicBezTo>
                  <a:pt x="3394992" y="48514"/>
                  <a:pt x="3443506" y="0"/>
                  <a:pt x="3503352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749203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3697653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91E5177-78F1-4255-2012-03F4135C8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88310"/>
              </p:ext>
            </p:extLst>
          </p:nvPr>
        </p:nvGraphicFramePr>
        <p:xfrm>
          <a:off x="992394" y="1402548"/>
          <a:ext cx="10207212" cy="435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999">
                  <a:extLst>
                    <a:ext uri="{9D8B030D-6E8A-4147-A177-3AD203B41FA5}">
                      <a16:colId xmlns:a16="http://schemas.microsoft.com/office/drawing/2014/main" val="776984439"/>
                    </a:ext>
                  </a:extLst>
                </a:gridCol>
                <a:gridCol w="4384841">
                  <a:extLst>
                    <a:ext uri="{9D8B030D-6E8A-4147-A177-3AD203B41FA5}">
                      <a16:colId xmlns:a16="http://schemas.microsoft.com/office/drawing/2014/main" val="1046263795"/>
                    </a:ext>
                  </a:extLst>
                </a:gridCol>
                <a:gridCol w="4375372">
                  <a:extLst>
                    <a:ext uri="{9D8B030D-6E8A-4147-A177-3AD203B41FA5}">
                      <a16:colId xmlns:a16="http://schemas.microsoft.com/office/drawing/2014/main" val="4066213615"/>
                    </a:ext>
                  </a:extLst>
                </a:gridCol>
              </a:tblGrid>
              <a:tr h="67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             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강점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Strength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약점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Weakness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91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62761"/>
                  </a:ext>
                </a:extLst>
              </a:tr>
              <a:tr h="2008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기회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Opportunity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E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SO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indent="-171450" algn="just" fontAlgn="base">
                        <a:lnSpc>
                          <a:spcPct val="160000"/>
                        </a:lnSpc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사용자들이 자기 발전과 웰빙에 대한 관심이 증가하는데 맞춰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자기 발전을 위한 도구로서의 가치를 강조합니다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사용자들이 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를 통해 자신의 성과를 공유하고 상호작용하는 것을 선호하는 추세에 맞춰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성취를 기록하고 공유할 수 있는 기능을 제공합니다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 WO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초기 사용자 유치를 위해 사용자 경험을 강화하고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획득이나 레벨업을 쉽게 할 수 있도록 하여 진입 장벽을 낮춥니다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 간의 활발한 상호작용을 유도하기 위해 댓글을 남기거나 별똥별을 주고 받을 수 있는 기능을 도입합니다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57852"/>
                  </a:ext>
                </a:extLst>
              </a:tr>
              <a:tr h="1617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위협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Threat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 ST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indent="-171450" algn="just" fontAlgn="base">
                        <a:lnSpc>
                          <a:spcPct val="160000"/>
                        </a:lnSpc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경쟁 어플의 강세에 대응하기 위해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기존 어플과 차별화된 인증샷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 시스템과 레벨 시스템을 강조하여 사용자들에게 동기 부여를 제공하는 전략을 추구합니다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WT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indent="-171450" algn="just" fontAlgn="base">
                        <a:lnSpc>
                          <a:spcPct val="160000"/>
                        </a:lnSpc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경쟁 어플의 강세에 대비하여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사용자들에게 고객 경험의 우수성을 강조하는 전략을 수립합니다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사용자들의 피드백을 수용하고 지속적으로 개선하여 경쟁 </a:t>
                      </a:r>
                      <a:r>
                        <a:rPr lang="ko-KR" altLang="en-US" sz="1200" kern="0" spc="0" dirty="0" err="1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어플들과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차별화를 꾀합니다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0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9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571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5200848 w 11810492"/>
              <a:gd name="connsiteY0" fmla="*/ 0 h 6412992"/>
              <a:gd name="connsiteX1" fmla="*/ 6609644 w 11810492"/>
              <a:gd name="connsiteY1" fmla="*/ 0 h 6412992"/>
              <a:gd name="connsiteX2" fmla="*/ 6718004 w 11810492"/>
              <a:gd name="connsiteY2" fmla="*/ 108360 h 6412992"/>
              <a:gd name="connsiteX3" fmla="*/ 6718004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5092487 w 11810492"/>
              <a:gd name="connsiteY12" fmla="*/ 444246 h 6412992"/>
              <a:gd name="connsiteX13" fmla="*/ 5092487 w 11810492"/>
              <a:gd name="connsiteY13" fmla="*/ 108360 h 6412992"/>
              <a:gd name="connsiteX14" fmla="*/ 520084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5200848" y="0"/>
                </a:moveTo>
                <a:lnTo>
                  <a:pt x="6609644" y="0"/>
                </a:lnTo>
                <a:cubicBezTo>
                  <a:pt x="6669490" y="0"/>
                  <a:pt x="6718004" y="48514"/>
                  <a:pt x="6718004" y="108360"/>
                </a:cubicBezTo>
                <a:lnTo>
                  <a:pt x="6718004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5092487" y="444246"/>
                </a:lnTo>
                <a:lnTo>
                  <a:pt x="5092487" y="108360"/>
                </a:lnTo>
                <a:cubicBezTo>
                  <a:pt x="5092487" y="48514"/>
                  <a:pt x="5141001" y="0"/>
                  <a:pt x="520084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5457936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5406386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BE48B5-99F6-1B5D-9AB4-250F6FC33C8E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4P </a:t>
            </a: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A5A5A-7947-3357-1BED-92B505BA7361}"/>
              </a:ext>
            </a:extLst>
          </p:cNvPr>
          <p:cNvSpPr txBox="1"/>
          <p:nvPr/>
        </p:nvSpPr>
        <p:spPr>
          <a:xfrm>
            <a:off x="1536701" y="4087607"/>
            <a:ext cx="2261972" cy="123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 기능과 소셜 네트워킹 기능을 통합하여 제공</a:t>
            </a:r>
          </a:p>
          <a:p>
            <a:pPr marL="171450" indent="-171450" algn="just" fontAlgn="base">
              <a:lnSpc>
                <a:spcPct val="160000"/>
              </a:lnSpc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인증샷</a:t>
            </a:r>
            <a:r>
              <a:rPr lang="en-US" altLang="ko-KR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 시스템과 </a:t>
            </a:r>
            <a:r>
              <a:rPr lang="ko-KR" altLang="en-US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레벨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시스템으로 동기 부여와 성취감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4C393-DA3C-489D-C37E-5C02DDB805D0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제품 </a:t>
            </a:r>
            <a:r>
              <a:rPr lang="en-US" altLang="ko-KR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(Product)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73D464-B163-E44A-6712-E00229BA0778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6">
            <a:extLst>
              <a:ext uri="{FF2B5EF4-FFF2-40B4-BE49-F238E27FC236}">
                <a16:creationId xmlns:a16="http://schemas.microsoft.com/office/drawing/2014/main" id="{CCD9F69D-0703-1A75-25D0-DD7E1B5EA79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54047" y="3757587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B8773-5FB8-CEF8-14A4-D1A944471702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01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1F1FA2-8DCA-00D8-AE8D-3D97FD7C3464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장소 </a:t>
            </a:r>
            <a:r>
              <a:rPr lang="en-US" altLang="ko-KR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(Place)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A3658C-C6CB-D6FD-A7C0-228EB4B57B5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A475A5-3E1E-F621-D9CF-878CE51E588E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02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71B73-6591-1A4B-5ECE-7F2F52E07F70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홍보 </a:t>
            </a:r>
            <a:r>
              <a:rPr lang="en-US" altLang="ko-KR" sz="1400" b="1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(Promotion)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DC7407B-9EEA-6C03-AC71-F66BEF54661A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6FF8EC-FCEC-E535-6146-C2242723DDE5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03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9CDD79-0340-3DB7-9B00-930EB6DD0BDD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가격 </a:t>
            </a:r>
            <a:r>
              <a:rPr lang="en-US" altLang="ko-KR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(Price)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4BFE00E-6F81-2EE7-E52B-838204CB240C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AEDEEEA-9A8C-802D-B040-C82616A29EC7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04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C0DA8B-B5EA-EE4C-C981-129BAD88EC49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7F1A47-1BE0-BF3E-05D3-58B40B7EF260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CD6E3C-B164-23FC-1140-B69DDEF7D572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28683616-5CDC-C39A-3551-0D1DA797FF0B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3" name="평행 사변형 62">
            <a:extLst>
              <a:ext uri="{FF2B5EF4-FFF2-40B4-BE49-F238E27FC236}">
                <a16:creationId xmlns:a16="http://schemas.microsoft.com/office/drawing/2014/main" id="{6B3BCBC6-D60F-4AB1-7FDA-66CAF5159A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4" name="평행 사변형 63">
            <a:extLst>
              <a:ext uri="{FF2B5EF4-FFF2-40B4-BE49-F238E27FC236}">
                <a16:creationId xmlns:a16="http://schemas.microsoft.com/office/drawing/2014/main" id="{774FAF68-1A08-A112-1882-27BED8D55A4B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54CB12-B547-BFF0-1452-3D03C9B2AD2A}"/>
              </a:ext>
            </a:extLst>
          </p:cNvPr>
          <p:cNvSpPr txBox="1"/>
          <p:nvPr/>
        </p:nvSpPr>
        <p:spPr>
          <a:xfrm>
            <a:off x="3863066" y="3808092"/>
            <a:ext cx="2231477" cy="6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 앱으로 제공되는 서비스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Android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플랫폼에서 다운 가능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9D4C91-EB67-573A-8E60-DD86AD3C14A7}"/>
              </a:ext>
            </a:extLst>
          </p:cNvPr>
          <p:cNvSpPr txBox="1"/>
          <p:nvPr/>
        </p:nvSpPr>
        <p:spPr>
          <a:xfrm>
            <a:off x="6106634" y="2659729"/>
            <a:ext cx="2231477" cy="153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온라인 광고를 통한 홍보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미디어 플랫폼을 활용한 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유저들의 성과 공유 및 추천을 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통한 참여 확대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C3F06C-5F24-9817-9523-7B130415D0EE}"/>
              </a:ext>
            </a:extLst>
          </p:cNvPr>
          <p:cNvSpPr txBox="1"/>
          <p:nvPr/>
        </p:nvSpPr>
        <p:spPr>
          <a:xfrm>
            <a:off x="8309665" y="2465074"/>
            <a:ext cx="2383754" cy="6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무료로 다운로드 및 사용 가능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구글 </a:t>
            </a:r>
            <a:r>
              <a:rPr lang="en-US" altLang="ko-KR" sz="1200" kern="0" dirty="0" err="1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AdMob</a:t>
            </a:r>
            <a:r>
              <a:rPr lang="ko-KR" altLang="en-US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수익 창출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D3866ED4-6D73-B3B4-DAE3-D91B5DD9EC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29300" y="3115289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7" name="Freeform 6">
            <a:extLst>
              <a:ext uri="{FF2B5EF4-FFF2-40B4-BE49-F238E27FC236}">
                <a16:creationId xmlns:a16="http://schemas.microsoft.com/office/drawing/2014/main" id="{6C5BDD6D-2292-C01F-EFB0-97CDEAEE4DB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92618" y="2488119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E9A7456-2AB1-F483-30C6-5D722583BFF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9302914" y="1849643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4533505" y="1899127"/>
            <a:ext cx="3022852" cy="30228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FB44793-900B-7CA9-E707-D81C8A6C29E8}"/>
              </a:ext>
            </a:extLst>
          </p:cNvPr>
          <p:cNvGrpSpPr/>
          <p:nvPr/>
        </p:nvGrpSpPr>
        <p:grpSpPr>
          <a:xfrm>
            <a:off x="3158573" y="4148717"/>
            <a:ext cx="5918904" cy="1583828"/>
            <a:chOff x="1011880" y="2681162"/>
            <a:chExt cx="5918904" cy="15838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5BA904-46A1-B3C6-92AD-90B9A992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9973" y="2681162"/>
              <a:ext cx="1440811" cy="14408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B912EF-0A55-054F-2195-B9AD3054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33" b="90698" l="3458" r="95888">
                          <a14:foregroundMark x1="5327" y1="59884" x2="8131" y2="38372"/>
                          <a14:foregroundMark x1="8131" y1="38372" x2="15234" y2="38663"/>
                          <a14:foregroundMark x1="15234" y1="38663" x2="15701" y2="43314"/>
                          <a14:foregroundMark x1="25421" y1="24709" x2="26822" y2="47674"/>
                          <a14:foregroundMark x1="26822" y1="47674" x2="26262" y2="60465"/>
                          <a14:foregroundMark x1="36822" y1="63372" x2="34112" y2="43605"/>
                          <a14:foregroundMark x1="34112" y1="43605" x2="41589" y2="36047"/>
                          <a14:foregroundMark x1="41589" y1="36047" x2="44953" y2="46512"/>
                          <a14:foregroundMark x1="44953" y1="46512" x2="45140" y2="61919"/>
                          <a14:foregroundMark x1="38692" y1="70640" x2="38037" y2="69186"/>
                          <a14:foregroundMark x1="40000" y1="57558" x2="38692" y2="65988"/>
                          <a14:foregroundMark x1="23458" y1="7558" x2="24486" y2="8140"/>
                          <a14:foregroundMark x1="21682" y1="6395" x2="23458" y2="11919"/>
                          <a14:foregroundMark x1="4860" y1="45058" x2="5140" y2="68023"/>
                          <a14:foregroundMark x1="5140" y1="68023" x2="3551" y2="82267"/>
                          <a14:foregroundMark x1="3551" y1="82267" x2="5514" y2="90698"/>
                          <a14:foregroundMark x1="78131" y1="30233" x2="84019" y2="35465"/>
                          <a14:foregroundMark x1="84019" y1="35465" x2="83458" y2="50000"/>
                          <a14:foregroundMark x1="83458" y1="50000" x2="83084" y2="50581"/>
                          <a14:foregroundMark x1="91495" y1="17442" x2="94112" y2="62209"/>
                          <a14:foregroundMark x1="94112" y1="62209" x2="94299" y2="62500"/>
                          <a14:foregroundMark x1="74206" y1="43314" x2="76168" y2="60174"/>
                          <a14:foregroundMark x1="76168" y1="60174" x2="79720" y2="69767"/>
                          <a14:foregroundMark x1="94393" y1="65407" x2="95981" y2="69186"/>
                          <a14:foregroundMark x1="58879" y1="5233" x2="59626" y2="7849"/>
                          <a14:backgroundMark x1="59159" y1="38081" x2="58785" y2="48256"/>
                          <a14:backgroundMark x1="59252" y1="29942" x2="59065" y2="35174"/>
                          <a14:backgroundMark x1="59346" y1="55233" x2="59626" y2="73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1880" y="2824179"/>
              <a:ext cx="4481594" cy="14408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3F8B28-214F-75FC-EE69-B830D45D95BD}"/>
              </a:ext>
            </a:extLst>
          </p:cNvPr>
          <p:cNvSpPr txBox="1"/>
          <p:nvPr/>
        </p:nvSpPr>
        <p:spPr>
          <a:xfrm>
            <a:off x="1159691" y="1596274"/>
            <a:ext cx="9916668" cy="224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P</a:t>
            </a:r>
            <a:r>
              <a:rPr lang="en-US" altLang="ko-KR" kern="0" spc="0" dirty="0" err="1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laNet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‘Plan'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‘Network'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결합으로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만들어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 이름으로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 도구와 소통을 위한 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 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플랫폼의 융합을 상징합니다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사용자들이 자신의 목표를 설정하고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사용자들로부터 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동기부여를 받아 성장할 수 있도록 돕고자 하였으며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SNS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자기 발전과 성장을 위한 의미 있는 도구로 </a:t>
            </a:r>
            <a:endParaRPr lang="en-US" altLang="ko-KR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활용할 수 있는 가능성을 제시하고자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지었습니다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FB44793-900B-7CA9-E707-D81C8A6C29E8}"/>
              </a:ext>
            </a:extLst>
          </p:cNvPr>
          <p:cNvGrpSpPr/>
          <p:nvPr/>
        </p:nvGrpSpPr>
        <p:grpSpPr>
          <a:xfrm>
            <a:off x="4578534" y="1361793"/>
            <a:ext cx="3078981" cy="888026"/>
            <a:chOff x="1011880" y="2681162"/>
            <a:chExt cx="5918904" cy="15838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5BA904-46A1-B3C6-92AD-90B9A992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9973" y="2681162"/>
              <a:ext cx="1440811" cy="14408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B912EF-0A55-054F-2195-B9AD3054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33" b="90698" l="3458" r="95888">
                          <a14:foregroundMark x1="5327" y1="59884" x2="8131" y2="38372"/>
                          <a14:foregroundMark x1="8131" y1="38372" x2="15234" y2="38663"/>
                          <a14:foregroundMark x1="15234" y1="38663" x2="15701" y2="43314"/>
                          <a14:foregroundMark x1="25421" y1="24709" x2="26822" y2="47674"/>
                          <a14:foregroundMark x1="26822" y1="47674" x2="26262" y2="60465"/>
                          <a14:foregroundMark x1="36822" y1="63372" x2="34112" y2="43605"/>
                          <a14:foregroundMark x1="34112" y1="43605" x2="41589" y2="36047"/>
                          <a14:foregroundMark x1="41589" y1="36047" x2="44953" y2="46512"/>
                          <a14:foregroundMark x1="44953" y1="46512" x2="45140" y2="61919"/>
                          <a14:foregroundMark x1="38692" y1="70640" x2="38037" y2="69186"/>
                          <a14:foregroundMark x1="40000" y1="57558" x2="38692" y2="65988"/>
                          <a14:foregroundMark x1="23458" y1="7558" x2="24486" y2="8140"/>
                          <a14:foregroundMark x1="21682" y1="6395" x2="23458" y2="11919"/>
                          <a14:foregroundMark x1="4860" y1="45058" x2="5140" y2="68023"/>
                          <a14:foregroundMark x1="5140" y1="68023" x2="3551" y2="82267"/>
                          <a14:foregroundMark x1="3551" y1="82267" x2="5514" y2="90698"/>
                          <a14:foregroundMark x1="78131" y1="30233" x2="84019" y2="35465"/>
                          <a14:foregroundMark x1="84019" y1="35465" x2="83458" y2="50000"/>
                          <a14:foregroundMark x1="83458" y1="50000" x2="83084" y2="50581"/>
                          <a14:foregroundMark x1="91495" y1="17442" x2="94112" y2="62209"/>
                          <a14:foregroundMark x1="94112" y1="62209" x2="94299" y2="62500"/>
                          <a14:foregroundMark x1="74206" y1="43314" x2="76168" y2="60174"/>
                          <a14:foregroundMark x1="76168" y1="60174" x2="79720" y2="69767"/>
                          <a14:foregroundMark x1="94393" y1="65407" x2="95981" y2="69186"/>
                          <a14:foregroundMark x1="58879" y1="5233" x2="59626" y2="7849"/>
                          <a14:backgroundMark x1="59159" y1="38081" x2="58785" y2="48256"/>
                          <a14:backgroundMark x1="59252" y1="29942" x2="59065" y2="35174"/>
                          <a14:backgroundMark x1="59346" y1="55233" x2="59626" y2="73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1880" y="2824179"/>
              <a:ext cx="4481594" cy="14408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3F8B28-214F-75FC-EE69-B830D45D95BD}"/>
              </a:ext>
            </a:extLst>
          </p:cNvPr>
          <p:cNvSpPr txBox="1"/>
          <p:nvPr/>
        </p:nvSpPr>
        <p:spPr>
          <a:xfrm>
            <a:off x="1086597" y="2252337"/>
            <a:ext cx="9916668" cy="4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</a:p>
        </p:txBody>
      </p:sp>
      <p:sp>
        <p:nvSpPr>
          <p:cNvPr id="8" name="모서리가 둥근 직사각형 72">
            <a:extLst>
              <a:ext uri="{FF2B5EF4-FFF2-40B4-BE49-F238E27FC236}">
                <a16:creationId xmlns:a16="http://schemas.microsoft.com/office/drawing/2014/main" id="{9E9C927E-98F6-7A81-438B-CE808E73402B}"/>
              </a:ext>
            </a:extLst>
          </p:cNvPr>
          <p:cNvSpPr/>
          <p:nvPr/>
        </p:nvSpPr>
        <p:spPr>
          <a:xfrm>
            <a:off x="5361405" y="3072206"/>
            <a:ext cx="1255190" cy="356794"/>
          </a:xfrm>
          <a:prstGeom prst="roundRect">
            <a:avLst>
              <a:gd name="adj" fmla="val 50000"/>
            </a:avLst>
          </a:prstGeom>
          <a:solidFill>
            <a:srgbClr val="746C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핵심기능</a:t>
            </a:r>
          </a:p>
        </p:txBody>
      </p:sp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3520260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일 관리 기능</a:t>
            </a:r>
          </a:p>
        </p:txBody>
      </p:sp>
      <p:sp>
        <p:nvSpPr>
          <p:cNvPr id="11" name="모서리가 둥근 직사각형 72">
            <a:extLst>
              <a:ext uri="{FF2B5EF4-FFF2-40B4-BE49-F238E27FC236}">
                <a16:creationId xmlns:a16="http://schemas.microsoft.com/office/drawing/2014/main" id="{76E4104F-B884-6899-E8A4-00B9AE2F0F22}"/>
              </a:ext>
            </a:extLst>
          </p:cNvPr>
          <p:cNvSpPr/>
          <p:nvPr/>
        </p:nvSpPr>
        <p:spPr>
          <a:xfrm>
            <a:off x="4449508" y="3966274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기능</a:t>
            </a:r>
          </a:p>
        </p:txBody>
      </p:sp>
      <p:sp>
        <p:nvSpPr>
          <p:cNvPr id="15" name="모서리가 둥근 직사각형 72">
            <a:extLst>
              <a:ext uri="{FF2B5EF4-FFF2-40B4-BE49-F238E27FC236}">
                <a16:creationId xmlns:a16="http://schemas.microsoft.com/office/drawing/2014/main" id="{ADF07A1A-8520-7DEC-952C-D965386B66A9}"/>
              </a:ext>
            </a:extLst>
          </p:cNvPr>
          <p:cNvSpPr/>
          <p:nvPr/>
        </p:nvSpPr>
        <p:spPr>
          <a:xfrm>
            <a:off x="4449508" y="4404641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별똥별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레벨 시스템</a:t>
            </a:r>
          </a:p>
        </p:txBody>
      </p:sp>
      <p:sp>
        <p:nvSpPr>
          <p:cNvPr id="19" name="모서리가 둥근 직사각형 72">
            <a:extLst>
              <a:ext uri="{FF2B5EF4-FFF2-40B4-BE49-F238E27FC236}">
                <a16:creationId xmlns:a16="http://schemas.microsoft.com/office/drawing/2014/main" id="{6FAD1FCD-EC1E-809B-A5C8-08C474C02E6A}"/>
              </a:ext>
            </a:extLst>
          </p:cNvPr>
          <p:cNvSpPr/>
          <p:nvPr/>
        </p:nvSpPr>
        <p:spPr>
          <a:xfrm>
            <a:off x="4449508" y="4852583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성분</a:t>
            </a:r>
          </a:p>
        </p:txBody>
      </p:sp>
    </p:spTree>
    <p:extLst>
      <p:ext uri="{BB962C8B-B14F-4D97-AF65-F5344CB8AC3E}">
        <p14:creationId xmlns:p14="http://schemas.microsoft.com/office/powerpoint/2010/main" val="323561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일 관리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47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할 일 목록을 생성하여 자신의 할 일을 효과적으로 관리할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F49F2C4-D3FE-942B-B28D-3E49E4083C99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4F174-BEEB-3E42-E012-23B45415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67" y="2734012"/>
            <a:ext cx="2793664" cy="3319330"/>
          </a:xfrm>
          <a:prstGeom prst="roundRect">
            <a:avLst>
              <a:gd name="adj" fmla="val 721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596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91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자신의 완료한 할 일을 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공유할 수 있으며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사람들과 댓글과 별똥별을 통해 상호작용하고 응원을 받을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206C3D-41E7-F54D-8C0B-3D74F4F8349E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5455DA-1E16-7962-EA36-1F876F5E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42" y="3092768"/>
            <a:ext cx="2340635" cy="3187040"/>
          </a:xfrm>
          <a:prstGeom prst="roundRect">
            <a:avLst>
              <a:gd name="adj" fmla="val 35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226B4D-8293-37E1-3DC5-EF29A1A871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9798" y="3446826"/>
            <a:ext cx="2761462" cy="1980369"/>
          </a:xfrm>
          <a:prstGeom prst="roundRect">
            <a:avLst>
              <a:gd name="adj" fmla="val 936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72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별똥별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레벨 시스템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136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별똥별은 사용자들이 자신의 할 일을 완료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후 올린 인증샷 게시물에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사용자들이 남기는 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좋아요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같은 기능으로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별똥별을 모아 유저 페이지에 표시되는 레벨을 올릴 수 있으며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사용자들은 자신의 성장과 발전을 더욱 의미 있게 느낄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C58FB4-28B5-A938-D94C-AD28DD3F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52" y="4086819"/>
            <a:ext cx="1228231" cy="122823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9D693B-046A-EC88-1414-D8AC06668FA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FEABF4-BA23-F944-7B7A-4531F301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561" y="3685918"/>
            <a:ext cx="4439706" cy="24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소셜 성분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91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서로의 할 일을 확인하고 응원하기를 통해 별똥별을 선물할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사용자들은 </a:t>
            </a:r>
            <a:r>
              <a:rPr lang="ko-KR" altLang="en-US" sz="18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친구들과의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상호작용을 통해 더욱 즐거운 경험을 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9D693B-046A-EC88-1414-D8AC06668FA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4BBDF4-8DEC-D9D0-09E5-CB665E341B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206"/>
          <a:stretch/>
        </p:blipFill>
        <p:spPr>
          <a:xfrm>
            <a:off x="3772970" y="3422731"/>
            <a:ext cx="4646059" cy="24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noFill/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 라인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63083C-9122-3D13-9309-26361B71CCDB}"/>
              </a:ext>
            </a:extLst>
          </p:cNvPr>
          <p:cNvGrpSpPr/>
          <p:nvPr/>
        </p:nvGrpSpPr>
        <p:grpSpPr>
          <a:xfrm>
            <a:off x="524476" y="1632150"/>
            <a:ext cx="864368" cy="402426"/>
            <a:chOff x="2079589" y="1599118"/>
            <a:chExt cx="1052231" cy="7326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2069B8-D447-405E-8B51-8095CD3DEBF4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00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" name="사각형: 둥근 위쪽 모서리 6">
              <a:extLst>
                <a:ext uri="{FF2B5EF4-FFF2-40B4-BE49-F238E27FC236}">
                  <a16:creationId xmlns:a16="http://schemas.microsoft.com/office/drawing/2014/main" id="{67523DA3-52B2-4B5C-740B-6C27DE947DF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시작화면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6C650D-DB7A-D6BB-FEDD-AD6FC38CAC27}"/>
              </a:ext>
            </a:extLst>
          </p:cNvPr>
          <p:cNvGrpSpPr/>
          <p:nvPr/>
        </p:nvGrpSpPr>
        <p:grpSpPr>
          <a:xfrm>
            <a:off x="524476" y="2603047"/>
            <a:ext cx="864368" cy="402426"/>
            <a:chOff x="2079589" y="1599118"/>
            <a:chExt cx="1052231" cy="7326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B1881C-9DD2-7420-5C5A-8440D34E2A17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" name="사각형: 둥근 위쪽 모서리 6">
              <a:extLst>
                <a:ext uri="{FF2B5EF4-FFF2-40B4-BE49-F238E27FC236}">
                  <a16:creationId xmlns:a16="http://schemas.microsoft.com/office/drawing/2014/main" id="{3238AF8A-27D8-31CD-4AD8-8495BF031221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로그인</a:t>
              </a:r>
              <a:r>
                <a:rPr lang="en-US" altLang="ko-KR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</a:t>
              </a:r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회원가입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CA0958-2795-8AAF-6EAF-CA5D877C7C3A}"/>
              </a:ext>
            </a:extLst>
          </p:cNvPr>
          <p:cNvGrpSpPr/>
          <p:nvPr/>
        </p:nvGrpSpPr>
        <p:grpSpPr>
          <a:xfrm>
            <a:off x="1534006" y="2601588"/>
            <a:ext cx="864368" cy="402425"/>
            <a:chOff x="2079589" y="1599120"/>
            <a:chExt cx="1052231" cy="7326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55B0EC-B6F5-FDAF-E154-1C9A4E49AF55}"/>
                </a:ext>
              </a:extLst>
            </p:cNvPr>
            <p:cNvSpPr/>
            <p:nvPr/>
          </p:nvSpPr>
          <p:spPr>
            <a:xfrm>
              <a:off x="2079589" y="1599120"/>
              <a:ext cx="1052231" cy="248839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4" name="사각형: 둥근 위쪽 모서리 6">
              <a:extLst>
                <a:ext uri="{FF2B5EF4-FFF2-40B4-BE49-F238E27FC236}">
                  <a16:creationId xmlns:a16="http://schemas.microsoft.com/office/drawing/2014/main" id="{D6F12E91-4C8C-6D24-8D27-2AE68F61053A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프로필 설정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38D52C-4EBC-5CE9-8DE0-038AFC8CC23A}"/>
              </a:ext>
            </a:extLst>
          </p:cNvPr>
          <p:cNvGrpSpPr/>
          <p:nvPr/>
        </p:nvGrpSpPr>
        <p:grpSpPr>
          <a:xfrm>
            <a:off x="524476" y="3564239"/>
            <a:ext cx="864368" cy="402426"/>
            <a:chOff x="2079589" y="1599118"/>
            <a:chExt cx="1052231" cy="73260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F5D70E-D1B0-BC24-BBCB-C07B0B1C3DE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7" name="사각형: 둥근 위쪽 모서리 6">
              <a:extLst>
                <a:ext uri="{FF2B5EF4-FFF2-40B4-BE49-F238E27FC236}">
                  <a16:creationId xmlns:a16="http://schemas.microsoft.com/office/drawing/2014/main" id="{86B089D7-A128-2325-65C0-FC51FD251940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메인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853C49-68B5-E4C5-9DB5-F45E44D70E85}"/>
              </a:ext>
            </a:extLst>
          </p:cNvPr>
          <p:cNvGrpSpPr/>
          <p:nvPr/>
        </p:nvGrpSpPr>
        <p:grpSpPr>
          <a:xfrm>
            <a:off x="524476" y="4522224"/>
            <a:ext cx="864368" cy="402426"/>
            <a:chOff x="2079589" y="1599118"/>
            <a:chExt cx="1052231" cy="73260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14C45B6-BBA5-6E9B-02AD-5E712D01DE1D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0201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6" name="사각형: 둥근 위쪽 모서리 6">
              <a:extLst>
                <a:ext uri="{FF2B5EF4-FFF2-40B4-BE49-F238E27FC236}">
                  <a16:creationId xmlns:a16="http://schemas.microsoft.com/office/drawing/2014/main" id="{BABD5BCB-74F0-16F3-51DB-6838E27B1A4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스크롤 </a:t>
              </a:r>
              <a:r>
                <a:rPr lang="ko-KR" altLang="en-US" sz="1000" dirty="0" err="1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피드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6430F7-B930-2921-D1F8-9EAA6A7BB3FA}"/>
              </a:ext>
            </a:extLst>
          </p:cNvPr>
          <p:cNvGrpSpPr/>
          <p:nvPr/>
        </p:nvGrpSpPr>
        <p:grpSpPr>
          <a:xfrm>
            <a:off x="524476" y="5474781"/>
            <a:ext cx="864368" cy="402426"/>
            <a:chOff x="2079589" y="1599118"/>
            <a:chExt cx="1052231" cy="73260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6CDD283-9EBC-81DE-A64E-63B5DAE6CC03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020101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6" name="사각형: 둥근 위쪽 모서리 6">
              <a:extLst>
                <a:ext uri="{FF2B5EF4-FFF2-40B4-BE49-F238E27FC236}">
                  <a16:creationId xmlns:a16="http://schemas.microsoft.com/office/drawing/2014/main" id="{B8F0C0FC-0EE9-3BC7-50B5-998E8D526A3D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댓글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FD0803-4359-2A63-87D1-F57D4B87682F}"/>
              </a:ext>
            </a:extLst>
          </p:cNvPr>
          <p:cNvGrpSpPr/>
          <p:nvPr/>
        </p:nvGrpSpPr>
        <p:grpSpPr>
          <a:xfrm>
            <a:off x="2227439" y="3568774"/>
            <a:ext cx="864368" cy="402426"/>
            <a:chOff x="2079589" y="1599118"/>
            <a:chExt cx="1052231" cy="7326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3FD695-14D4-FE90-9A73-C2A151AE6EE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2" name="사각형: 둥근 위쪽 모서리 6">
              <a:extLst>
                <a:ext uri="{FF2B5EF4-FFF2-40B4-BE49-F238E27FC236}">
                  <a16:creationId xmlns:a16="http://schemas.microsoft.com/office/drawing/2014/main" id="{893F7D4D-4238-2EA7-59DF-AD73325ABA82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탐색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E04775-3F1C-9B62-5437-DCC13C1AA971}"/>
              </a:ext>
            </a:extLst>
          </p:cNvPr>
          <p:cNvGrpSpPr/>
          <p:nvPr/>
        </p:nvGrpSpPr>
        <p:grpSpPr>
          <a:xfrm>
            <a:off x="2227963" y="4520362"/>
            <a:ext cx="864368" cy="402426"/>
            <a:chOff x="2079589" y="1599118"/>
            <a:chExt cx="1052231" cy="73260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F4F7236-204F-A391-A56A-593373045AE2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5" name="사각형: 둥근 위쪽 모서리 6">
              <a:extLst>
                <a:ext uri="{FF2B5EF4-FFF2-40B4-BE49-F238E27FC236}">
                  <a16:creationId xmlns:a16="http://schemas.microsoft.com/office/drawing/2014/main" id="{B75F254C-E425-C0BC-4D05-23FA1C8499C6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그리드 </a:t>
              </a:r>
              <a:r>
                <a:rPr lang="ko-KR" altLang="en-US" sz="1000" dirty="0" err="1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피드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7EF221A-D0C2-B4AF-EB4C-BCB41AF8DACD}"/>
              </a:ext>
            </a:extLst>
          </p:cNvPr>
          <p:cNvGrpSpPr/>
          <p:nvPr/>
        </p:nvGrpSpPr>
        <p:grpSpPr>
          <a:xfrm>
            <a:off x="2227439" y="5474930"/>
            <a:ext cx="864368" cy="402426"/>
            <a:chOff x="2079589" y="1599118"/>
            <a:chExt cx="1052231" cy="73260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8D8EEB-326F-5100-1E24-0D095DC6E45A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4" name="사각형: 둥근 위쪽 모서리 6">
              <a:extLst>
                <a:ext uri="{FF2B5EF4-FFF2-40B4-BE49-F238E27FC236}">
                  <a16:creationId xmlns:a16="http://schemas.microsoft.com/office/drawing/2014/main" id="{AC7CF593-56A2-FC77-1BCB-C75C0428A49B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상세화면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9436351-1F3F-EE40-7FF5-408973A67F37}"/>
              </a:ext>
            </a:extLst>
          </p:cNvPr>
          <p:cNvGrpSpPr/>
          <p:nvPr/>
        </p:nvGrpSpPr>
        <p:grpSpPr>
          <a:xfrm>
            <a:off x="7410217" y="3537320"/>
            <a:ext cx="864368" cy="402426"/>
            <a:chOff x="2079589" y="1599118"/>
            <a:chExt cx="1052231" cy="7326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D86DCC-5ECF-9853-3472-24C081EB915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0" name="사각형: 둥근 위쪽 모서리 6">
              <a:extLst>
                <a:ext uri="{FF2B5EF4-FFF2-40B4-BE49-F238E27FC236}">
                  <a16:creationId xmlns:a16="http://schemas.microsoft.com/office/drawing/2014/main" id="{552442F7-9F74-72D1-DBF5-BFD537F554A7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유저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3BA4FE-9B2F-5045-2874-8EF191F92524}"/>
              </a:ext>
            </a:extLst>
          </p:cNvPr>
          <p:cNvGrpSpPr/>
          <p:nvPr/>
        </p:nvGrpSpPr>
        <p:grpSpPr>
          <a:xfrm>
            <a:off x="5953493" y="4520213"/>
            <a:ext cx="864368" cy="402426"/>
            <a:chOff x="2079589" y="1599118"/>
            <a:chExt cx="1052231" cy="73260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5A8209F-507C-2397-3DEF-BC5147224EAD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3" name="사각형: 둥근 위쪽 모서리 6">
              <a:extLst>
                <a:ext uri="{FF2B5EF4-FFF2-40B4-BE49-F238E27FC236}">
                  <a16:creationId xmlns:a16="http://schemas.microsoft.com/office/drawing/2014/main" id="{0A0013E8-053E-09BF-1054-F8E7AA7B068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설정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4A9CA83-2A59-6DA4-EA50-307665C06168}"/>
              </a:ext>
            </a:extLst>
          </p:cNvPr>
          <p:cNvGrpSpPr/>
          <p:nvPr/>
        </p:nvGrpSpPr>
        <p:grpSpPr>
          <a:xfrm>
            <a:off x="8818470" y="4493707"/>
            <a:ext cx="864368" cy="402426"/>
            <a:chOff x="2079589" y="1599118"/>
            <a:chExt cx="1052231" cy="73260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A71AF6E-BB79-446E-E4FE-1E728B28B748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6" name="사각형: 둥근 위쪽 모서리 6">
              <a:extLst>
                <a:ext uri="{FF2B5EF4-FFF2-40B4-BE49-F238E27FC236}">
                  <a16:creationId xmlns:a16="http://schemas.microsoft.com/office/drawing/2014/main" id="{D986D9CA-B8AA-79C7-7779-C83D933FA432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투두리스트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78DA6B7-A16C-D191-83BD-91C951502CAB}"/>
              </a:ext>
            </a:extLst>
          </p:cNvPr>
          <p:cNvGrpSpPr/>
          <p:nvPr/>
        </p:nvGrpSpPr>
        <p:grpSpPr>
          <a:xfrm>
            <a:off x="3899778" y="3537320"/>
            <a:ext cx="864368" cy="402426"/>
            <a:chOff x="2079589" y="1599118"/>
            <a:chExt cx="1052231" cy="73260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045BD3B-AF1C-A44A-BBC9-DF33AC4F71B8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9" name="사각형: 둥근 위쪽 모서리 6">
              <a:extLst>
                <a:ext uri="{FF2B5EF4-FFF2-40B4-BE49-F238E27FC236}">
                  <a16:creationId xmlns:a16="http://schemas.microsoft.com/office/drawing/2014/main" id="{8E480922-5BAB-6670-CF20-0C765D93ABC4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업로드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AEEDFD-E8E8-86D8-2C3E-C581CC288CA0}"/>
              </a:ext>
            </a:extLst>
          </p:cNvPr>
          <p:cNvGrpSpPr/>
          <p:nvPr/>
        </p:nvGrpSpPr>
        <p:grpSpPr>
          <a:xfrm>
            <a:off x="5949075" y="5471252"/>
            <a:ext cx="864368" cy="402426"/>
            <a:chOff x="2079589" y="1599118"/>
            <a:chExt cx="1052231" cy="73260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31C0EEF-3913-DAD7-005E-3CEC5F2EF78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060102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2" name="사각형: 둥근 위쪽 모서리 6">
              <a:extLst>
                <a:ext uri="{FF2B5EF4-FFF2-40B4-BE49-F238E27FC236}">
                  <a16:creationId xmlns:a16="http://schemas.microsoft.com/office/drawing/2014/main" id="{8153ADF3-0080-172C-3C3A-D82A6585343C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비밀번호 설정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F4F378E-41E4-B74B-D759-07ED41A706CE}"/>
              </a:ext>
            </a:extLst>
          </p:cNvPr>
          <p:cNvGrpSpPr/>
          <p:nvPr/>
        </p:nvGrpSpPr>
        <p:grpSpPr>
          <a:xfrm>
            <a:off x="8162617" y="5474781"/>
            <a:ext cx="864368" cy="402426"/>
            <a:chOff x="2079589" y="1599118"/>
            <a:chExt cx="1052231" cy="73260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9EC02B-3ECC-FACE-C94E-DBE25262643F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060301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5" name="사각형: 둥근 위쪽 모서리 6">
              <a:extLst>
                <a:ext uri="{FF2B5EF4-FFF2-40B4-BE49-F238E27FC236}">
                  <a16:creationId xmlns:a16="http://schemas.microsoft.com/office/drawing/2014/main" id="{61683B71-869E-68F0-B356-EDE84713C0C7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인증샷 업로드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66F6A1B-1A31-ED50-00C7-09B1AC1A785D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>
            <a:off x="956660" y="2034576"/>
            <a:ext cx="0" cy="56847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D63A554-A440-E809-6FE6-B26810E14A39}"/>
              </a:ext>
            </a:extLst>
          </p:cNvPr>
          <p:cNvCxnSpPr>
            <a:stCxn id="10" idx="1"/>
            <a:endCxn id="26" idx="0"/>
          </p:cNvCxnSpPr>
          <p:nvPr/>
        </p:nvCxnSpPr>
        <p:spPr>
          <a:xfrm>
            <a:off x="956660" y="3005473"/>
            <a:ext cx="0" cy="558766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0641BD3-4F83-B3A1-3CAA-38C054B60CCF}"/>
              </a:ext>
            </a:extLst>
          </p:cNvPr>
          <p:cNvCxnSpPr>
            <a:stCxn id="27" idx="1"/>
            <a:endCxn id="35" idx="0"/>
          </p:cNvCxnSpPr>
          <p:nvPr/>
        </p:nvCxnSpPr>
        <p:spPr>
          <a:xfrm>
            <a:off x="956660" y="3966665"/>
            <a:ext cx="0" cy="555559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51D1716-3F9C-B51D-CE28-F127095FCBF7}"/>
              </a:ext>
            </a:extLst>
          </p:cNvPr>
          <p:cNvCxnSpPr>
            <a:stCxn id="36" idx="1"/>
            <a:endCxn id="44" idx="0"/>
          </p:cNvCxnSpPr>
          <p:nvPr/>
        </p:nvCxnSpPr>
        <p:spPr>
          <a:xfrm>
            <a:off x="956660" y="4924650"/>
            <a:ext cx="0" cy="55013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958A646-EDF6-5885-265F-1536B48EE0FB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380529" y="2871155"/>
            <a:ext cx="153477" cy="2283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6E13BE8-BA16-03A0-8993-656DCB3F11D7}"/>
              </a:ext>
            </a:extLst>
          </p:cNvPr>
          <p:cNvCxnSpPr>
            <a:cxnSpLocks/>
          </p:cNvCxnSpPr>
          <p:nvPr/>
        </p:nvCxnSpPr>
        <p:spPr>
          <a:xfrm>
            <a:off x="956660" y="3284856"/>
            <a:ext cx="6882506" cy="0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33C0E21-4A1C-11BF-AB0C-84F901AD070E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2659623" y="3285005"/>
            <a:ext cx="0" cy="283769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48A9DAE-3E22-B7BF-DE10-4CAF371AF6E6}"/>
              </a:ext>
            </a:extLst>
          </p:cNvPr>
          <p:cNvCxnSpPr>
            <a:cxnSpLocks/>
          </p:cNvCxnSpPr>
          <p:nvPr/>
        </p:nvCxnSpPr>
        <p:spPr>
          <a:xfrm flipV="1">
            <a:off x="7842401" y="3285077"/>
            <a:ext cx="0" cy="257006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7C3985A-77E1-844F-1F3C-44A93F001B8D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331962" y="3287018"/>
            <a:ext cx="0" cy="25030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508C27B-53B4-D6E6-7B99-E58535D1DDA5}"/>
              </a:ext>
            </a:extLst>
          </p:cNvPr>
          <p:cNvCxnSpPr>
            <a:stCxn id="73" idx="1"/>
            <a:endCxn id="81" idx="0"/>
          </p:cNvCxnSpPr>
          <p:nvPr/>
        </p:nvCxnSpPr>
        <p:spPr>
          <a:xfrm flipH="1">
            <a:off x="6381259" y="4922639"/>
            <a:ext cx="4418" cy="548613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0A323C2-6698-3E3E-68D6-C8F36C5337C1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9249944" y="4896133"/>
            <a:ext cx="710" cy="30081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CAD5A97-D58F-7994-EAEA-913D9FF84EAC}"/>
              </a:ext>
            </a:extLst>
          </p:cNvPr>
          <p:cNvCxnSpPr>
            <a:cxnSpLocks/>
            <a:stCxn id="52" idx="1"/>
            <a:endCxn id="54" idx="0"/>
          </p:cNvCxnSpPr>
          <p:nvPr/>
        </p:nvCxnSpPr>
        <p:spPr>
          <a:xfrm>
            <a:off x="2659623" y="3971200"/>
            <a:ext cx="524" cy="54916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73D4EA6-F9DF-DE76-023C-F1D1240FD9B4}"/>
              </a:ext>
            </a:extLst>
          </p:cNvPr>
          <p:cNvCxnSpPr>
            <a:cxnSpLocks/>
            <a:stCxn id="55" idx="1"/>
            <a:endCxn id="63" idx="0"/>
          </p:cNvCxnSpPr>
          <p:nvPr/>
        </p:nvCxnSpPr>
        <p:spPr>
          <a:xfrm flipH="1">
            <a:off x="2659623" y="4922788"/>
            <a:ext cx="524" cy="55214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78216F2-319F-AEEA-A180-44CD927726C6}"/>
              </a:ext>
            </a:extLst>
          </p:cNvPr>
          <p:cNvCxnSpPr>
            <a:cxnSpLocks/>
            <a:stCxn id="70" idx="1"/>
            <a:endCxn id="136" idx="0"/>
          </p:cNvCxnSpPr>
          <p:nvPr/>
        </p:nvCxnSpPr>
        <p:spPr>
          <a:xfrm>
            <a:off x="7842401" y="3939746"/>
            <a:ext cx="0" cy="55396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D673A946-FFA2-F234-4152-573EC988C1FA}"/>
              </a:ext>
            </a:extLst>
          </p:cNvPr>
          <p:cNvCxnSpPr>
            <a:cxnSpLocks/>
          </p:cNvCxnSpPr>
          <p:nvPr/>
        </p:nvCxnSpPr>
        <p:spPr>
          <a:xfrm flipV="1">
            <a:off x="6381259" y="4222603"/>
            <a:ext cx="2868685" cy="20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FE42B1ED-8B5B-292C-D48B-B6361F04B984}"/>
              </a:ext>
            </a:extLst>
          </p:cNvPr>
          <p:cNvCxnSpPr>
            <a:cxnSpLocks/>
          </p:cNvCxnSpPr>
          <p:nvPr/>
        </p:nvCxnSpPr>
        <p:spPr>
          <a:xfrm>
            <a:off x="9249944" y="4222603"/>
            <a:ext cx="710" cy="268723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2E6CAD-A40D-749A-5D60-4CA93FBF55CB}"/>
              </a:ext>
            </a:extLst>
          </p:cNvPr>
          <p:cNvGrpSpPr/>
          <p:nvPr/>
        </p:nvGrpSpPr>
        <p:grpSpPr>
          <a:xfrm>
            <a:off x="3245240" y="5472267"/>
            <a:ext cx="864368" cy="402425"/>
            <a:chOff x="2079589" y="1599120"/>
            <a:chExt cx="1052231" cy="7326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719799-248A-1EB8-5100-79F32FD7ACA6}"/>
                </a:ext>
              </a:extLst>
            </p:cNvPr>
            <p:cNvSpPr/>
            <p:nvPr/>
          </p:nvSpPr>
          <p:spPr>
            <a:xfrm>
              <a:off x="2079589" y="1599120"/>
              <a:ext cx="1052231" cy="248839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030102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3" name="사각형: 둥근 위쪽 모서리 6">
              <a:extLst>
                <a:ext uri="{FF2B5EF4-FFF2-40B4-BE49-F238E27FC236}">
                  <a16:creationId xmlns:a16="http://schemas.microsoft.com/office/drawing/2014/main" id="{03219F2A-9CAA-3BFB-B3EE-140977DB5C5D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댓글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04F27DD-B6FB-A2C6-476F-B3FAB5FB8C9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091763" y="5741834"/>
            <a:ext cx="153477" cy="2283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9AE0D7E-1B2C-3D51-C392-46CAE6310CAD}"/>
              </a:ext>
            </a:extLst>
          </p:cNvPr>
          <p:cNvGrpSpPr/>
          <p:nvPr/>
        </p:nvGrpSpPr>
        <p:grpSpPr>
          <a:xfrm>
            <a:off x="5595757" y="3537320"/>
            <a:ext cx="864368" cy="402426"/>
            <a:chOff x="2079589" y="1599118"/>
            <a:chExt cx="1052231" cy="73260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0FCA91B-1F3A-9BF4-3226-7129AE3BD260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05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7" name="사각형: 둥근 위쪽 모서리 6">
              <a:extLst>
                <a:ext uri="{FF2B5EF4-FFF2-40B4-BE49-F238E27FC236}">
                  <a16:creationId xmlns:a16="http://schemas.microsoft.com/office/drawing/2014/main" id="{1AE32413-D4C8-1719-275A-2E8C36F9BAD9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알림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BAA06F9-9D4F-7629-E457-DBB1310FCA67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6027941" y="3287018"/>
            <a:ext cx="0" cy="25030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14F6BA2-E9EB-D954-9B60-10626C5EB0C5}"/>
              </a:ext>
            </a:extLst>
          </p:cNvPr>
          <p:cNvCxnSpPr>
            <a:cxnSpLocks/>
          </p:cNvCxnSpPr>
          <p:nvPr/>
        </p:nvCxnSpPr>
        <p:spPr>
          <a:xfrm>
            <a:off x="5387880" y="5205516"/>
            <a:ext cx="1973156" cy="0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B1138AA-C182-8AC5-AB99-238BE2B63A98}"/>
              </a:ext>
            </a:extLst>
          </p:cNvPr>
          <p:cNvGrpSpPr/>
          <p:nvPr/>
        </p:nvGrpSpPr>
        <p:grpSpPr>
          <a:xfrm>
            <a:off x="4955696" y="5471252"/>
            <a:ext cx="864368" cy="402426"/>
            <a:chOff x="2079589" y="1599118"/>
            <a:chExt cx="1052231" cy="73260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1C88458-FC7A-9F2B-0A97-0D7B8C6773A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1" name="사각형: 둥근 위쪽 모서리 6">
              <a:extLst>
                <a:ext uri="{FF2B5EF4-FFF2-40B4-BE49-F238E27FC236}">
                  <a16:creationId xmlns:a16="http://schemas.microsoft.com/office/drawing/2014/main" id="{172BEAA4-BC57-F2A4-A38D-642C50D8DF3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프로필 설정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A90375-A889-D91F-BCC3-E1688B94458F}"/>
              </a:ext>
            </a:extLst>
          </p:cNvPr>
          <p:cNvGrpSpPr/>
          <p:nvPr/>
        </p:nvGrpSpPr>
        <p:grpSpPr>
          <a:xfrm>
            <a:off x="6929563" y="5471252"/>
            <a:ext cx="864368" cy="402426"/>
            <a:chOff x="2079589" y="1599118"/>
            <a:chExt cx="1052231" cy="73260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FBE3FFE-7761-5C0D-E5B1-2B9078DF85FD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060103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6" name="사각형: 둥근 위쪽 모서리 6">
              <a:extLst>
                <a:ext uri="{FF2B5EF4-FFF2-40B4-BE49-F238E27FC236}">
                  <a16:creationId xmlns:a16="http://schemas.microsoft.com/office/drawing/2014/main" id="{5A92FA17-4924-EB32-BB87-304921D884B2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회원탈퇴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BE8F596-D278-5267-9187-E0BE49C69607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5387880" y="5196945"/>
            <a:ext cx="0" cy="274307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91A636-C759-961C-E69C-78B5129E331C}"/>
              </a:ext>
            </a:extLst>
          </p:cNvPr>
          <p:cNvCxnSpPr>
            <a:cxnSpLocks/>
            <a:stCxn id="114" idx="0"/>
          </p:cNvCxnSpPr>
          <p:nvPr/>
        </p:nvCxnSpPr>
        <p:spPr>
          <a:xfrm flipH="1" flipV="1">
            <a:off x="7361036" y="5205516"/>
            <a:ext cx="711" cy="265736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0DCA325-358C-EBF8-E6AF-9EBF2AF1EA64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385677" y="4222623"/>
            <a:ext cx="0" cy="297590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AF61978-187B-1603-35FA-501E2FE0E58F}"/>
              </a:ext>
            </a:extLst>
          </p:cNvPr>
          <p:cNvGrpSpPr/>
          <p:nvPr/>
        </p:nvGrpSpPr>
        <p:grpSpPr>
          <a:xfrm>
            <a:off x="7410217" y="4493707"/>
            <a:ext cx="864368" cy="402426"/>
            <a:chOff x="2079589" y="1599118"/>
            <a:chExt cx="1052231" cy="73260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88EE876-A977-B895-171D-4F76E9822F4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7" name="사각형: 둥근 위쪽 모서리 6">
              <a:extLst>
                <a:ext uri="{FF2B5EF4-FFF2-40B4-BE49-F238E27FC236}">
                  <a16:creationId xmlns:a16="http://schemas.microsoft.com/office/drawing/2014/main" id="{B643CAAA-595A-7B1C-8071-D6501DCBDA10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별똥별 팝업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2E92ABA-C9B0-0E7D-3D17-E0B091D5E556}"/>
              </a:ext>
            </a:extLst>
          </p:cNvPr>
          <p:cNvCxnSpPr>
            <a:cxnSpLocks/>
          </p:cNvCxnSpPr>
          <p:nvPr/>
        </p:nvCxnSpPr>
        <p:spPr>
          <a:xfrm flipV="1">
            <a:off x="8594801" y="5194561"/>
            <a:ext cx="1272540" cy="2384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4569FFB-111E-215B-C5A6-7288E952FF64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94801" y="5198090"/>
            <a:ext cx="0" cy="27669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EDD6819-B21A-F0C1-67CA-46F49C71C5E8}"/>
              </a:ext>
            </a:extLst>
          </p:cNvPr>
          <p:cNvCxnSpPr>
            <a:cxnSpLocks/>
          </p:cNvCxnSpPr>
          <p:nvPr/>
        </p:nvCxnSpPr>
        <p:spPr>
          <a:xfrm flipV="1">
            <a:off x="9867341" y="5194561"/>
            <a:ext cx="0" cy="27669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C4745D-04A7-3253-FAB6-E2B9C9F68340}"/>
              </a:ext>
            </a:extLst>
          </p:cNvPr>
          <p:cNvGrpSpPr/>
          <p:nvPr/>
        </p:nvGrpSpPr>
        <p:grpSpPr>
          <a:xfrm>
            <a:off x="9435157" y="5460297"/>
            <a:ext cx="864368" cy="402426"/>
            <a:chOff x="2079589" y="1599118"/>
            <a:chExt cx="1052231" cy="73260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789F876-5FE3-2CB5-6B25-637F20C96490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060302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6" name="사각형: 둥근 위쪽 모서리 6">
              <a:extLst>
                <a:ext uri="{FF2B5EF4-FFF2-40B4-BE49-F238E27FC236}">
                  <a16:creationId xmlns:a16="http://schemas.microsoft.com/office/drawing/2014/main" id="{49B2AEAF-B88A-7E27-C825-43B3E53BBF59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수정 페이지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2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/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3864678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01450"/>
              </p:ext>
            </p:extLst>
          </p:nvPr>
        </p:nvGraphicFramePr>
        <p:xfrm>
          <a:off x="3864678" y="5133307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781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69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와 비밀번호를 입력해 로그인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회원가입을 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한다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 가입할 경우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설정 화면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0101)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으로 이동하고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로그인 성공 시 메인 화면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7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구글 로그인 창으로 이동한다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로그인 성공 시 메인 화면으로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(Screen No 02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64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6090492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0101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53523"/>
              </p:ext>
            </p:extLst>
          </p:nvPr>
        </p:nvGraphicFramePr>
        <p:xfrm>
          <a:off x="6090492" y="5133307"/>
          <a:ext cx="1953298" cy="103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51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22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닉네임과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간단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소개글을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입력해 프로필을 설정하고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완료되면 메인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9762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CF95514-6F6E-634C-6630-5164409B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07" y="1532674"/>
            <a:ext cx="1941531" cy="3445000"/>
          </a:xfrm>
          <a:prstGeom prst="rect">
            <a:avLst/>
          </a:prstGeom>
        </p:spPr>
      </p:pic>
      <p:sp>
        <p:nvSpPr>
          <p:cNvPr id="7" name="타원 62">
            <a:extLst>
              <a:ext uri="{FF2B5EF4-FFF2-40B4-BE49-F238E27FC236}">
                <a16:creationId xmlns:a16="http://schemas.microsoft.com/office/drawing/2014/main" id="{5845A919-8707-6DB6-8C21-7E45419CB16B}"/>
              </a:ext>
            </a:extLst>
          </p:cNvPr>
          <p:cNvSpPr/>
          <p:nvPr/>
        </p:nvSpPr>
        <p:spPr>
          <a:xfrm>
            <a:off x="3918985" y="310258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79C890D2-BB11-0F4A-E5D1-C45BAD506458}"/>
              </a:ext>
            </a:extLst>
          </p:cNvPr>
          <p:cNvSpPr/>
          <p:nvPr/>
        </p:nvSpPr>
        <p:spPr>
          <a:xfrm>
            <a:off x="3859213" y="405466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85C0C88-8822-4B29-C81A-A0F5B229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2674"/>
            <a:ext cx="1940011" cy="3474727"/>
          </a:xfrm>
          <a:prstGeom prst="rect">
            <a:avLst/>
          </a:prstGeom>
        </p:spPr>
      </p:pic>
      <p:sp>
        <p:nvSpPr>
          <p:cNvPr id="22" name="타원 62">
            <a:extLst>
              <a:ext uri="{FF2B5EF4-FFF2-40B4-BE49-F238E27FC236}">
                <a16:creationId xmlns:a16="http://schemas.microsoft.com/office/drawing/2014/main" id="{B71DEE65-495D-A63D-5B4D-94DE5E0CCD72}"/>
              </a:ext>
            </a:extLst>
          </p:cNvPr>
          <p:cNvSpPr/>
          <p:nvPr/>
        </p:nvSpPr>
        <p:spPr>
          <a:xfrm>
            <a:off x="6095997" y="363540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2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4845763" y="1617937"/>
            <a:ext cx="25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“SNS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는 인생의 낭비다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?”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2575560" y="2102830"/>
            <a:ext cx="7040879" cy="34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많은 사람들이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시간을 많이 보내게 만드는 요소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사람들은 흥미로운 게시물을 찾기 위해 무한한 </a:t>
            </a:r>
            <a:r>
              <a:rPr lang="ko-KR" altLang="en-US" sz="14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피드를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스크롤하고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사람들의 프로필을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탐색하며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댓글을 확인하고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메시지를 교환하는 데 시간을 투자합니다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이로 인해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현실 생활에서 중요한 작업이나 활동을 소홀히 할 수 있습니다</a:t>
            </a: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사용자들이 자신의 일상 생활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외모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성공 등을 공유하도록 유도합니다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이는 사람들이 다른 사람과 비교하고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사람들과 경쟁하며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자신을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다른 사람들에게 어떻게 보여줄지에 대해 과도한 신경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쓰게 만들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사회적 비교와 자아 부상은 사람들에게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정서적 압박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줄 수 있으며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자신의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자아 존중감을 훼손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시킬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7BF0C3-46FB-B5BA-33AB-A5ADD935F42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</p:spTree>
    <p:extLst>
      <p:ext uri="{BB962C8B-B14F-4D97-AF65-F5344CB8AC3E}">
        <p14:creationId xmlns:p14="http://schemas.microsoft.com/office/powerpoint/2010/main" val="107419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35036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메인 화면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스크롤 </a:t>
                      </a:r>
                      <a:r>
                        <a:rPr lang="ko-KR" altLang="en-US" sz="800" dirty="0" err="1"/>
                        <a:t>피드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스크롤 </a:t>
                      </a:r>
                      <a:r>
                        <a:rPr lang="ko-KR" altLang="en-US" sz="800" dirty="0" err="1"/>
                        <a:t>피드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상세화면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3890472" y="1365270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0201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63558"/>
              </p:ext>
            </p:extLst>
          </p:nvPr>
        </p:nvGraphicFramePr>
        <p:xfrm>
          <a:off x="3890472" y="5095539"/>
          <a:ext cx="1953298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199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81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스크롤해서 전체 게시물을 볼 수 있음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7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게시글에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프로필 사진을 클릭하면 유저 페이지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06)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7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 버튼 클릭 시 색칠된 별 아이콘으로 바뀌고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Likes 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증가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다시 클릭 시 취소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27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해당 게시물에 대한 댓글 페이지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020101)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6116286" y="1365270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020101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64552"/>
              </p:ext>
            </p:extLst>
          </p:nvPr>
        </p:nvGraphicFramePr>
        <p:xfrm>
          <a:off x="6116286" y="5095540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62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입력 창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키보드가 올라오며 댓글 입력 후 전송 버튼 클릭 시 댓글이 등록됨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86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 옵션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수정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삭제 메뉴가 나오고 클릭 시 각각의 기능 수행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81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21106E8-BB2E-FC69-636E-5598A7B1B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3" b="5301"/>
          <a:stretch/>
        </p:blipFill>
        <p:spPr>
          <a:xfrm>
            <a:off x="3899239" y="1496276"/>
            <a:ext cx="1935762" cy="3597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A91912-896B-47E8-88BF-6EC7E0FCE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3" b="5301"/>
          <a:stretch/>
        </p:blipFill>
        <p:spPr>
          <a:xfrm>
            <a:off x="6118025" y="1496275"/>
            <a:ext cx="1934305" cy="3597224"/>
          </a:xfrm>
          <a:prstGeom prst="rect">
            <a:avLst/>
          </a:prstGeom>
        </p:spPr>
      </p:pic>
      <p:sp>
        <p:nvSpPr>
          <p:cNvPr id="61" name="타원 62">
            <a:extLst>
              <a:ext uri="{FF2B5EF4-FFF2-40B4-BE49-F238E27FC236}">
                <a16:creationId xmlns:a16="http://schemas.microsoft.com/office/drawing/2014/main" id="{E1EACFE0-79C1-FA9E-0D68-3560E0B2B958}"/>
              </a:ext>
            </a:extLst>
          </p:cNvPr>
          <p:cNvSpPr/>
          <p:nvPr/>
        </p:nvSpPr>
        <p:spPr>
          <a:xfrm>
            <a:off x="5603795" y="433623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타원 62">
            <a:extLst>
              <a:ext uri="{FF2B5EF4-FFF2-40B4-BE49-F238E27FC236}">
                <a16:creationId xmlns:a16="http://schemas.microsoft.com/office/drawing/2014/main" id="{C47EE4AD-9A27-51DA-2396-F48AE1D77845}"/>
              </a:ext>
            </a:extLst>
          </p:cNvPr>
          <p:cNvSpPr/>
          <p:nvPr/>
        </p:nvSpPr>
        <p:spPr>
          <a:xfrm>
            <a:off x="3772976" y="1605116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75C70E1B-C947-3F98-FA32-D692ED1D105E}"/>
              </a:ext>
            </a:extLst>
          </p:cNvPr>
          <p:cNvSpPr/>
          <p:nvPr/>
        </p:nvSpPr>
        <p:spPr>
          <a:xfrm>
            <a:off x="3758105" y="369826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타원 62">
            <a:extLst>
              <a:ext uri="{FF2B5EF4-FFF2-40B4-BE49-F238E27FC236}">
                <a16:creationId xmlns:a16="http://schemas.microsoft.com/office/drawing/2014/main" id="{83C63473-D62D-FF69-3B4D-ACF5011843BD}"/>
              </a:ext>
            </a:extLst>
          </p:cNvPr>
          <p:cNvSpPr/>
          <p:nvPr/>
        </p:nvSpPr>
        <p:spPr>
          <a:xfrm>
            <a:off x="4272455" y="369826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타원 62">
            <a:extLst>
              <a:ext uri="{FF2B5EF4-FFF2-40B4-BE49-F238E27FC236}">
                <a16:creationId xmlns:a16="http://schemas.microsoft.com/office/drawing/2014/main" id="{46363311-D0E9-7ACB-E4DA-3C3F931BCC3C}"/>
              </a:ext>
            </a:extLst>
          </p:cNvPr>
          <p:cNvSpPr/>
          <p:nvPr/>
        </p:nvSpPr>
        <p:spPr>
          <a:xfrm>
            <a:off x="6030726" y="467471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타원 62">
            <a:extLst>
              <a:ext uri="{FF2B5EF4-FFF2-40B4-BE49-F238E27FC236}">
                <a16:creationId xmlns:a16="http://schemas.microsoft.com/office/drawing/2014/main" id="{5C127EE5-F864-4A83-635D-F11D74A20E69}"/>
              </a:ext>
            </a:extLst>
          </p:cNvPr>
          <p:cNvSpPr/>
          <p:nvPr/>
        </p:nvSpPr>
        <p:spPr>
          <a:xfrm>
            <a:off x="7844943" y="215208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7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0570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탐색 화면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그리드 </a:t>
                      </a:r>
                      <a:r>
                        <a:rPr lang="ko-KR" altLang="en-US" sz="800" dirty="0" err="1"/>
                        <a:t>피드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탐색화면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그리드 </a:t>
                      </a:r>
                      <a:r>
                        <a:rPr lang="ko-KR" altLang="en-US" sz="800" dirty="0" err="1"/>
                        <a:t>피드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0301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52454"/>
              </p:ext>
            </p:extLst>
          </p:nvPr>
        </p:nvGraphicFramePr>
        <p:xfrm>
          <a:off x="5141375" y="5095538"/>
          <a:ext cx="1953298" cy="1148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70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검색 창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 필드 클릭 시 키보드가 올라오고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검색어를 입력하면 해당 검색어가 포함된 게시물만을 보여줌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539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그리드 형태로 표시된 게시물을 클릭하면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 0201)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과 같은 상세 화면이 나오고 댓글 버튼 클릭 시도 마찬가지로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020101)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과 같은 댓글 창 화면이 나옴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A15FAD0-2C87-16FF-BD1A-B185EDDEE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1" b="6099"/>
          <a:stretch/>
        </p:blipFill>
        <p:spPr>
          <a:xfrm>
            <a:off x="5141375" y="1496274"/>
            <a:ext cx="1953297" cy="3597225"/>
          </a:xfrm>
          <a:prstGeom prst="rect">
            <a:avLst/>
          </a:prstGeom>
        </p:spPr>
      </p:pic>
      <p:sp>
        <p:nvSpPr>
          <p:cNvPr id="7" name="타원 62">
            <a:extLst>
              <a:ext uri="{FF2B5EF4-FFF2-40B4-BE49-F238E27FC236}">
                <a16:creationId xmlns:a16="http://schemas.microsoft.com/office/drawing/2014/main" id="{1F48BC6A-99A6-816A-F971-93B784568267}"/>
              </a:ext>
            </a:extLst>
          </p:cNvPr>
          <p:cNvSpPr/>
          <p:nvPr/>
        </p:nvSpPr>
        <p:spPr>
          <a:xfrm>
            <a:off x="5062844" y="443836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타원 62">
            <a:extLst>
              <a:ext uri="{FF2B5EF4-FFF2-40B4-BE49-F238E27FC236}">
                <a16:creationId xmlns:a16="http://schemas.microsoft.com/office/drawing/2014/main" id="{EFA5E094-F9E8-A29A-E84E-967A845A1E04}"/>
              </a:ext>
            </a:extLst>
          </p:cNvPr>
          <p:cNvSpPr/>
          <p:nvPr/>
        </p:nvSpPr>
        <p:spPr>
          <a:xfrm>
            <a:off x="6682094" y="3194436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49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28799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업로드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게시물 업로드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07756"/>
              </p:ext>
            </p:extLst>
          </p:nvPr>
        </p:nvGraphicFramePr>
        <p:xfrm>
          <a:off x="5141375" y="5095538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6924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6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갤러리에서 선택한 사진이 이곳에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6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 필드 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키보드가 올라옴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60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업로드 버튼 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게시물 업로드 기능을 수행하고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이전 화면으로 이동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69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C7BF8D-FFFE-4DBA-A61D-859C1ED3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55" y="1496274"/>
            <a:ext cx="1953297" cy="3462909"/>
          </a:xfrm>
          <a:prstGeom prst="rect">
            <a:avLst/>
          </a:prstGeom>
        </p:spPr>
      </p:pic>
      <p:sp>
        <p:nvSpPr>
          <p:cNvPr id="9" name="타원 62">
            <a:extLst>
              <a:ext uri="{FF2B5EF4-FFF2-40B4-BE49-F238E27FC236}">
                <a16:creationId xmlns:a16="http://schemas.microsoft.com/office/drawing/2014/main" id="{0BCAFB66-9D72-96EF-6900-55ECD9F50768}"/>
              </a:ext>
            </a:extLst>
          </p:cNvPr>
          <p:cNvSpPr/>
          <p:nvPr/>
        </p:nvSpPr>
        <p:spPr>
          <a:xfrm>
            <a:off x="5362019" y="186134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타원 62">
            <a:extLst>
              <a:ext uri="{FF2B5EF4-FFF2-40B4-BE49-F238E27FC236}">
                <a16:creationId xmlns:a16="http://schemas.microsoft.com/office/drawing/2014/main" id="{8126CD36-2BFD-FE17-3A18-EDAFB7E8D1FF}"/>
              </a:ext>
            </a:extLst>
          </p:cNvPr>
          <p:cNvSpPr/>
          <p:nvPr/>
        </p:nvSpPr>
        <p:spPr>
          <a:xfrm>
            <a:off x="6318539" y="193764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타원 62">
            <a:extLst>
              <a:ext uri="{FF2B5EF4-FFF2-40B4-BE49-F238E27FC236}">
                <a16:creationId xmlns:a16="http://schemas.microsoft.com/office/drawing/2014/main" id="{544D71F9-8933-D316-BBC8-FD768F394772}"/>
              </a:ext>
            </a:extLst>
          </p:cNvPr>
          <p:cNvSpPr/>
          <p:nvPr/>
        </p:nvSpPr>
        <p:spPr>
          <a:xfrm>
            <a:off x="5760863" y="227628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83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83359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알림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05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0550"/>
              </p:ext>
            </p:extLst>
          </p:nvPr>
        </p:nvGraphicFramePr>
        <p:xfrm>
          <a:off x="5141375" y="5095538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792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유저 프로필과 함께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팔로우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댓글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별똥별에 대한 알림 메시지를 출력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알림 삭제 버튼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B1354B2-6FEE-7983-F345-E902CA50B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3" b="5301"/>
          <a:stretch/>
        </p:blipFill>
        <p:spPr>
          <a:xfrm>
            <a:off x="5141375" y="1496274"/>
            <a:ext cx="1953296" cy="3597225"/>
          </a:xfrm>
          <a:prstGeom prst="rect">
            <a:avLst/>
          </a:prstGeom>
        </p:spPr>
      </p:pic>
      <p:sp>
        <p:nvSpPr>
          <p:cNvPr id="2" name="타원 62">
            <a:extLst>
              <a:ext uri="{FF2B5EF4-FFF2-40B4-BE49-F238E27FC236}">
                <a16:creationId xmlns:a16="http://schemas.microsoft.com/office/drawing/2014/main" id="{7E2E3F81-9831-B1CE-4870-0B0E74F969AF}"/>
              </a:ext>
            </a:extLst>
          </p:cNvPr>
          <p:cNvSpPr/>
          <p:nvPr/>
        </p:nvSpPr>
        <p:spPr>
          <a:xfrm>
            <a:off x="6407422" y="1710793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타원 62">
            <a:extLst>
              <a:ext uri="{FF2B5EF4-FFF2-40B4-BE49-F238E27FC236}">
                <a16:creationId xmlns:a16="http://schemas.microsoft.com/office/drawing/2014/main" id="{C00DC716-D962-E5F2-65F1-14C9266B126C}"/>
              </a:ext>
            </a:extLst>
          </p:cNvPr>
          <p:cNvSpPr/>
          <p:nvPr/>
        </p:nvSpPr>
        <p:spPr>
          <a:xfrm>
            <a:off x="7009589" y="1669726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29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80567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유저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유저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4034534" y="1764502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43C97-9374-9DA5-BB1C-F4487D22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3" b="5301"/>
          <a:stretch/>
        </p:blipFill>
        <p:spPr>
          <a:xfrm>
            <a:off x="4043006" y="1895507"/>
            <a:ext cx="1944825" cy="3597225"/>
          </a:xfrm>
          <a:prstGeom prst="rect">
            <a:avLst/>
          </a:prstGeom>
        </p:spPr>
      </p:pic>
      <p:sp>
        <p:nvSpPr>
          <p:cNvPr id="2" name="타원 62">
            <a:extLst>
              <a:ext uri="{FF2B5EF4-FFF2-40B4-BE49-F238E27FC236}">
                <a16:creationId xmlns:a16="http://schemas.microsoft.com/office/drawing/2014/main" id="{7E2E3F81-9831-B1CE-4870-0B0E74F969AF}"/>
              </a:ext>
            </a:extLst>
          </p:cNvPr>
          <p:cNvSpPr/>
          <p:nvPr/>
        </p:nvSpPr>
        <p:spPr>
          <a:xfrm>
            <a:off x="3934837" y="200434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타원 62">
            <a:extLst>
              <a:ext uri="{FF2B5EF4-FFF2-40B4-BE49-F238E27FC236}">
                <a16:creationId xmlns:a16="http://schemas.microsoft.com/office/drawing/2014/main" id="{B43DDAC8-9020-5E67-767A-177BA30FDF4B}"/>
              </a:ext>
            </a:extLst>
          </p:cNvPr>
          <p:cNvSpPr/>
          <p:nvPr/>
        </p:nvSpPr>
        <p:spPr>
          <a:xfrm>
            <a:off x="4639687" y="258668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3AA744D8-1E44-B475-2502-402578EDF9A7}"/>
              </a:ext>
            </a:extLst>
          </p:cNvPr>
          <p:cNvSpPr/>
          <p:nvPr/>
        </p:nvSpPr>
        <p:spPr>
          <a:xfrm>
            <a:off x="5416511" y="259922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타원 62">
            <a:extLst>
              <a:ext uri="{FF2B5EF4-FFF2-40B4-BE49-F238E27FC236}">
                <a16:creationId xmlns:a16="http://schemas.microsoft.com/office/drawing/2014/main" id="{D4D55982-7401-8EA1-D48A-01413B1B1316}"/>
              </a:ext>
            </a:extLst>
          </p:cNvPr>
          <p:cNvSpPr/>
          <p:nvPr/>
        </p:nvSpPr>
        <p:spPr>
          <a:xfrm>
            <a:off x="5938940" y="259922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타원 62">
            <a:extLst>
              <a:ext uri="{FF2B5EF4-FFF2-40B4-BE49-F238E27FC236}">
                <a16:creationId xmlns:a16="http://schemas.microsoft.com/office/drawing/2014/main" id="{F2D8BD58-3ACA-B740-F8ED-7AEFA53B764E}"/>
              </a:ext>
            </a:extLst>
          </p:cNvPr>
          <p:cNvSpPr/>
          <p:nvPr/>
        </p:nvSpPr>
        <p:spPr>
          <a:xfrm>
            <a:off x="4639687" y="346523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6" name="표 102">
            <a:extLst>
              <a:ext uri="{FF2B5EF4-FFF2-40B4-BE49-F238E27FC236}">
                <a16:creationId xmlns:a16="http://schemas.microsoft.com/office/drawing/2014/main" id="{36C5FAD1-DFA0-5E43-6479-D779DBF99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31572"/>
              </p:ext>
            </p:extLst>
          </p:nvPr>
        </p:nvGraphicFramePr>
        <p:xfrm>
          <a:off x="6384687" y="2346960"/>
          <a:ext cx="1953298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86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696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사진과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게시글 수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팔로워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팔로잉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닉네임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간단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소개글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등을 표시함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로그아웃 버튼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이동하고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다른 유저 페이지에서는 이 버튼이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팔로우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버튼으로 보임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프로필사진 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갤러리로 이동해 프로필 사진 변경할 수 있음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59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계정 설정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개의 메뉴가 보임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설정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060101)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비밀번호 재설정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060102)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회원탈퇴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060103)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15509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 버튼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0602)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팝업이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띄워짐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투두리스트 버튼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 0603)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팝업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띄워짐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6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80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25476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0601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설정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유저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설정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2891231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060101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52319"/>
              </p:ext>
            </p:extLst>
          </p:nvPr>
        </p:nvGraphicFramePr>
        <p:xfrm>
          <a:off x="2891231" y="5095538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425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Screen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0101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과 같은 화면으로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설정 메뉴 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0101)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34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5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5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511704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060102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71502"/>
              </p:ext>
            </p:extLst>
          </p:nvPr>
        </p:nvGraphicFramePr>
        <p:xfrm>
          <a:off x="5117045" y="5095539"/>
          <a:ext cx="1953298" cy="12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2711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400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입력을 위한 키보드가 올라옴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 필드에 새로운 비밀번호와 확인 비밀번호를 입력 후 완료 버튼을 클릭하면 로그 아웃 후 다시 로그인 화면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으로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실패 시 에러 메시지 화면 출력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2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11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D77F8E-E9E8-90A5-6721-6DD6D1718183}"/>
              </a:ext>
            </a:extLst>
          </p:cNvPr>
          <p:cNvSpPr/>
          <p:nvPr/>
        </p:nvSpPr>
        <p:spPr>
          <a:xfrm>
            <a:off x="7270610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060103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1" name="표 102">
            <a:extLst>
              <a:ext uri="{FF2B5EF4-FFF2-40B4-BE49-F238E27FC236}">
                <a16:creationId xmlns:a16="http://schemas.microsoft.com/office/drawing/2014/main" id="{319BCBB0-8E97-3373-C754-75C67960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46049"/>
              </p:ext>
            </p:extLst>
          </p:nvPr>
        </p:nvGraphicFramePr>
        <p:xfrm>
          <a:off x="7270610" y="5095538"/>
          <a:ext cx="195329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158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415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입력을 위한 키보드가 올라옴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 필드에 현재 비밀번호를 입력 후 탈퇴 버튼을 클릭하면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DB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저장된 계정 정보 삭제 후 로그인 화면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으로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실패 시 에러 메시지 출력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31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6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834E610-C6B6-A72B-196D-CDB93D13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31" y="1496274"/>
            <a:ext cx="1940011" cy="3474727"/>
          </a:xfrm>
          <a:prstGeom prst="rect">
            <a:avLst/>
          </a:prstGeom>
        </p:spPr>
      </p:pic>
      <p:sp>
        <p:nvSpPr>
          <p:cNvPr id="5" name="타원 62">
            <a:extLst>
              <a:ext uri="{FF2B5EF4-FFF2-40B4-BE49-F238E27FC236}">
                <a16:creationId xmlns:a16="http://schemas.microsoft.com/office/drawing/2014/main" id="{45B24C19-ED0B-0258-147F-88A23544644F}"/>
              </a:ext>
            </a:extLst>
          </p:cNvPr>
          <p:cNvSpPr/>
          <p:nvPr/>
        </p:nvSpPr>
        <p:spPr>
          <a:xfrm>
            <a:off x="3789349" y="1736446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B6AB1F-527A-5C9D-E10B-3309CBED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45" y="1496274"/>
            <a:ext cx="1953297" cy="3339156"/>
          </a:xfrm>
          <a:prstGeom prst="rect">
            <a:avLst/>
          </a:prstGeom>
        </p:spPr>
      </p:pic>
      <p:sp>
        <p:nvSpPr>
          <p:cNvPr id="10" name="타원 62">
            <a:extLst>
              <a:ext uri="{FF2B5EF4-FFF2-40B4-BE49-F238E27FC236}">
                <a16:creationId xmlns:a16="http://schemas.microsoft.com/office/drawing/2014/main" id="{DD982111-8E9D-6173-378A-13AA5D2A8A08}"/>
              </a:ext>
            </a:extLst>
          </p:cNvPr>
          <p:cNvSpPr/>
          <p:nvPr/>
        </p:nvSpPr>
        <p:spPr>
          <a:xfrm>
            <a:off x="5131315" y="358344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2CF7CAA-BE71-CE60-4B90-10B5FCEF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65" y="1496274"/>
            <a:ext cx="1944742" cy="3319099"/>
          </a:xfrm>
          <a:prstGeom prst="rect">
            <a:avLst/>
          </a:prstGeom>
        </p:spPr>
      </p:pic>
      <p:sp>
        <p:nvSpPr>
          <p:cNvPr id="25" name="타원 62">
            <a:extLst>
              <a:ext uri="{FF2B5EF4-FFF2-40B4-BE49-F238E27FC236}">
                <a16:creationId xmlns:a16="http://schemas.microsoft.com/office/drawing/2014/main" id="{37688B89-9672-FF62-2403-355D930E3AE2}"/>
              </a:ext>
            </a:extLst>
          </p:cNvPr>
          <p:cNvSpPr/>
          <p:nvPr/>
        </p:nvSpPr>
        <p:spPr>
          <a:xfrm>
            <a:off x="7299103" y="350714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74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337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0602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별똥별 팝업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유저화면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별똥별 팝업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36427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28731"/>
              </p:ext>
            </p:extLst>
          </p:nvPr>
        </p:nvGraphicFramePr>
        <p:xfrm>
          <a:off x="3642775" y="5095539"/>
          <a:ext cx="19532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1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73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 페이지에 있는 게시물의 총 별똥별 개수를 집계해서 보여줌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 개수에 따라 별똥별 색이 다르게 보임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도움말 버튼으로 각 레벨당 별똥별이 몇 개 정도 필요한지 알려주는 팝업 띠움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5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팝업 닫기 버튼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74B00C9-A863-19D1-B6AE-F926BC7D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81" y="2735322"/>
            <a:ext cx="1931981" cy="805478"/>
          </a:xfrm>
          <a:prstGeom prst="rect">
            <a:avLst/>
          </a:prstGeom>
        </p:spPr>
      </p:pic>
      <p:sp>
        <p:nvSpPr>
          <p:cNvPr id="7" name="타원 62">
            <a:extLst>
              <a:ext uri="{FF2B5EF4-FFF2-40B4-BE49-F238E27FC236}">
                <a16:creationId xmlns:a16="http://schemas.microsoft.com/office/drawing/2014/main" id="{1DEDCD33-3FE0-929A-9730-24AFFEDFD1CA}"/>
              </a:ext>
            </a:extLst>
          </p:cNvPr>
          <p:cNvSpPr/>
          <p:nvPr/>
        </p:nvSpPr>
        <p:spPr>
          <a:xfrm>
            <a:off x="3884126" y="308869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138FA242-2EBF-20CC-CBDF-5D1945E24D32}"/>
              </a:ext>
            </a:extLst>
          </p:cNvPr>
          <p:cNvSpPr/>
          <p:nvPr/>
        </p:nvSpPr>
        <p:spPr>
          <a:xfrm>
            <a:off x="4915344" y="274704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타원 62">
            <a:extLst>
              <a:ext uri="{FF2B5EF4-FFF2-40B4-BE49-F238E27FC236}">
                <a16:creationId xmlns:a16="http://schemas.microsoft.com/office/drawing/2014/main" id="{F8A743D7-F126-238F-BD70-DA1E6A487A45}"/>
              </a:ext>
            </a:extLst>
          </p:cNvPr>
          <p:cNvSpPr/>
          <p:nvPr/>
        </p:nvSpPr>
        <p:spPr>
          <a:xfrm>
            <a:off x="5413165" y="268865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038BB5-8949-81EE-1CEC-2E750D5E3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56" y="2443607"/>
            <a:ext cx="2925550" cy="1595366"/>
          </a:xfrm>
          <a:prstGeom prst="rect">
            <a:avLst/>
          </a:prstGeom>
          <a:ln>
            <a:solidFill>
              <a:srgbClr val="BDD7EE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E127E3-B237-C0F1-D84A-62BFF6427CB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46650" y="2985080"/>
            <a:ext cx="1614906" cy="256210"/>
          </a:xfrm>
          <a:prstGeom prst="line">
            <a:avLst/>
          </a:prstGeom>
          <a:ln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7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12233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0603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투두리스트 팝업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유저화면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투두리스트 팝업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FEB088-17F8-0EF7-F125-9B05F202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3" t="23915" r="5523" b="24502"/>
          <a:stretch/>
        </p:blipFill>
        <p:spPr>
          <a:xfrm>
            <a:off x="5141376" y="1921048"/>
            <a:ext cx="1935700" cy="2355736"/>
          </a:xfrm>
          <a:prstGeom prst="rect">
            <a:avLst/>
          </a:prstGeom>
        </p:spPr>
      </p:pic>
      <p:sp>
        <p:nvSpPr>
          <p:cNvPr id="11" name="타원 62">
            <a:extLst>
              <a:ext uri="{FF2B5EF4-FFF2-40B4-BE49-F238E27FC236}">
                <a16:creationId xmlns:a16="http://schemas.microsoft.com/office/drawing/2014/main" id="{28CABC38-D80C-E1E1-7DB9-49AFCBD2595A}"/>
              </a:ext>
            </a:extLst>
          </p:cNvPr>
          <p:cNvSpPr/>
          <p:nvPr/>
        </p:nvSpPr>
        <p:spPr>
          <a:xfrm>
            <a:off x="5141375" y="390055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타원 62">
            <a:extLst>
              <a:ext uri="{FF2B5EF4-FFF2-40B4-BE49-F238E27FC236}">
                <a16:creationId xmlns:a16="http://schemas.microsoft.com/office/drawing/2014/main" id="{3EF0758E-EA2D-540B-5159-04978FD4FE38}"/>
              </a:ext>
            </a:extLst>
          </p:cNvPr>
          <p:cNvSpPr/>
          <p:nvPr/>
        </p:nvSpPr>
        <p:spPr>
          <a:xfrm>
            <a:off x="5154758" y="216894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타원 62">
            <a:extLst>
              <a:ext uri="{FF2B5EF4-FFF2-40B4-BE49-F238E27FC236}">
                <a16:creationId xmlns:a16="http://schemas.microsoft.com/office/drawing/2014/main" id="{4B0D97EE-47DE-FB76-EEDA-D5D9FDD3FC41}"/>
              </a:ext>
            </a:extLst>
          </p:cNvPr>
          <p:cNvSpPr/>
          <p:nvPr/>
        </p:nvSpPr>
        <p:spPr>
          <a:xfrm>
            <a:off x="7016142" y="18320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6" name="표 102">
            <a:extLst>
              <a:ext uri="{FF2B5EF4-FFF2-40B4-BE49-F238E27FC236}">
                <a16:creationId xmlns:a16="http://schemas.microsoft.com/office/drawing/2014/main" id="{09668E12-031F-4DB8-2145-97CA1BA6C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8621"/>
              </p:ext>
            </p:extLst>
          </p:nvPr>
        </p:nvGraphicFramePr>
        <p:xfrm>
          <a:off x="5154758" y="4760258"/>
          <a:ext cx="1953298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783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70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 필드 클릭 시 키보드가 올라옴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일을 작성 후 생성 버튼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(2)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처럼 할 일 목록이 생성됨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일 완료 여부와 할 일 내용을 표시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옵션 버튼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가지 메뉴가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띄워짐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인증샷 올리기 메뉴 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060301)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수정 메뉴 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060302)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삭제 메뉴 클릭 시 목록 삭제 기능 수행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15509"/>
                  </a:ext>
                </a:extLst>
              </a:tr>
              <a:tr h="178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팝업 창 닫기 버튼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5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2482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060301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인증샷 업로드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유저화면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투두리스트 팝업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인증샷 업로드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3890472" y="1365270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060301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97326"/>
              </p:ext>
            </p:extLst>
          </p:nvPr>
        </p:nvGraphicFramePr>
        <p:xfrm>
          <a:off x="3890472" y="5095539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232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2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갤러리에서 새롭게 선택한 사진이 이곳에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89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화면은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Screen No 04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와 같지만 입력 필드에 기존에 작성했던 내용을 불러옴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4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74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6116286" y="1365270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060302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78970"/>
              </p:ext>
            </p:extLst>
          </p:nvPr>
        </p:nvGraphicFramePr>
        <p:xfrm>
          <a:off x="6116286" y="5095540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62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입력 필드에 기존에 작성했던 할 일 내용을 불러오고 수정 후 완료버튼을 누르면 할 일 내용이 수정된다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86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81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7B80A34-C9CA-AA2B-9ECF-A1C0BB46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52" y="1496275"/>
            <a:ext cx="1953297" cy="3462909"/>
          </a:xfrm>
          <a:prstGeom prst="rect">
            <a:avLst/>
          </a:prstGeom>
        </p:spPr>
      </p:pic>
      <p:sp>
        <p:nvSpPr>
          <p:cNvPr id="5" name="타원 62">
            <a:extLst>
              <a:ext uri="{FF2B5EF4-FFF2-40B4-BE49-F238E27FC236}">
                <a16:creationId xmlns:a16="http://schemas.microsoft.com/office/drawing/2014/main" id="{F56C1094-BC5E-39C9-7A23-5719B903EC7C}"/>
              </a:ext>
            </a:extLst>
          </p:cNvPr>
          <p:cNvSpPr/>
          <p:nvPr/>
        </p:nvSpPr>
        <p:spPr>
          <a:xfrm>
            <a:off x="5076228" y="193867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타원 62">
            <a:extLst>
              <a:ext uri="{FF2B5EF4-FFF2-40B4-BE49-F238E27FC236}">
                <a16:creationId xmlns:a16="http://schemas.microsoft.com/office/drawing/2014/main" id="{35933AB3-E5A3-6539-C5B6-F08AE7E07795}"/>
              </a:ext>
            </a:extLst>
          </p:cNvPr>
          <p:cNvSpPr/>
          <p:nvPr/>
        </p:nvSpPr>
        <p:spPr>
          <a:xfrm>
            <a:off x="4091899" y="178608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56732CD-55B0-C46E-D96B-7447E9D3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86" y="2883730"/>
            <a:ext cx="1948546" cy="690789"/>
          </a:xfrm>
          <a:prstGeom prst="rect">
            <a:avLst/>
          </a:prstGeom>
        </p:spPr>
      </p:pic>
      <p:sp>
        <p:nvSpPr>
          <p:cNvPr id="22" name="타원 62">
            <a:extLst>
              <a:ext uri="{FF2B5EF4-FFF2-40B4-BE49-F238E27FC236}">
                <a16:creationId xmlns:a16="http://schemas.microsoft.com/office/drawing/2014/main" id="{7F6D1DF6-46AB-6B08-F743-F28011A98B06}"/>
              </a:ext>
            </a:extLst>
          </p:cNvPr>
          <p:cNvSpPr/>
          <p:nvPr/>
        </p:nvSpPr>
        <p:spPr>
          <a:xfrm>
            <a:off x="6075715" y="311350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22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287895 w 11810492"/>
              <a:gd name="connsiteY0" fmla="*/ 0 h 6412992"/>
              <a:gd name="connsiteX1" fmla="*/ 11696692 w 11810492"/>
              <a:gd name="connsiteY1" fmla="*/ 0 h 6412992"/>
              <a:gd name="connsiteX2" fmla="*/ 11805052 w 11810492"/>
              <a:gd name="connsiteY2" fmla="*/ 108360 h 6412992"/>
              <a:gd name="connsiteX3" fmla="*/ 11805052 w 11810492"/>
              <a:gd name="connsiteY3" fmla="*/ 554881 h 6412992"/>
              <a:gd name="connsiteX4" fmla="*/ 11810492 w 11810492"/>
              <a:gd name="connsiteY4" fmla="*/ 581826 h 6412992"/>
              <a:gd name="connsiteX5" fmla="*/ 11810492 w 11810492"/>
              <a:gd name="connsiteY5" fmla="*/ 6275412 h 6412992"/>
              <a:gd name="connsiteX6" fmla="*/ 11672912 w 11810492"/>
              <a:gd name="connsiteY6" fmla="*/ 6412992 h 6412992"/>
              <a:gd name="connsiteX7" fmla="*/ 137580 w 11810492"/>
              <a:gd name="connsiteY7" fmla="*/ 6412992 h 6412992"/>
              <a:gd name="connsiteX8" fmla="*/ 0 w 11810492"/>
              <a:gd name="connsiteY8" fmla="*/ 6275412 h 6412992"/>
              <a:gd name="connsiteX9" fmla="*/ 0 w 11810492"/>
              <a:gd name="connsiteY9" fmla="*/ 581826 h 6412992"/>
              <a:gd name="connsiteX10" fmla="*/ 137580 w 11810492"/>
              <a:gd name="connsiteY10" fmla="*/ 444246 h 6412992"/>
              <a:gd name="connsiteX11" fmla="*/ 10179535 w 11810492"/>
              <a:gd name="connsiteY11" fmla="*/ 444246 h 6412992"/>
              <a:gd name="connsiteX12" fmla="*/ 10179535 w 11810492"/>
              <a:gd name="connsiteY12" fmla="*/ 108360 h 6412992"/>
              <a:gd name="connsiteX13" fmla="*/ 10287895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287895" y="0"/>
                </a:moveTo>
                <a:lnTo>
                  <a:pt x="11696692" y="0"/>
                </a:lnTo>
                <a:cubicBezTo>
                  <a:pt x="11756538" y="0"/>
                  <a:pt x="11805052" y="48514"/>
                  <a:pt x="11805052" y="108360"/>
                </a:cubicBezTo>
                <a:lnTo>
                  <a:pt x="11805052" y="554881"/>
                </a:lnTo>
                <a:lnTo>
                  <a:pt x="11810492" y="581826"/>
                </a:ln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0179535" y="444246"/>
                </a:lnTo>
                <a:lnTo>
                  <a:pt x="10179535" y="108360"/>
                </a:lnTo>
                <a:cubicBezTo>
                  <a:pt x="10179535" y="48514"/>
                  <a:pt x="10228049" y="0"/>
                  <a:pt x="1028789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10547195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10495645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AD2A5-5CBC-8FFD-FCB0-E3BC44A006B5}"/>
              </a:ext>
            </a:extLst>
          </p:cNvPr>
          <p:cNvSpPr txBox="1"/>
          <p:nvPr/>
        </p:nvSpPr>
        <p:spPr>
          <a:xfrm>
            <a:off x="4141054" y="2751016"/>
            <a:ext cx="39098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latinLnBrk="0">
              <a:defRPr/>
            </a:pPr>
            <a:r>
              <a:rPr lang="ko-KR" altLang="en-US" sz="6600" kern="0" dirty="0">
                <a:solidFill>
                  <a:schemeClr val="accent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감사합니다</a:t>
            </a:r>
            <a:endParaRPr lang="en-US" altLang="ko-KR" sz="6600" kern="0" dirty="0">
              <a:solidFill>
                <a:schemeClr val="accent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dist" latinLnBrk="0">
              <a:defRPr/>
            </a:pPr>
            <a:r>
              <a:rPr lang="ko-KR" altLang="en-US" sz="1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sz="1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800" kern="0" dirty="0" err="1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PlaNet</a:t>
            </a:r>
            <a:endParaRPr lang="en-US" altLang="ko-KR" sz="1800" kern="0" dirty="0">
              <a:solidFill>
                <a:schemeClr val="accent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7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3979893" y="1620349"/>
            <a:ext cx="42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“SNS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의 단점을 장점으로 바꿔보면 어떨까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?”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2936907" y="2169140"/>
            <a:ext cx="6362233" cy="314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1. SNS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를 통해 할 일을 관리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사용자들이 할 일 목록과 일기 등을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관리할 수 있도록 하여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일상적인 활동과 함께 자기 개발을 </a:t>
            </a:r>
            <a:r>
              <a:rPr lang="ko-KR" altLang="en-US" sz="14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돕습니다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소셜 압박을 동기 부여로 전환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자신의 할 일을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공개함으로써 다른 사람들에게 자신의 목표나 계획을 알리는 것은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압박을 받는 요소가 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자신을 동기부여하고 자신의 목표에 대한 책임감을 높일 수 있으며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사람들의 지지와 격려를 받는 동안 자신에게 압력을 가할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D2C0B8-8AD5-D561-7C9D-967CD5724322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</p:spTree>
    <p:extLst>
      <p:ext uri="{BB962C8B-B14F-4D97-AF65-F5344CB8AC3E}">
        <p14:creationId xmlns:p14="http://schemas.microsoft.com/office/powerpoint/2010/main" val="353983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4DECD-D01A-8FD4-59B6-877EFAFD3E7F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15520-7687-CC4C-BFF2-25BE1CB0EA34}"/>
              </a:ext>
            </a:extLst>
          </p:cNvPr>
          <p:cNvSpPr txBox="1"/>
          <p:nvPr/>
        </p:nvSpPr>
        <p:spPr>
          <a:xfrm>
            <a:off x="3027128" y="2261290"/>
            <a:ext cx="62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그럼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SNS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기반 할 일 관리 어플을 만들자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!”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244C-1606-8B8D-5548-50FDB91881A4}"/>
              </a:ext>
            </a:extLst>
          </p:cNvPr>
          <p:cNvSpPr txBox="1"/>
          <p:nvPr/>
        </p:nvSpPr>
        <p:spPr>
          <a:xfrm>
            <a:off x="2703678" y="2995014"/>
            <a:ext cx="691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>
                    <a:alpha val="7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>
                    <a:alpha val="7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소셜 압박만으로 충분한 동기부여가 될 수 있을까</a:t>
            </a:r>
            <a:r>
              <a:rPr lang="en-US" altLang="ko-KR" dirty="0">
                <a:solidFill>
                  <a:srgbClr val="44546A">
                    <a:alpha val="7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?”</a:t>
            </a:r>
            <a:endParaRPr lang="ko-KR" altLang="en-US" dirty="0">
              <a:solidFill>
                <a:srgbClr val="44546A">
                  <a:alpha val="75000"/>
                </a:srgb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DB2B-2050-007E-0CD9-B110BAF631ED}"/>
              </a:ext>
            </a:extLst>
          </p:cNvPr>
          <p:cNvSpPr txBox="1"/>
          <p:nvPr/>
        </p:nvSpPr>
        <p:spPr>
          <a:xfrm>
            <a:off x="3005105" y="3723798"/>
            <a:ext cx="62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>
                    <a:alpha val="5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>
                    <a:alpha val="5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다른 할 일 관리 어플과 차별성을 두고 싶어</a:t>
            </a:r>
            <a:r>
              <a:rPr lang="en-US" altLang="ko-KR" dirty="0">
                <a:solidFill>
                  <a:srgbClr val="44546A">
                    <a:alpha val="5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”</a:t>
            </a:r>
            <a:endParaRPr lang="ko-KR" altLang="en-US" dirty="0">
              <a:solidFill>
                <a:srgbClr val="44546A">
                  <a:alpha val="55000"/>
                </a:srgb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BA4B5-0AC4-143E-C6BC-48576075C495}"/>
              </a:ext>
            </a:extLst>
          </p:cNvPr>
          <p:cNvSpPr txBox="1"/>
          <p:nvPr/>
        </p:nvSpPr>
        <p:spPr>
          <a:xfrm>
            <a:off x="3621749" y="4452582"/>
            <a:ext cx="507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>
                    <a:alpha val="3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>
                    <a:alpha val="3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사용자들이 목표 달성에 재미를 느꼈으면 좋겠어</a:t>
            </a:r>
            <a:r>
              <a:rPr lang="en-US" altLang="ko-KR" dirty="0">
                <a:solidFill>
                  <a:srgbClr val="44546A">
                    <a:alpha val="3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”</a:t>
            </a:r>
            <a:endParaRPr lang="ko-KR" altLang="en-US" dirty="0">
              <a:solidFill>
                <a:srgbClr val="44546A">
                  <a:alpha val="35000"/>
                </a:srgb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4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2841360" y="1632252"/>
            <a:ext cx="65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사용자들에게 재미와 성취감을 줄 수 있는 동기부여 요소를 추가해보자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!”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2572688" y="2165735"/>
            <a:ext cx="7046621" cy="314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사진 인증과 별똥별 동기 부여 시스템</a:t>
            </a:r>
            <a:endParaRPr lang="en-US" altLang="ko-KR" sz="1400" u="sng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일을 완료한 사용자가 그에 대한 인증샷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사진 또는 간단한 설명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업로드 할 수 있도록 하고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사용자는 이를 확인하고 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좋아요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)’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남길 수 있습니다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이로 인해 사용자들은 목표 달성에 대한 동기 부여가 더욱 높아지고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자기 만족감을 느낄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1400" u="sng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레벨 시스템과 경쟁 요소를 통한 성취 동기화</a:t>
            </a:r>
            <a:endParaRPr lang="en-US" altLang="ko-KR" sz="1400" u="sng" kern="0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사용자가 더 많은 할 일을 완료하고 더 많은 별똥별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좋아요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받을 수록 레벨이 상승하도록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 페이지에 레벨 시스템을 구성하고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이를 통해 친구나 </a:t>
            </a:r>
            <a:r>
              <a:rPr lang="ko-KR" altLang="en-US" sz="14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팔로워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들과 경쟁할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이는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사용자의 업적을 인정받는 방식으로 동기 부여를 제공할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4DECD-D01A-8FD4-59B6-877EFAFD3E7F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16305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952500" y="2318719"/>
            <a:ext cx="10286999" cy="224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현대 사회에서 소셜 네트워크 서비스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(SNS)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endParaRPr lang="en-US" altLang="ko-KR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많은 사람들에게 시간과 에너지의 낭비 요소로 여겨집니다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이에 대한 인식에 맞서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SNS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를 자기 발전과 성장을 위한 의미 있는 도구로 </a:t>
            </a:r>
            <a:endParaRPr lang="en-US" altLang="ko-KR" u="sng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활용할 수 있는 가능성을 제시하고자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서비스를 기획했습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F1A7B5-A22D-96FE-9174-DC7401AE87C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219529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F99D94-4D47-964C-0E5A-5CE2B5CA7D06}"/>
              </a:ext>
            </a:extLst>
          </p:cNvPr>
          <p:cNvSpPr/>
          <p:nvPr/>
        </p:nvSpPr>
        <p:spPr>
          <a:xfrm>
            <a:off x="429290" y="192631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95B173-E183-7EF0-4F53-46951D3354A2}"/>
              </a:ext>
            </a:extLst>
          </p:cNvPr>
          <p:cNvSpPr/>
          <p:nvPr/>
        </p:nvSpPr>
        <p:spPr>
          <a:xfrm>
            <a:off x="429289" y="2754882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저작물의 형식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B8EA3F-A227-4D94-3EC2-8C0AC20DEAB7}"/>
              </a:ext>
            </a:extLst>
          </p:cNvPr>
          <p:cNvSpPr/>
          <p:nvPr/>
        </p:nvSpPr>
        <p:spPr>
          <a:xfrm>
            <a:off x="429287" y="4412018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0557B7-C069-C67F-4F43-7952C7496DF6}"/>
              </a:ext>
            </a:extLst>
          </p:cNvPr>
          <p:cNvSpPr/>
          <p:nvPr/>
        </p:nvSpPr>
        <p:spPr>
          <a:xfrm>
            <a:off x="429290" y="1103668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F6D3-951D-4F6E-ED67-CA4B1BCDA69B}"/>
              </a:ext>
            </a:extLst>
          </p:cNvPr>
          <p:cNvSpPr txBox="1"/>
          <p:nvPr/>
        </p:nvSpPr>
        <p:spPr>
          <a:xfrm>
            <a:off x="621834" y="4728880"/>
            <a:ext cx="11252666" cy="108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 기능과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결합한 서비스로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사용자들에게 할 일 관리 도구로서의 가치를 제공하면서 자기 개발과 성장을 돕는 소셜 네트워킹 플랫폼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자신의 할 일을 관리하고 완료할 수 있을 뿐만 아니라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사람들과 공유하고 응원 받을 수 있으며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성취감을 느낄 수 있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</a:t>
            </a:r>
            <a:endParaRPr lang="en-US" altLang="ko-KR" sz="14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완료 후 업로드한 인증샷 게시물을 통해 다른 사용자들로 부터 별똥별을 받고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레벨을 증가 시킬 수 있으며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목표 달성에 대한 재미와 동기를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얻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0162C-100A-1970-24D0-690D7018C34F}"/>
              </a:ext>
            </a:extLst>
          </p:cNvPr>
          <p:cNvSpPr txBox="1"/>
          <p:nvPr/>
        </p:nvSpPr>
        <p:spPr>
          <a:xfrm>
            <a:off x="621834" y="3070118"/>
            <a:ext cx="4528081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 어플리케이션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4E94C-97F4-8B03-9522-06470AE12C84}"/>
              </a:ext>
            </a:extLst>
          </p:cNvPr>
          <p:cNvSpPr txBox="1"/>
          <p:nvPr/>
        </p:nvSpPr>
        <p:spPr>
          <a:xfrm>
            <a:off x="621834" y="1428265"/>
            <a:ext cx="3467565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PlaNet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165BE-D4D4-9684-F1D8-44F9A6A322BB}"/>
              </a:ext>
            </a:extLst>
          </p:cNvPr>
          <p:cNvSpPr txBox="1"/>
          <p:nvPr/>
        </p:nvSpPr>
        <p:spPr>
          <a:xfrm>
            <a:off x="621834" y="2247844"/>
            <a:ext cx="10693866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사용자들에게 할 일 관리 기능을 제공하고</a:t>
            </a:r>
            <a:r>
              <a:rPr lang="en-US" altLang="ko-KR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인증샷</a:t>
            </a:r>
            <a:r>
              <a:rPr lang="en-US" altLang="ko-KR" sz="140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</a:t>
            </a:r>
            <a:r>
              <a:rPr lang="ko-KR" altLang="en-US" sz="140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</a:t>
            </a:r>
            <a:r>
              <a:rPr lang="ko-KR" altLang="en-US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시스템과 레벨 시스템을 통해 할 일 관리를 더욱 재미있게 할 수 있는 소셜 네트워킹 플랫폼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AFF719-FF6B-BFE4-32B1-E0C65EBE98BB}"/>
              </a:ext>
            </a:extLst>
          </p:cNvPr>
          <p:cNvSpPr/>
          <p:nvPr/>
        </p:nvSpPr>
        <p:spPr>
          <a:xfrm>
            <a:off x="429288" y="3583450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주요 타겟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90E58-A499-50B6-6A12-56643B046B1C}"/>
              </a:ext>
            </a:extLst>
          </p:cNvPr>
          <p:cNvSpPr txBox="1"/>
          <p:nvPr/>
        </p:nvSpPr>
        <p:spPr>
          <a:xfrm>
            <a:off x="621834" y="3901619"/>
            <a:ext cx="8947680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관리에 관심있는 개인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목표 설정과 도전에 동기 부여를 필요로 하는 사람들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</a:t>
            </a:r>
            <a:r>
              <a:rPr lang="ko-KR" altLang="en-US" sz="1100" dirty="0" err="1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걔획</a:t>
            </a:r>
            <a:endParaRPr lang="ko-KR" altLang="en-US" sz="110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805856 w 11810492"/>
              <a:gd name="connsiteY0" fmla="*/ 0 h 6412992"/>
              <a:gd name="connsiteX1" fmla="*/ 3214653 w 11810492"/>
              <a:gd name="connsiteY1" fmla="*/ 0 h 6412992"/>
              <a:gd name="connsiteX2" fmla="*/ 3323013 w 11810492"/>
              <a:gd name="connsiteY2" fmla="*/ 108360 h 6412992"/>
              <a:gd name="connsiteX3" fmla="*/ 3323013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1697496 w 11810492"/>
              <a:gd name="connsiteY12" fmla="*/ 444246 h 6412992"/>
              <a:gd name="connsiteX13" fmla="*/ 1697496 w 11810492"/>
              <a:gd name="connsiteY13" fmla="*/ 108360 h 6412992"/>
              <a:gd name="connsiteX14" fmla="*/ 1805856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1805856" y="0"/>
                </a:moveTo>
                <a:lnTo>
                  <a:pt x="3214653" y="0"/>
                </a:lnTo>
                <a:cubicBezTo>
                  <a:pt x="3274499" y="0"/>
                  <a:pt x="3323013" y="48514"/>
                  <a:pt x="3323013" y="108360"/>
                </a:cubicBezTo>
                <a:lnTo>
                  <a:pt x="3323013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697496" y="444246"/>
                </a:lnTo>
                <a:lnTo>
                  <a:pt x="1697496" y="108360"/>
                </a:lnTo>
                <a:cubicBezTo>
                  <a:pt x="1697496" y="48514"/>
                  <a:pt x="1746010" y="0"/>
                  <a:pt x="1805856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2049713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1998163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141BDFF-9D5D-5D82-8B91-D55998ADCC21}"/>
              </a:ext>
            </a:extLst>
          </p:cNvPr>
          <p:cNvSpPr/>
          <p:nvPr/>
        </p:nvSpPr>
        <p:spPr>
          <a:xfrm>
            <a:off x="1117052" y="1328109"/>
            <a:ext cx="4680585" cy="4680585"/>
          </a:xfrm>
          <a:custGeom>
            <a:avLst/>
            <a:gdLst/>
            <a:ahLst/>
            <a:cxnLst/>
            <a:rect l="l" t="t" r="r" b="b"/>
            <a:pathLst>
              <a:path w="4680585" h="4680585">
                <a:moveTo>
                  <a:pt x="0" y="2340000"/>
                </a:moveTo>
                <a:lnTo>
                  <a:pt x="489" y="2291653"/>
                </a:lnTo>
                <a:lnTo>
                  <a:pt x="1951" y="2243545"/>
                </a:lnTo>
                <a:lnTo>
                  <a:pt x="4377" y="2195685"/>
                </a:lnTo>
                <a:lnTo>
                  <a:pt x="7757" y="2148083"/>
                </a:lnTo>
                <a:lnTo>
                  <a:pt x="12081" y="2100748"/>
                </a:lnTo>
                <a:lnTo>
                  <a:pt x="17340" y="2053690"/>
                </a:lnTo>
                <a:lnTo>
                  <a:pt x="23525" y="2006917"/>
                </a:lnTo>
                <a:lnTo>
                  <a:pt x="30626" y="1960439"/>
                </a:lnTo>
                <a:lnTo>
                  <a:pt x="38634" y="1914267"/>
                </a:lnTo>
                <a:lnTo>
                  <a:pt x="47540" y="1868408"/>
                </a:lnTo>
                <a:lnTo>
                  <a:pt x="57334" y="1822873"/>
                </a:lnTo>
                <a:lnTo>
                  <a:pt x="68006" y="1777671"/>
                </a:lnTo>
                <a:lnTo>
                  <a:pt x="79548" y="1732811"/>
                </a:lnTo>
                <a:lnTo>
                  <a:pt x="91949" y="1688302"/>
                </a:lnTo>
                <a:lnTo>
                  <a:pt x="105201" y="1644155"/>
                </a:lnTo>
                <a:lnTo>
                  <a:pt x="119294" y="1600379"/>
                </a:lnTo>
                <a:lnTo>
                  <a:pt x="134219" y="1556982"/>
                </a:lnTo>
                <a:lnTo>
                  <a:pt x="149966" y="1513975"/>
                </a:lnTo>
                <a:lnTo>
                  <a:pt x="166525" y="1471366"/>
                </a:lnTo>
                <a:lnTo>
                  <a:pt x="183888" y="1429166"/>
                </a:lnTo>
                <a:lnTo>
                  <a:pt x="202045" y="1387383"/>
                </a:lnTo>
                <a:lnTo>
                  <a:pt x="220987" y="1346028"/>
                </a:lnTo>
                <a:lnTo>
                  <a:pt x="240704" y="1305108"/>
                </a:lnTo>
                <a:lnTo>
                  <a:pt x="261186" y="1264635"/>
                </a:lnTo>
                <a:lnTo>
                  <a:pt x="282425" y="1224617"/>
                </a:lnTo>
                <a:lnTo>
                  <a:pt x="304411" y="1185063"/>
                </a:lnTo>
                <a:lnTo>
                  <a:pt x="327134" y="1145984"/>
                </a:lnTo>
                <a:lnTo>
                  <a:pt x="350585" y="1107388"/>
                </a:lnTo>
                <a:lnTo>
                  <a:pt x="374755" y="1069284"/>
                </a:lnTo>
                <a:lnTo>
                  <a:pt x="399635" y="1031683"/>
                </a:lnTo>
                <a:lnTo>
                  <a:pt x="425214" y="994594"/>
                </a:lnTo>
                <a:lnTo>
                  <a:pt x="451484" y="958026"/>
                </a:lnTo>
                <a:lnTo>
                  <a:pt x="478435" y="921988"/>
                </a:lnTo>
                <a:lnTo>
                  <a:pt x="506057" y="886491"/>
                </a:lnTo>
                <a:lnTo>
                  <a:pt x="534342" y="851542"/>
                </a:lnTo>
                <a:lnTo>
                  <a:pt x="563279" y="817153"/>
                </a:lnTo>
                <a:lnTo>
                  <a:pt x="592860" y="783331"/>
                </a:lnTo>
                <a:lnTo>
                  <a:pt x="623075" y="750087"/>
                </a:lnTo>
                <a:lnTo>
                  <a:pt x="653915" y="717430"/>
                </a:lnTo>
                <a:lnTo>
                  <a:pt x="685370" y="685370"/>
                </a:lnTo>
                <a:lnTo>
                  <a:pt x="717430" y="653915"/>
                </a:lnTo>
                <a:lnTo>
                  <a:pt x="750087" y="623075"/>
                </a:lnTo>
                <a:lnTo>
                  <a:pt x="783331" y="592860"/>
                </a:lnTo>
                <a:lnTo>
                  <a:pt x="817153" y="563279"/>
                </a:lnTo>
                <a:lnTo>
                  <a:pt x="851542" y="534342"/>
                </a:lnTo>
                <a:lnTo>
                  <a:pt x="886491" y="506057"/>
                </a:lnTo>
                <a:lnTo>
                  <a:pt x="921988" y="478435"/>
                </a:lnTo>
                <a:lnTo>
                  <a:pt x="958026" y="451484"/>
                </a:lnTo>
                <a:lnTo>
                  <a:pt x="994594" y="425214"/>
                </a:lnTo>
                <a:lnTo>
                  <a:pt x="1031683" y="399635"/>
                </a:lnTo>
                <a:lnTo>
                  <a:pt x="1069284" y="374755"/>
                </a:lnTo>
                <a:lnTo>
                  <a:pt x="1107388" y="350585"/>
                </a:lnTo>
                <a:lnTo>
                  <a:pt x="1145984" y="327134"/>
                </a:lnTo>
                <a:lnTo>
                  <a:pt x="1185063" y="304411"/>
                </a:lnTo>
                <a:lnTo>
                  <a:pt x="1224617" y="282425"/>
                </a:lnTo>
                <a:lnTo>
                  <a:pt x="1264635" y="261186"/>
                </a:lnTo>
                <a:lnTo>
                  <a:pt x="1305108" y="240704"/>
                </a:lnTo>
                <a:lnTo>
                  <a:pt x="1346028" y="220987"/>
                </a:lnTo>
                <a:lnTo>
                  <a:pt x="1387383" y="202045"/>
                </a:lnTo>
                <a:lnTo>
                  <a:pt x="1429166" y="183888"/>
                </a:lnTo>
                <a:lnTo>
                  <a:pt x="1471366" y="166525"/>
                </a:lnTo>
                <a:lnTo>
                  <a:pt x="1513975" y="149966"/>
                </a:lnTo>
                <a:lnTo>
                  <a:pt x="1556982" y="134219"/>
                </a:lnTo>
                <a:lnTo>
                  <a:pt x="1600379" y="119294"/>
                </a:lnTo>
                <a:lnTo>
                  <a:pt x="1644155" y="105201"/>
                </a:lnTo>
                <a:lnTo>
                  <a:pt x="1688302" y="91949"/>
                </a:lnTo>
                <a:lnTo>
                  <a:pt x="1732811" y="79548"/>
                </a:lnTo>
                <a:lnTo>
                  <a:pt x="1777671" y="68006"/>
                </a:lnTo>
                <a:lnTo>
                  <a:pt x="1822873" y="57334"/>
                </a:lnTo>
                <a:lnTo>
                  <a:pt x="1868408" y="47540"/>
                </a:lnTo>
                <a:lnTo>
                  <a:pt x="1914267" y="38634"/>
                </a:lnTo>
                <a:lnTo>
                  <a:pt x="1960439" y="30626"/>
                </a:lnTo>
                <a:lnTo>
                  <a:pt x="2006917" y="23525"/>
                </a:lnTo>
                <a:lnTo>
                  <a:pt x="2053690" y="17340"/>
                </a:lnTo>
                <a:lnTo>
                  <a:pt x="2100748" y="12081"/>
                </a:lnTo>
                <a:lnTo>
                  <a:pt x="2148083" y="7757"/>
                </a:lnTo>
                <a:lnTo>
                  <a:pt x="2195685" y="4377"/>
                </a:lnTo>
                <a:lnTo>
                  <a:pt x="2243545" y="1951"/>
                </a:lnTo>
                <a:lnTo>
                  <a:pt x="2291653" y="489"/>
                </a:lnTo>
                <a:lnTo>
                  <a:pt x="2340000" y="0"/>
                </a:lnTo>
                <a:lnTo>
                  <a:pt x="2388346" y="489"/>
                </a:lnTo>
                <a:lnTo>
                  <a:pt x="2436454" y="1951"/>
                </a:lnTo>
                <a:lnTo>
                  <a:pt x="2484314" y="4377"/>
                </a:lnTo>
                <a:lnTo>
                  <a:pt x="2531916" y="7757"/>
                </a:lnTo>
                <a:lnTo>
                  <a:pt x="2579251" y="12081"/>
                </a:lnTo>
                <a:lnTo>
                  <a:pt x="2626309" y="17340"/>
                </a:lnTo>
                <a:lnTo>
                  <a:pt x="2673082" y="23525"/>
                </a:lnTo>
                <a:lnTo>
                  <a:pt x="2719560" y="30626"/>
                </a:lnTo>
                <a:lnTo>
                  <a:pt x="2765732" y="38634"/>
                </a:lnTo>
                <a:lnTo>
                  <a:pt x="2811591" y="47540"/>
                </a:lnTo>
                <a:lnTo>
                  <a:pt x="2857126" y="57334"/>
                </a:lnTo>
                <a:lnTo>
                  <a:pt x="2902329" y="68006"/>
                </a:lnTo>
                <a:lnTo>
                  <a:pt x="2947189" y="79548"/>
                </a:lnTo>
                <a:lnTo>
                  <a:pt x="2991697" y="91949"/>
                </a:lnTo>
                <a:lnTo>
                  <a:pt x="3035844" y="105201"/>
                </a:lnTo>
                <a:lnTo>
                  <a:pt x="3079620" y="119294"/>
                </a:lnTo>
                <a:lnTo>
                  <a:pt x="3123017" y="134219"/>
                </a:lnTo>
                <a:lnTo>
                  <a:pt x="3166024" y="149966"/>
                </a:lnTo>
                <a:lnTo>
                  <a:pt x="3208633" y="166525"/>
                </a:lnTo>
                <a:lnTo>
                  <a:pt x="3250833" y="183888"/>
                </a:lnTo>
                <a:lnTo>
                  <a:pt x="3292616" y="202045"/>
                </a:lnTo>
                <a:lnTo>
                  <a:pt x="3333971" y="220987"/>
                </a:lnTo>
                <a:lnTo>
                  <a:pt x="3374891" y="240704"/>
                </a:lnTo>
                <a:lnTo>
                  <a:pt x="3415364" y="261186"/>
                </a:lnTo>
                <a:lnTo>
                  <a:pt x="3455382" y="282425"/>
                </a:lnTo>
                <a:lnTo>
                  <a:pt x="3494936" y="304411"/>
                </a:lnTo>
                <a:lnTo>
                  <a:pt x="3534015" y="327134"/>
                </a:lnTo>
                <a:lnTo>
                  <a:pt x="3572612" y="350585"/>
                </a:lnTo>
                <a:lnTo>
                  <a:pt x="3610715" y="374755"/>
                </a:lnTo>
                <a:lnTo>
                  <a:pt x="3648316" y="399635"/>
                </a:lnTo>
                <a:lnTo>
                  <a:pt x="3685405" y="425214"/>
                </a:lnTo>
                <a:lnTo>
                  <a:pt x="3721973" y="451484"/>
                </a:lnTo>
                <a:lnTo>
                  <a:pt x="3758011" y="478435"/>
                </a:lnTo>
                <a:lnTo>
                  <a:pt x="3793508" y="506057"/>
                </a:lnTo>
                <a:lnTo>
                  <a:pt x="3828457" y="534342"/>
                </a:lnTo>
                <a:lnTo>
                  <a:pt x="3862846" y="563279"/>
                </a:lnTo>
                <a:lnTo>
                  <a:pt x="3896668" y="592860"/>
                </a:lnTo>
                <a:lnTo>
                  <a:pt x="3929912" y="623075"/>
                </a:lnTo>
                <a:lnTo>
                  <a:pt x="3962569" y="653915"/>
                </a:lnTo>
                <a:lnTo>
                  <a:pt x="3994629" y="685370"/>
                </a:lnTo>
                <a:lnTo>
                  <a:pt x="4026084" y="717430"/>
                </a:lnTo>
                <a:lnTo>
                  <a:pt x="4056924" y="750087"/>
                </a:lnTo>
                <a:lnTo>
                  <a:pt x="4087139" y="783331"/>
                </a:lnTo>
                <a:lnTo>
                  <a:pt x="4116720" y="817153"/>
                </a:lnTo>
                <a:lnTo>
                  <a:pt x="4145657" y="851542"/>
                </a:lnTo>
                <a:lnTo>
                  <a:pt x="4173942" y="886491"/>
                </a:lnTo>
                <a:lnTo>
                  <a:pt x="4201564" y="921988"/>
                </a:lnTo>
                <a:lnTo>
                  <a:pt x="4228515" y="958026"/>
                </a:lnTo>
                <a:lnTo>
                  <a:pt x="4254785" y="994594"/>
                </a:lnTo>
                <a:lnTo>
                  <a:pt x="4280364" y="1031683"/>
                </a:lnTo>
                <a:lnTo>
                  <a:pt x="4305244" y="1069284"/>
                </a:lnTo>
                <a:lnTo>
                  <a:pt x="4329414" y="1107388"/>
                </a:lnTo>
                <a:lnTo>
                  <a:pt x="4352865" y="1145984"/>
                </a:lnTo>
                <a:lnTo>
                  <a:pt x="4375588" y="1185063"/>
                </a:lnTo>
                <a:lnTo>
                  <a:pt x="4397574" y="1224617"/>
                </a:lnTo>
                <a:lnTo>
                  <a:pt x="4418813" y="1264635"/>
                </a:lnTo>
                <a:lnTo>
                  <a:pt x="4439295" y="1305108"/>
                </a:lnTo>
                <a:lnTo>
                  <a:pt x="4459012" y="1346028"/>
                </a:lnTo>
                <a:lnTo>
                  <a:pt x="4477954" y="1387383"/>
                </a:lnTo>
                <a:lnTo>
                  <a:pt x="4496111" y="1429166"/>
                </a:lnTo>
                <a:lnTo>
                  <a:pt x="4513474" y="1471366"/>
                </a:lnTo>
                <a:lnTo>
                  <a:pt x="4530033" y="1513975"/>
                </a:lnTo>
                <a:lnTo>
                  <a:pt x="4545780" y="1556982"/>
                </a:lnTo>
                <a:lnTo>
                  <a:pt x="4560705" y="1600379"/>
                </a:lnTo>
                <a:lnTo>
                  <a:pt x="4574798" y="1644155"/>
                </a:lnTo>
                <a:lnTo>
                  <a:pt x="4588050" y="1688302"/>
                </a:lnTo>
                <a:lnTo>
                  <a:pt x="4600451" y="1732811"/>
                </a:lnTo>
                <a:lnTo>
                  <a:pt x="4611993" y="1777671"/>
                </a:lnTo>
                <a:lnTo>
                  <a:pt x="4622665" y="1822873"/>
                </a:lnTo>
                <a:lnTo>
                  <a:pt x="4632459" y="1868408"/>
                </a:lnTo>
                <a:lnTo>
                  <a:pt x="4641365" y="1914267"/>
                </a:lnTo>
                <a:lnTo>
                  <a:pt x="4649373" y="1960439"/>
                </a:lnTo>
                <a:lnTo>
                  <a:pt x="4656474" y="2006917"/>
                </a:lnTo>
                <a:lnTo>
                  <a:pt x="4662659" y="2053690"/>
                </a:lnTo>
                <a:lnTo>
                  <a:pt x="4667918" y="2100748"/>
                </a:lnTo>
                <a:lnTo>
                  <a:pt x="4672243" y="2148083"/>
                </a:lnTo>
                <a:lnTo>
                  <a:pt x="4675622" y="2195685"/>
                </a:lnTo>
                <a:lnTo>
                  <a:pt x="4678048" y="2243545"/>
                </a:lnTo>
                <a:lnTo>
                  <a:pt x="4679510" y="2291653"/>
                </a:lnTo>
                <a:lnTo>
                  <a:pt x="4680000" y="2340000"/>
                </a:lnTo>
                <a:lnTo>
                  <a:pt x="4679510" y="2388346"/>
                </a:lnTo>
                <a:lnTo>
                  <a:pt x="4678048" y="2436454"/>
                </a:lnTo>
                <a:lnTo>
                  <a:pt x="4675622" y="2484314"/>
                </a:lnTo>
                <a:lnTo>
                  <a:pt x="4672243" y="2531916"/>
                </a:lnTo>
                <a:lnTo>
                  <a:pt x="4667918" y="2579251"/>
                </a:lnTo>
                <a:lnTo>
                  <a:pt x="4662659" y="2626309"/>
                </a:lnTo>
                <a:lnTo>
                  <a:pt x="4656474" y="2673082"/>
                </a:lnTo>
                <a:lnTo>
                  <a:pt x="4649373" y="2719560"/>
                </a:lnTo>
                <a:lnTo>
                  <a:pt x="4641365" y="2765732"/>
                </a:lnTo>
                <a:lnTo>
                  <a:pt x="4632459" y="2811591"/>
                </a:lnTo>
                <a:lnTo>
                  <a:pt x="4622665" y="2857126"/>
                </a:lnTo>
                <a:lnTo>
                  <a:pt x="4611993" y="2902329"/>
                </a:lnTo>
                <a:lnTo>
                  <a:pt x="4600451" y="2947189"/>
                </a:lnTo>
                <a:lnTo>
                  <a:pt x="4588050" y="2991697"/>
                </a:lnTo>
                <a:lnTo>
                  <a:pt x="4574798" y="3035844"/>
                </a:lnTo>
                <a:lnTo>
                  <a:pt x="4560705" y="3079620"/>
                </a:lnTo>
                <a:lnTo>
                  <a:pt x="4545780" y="3123017"/>
                </a:lnTo>
                <a:lnTo>
                  <a:pt x="4530033" y="3166024"/>
                </a:lnTo>
                <a:lnTo>
                  <a:pt x="4513474" y="3208633"/>
                </a:lnTo>
                <a:lnTo>
                  <a:pt x="4496111" y="3250833"/>
                </a:lnTo>
                <a:lnTo>
                  <a:pt x="4477954" y="3292616"/>
                </a:lnTo>
                <a:lnTo>
                  <a:pt x="4459012" y="3333971"/>
                </a:lnTo>
                <a:lnTo>
                  <a:pt x="4439295" y="3374891"/>
                </a:lnTo>
                <a:lnTo>
                  <a:pt x="4418813" y="3415364"/>
                </a:lnTo>
                <a:lnTo>
                  <a:pt x="4397574" y="3455382"/>
                </a:lnTo>
                <a:lnTo>
                  <a:pt x="4375588" y="3494936"/>
                </a:lnTo>
                <a:lnTo>
                  <a:pt x="4352865" y="3534015"/>
                </a:lnTo>
                <a:lnTo>
                  <a:pt x="4329414" y="3572612"/>
                </a:lnTo>
                <a:lnTo>
                  <a:pt x="4305244" y="3610715"/>
                </a:lnTo>
                <a:lnTo>
                  <a:pt x="4280364" y="3648316"/>
                </a:lnTo>
                <a:lnTo>
                  <a:pt x="4254785" y="3685405"/>
                </a:lnTo>
                <a:lnTo>
                  <a:pt x="4228515" y="3721973"/>
                </a:lnTo>
                <a:lnTo>
                  <a:pt x="4201564" y="3758011"/>
                </a:lnTo>
                <a:lnTo>
                  <a:pt x="4173942" y="3793508"/>
                </a:lnTo>
                <a:lnTo>
                  <a:pt x="4145657" y="3828457"/>
                </a:lnTo>
                <a:lnTo>
                  <a:pt x="4116720" y="3862846"/>
                </a:lnTo>
                <a:lnTo>
                  <a:pt x="4087139" y="3896668"/>
                </a:lnTo>
                <a:lnTo>
                  <a:pt x="4056924" y="3929912"/>
                </a:lnTo>
                <a:lnTo>
                  <a:pt x="4026084" y="3962569"/>
                </a:lnTo>
                <a:lnTo>
                  <a:pt x="3994629" y="3994629"/>
                </a:lnTo>
                <a:lnTo>
                  <a:pt x="3962569" y="4026084"/>
                </a:lnTo>
                <a:lnTo>
                  <a:pt x="3929912" y="4056924"/>
                </a:lnTo>
                <a:lnTo>
                  <a:pt x="3896668" y="4087139"/>
                </a:lnTo>
                <a:lnTo>
                  <a:pt x="3862846" y="4116720"/>
                </a:lnTo>
                <a:lnTo>
                  <a:pt x="3828457" y="4145657"/>
                </a:lnTo>
                <a:lnTo>
                  <a:pt x="3793508" y="4173942"/>
                </a:lnTo>
                <a:lnTo>
                  <a:pt x="3758011" y="4201564"/>
                </a:lnTo>
                <a:lnTo>
                  <a:pt x="3721973" y="4228515"/>
                </a:lnTo>
                <a:lnTo>
                  <a:pt x="3685405" y="4254785"/>
                </a:lnTo>
                <a:lnTo>
                  <a:pt x="3648316" y="4280364"/>
                </a:lnTo>
                <a:lnTo>
                  <a:pt x="3610715" y="4305244"/>
                </a:lnTo>
                <a:lnTo>
                  <a:pt x="3572612" y="4329414"/>
                </a:lnTo>
                <a:lnTo>
                  <a:pt x="3534015" y="4352865"/>
                </a:lnTo>
                <a:lnTo>
                  <a:pt x="3494936" y="4375588"/>
                </a:lnTo>
                <a:lnTo>
                  <a:pt x="3455382" y="4397574"/>
                </a:lnTo>
                <a:lnTo>
                  <a:pt x="3415364" y="4418813"/>
                </a:lnTo>
                <a:lnTo>
                  <a:pt x="3374891" y="4439295"/>
                </a:lnTo>
                <a:lnTo>
                  <a:pt x="3333971" y="4459012"/>
                </a:lnTo>
                <a:lnTo>
                  <a:pt x="3292616" y="4477954"/>
                </a:lnTo>
                <a:lnTo>
                  <a:pt x="3250833" y="4496111"/>
                </a:lnTo>
                <a:lnTo>
                  <a:pt x="3208633" y="4513474"/>
                </a:lnTo>
                <a:lnTo>
                  <a:pt x="3166024" y="4530033"/>
                </a:lnTo>
                <a:lnTo>
                  <a:pt x="3123017" y="4545780"/>
                </a:lnTo>
                <a:lnTo>
                  <a:pt x="3079620" y="4560705"/>
                </a:lnTo>
                <a:lnTo>
                  <a:pt x="3035844" y="4574798"/>
                </a:lnTo>
                <a:lnTo>
                  <a:pt x="2991697" y="4588050"/>
                </a:lnTo>
                <a:lnTo>
                  <a:pt x="2947189" y="4600451"/>
                </a:lnTo>
                <a:lnTo>
                  <a:pt x="2902329" y="4611993"/>
                </a:lnTo>
                <a:lnTo>
                  <a:pt x="2857126" y="4622665"/>
                </a:lnTo>
                <a:lnTo>
                  <a:pt x="2811591" y="4632459"/>
                </a:lnTo>
                <a:lnTo>
                  <a:pt x="2765732" y="4641365"/>
                </a:lnTo>
                <a:lnTo>
                  <a:pt x="2719560" y="4649373"/>
                </a:lnTo>
                <a:lnTo>
                  <a:pt x="2673082" y="4656474"/>
                </a:lnTo>
                <a:lnTo>
                  <a:pt x="2626309" y="4662659"/>
                </a:lnTo>
                <a:lnTo>
                  <a:pt x="2579251" y="4667918"/>
                </a:lnTo>
                <a:lnTo>
                  <a:pt x="2531916" y="4672243"/>
                </a:lnTo>
                <a:lnTo>
                  <a:pt x="2484314" y="4675622"/>
                </a:lnTo>
                <a:lnTo>
                  <a:pt x="2436454" y="4678048"/>
                </a:lnTo>
                <a:lnTo>
                  <a:pt x="2388346" y="4679510"/>
                </a:lnTo>
                <a:lnTo>
                  <a:pt x="2340000" y="4680000"/>
                </a:lnTo>
                <a:lnTo>
                  <a:pt x="2291653" y="4679510"/>
                </a:lnTo>
                <a:lnTo>
                  <a:pt x="2243545" y="4678048"/>
                </a:lnTo>
                <a:lnTo>
                  <a:pt x="2195685" y="4675622"/>
                </a:lnTo>
                <a:lnTo>
                  <a:pt x="2148083" y="4672243"/>
                </a:lnTo>
                <a:lnTo>
                  <a:pt x="2100748" y="4667918"/>
                </a:lnTo>
                <a:lnTo>
                  <a:pt x="2053690" y="4662659"/>
                </a:lnTo>
                <a:lnTo>
                  <a:pt x="2006917" y="4656474"/>
                </a:lnTo>
                <a:lnTo>
                  <a:pt x="1960439" y="4649373"/>
                </a:lnTo>
                <a:lnTo>
                  <a:pt x="1914267" y="4641365"/>
                </a:lnTo>
                <a:lnTo>
                  <a:pt x="1868408" y="4632459"/>
                </a:lnTo>
                <a:lnTo>
                  <a:pt x="1822873" y="4622665"/>
                </a:lnTo>
                <a:lnTo>
                  <a:pt x="1777671" y="4611993"/>
                </a:lnTo>
                <a:lnTo>
                  <a:pt x="1732811" y="4600451"/>
                </a:lnTo>
                <a:lnTo>
                  <a:pt x="1688302" y="4588050"/>
                </a:lnTo>
                <a:lnTo>
                  <a:pt x="1644155" y="4574798"/>
                </a:lnTo>
                <a:lnTo>
                  <a:pt x="1600379" y="4560705"/>
                </a:lnTo>
                <a:lnTo>
                  <a:pt x="1556982" y="4545780"/>
                </a:lnTo>
                <a:lnTo>
                  <a:pt x="1513975" y="4530033"/>
                </a:lnTo>
                <a:lnTo>
                  <a:pt x="1471366" y="4513474"/>
                </a:lnTo>
                <a:lnTo>
                  <a:pt x="1429166" y="4496111"/>
                </a:lnTo>
                <a:lnTo>
                  <a:pt x="1387383" y="4477954"/>
                </a:lnTo>
                <a:lnTo>
                  <a:pt x="1346028" y="4459012"/>
                </a:lnTo>
                <a:lnTo>
                  <a:pt x="1305108" y="4439295"/>
                </a:lnTo>
                <a:lnTo>
                  <a:pt x="1264635" y="4418813"/>
                </a:lnTo>
                <a:lnTo>
                  <a:pt x="1224617" y="4397574"/>
                </a:lnTo>
                <a:lnTo>
                  <a:pt x="1185063" y="4375588"/>
                </a:lnTo>
                <a:lnTo>
                  <a:pt x="1145984" y="4352865"/>
                </a:lnTo>
                <a:lnTo>
                  <a:pt x="1107388" y="4329414"/>
                </a:lnTo>
                <a:lnTo>
                  <a:pt x="1069284" y="4305244"/>
                </a:lnTo>
                <a:lnTo>
                  <a:pt x="1031683" y="4280364"/>
                </a:lnTo>
                <a:lnTo>
                  <a:pt x="994594" y="4254785"/>
                </a:lnTo>
                <a:lnTo>
                  <a:pt x="958026" y="4228515"/>
                </a:lnTo>
                <a:lnTo>
                  <a:pt x="921988" y="4201564"/>
                </a:lnTo>
                <a:lnTo>
                  <a:pt x="886491" y="4173942"/>
                </a:lnTo>
                <a:lnTo>
                  <a:pt x="851542" y="4145657"/>
                </a:lnTo>
                <a:lnTo>
                  <a:pt x="817153" y="4116720"/>
                </a:lnTo>
                <a:lnTo>
                  <a:pt x="783331" y="4087139"/>
                </a:lnTo>
                <a:lnTo>
                  <a:pt x="750087" y="4056924"/>
                </a:lnTo>
                <a:lnTo>
                  <a:pt x="717430" y="4026084"/>
                </a:lnTo>
                <a:lnTo>
                  <a:pt x="685370" y="3994629"/>
                </a:lnTo>
                <a:lnTo>
                  <a:pt x="653915" y="3962569"/>
                </a:lnTo>
                <a:lnTo>
                  <a:pt x="623075" y="3929912"/>
                </a:lnTo>
                <a:lnTo>
                  <a:pt x="592860" y="3896668"/>
                </a:lnTo>
                <a:lnTo>
                  <a:pt x="563279" y="3862846"/>
                </a:lnTo>
                <a:lnTo>
                  <a:pt x="534342" y="3828457"/>
                </a:lnTo>
                <a:lnTo>
                  <a:pt x="506057" y="3793508"/>
                </a:lnTo>
                <a:lnTo>
                  <a:pt x="478435" y="3758011"/>
                </a:lnTo>
                <a:lnTo>
                  <a:pt x="451484" y="3721973"/>
                </a:lnTo>
                <a:lnTo>
                  <a:pt x="425214" y="3685405"/>
                </a:lnTo>
                <a:lnTo>
                  <a:pt x="399635" y="3648316"/>
                </a:lnTo>
                <a:lnTo>
                  <a:pt x="374755" y="3610715"/>
                </a:lnTo>
                <a:lnTo>
                  <a:pt x="350585" y="3572612"/>
                </a:lnTo>
                <a:lnTo>
                  <a:pt x="327134" y="3534015"/>
                </a:lnTo>
                <a:lnTo>
                  <a:pt x="304411" y="3494936"/>
                </a:lnTo>
                <a:lnTo>
                  <a:pt x="282425" y="3455382"/>
                </a:lnTo>
                <a:lnTo>
                  <a:pt x="261186" y="3415364"/>
                </a:lnTo>
                <a:lnTo>
                  <a:pt x="240704" y="3374891"/>
                </a:lnTo>
                <a:lnTo>
                  <a:pt x="220987" y="3333971"/>
                </a:lnTo>
                <a:lnTo>
                  <a:pt x="202045" y="3292616"/>
                </a:lnTo>
                <a:lnTo>
                  <a:pt x="183888" y="3250833"/>
                </a:lnTo>
                <a:lnTo>
                  <a:pt x="166525" y="3208633"/>
                </a:lnTo>
                <a:lnTo>
                  <a:pt x="149966" y="3166024"/>
                </a:lnTo>
                <a:lnTo>
                  <a:pt x="134219" y="3123017"/>
                </a:lnTo>
                <a:lnTo>
                  <a:pt x="119294" y="3079620"/>
                </a:lnTo>
                <a:lnTo>
                  <a:pt x="105201" y="3035844"/>
                </a:lnTo>
                <a:lnTo>
                  <a:pt x="91949" y="2991697"/>
                </a:lnTo>
                <a:lnTo>
                  <a:pt x="79548" y="2947189"/>
                </a:lnTo>
                <a:lnTo>
                  <a:pt x="68006" y="2902329"/>
                </a:lnTo>
                <a:lnTo>
                  <a:pt x="57334" y="2857126"/>
                </a:lnTo>
                <a:lnTo>
                  <a:pt x="47540" y="2811591"/>
                </a:lnTo>
                <a:lnTo>
                  <a:pt x="38634" y="2765732"/>
                </a:lnTo>
                <a:lnTo>
                  <a:pt x="30626" y="2719560"/>
                </a:lnTo>
                <a:lnTo>
                  <a:pt x="23525" y="2673082"/>
                </a:lnTo>
                <a:lnTo>
                  <a:pt x="17340" y="2626309"/>
                </a:lnTo>
                <a:lnTo>
                  <a:pt x="12081" y="2579251"/>
                </a:lnTo>
                <a:lnTo>
                  <a:pt x="7757" y="2531916"/>
                </a:lnTo>
                <a:lnTo>
                  <a:pt x="4377" y="2484314"/>
                </a:lnTo>
                <a:lnTo>
                  <a:pt x="1951" y="2436454"/>
                </a:lnTo>
                <a:lnTo>
                  <a:pt x="489" y="2388346"/>
                </a:lnTo>
                <a:lnTo>
                  <a:pt x="0" y="2340000"/>
                </a:lnTo>
                <a:close/>
              </a:path>
            </a:pathLst>
          </a:custGeom>
          <a:ln w="25400">
            <a:solidFill>
              <a:srgbClr val="7640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2EED698-F74C-CA08-B2EF-CA2ABB7F10F3}"/>
              </a:ext>
            </a:extLst>
          </p:cNvPr>
          <p:cNvSpPr/>
          <p:nvPr/>
        </p:nvSpPr>
        <p:spPr>
          <a:xfrm>
            <a:off x="796031" y="3668109"/>
            <a:ext cx="5400040" cy="0"/>
          </a:xfrm>
          <a:custGeom>
            <a:avLst/>
            <a:gdLst/>
            <a:ahLst/>
            <a:cxnLst/>
            <a:rect l="l" t="t" r="r" b="b"/>
            <a:pathLst>
              <a:path w="5400040">
                <a:moveTo>
                  <a:pt x="0" y="0"/>
                </a:moveTo>
                <a:lnTo>
                  <a:pt x="5400000" y="1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D9F0070-C481-2765-355C-FD30062AD093}"/>
              </a:ext>
            </a:extLst>
          </p:cNvPr>
          <p:cNvSpPr/>
          <p:nvPr/>
        </p:nvSpPr>
        <p:spPr>
          <a:xfrm>
            <a:off x="3457052" y="1036269"/>
            <a:ext cx="0" cy="5400040"/>
          </a:xfrm>
          <a:custGeom>
            <a:avLst/>
            <a:gdLst/>
            <a:ahLst/>
            <a:cxnLst/>
            <a:rect l="l" t="t" r="r" b="b"/>
            <a:pathLst>
              <a:path h="5400040">
                <a:moveTo>
                  <a:pt x="0" y="0"/>
                </a:moveTo>
                <a:lnTo>
                  <a:pt x="1" y="540000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1DDF957-C234-0833-F191-EB21EC20FD0D}"/>
              </a:ext>
            </a:extLst>
          </p:cNvPr>
          <p:cNvSpPr txBox="1"/>
          <p:nvPr/>
        </p:nvSpPr>
        <p:spPr>
          <a:xfrm>
            <a:off x="390130" y="3347667"/>
            <a:ext cx="6939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채팅형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B4D9399-E019-9930-0645-5C83E7D8087A}"/>
              </a:ext>
            </a:extLst>
          </p:cNvPr>
          <p:cNvSpPr txBox="1"/>
          <p:nvPr/>
        </p:nvSpPr>
        <p:spPr>
          <a:xfrm>
            <a:off x="5800416" y="3707375"/>
            <a:ext cx="138865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게시판형</a:t>
            </a:r>
            <a:endParaRPr lang="en-US" altLang="ko-KR" sz="1400" spc="150" dirty="0">
              <a:solidFill>
                <a:srgbClr val="2F257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(</a:t>
            </a: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타임라인형</a:t>
            </a:r>
            <a:r>
              <a:rPr 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)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A8607FA-2BCA-122C-6F18-714E97FB0139}"/>
              </a:ext>
            </a:extLst>
          </p:cNvPr>
          <p:cNvSpPr txBox="1"/>
          <p:nvPr/>
        </p:nvSpPr>
        <p:spPr>
          <a:xfrm>
            <a:off x="2573142" y="6189044"/>
            <a:ext cx="1008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 err="1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단기능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F5548778-BF7D-215C-A767-CD67E4BCB1E0}"/>
              </a:ext>
            </a:extLst>
          </p:cNvPr>
          <p:cNvSpPr txBox="1"/>
          <p:nvPr/>
        </p:nvSpPr>
        <p:spPr>
          <a:xfrm>
            <a:off x="3307950" y="913587"/>
            <a:ext cx="1008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다기능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1120D264-67E8-6B2A-0CB1-064851D6A57A}"/>
              </a:ext>
            </a:extLst>
          </p:cNvPr>
          <p:cNvSpPr/>
          <p:nvPr/>
        </p:nvSpPr>
        <p:spPr>
          <a:xfrm>
            <a:off x="3452253" y="1330265"/>
            <a:ext cx="2339975" cy="2390775"/>
          </a:xfrm>
          <a:custGeom>
            <a:avLst/>
            <a:gdLst/>
            <a:ahLst/>
            <a:cxnLst/>
            <a:rect l="l" t="t" r="r" b="b"/>
            <a:pathLst>
              <a:path w="2339975" h="2390775">
                <a:moveTo>
                  <a:pt x="2952" y="0"/>
                </a:moveTo>
                <a:lnTo>
                  <a:pt x="0" y="2340000"/>
                </a:lnTo>
                <a:lnTo>
                  <a:pt x="2339456" y="2390512"/>
                </a:lnTo>
                <a:lnTo>
                  <a:pt x="2339955" y="2354841"/>
                </a:lnTo>
                <a:lnTo>
                  <a:pt x="2339571" y="2294602"/>
                </a:lnTo>
                <a:lnTo>
                  <a:pt x="2338170" y="2246492"/>
                </a:lnTo>
                <a:lnTo>
                  <a:pt x="2335804" y="2198629"/>
                </a:lnTo>
                <a:lnTo>
                  <a:pt x="2332485" y="2151023"/>
                </a:lnTo>
                <a:lnTo>
                  <a:pt x="2328220" y="2103682"/>
                </a:lnTo>
                <a:lnTo>
                  <a:pt x="2323020" y="2056617"/>
                </a:lnTo>
                <a:lnTo>
                  <a:pt x="2316895" y="2009837"/>
                </a:lnTo>
                <a:lnTo>
                  <a:pt x="2309852" y="1963350"/>
                </a:lnTo>
                <a:lnTo>
                  <a:pt x="2301902" y="1917167"/>
                </a:lnTo>
                <a:lnTo>
                  <a:pt x="2293054" y="1871298"/>
                </a:lnTo>
                <a:lnTo>
                  <a:pt x="2283318" y="1825750"/>
                </a:lnTo>
                <a:lnTo>
                  <a:pt x="2272702" y="1780534"/>
                </a:lnTo>
                <a:lnTo>
                  <a:pt x="2261217" y="1735660"/>
                </a:lnTo>
                <a:lnTo>
                  <a:pt x="2248872" y="1691136"/>
                </a:lnTo>
                <a:lnTo>
                  <a:pt x="2235676" y="1646972"/>
                </a:lnTo>
                <a:lnTo>
                  <a:pt x="2221638" y="1603178"/>
                </a:lnTo>
                <a:lnTo>
                  <a:pt x="2206768" y="1559762"/>
                </a:lnTo>
                <a:lnTo>
                  <a:pt x="2191075" y="1516735"/>
                </a:lnTo>
                <a:lnTo>
                  <a:pt x="2174569" y="1474106"/>
                </a:lnTo>
                <a:lnTo>
                  <a:pt x="2157260" y="1431884"/>
                </a:lnTo>
                <a:lnTo>
                  <a:pt x="2139155" y="1390078"/>
                </a:lnTo>
                <a:lnTo>
                  <a:pt x="2120266" y="1348699"/>
                </a:lnTo>
                <a:lnTo>
                  <a:pt x="2100601" y="1307755"/>
                </a:lnTo>
                <a:lnTo>
                  <a:pt x="2080170" y="1267255"/>
                </a:lnTo>
                <a:lnTo>
                  <a:pt x="2058981" y="1227210"/>
                </a:lnTo>
                <a:lnTo>
                  <a:pt x="2037045" y="1187629"/>
                </a:lnTo>
                <a:lnTo>
                  <a:pt x="2014371" y="1148521"/>
                </a:lnTo>
                <a:lnTo>
                  <a:pt x="1990969" y="1109895"/>
                </a:lnTo>
                <a:lnTo>
                  <a:pt x="1966847" y="1071762"/>
                </a:lnTo>
                <a:lnTo>
                  <a:pt x="1942015" y="1034129"/>
                </a:lnTo>
                <a:lnTo>
                  <a:pt x="1916482" y="997008"/>
                </a:lnTo>
                <a:lnTo>
                  <a:pt x="1890259" y="960407"/>
                </a:lnTo>
                <a:lnTo>
                  <a:pt x="1863353" y="924335"/>
                </a:lnTo>
                <a:lnTo>
                  <a:pt x="1835776" y="888803"/>
                </a:lnTo>
                <a:lnTo>
                  <a:pt x="1807535" y="853819"/>
                </a:lnTo>
                <a:lnTo>
                  <a:pt x="1778641" y="819392"/>
                </a:lnTo>
                <a:lnTo>
                  <a:pt x="1749102" y="785534"/>
                </a:lnTo>
                <a:lnTo>
                  <a:pt x="1718929" y="752252"/>
                </a:lnTo>
                <a:lnTo>
                  <a:pt x="1688131" y="719556"/>
                </a:lnTo>
                <a:lnTo>
                  <a:pt x="1656717" y="687456"/>
                </a:lnTo>
                <a:lnTo>
                  <a:pt x="1624696" y="655960"/>
                </a:lnTo>
                <a:lnTo>
                  <a:pt x="1592078" y="625080"/>
                </a:lnTo>
                <a:lnTo>
                  <a:pt x="1558872" y="594823"/>
                </a:lnTo>
                <a:lnTo>
                  <a:pt x="1525088" y="565199"/>
                </a:lnTo>
                <a:lnTo>
                  <a:pt x="1490735" y="536218"/>
                </a:lnTo>
                <a:lnTo>
                  <a:pt x="1455822" y="507889"/>
                </a:lnTo>
                <a:lnTo>
                  <a:pt x="1420359" y="480222"/>
                </a:lnTo>
                <a:lnTo>
                  <a:pt x="1384356" y="453226"/>
                </a:lnTo>
                <a:lnTo>
                  <a:pt x="1347821" y="426910"/>
                </a:lnTo>
                <a:lnTo>
                  <a:pt x="1310764" y="401284"/>
                </a:lnTo>
                <a:lnTo>
                  <a:pt x="1273194" y="376357"/>
                </a:lnTo>
                <a:lnTo>
                  <a:pt x="1235121" y="352139"/>
                </a:lnTo>
                <a:lnTo>
                  <a:pt x="1196555" y="328639"/>
                </a:lnTo>
                <a:lnTo>
                  <a:pt x="1157504" y="305867"/>
                </a:lnTo>
                <a:lnTo>
                  <a:pt x="1117978" y="283831"/>
                </a:lnTo>
                <a:lnTo>
                  <a:pt x="1077987" y="262542"/>
                </a:lnTo>
                <a:lnTo>
                  <a:pt x="1037539" y="242008"/>
                </a:lnTo>
                <a:lnTo>
                  <a:pt x="996645" y="222240"/>
                </a:lnTo>
                <a:lnTo>
                  <a:pt x="955313" y="203246"/>
                </a:lnTo>
                <a:lnTo>
                  <a:pt x="913553" y="185037"/>
                </a:lnTo>
                <a:lnTo>
                  <a:pt x="871375" y="167620"/>
                </a:lnTo>
                <a:lnTo>
                  <a:pt x="828787" y="151007"/>
                </a:lnTo>
                <a:lnTo>
                  <a:pt x="785800" y="135206"/>
                </a:lnTo>
                <a:lnTo>
                  <a:pt x="742422" y="120227"/>
                </a:lnTo>
                <a:lnTo>
                  <a:pt x="698664" y="106079"/>
                </a:lnTo>
                <a:lnTo>
                  <a:pt x="654533" y="92771"/>
                </a:lnTo>
                <a:lnTo>
                  <a:pt x="610041" y="80313"/>
                </a:lnTo>
                <a:lnTo>
                  <a:pt x="565195" y="68715"/>
                </a:lnTo>
                <a:lnTo>
                  <a:pt x="520006" y="57986"/>
                </a:lnTo>
                <a:lnTo>
                  <a:pt x="474484" y="48135"/>
                </a:lnTo>
                <a:lnTo>
                  <a:pt x="428636" y="39171"/>
                </a:lnTo>
                <a:lnTo>
                  <a:pt x="382474" y="31105"/>
                </a:lnTo>
                <a:lnTo>
                  <a:pt x="336005" y="23945"/>
                </a:lnTo>
                <a:lnTo>
                  <a:pt x="289240" y="17701"/>
                </a:lnTo>
                <a:lnTo>
                  <a:pt x="242188" y="12382"/>
                </a:lnTo>
                <a:lnTo>
                  <a:pt x="194859" y="7999"/>
                </a:lnTo>
                <a:lnTo>
                  <a:pt x="147261" y="4559"/>
                </a:lnTo>
                <a:lnTo>
                  <a:pt x="99404" y="2073"/>
                </a:lnTo>
                <a:lnTo>
                  <a:pt x="51298" y="550"/>
                </a:lnTo>
                <a:lnTo>
                  <a:pt x="2952" y="0"/>
                </a:lnTo>
                <a:close/>
              </a:path>
            </a:pathLst>
          </a:custGeom>
          <a:solidFill>
            <a:srgbClr val="7640F7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4">
            <a:extLst>
              <a:ext uri="{FF2B5EF4-FFF2-40B4-BE49-F238E27FC236}">
                <a16:creationId xmlns:a16="http://schemas.microsoft.com/office/drawing/2014/main" id="{94B8EB10-8A0E-CA57-CCD7-B2C7BA943D92}"/>
              </a:ext>
            </a:extLst>
          </p:cNvPr>
          <p:cNvSpPr txBox="1"/>
          <p:nvPr/>
        </p:nvSpPr>
        <p:spPr>
          <a:xfrm>
            <a:off x="3516573" y="1466625"/>
            <a:ext cx="55778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 err="1">
                <a:solidFill>
                  <a:srgbClr val="A6A6A6"/>
                </a:solidFill>
                <a:latin typeface="맑은 고딕"/>
                <a:cs typeface="맑은 고딕"/>
              </a:rPr>
              <a:t>재미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있는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1" name="object 34">
            <a:extLst>
              <a:ext uri="{FF2B5EF4-FFF2-40B4-BE49-F238E27FC236}">
                <a16:creationId xmlns:a16="http://schemas.microsoft.com/office/drawing/2014/main" id="{ED7B9A33-8ED2-FDEF-F5CD-74DA7EA27047}"/>
              </a:ext>
            </a:extLst>
          </p:cNvPr>
          <p:cNvSpPr txBox="1"/>
          <p:nvPr/>
        </p:nvSpPr>
        <p:spPr>
          <a:xfrm>
            <a:off x="2490862" y="1632230"/>
            <a:ext cx="7486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협업 플랫폼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13DC7AB5-63CD-369F-CB13-5561CDC107DE}"/>
              </a:ext>
            </a:extLst>
          </p:cNvPr>
          <p:cNvSpPr txBox="1"/>
          <p:nvPr/>
        </p:nvSpPr>
        <p:spPr>
          <a:xfrm>
            <a:off x="3850317" y="2842443"/>
            <a:ext cx="122307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소셜 미디어 플랫폼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5EB383D2-E3BB-4D91-1709-4E02BA76146D}"/>
              </a:ext>
            </a:extLst>
          </p:cNvPr>
          <p:cNvSpPr txBox="1"/>
          <p:nvPr/>
        </p:nvSpPr>
        <p:spPr>
          <a:xfrm>
            <a:off x="3564131" y="3373003"/>
            <a:ext cx="12076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친구 및 </a:t>
            </a:r>
            <a:r>
              <a:rPr lang="ko-KR" altLang="en-US" sz="1000" dirty="0" err="1">
                <a:solidFill>
                  <a:srgbClr val="A6A6A6"/>
                </a:solidFill>
                <a:latin typeface="맑은 고딕"/>
                <a:cs typeface="맑은 고딕"/>
              </a:rPr>
              <a:t>팔로우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 관리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C148C130-6C20-F207-EBA1-6555AB299AFB}"/>
              </a:ext>
            </a:extLst>
          </p:cNvPr>
          <p:cNvSpPr txBox="1"/>
          <p:nvPr/>
        </p:nvSpPr>
        <p:spPr>
          <a:xfrm>
            <a:off x="3479238" y="2586843"/>
            <a:ext cx="110803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해시태그 및 탐색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90AFF55A-31F9-9E8D-720B-177901624FBB}"/>
              </a:ext>
            </a:extLst>
          </p:cNvPr>
          <p:cNvSpPr txBox="1"/>
          <p:nvPr/>
        </p:nvSpPr>
        <p:spPr>
          <a:xfrm>
            <a:off x="4569380" y="4042458"/>
            <a:ext cx="12076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단순 게시글 작성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8" name="object 34">
            <a:extLst>
              <a:ext uri="{FF2B5EF4-FFF2-40B4-BE49-F238E27FC236}">
                <a16:creationId xmlns:a16="http://schemas.microsoft.com/office/drawing/2014/main" id="{2E3E0F6D-58BF-4A6C-5B4D-6E96ED246549}"/>
              </a:ext>
            </a:extLst>
          </p:cNvPr>
          <p:cNvSpPr txBox="1"/>
          <p:nvPr/>
        </p:nvSpPr>
        <p:spPr>
          <a:xfrm>
            <a:off x="3638817" y="3752618"/>
            <a:ext cx="12076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특정 주제 및 관심사 게시물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0E334C21-4C77-D85E-FA6A-9A22EB28484A}"/>
              </a:ext>
            </a:extLst>
          </p:cNvPr>
          <p:cNvSpPr txBox="1"/>
          <p:nvPr/>
        </p:nvSpPr>
        <p:spPr>
          <a:xfrm>
            <a:off x="3485787" y="5404127"/>
            <a:ext cx="1520973" cy="17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텍스트 기반 업데이트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1" name="object 34">
            <a:extLst>
              <a:ext uri="{FF2B5EF4-FFF2-40B4-BE49-F238E27FC236}">
                <a16:creationId xmlns:a16="http://schemas.microsoft.com/office/drawing/2014/main" id="{CD69E041-E403-D25C-7CD7-6D6FE844816E}"/>
              </a:ext>
            </a:extLst>
          </p:cNvPr>
          <p:cNvSpPr txBox="1"/>
          <p:nvPr/>
        </p:nvSpPr>
        <p:spPr>
          <a:xfrm>
            <a:off x="1569138" y="4593655"/>
            <a:ext cx="110230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신속한 </a:t>
            </a:r>
            <a:r>
              <a:rPr lang="en-US" altLang="ko-KR" sz="1000" dirty="0">
                <a:solidFill>
                  <a:srgbClr val="A6A6A6"/>
                </a:solidFill>
                <a:latin typeface="맑은 고딕"/>
                <a:cs typeface="맑은 고딕"/>
              </a:rPr>
              <a:t>1:1 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메시징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2" name="object 34">
            <a:extLst>
              <a:ext uri="{FF2B5EF4-FFF2-40B4-BE49-F238E27FC236}">
                <a16:creationId xmlns:a16="http://schemas.microsoft.com/office/drawing/2014/main" id="{EEF4C4C3-E19D-2C3B-66E8-6D6C2F199390}"/>
              </a:ext>
            </a:extLst>
          </p:cNvPr>
          <p:cNvSpPr txBox="1"/>
          <p:nvPr/>
        </p:nvSpPr>
        <p:spPr>
          <a:xfrm>
            <a:off x="1244534" y="3998043"/>
            <a:ext cx="10853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간편한 채팅 기능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BE2F75C6-3CBF-A7D8-D267-E8F3B9268FE2}"/>
              </a:ext>
            </a:extLst>
          </p:cNvPr>
          <p:cNvSpPr txBox="1"/>
          <p:nvPr/>
        </p:nvSpPr>
        <p:spPr>
          <a:xfrm>
            <a:off x="2617289" y="2423433"/>
            <a:ext cx="7743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소셜 메신저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5" name="object 34">
            <a:extLst>
              <a:ext uri="{FF2B5EF4-FFF2-40B4-BE49-F238E27FC236}">
                <a16:creationId xmlns:a16="http://schemas.microsoft.com/office/drawing/2014/main" id="{708821F9-F3B7-94A9-F986-C5E40683F6E8}"/>
              </a:ext>
            </a:extLst>
          </p:cNvPr>
          <p:cNvSpPr txBox="1"/>
          <p:nvPr/>
        </p:nvSpPr>
        <p:spPr>
          <a:xfrm>
            <a:off x="4786297" y="2383950"/>
            <a:ext cx="61261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다채로움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6" name="object 34">
            <a:extLst>
              <a:ext uri="{FF2B5EF4-FFF2-40B4-BE49-F238E27FC236}">
                <a16:creationId xmlns:a16="http://schemas.microsoft.com/office/drawing/2014/main" id="{579B224C-756D-871A-38E0-5BA01E2F7BDE}"/>
              </a:ext>
            </a:extLst>
          </p:cNvPr>
          <p:cNvSpPr txBox="1"/>
          <p:nvPr/>
        </p:nvSpPr>
        <p:spPr>
          <a:xfrm>
            <a:off x="3788349" y="1736050"/>
            <a:ext cx="104301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풍성하고 활기찬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C3BFD13-23F3-D6A3-AD1D-3FA66E124A2C}"/>
              </a:ext>
            </a:extLst>
          </p:cNvPr>
          <p:cNvSpPr txBox="1"/>
          <p:nvPr/>
        </p:nvSpPr>
        <p:spPr>
          <a:xfrm>
            <a:off x="2120289" y="4295849"/>
            <a:ext cx="13408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직관적인 사용자 경험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6D555FB1-01C7-4C68-AB11-7757FD2506BC}"/>
              </a:ext>
            </a:extLst>
          </p:cNvPr>
          <p:cNvSpPr txBox="1"/>
          <p:nvPr/>
        </p:nvSpPr>
        <p:spPr>
          <a:xfrm>
            <a:off x="2124370" y="3749841"/>
            <a:ext cx="13408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직접적인 개인 메신저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9" name="object 34">
            <a:extLst>
              <a:ext uri="{FF2B5EF4-FFF2-40B4-BE49-F238E27FC236}">
                <a16:creationId xmlns:a16="http://schemas.microsoft.com/office/drawing/2014/main" id="{B0685903-358C-C248-8F99-B050388FB992}"/>
              </a:ext>
            </a:extLst>
          </p:cNvPr>
          <p:cNvSpPr txBox="1"/>
          <p:nvPr/>
        </p:nvSpPr>
        <p:spPr>
          <a:xfrm>
            <a:off x="4314466" y="4631546"/>
            <a:ext cx="134084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 err="1">
                <a:solidFill>
                  <a:srgbClr val="A6A6A6"/>
                </a:solidFill>
                <a:latin typeface="맑은 고딕"/>
                <a:cs typeface="맑은 고딕"/>
              </a:rPr>
              <a:t>미니멀한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 게시판 </a:t>
            </a:r>
            <a:endParaRPr lang="en-US" altLang="ko-KR" sz="1000" dirty="0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인터페이스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FFB6C0B9-CCD3-4091-E62F-BCAD2545B0CA}"/>
              </a:ext>
            </a:extLst>
          </p:cNvPr>
          <p:cNvSpPr txBox="1"/>
          <p:nvPr/>
        </p:nvSpPr>
        <p:spPr>
          <a:xfrm>
            <a:off x="1544070" y="2757672"/>
            <a:ext cx="7486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실시간 협업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D3E860D-DA1C-2EF1-9F6A-1629C7FF8AA4}"/>
              </a:ext>
            </a:extLst>
          </p:cNvPr>
          <p:cNvSpPr txBox="1"/>
          <p:nvPr/>
        </p:nvSpPr>
        <p:spPr>
          <a:xfrm>
            <a:off x="1702836" y="2177731"/>
            <a:ext cx="10693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다중기능 메신저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13D05E1D-0BEA-DBAC-EE00-FC06C5A0F57B}"/>
              </a:ext>
            </a:extLst>
          </p:cNvPr>
          <p:cNvSpPr txBox="1"/>
          <p:nvPr/>
        </p:nvSpPr>
        <p:spPr>
          <a:xfrm>
            <a:off x="1249619" y="3279456"/>
            <a:ext cx="10693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유연한 그룹채팅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25" name="object 34">
            <a:extLst>
              <a:ext uri="{FF2B5EF4-FFF2-40B4-BE49-F238E27FC236}">
                <a16:creationId xmlns:a16="http://schemas.microsoft.com/office/drawing/2014/main" id="{8FA2CA5F-7BE4-F0C4-DACE-657A40D7716C}"/>
              </a:ext>
            </a:extLst>
          </p:cNvPr>
          <p:cNvSpPr txBox="1"/>
          <p:nvPr/>
        </p:nvSpPr>
        <p:spPr>
          <a:xfrm>
            <a:off x="2657886" y="4942693"/>
            <a:ext cx="7704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개인맞춤형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26" name="object 34">
            <a:extLst>
              <a:ext uri="{FF2B5EF4-FFF2-40B4-BE49-F238E27FC236}">
                <a16:creationId xmlns:a16="http://schemas.microsoft.com/office/drawing/2014/main" id="{FBCFCB5D-7FCD-6892-23D2-8680C2996F2B}"/>
              </a:ext>
            </a:extLst>
          </p:cNvPr>
          <p:cNvSpPr txBox="1"/>
          <p:nvPr/>
        </p:nvSpPr>
        <p:spPr>
          <a:xfrm>
            <a:off x="1939268" y="5296124"/>
            <a:ext cx="152822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간결한 채팅 인터페이스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E7F1092D-16C0-EEF7-59C4-5B9751764BE1}"/>
              </a:ext>
            </a:extLst>
          </p:cNvPr>
          <p:cNvSpPr txBox="1"/>
          <p:nvPr/>
        </p:nvSpPr>
        <p:spPr>
          <a:xfrm>
            <a:off x="3482420" y="4379205"/>
            <a:ext cx="134084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단방향 컨텐츠 전달 </a:t>
            </a:r>
            <a:endParaRPr lang="en-US" altLang="ko-KR" sz="1000" dirty="0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플랫폼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63ED95B5-C3BC-5B6F-8230-98CC9C740735}"/>
              </a:ext>
            </a:extLst>
          </p:cNvPr>
          <p:cNvSpPr txBox="1"/>
          <p:nvPr/>
        </p:nvSpPr>
        <p:spPr>
          <a:xfrm>
            <a:off x="3688525" y="5099672"/>
            <a:ext cx="152822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짧고 간결한 게시글 포맷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17AEE81E-6696-6FD7-CA51-C1BC51AA6AF8}"/>
              </a:ext>
            </a:extLst>
          </p:cNvPr>
          <p:cNvSpPr txBox="1"/>
          <p:nvPr/>
        </p:nvSpPr>
        <p:spPr>
          <a:xfrm>
            <a:off x="2775334" y="1928111"/>
            <a:ext cx="6593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협동적인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497BB33D-8796-9419-A83F-75AEF3341288}"/>
              </a:ext>
            </a:extLst>
          </p:cNvPr>
          <p:cNvSpPr txBox="1"/>
          <p:nvPr/>
        </p:nvSpPr>
        <p:spPr>
          <a:xfrm>
            <a:off x="2268753" y="3019617"/>
            <a:ext cx="11628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신속하고 다목적인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CC9DD59-F697-06D6-CE2A-EE82103F9517}"/>
              </a:ext>
            </a:extLst>
          </p:cNvPr>
          <p:cNvSpPr txBox="1"/>
          <p:nvPr/>
        </p:nvSpPr>
        <p:spPr>
          <a:xfrm>
            <a:off x="3466345" y="2014869"/>
            <a:ext cx="1051830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다양한 활동과 </a:t>
            </a:r>
            <a:endParaRPr lang="en-US" altLang="ko-KR" sz="1000" dirty="0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이야기가 오가는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64A2A54E-E4E0-FADE-CE00-230A46C62F8B}"/>
              </a:ext>
            </a:extLst>
          </p:cNvPr>
          <p:cNvSpPr txBox="1"/>
          <p:nvPr/>
        </p:nvSpPr>
        <p:spPr>
          <a:xfrm>
            <a:off x="4514241" y="3114355"/>
            <a:ext cx="12076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좋아요 및 공유기능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2975BE-1285-6701-37E5-CE98B92E39AA}"/>
              </a:ext>
            </a:extLst>
          </p:cNvPr>
          <p:cNvSpPr txBox="1"/>
          <p:nvPr/>
        </p:nvSpPr>
        <p:spPr>
          <a:xfrm>
            <a:off x="7229526" y="1299981"/>
            <a:ext cx="4374279" cy="4527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타임라인을 통한 다양한 콘텐츠 공유</a:t>
            </a:r>
            <a:r>
              <a:rPr lang="ko-KR" altLang="en-US" sz="1400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endParaRPr lang="en-US" altLang="ko-KR" sz="1400" kern="0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인증샷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일기 등의 다양한 콘텐츠를 게시하고 타임라인 형태로 공유할 수 있는 기능을 제공합니다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타임라인을 통해 다른 사용자들의 활동을 확인하고 상호작용하며 소통할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다양한 기능을 제공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할 일 관리 뿐만 아니라 소통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공유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커뮤니티 활동 등 다양한 활동을 할 수 있도록 지원합니다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인증샷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 시스템을 통해 자신의 성취를 시각적으로 확인할 수 있으며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레벨 시스템을 통해 목표를 달성하기 위해 경쟁하는 동기를 부여합니다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사용자들은 자연스럽게 할 일 관리에 더욱 흥미를 느끼고 적극적으로 참여하게 됩니다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87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3503352 w 11810492"/>
              <a:gd name="connsiteY0" fmla="*/ 0 h 6412992"/>
              <a:gd name="connsiteX1" fmla="*/ 4912149 w 11810492"/>
              <a:gd name="connsiteY1" fmla="*/ 0 h 6412992"/>
              <a:gd name="connsiteX2" fmla="*/ 5020509 w 11810492"/>
              <a:gd name="connsiteY2" fmla="*/ 108360 h 6412992"/>
              <a:gd name="connsiteX3" fmla="*/ 5020509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3394992 w 11810492"/>
              <a:gd name="connsiteY12" fmla="*/ 444246 h 6412992"/>
              <a:gd name="connsiteX13" fmla="*/ 3394992 w 11810492"/>
              <a:gd name="connsiteY13" fmla="*/ 108360 h 6412992"/>
              <a:gd name="connsiteX14" fmla="*/ 3503352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3503352" y="0"/>
                </a:moveTo>
                <a:lnTo>
                  <a:pt x="4912149" y="0"/>
                </a:lnTo>
                <a:cubicBezTo>
                  <a:pt x="4971996" y="0"/>
                  <a:pt x="5020509" y="48514"/>
                  <a:pt x="5020509" y="108360"/>
                </a:cubicBezTo>
                <a:lnTo>
                  <a:pt x="5020509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3394992" y="444246"/>
                </a:lnTo>
                <a:lnTo>
                  <a:pt x="3394992" y="108360"/>
                </a:lnTo>
                <a:cubicBezTo>
                  <a:pt x="3394992" y="48514"/>
                  <a:pt x="3443506" y="0"/>
                  <a:pt x="3503352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749203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3697653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A78F46-7954-082A-F42E-BC5D3C9041D7}"/>
              </a:ext>
            </a:extLst>
          </p:cNvPr>
          <p:cNvGrpSpPr/>
          <p:nvPr/>
        </p:nvGrpSpPr>
        <p:grpSpPr>
          <a:xfrm>
            <a:off x="656851" y="1087846"/>
            <a:ext cx="10878298" cy="5199355"/>
            <a:chOff x="656850" y="1263088"/>
            <a:chExt cx="10878298" cy="5199355"/>
          </a:xfrm>
        </p:grpSpPr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C54CD68C-4835-E6AF-7943-4EC378D3541B}"/>
                </a:ext>
              </a:extLst>
            </p:cNvPr>
            <p:cNvGrpSpPr/>
            <p:nvPr/>
          </p:nvGrpSpPr>
          <p:grpSpPr>
            <a:xfrm>
              <a:off x="656850" y="1263088"/>
              <a:ext cx="5447674" cy="2615839"/>
              <a:chOff x="0" y="0"/>
              <a:chExt cx="14783849" cy="5772204"/>
            </a:xfrm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1A1A7D2C-3BAC-FDBF-7CA1-B4E3A63CE6D2}"/>
                  </a:ext>
                </a:extLst>
              </p:cNvPr>
              <p:cNvSpPr/>
              <p:nvPr/>
            </p:nvSpPr>
            <p:spPr>
              <a:xfrm>
                <a:off x="0" y="0"/>
                <a:ext cx="14783850" cy="5772204"/>
              </a:xfrm>
              <a:custGeom>
                <a:avLst/>
                <a:gdLst/>
                <a:ahLst/>
                <a:cxnLst/>
                <a:rect l="l" t="t" r="r" b="b"/>
                <a:pathLst>
                  <a:path w="14783850" h="5772204">
                    <a:moveTo>
                      <a:pt x="0" y="0"/>
                    </a:moveTo>
                    <a:lnTo>
                      <a:pt x="0" y="5772204"/>
                    </a:lnTo>
                    <a:lnTo>
                      <a:pt x="14783850" y="5772204"/>
                    </a:lnTo>
                    <a:lnTo>
                      <a:pt x="14783850" y="0"/>
                    </a:lnTo>
                    <a:lnTo>
                      <a:pt x="0" y="0"/>
                    </a:lnTo>
                    <a:close/>
                    <a:moveTo>
                      <a:pt x="14722889" y="5711244"/>
                    </a:moveTo>
                    <a:lnTo>
                      <a:pt x="59690" y="5711244"/>
                    </a:lnTo>
                    <a:lnTo>
                      <a:pt x="59690" y="59690"/>
                    </a:lnTo>
                    <a:lnTo>
                      <a:pt x="14722889" y="59690"/>
                    </a:lnTo>
                    <a:lnTo>
                      <a:pt x="14722889" y="5711244"/>
                    </a:lnTo>
                    <a:close/>
                  </a:path>
                </a:pathLst>
              </a:custGeom>
              <a:solidFill>
                <a:srgbClr val="191919">
                  <a:alpha val="19607"/>
                </a:srgbClr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AD67CD6E-CAFF-159F-2112-5BFAEC4D574C}"/>
                </a:ext>
              </a:extLst>
            </p:cNvPr>
            <p:cNvGrpSpPr/>
            <p:nvPr/>
          </p:nvGrpSpPr>
          <p:grpSpPr>
            <a:xfrm>
              <a:off x="656850" y="3846604"/>
              <a:ext cx="5447674" cy="2615839"/>
              <a:chOff x="0" y="0"/>
              <a:chExt cx="14783849" cy="5772204"/>
            </a:xfrm>
          </p:grpSpPr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A6F0018E-C1EC-2329-805E-3DD827F3B79A}"/>
                  </a:ext>
                </a:extLst>
              </p:cNvPr>
              <p:cNvSpPr/>
              <p:nvPr/>
            </p:nvSpPr>
            <p:spPr>
              <a:xfrm>
                <a:off x="0" y="0"/>
                <a:ext cx="14783850" cy="5772204"/>
              </a:xfrm>
              <a:custGeom>
                <a:avLst/>
                <a:gdLst/>
                <a:ahLst/>
                <a:cxnLst/>
                <a:rect l="l" t="t" r="r" b="b"/>
                <a:pathLst>
                  <a:path w="14783850" h="5772204">
                    <a:moveTo>
                      <a:pt x="0" y="0"/>
                    </a:moveTo>
                    <a:lnTo>
                      <a:pt x="0" y="5772204"/>
                    </a:lnTo>
                    <a:lnTo>
                      <a:pt x="14783850" y="5772204"/>
                    </a:lnTo>
                    <a:lnTo>
                      <a:pt x="14783850" y="0"/>
                    </a:lnTo>
                    <a:lnTo>
                      <a:pt x="0" y="0"/>
                    </a:lnTo>
                    <a:close/>
                    <a:moveTo>
                      <a:pt x="14722889" y="5711244"/>
                    </a:moveTo>
                    <a:lnTo>
                      <a:pt x="59690" y="5711244"/>
                    </a:lnTo>
                    <a:lnTo>
                      <a:pt x="59690" y="59690"/>
                    </a:lnTo>
                    <a:lnTo>
                      <a:pt x="14722889" y="59690"/>
                    </a:lnTo>
                    <a:lnTo>
                      <a:pt x="14722889" y="5711244"/>
                    </a:lnTo>
                    <a:close/>
                  </a:path>
                </a:pathLst>
              </a:custGeom>
              <a:solidFill>
                <a:srgbClr val="191919">
                  <a:alpha val="19607"/>
                </a:srgbClr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8CE88D9-1087-D1C6-FC83-7B45FA954AFD}"/>
                </a:ext>
              </a:extLst>
            </p:cNvPr>
            <p:cNvSpPr/>
            <p:nvPr/>
          </p:nvSpPr>
          <p:spPr>
            <a:xfrm>
              <a:off x="6087474" y="1263088"/>
              <a:ext cx="5447674" cy="2615839"/>
            </a:xfrm>
            <a:custGeom>
              <a:avLst/>
              <a:gdLst/>
              <a:ahLst/>
              <a:cxnLst/>
              <a:rect l="l" t="t" r="r" b="b"/>
              <a:pathLst>
                <a:path w="14783850" h="5772204">
                  <a:moveTo>
                    <a:pt x="0" y="0"/>
                  </a:moveTo>
                  <a:lnTo>
                    <a:pt x="0" y="5772204"/>
                  </a:lnTo>
                  <a:lnTo>
                    <a:pt x="14783850" y="5772204"/>
                  </a:lnTo>
                  <a:lnTo>
                    <a:pt x="14783850" y="0"/>
                  </a:lnTo>
                  <a:lnTo>
                    <a:pt x="0" y="0"/>
                  </a:lnTo>
                  <a:close/>
                  <a:moveTo>
                    <a:pt x="14722889" y="5711244"/>
                  </a:moveTo>
                  <a:lnTo>
                    <a:pt x="59690" y="5711244"/>
                  </a:lnTo>
                  <a:lnTo>
                    <a:pt x="59690" y="59690"/>
                  </a:lnTo>
                  <a:lnTo>
                    <a:pt x="14722889" y="59690"/>
                  </a:lnTo>
                  <a:lnTo>
                    <a:pt x="14722889" y="5711244"/>
                  </a:lnTo>
                  <a:close/>
                </a:path>
              </a:pathLst>
            </a:custGeom>
            <a:solidFill>
              <a:srgbClr val="191919">
                <a:alpha val="19607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6" name="Group 11">
              <a:extLst>
                <a:ext uri="{FF2B5EF4-FFF2-40B4-BE49-F238E27FC236}">
                  <a16:creationId xmlns:a16="http://schemas.microsoft.com/office/drawing/2014/main" id="{19D22854-ADCF-472C-E800-F76F96C0B32D}"/>
                </a:ext>
              </a:extLst>
            </p:cNvPr>
            <p:cNvGrpSpPr/>
            <p:nvPr/>
          </p:nvGrpSpPr>
          <p:grpSpPr>
            <a:xfrm>
              <a:off x="6087474" y="3846604"/>
              <a:ext cx="5447674" cy="2615839"/>
              <a:chOff x="0" y="0"/>
              <a:chExt cx="14783849" cy="5772204"/>
            </a:xfrm>
          </p:grpSpPr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E1479DAA-D497-6BC3-D251-66E588DEFA67}"/>
                  </a:ext>
                </a:extLst>
              </p:cNvPr>
              <p:cNvSpPr/>
              <p:nvPr/>
            </p:nvSpPr>
            <p:spPr>
              <a:xfrm>
                <a:off x="0" y="0"/>
                <a:ext cx="14783850" cy="5772204"/>
              </a:xfrm>
              <a:custGeom>
                <a:avLst/>
                <a:gdLst/>
                <a:ahLst/>
                <a:cxnLst/>
                <a:rect l="l" t="t" r="r" b="b"/>
                <a:pathLst>
                  <a:path w="14783850" h="5772204">
                    <a:moveTo>
                      <a:pt x="0" y="0"/>
                    </a:moveTo>
                    <a:lnTo>
                      <a:pt x="0" y="5772204"/>
                    </a:lnTo>
                    <a:lnTo>
                      <a:pt x="14783850" y="5772204"/>
                    </a:lnTo>
                    <a:lnTo>
                      <a:pt x="14783850" y="0"/>
                    </a:lnTo>
                    <a:lnTo>
                      <a:pt x="0" y="0"/>
                    </a:lnTo>
                    <a:close/>
                    <a:moveTo>
                      <a:pt x="14722889" y="5711244"/>
                    </a:moveTo>
                    <a:lnTo>
                      <a:pt x="59690" y="5711244"/>
                    </a:lnTo>
                    <a:lnTo>
                      <a:pt x="59690" y="59690"/>
                    </a:lnTo>
                    <a:lnTo>
                      <a:pt x="14722889" y="59690"/>
                    </a:lnTo>
                    <a:lnTo>
                      <a:pt x="14722889" y="5711244"/>
                    </a:lnTo>
                    <a:close/>
                  </a:path>
                </a:pathLst>
              </a:custGeom>
              <a:solidFill>
                <a:srgbClr val="191919">
                  <a:alpha val="19607"/>
                </a:srgbClr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9C69A4C3-0BF6-F7FA-7ED9-66C59B038BC2}"/>
                </a:ext>
              </a:extLst>
            </p:cNvPr>
            <p:cNvSpPr txBox="1"/>
            <p:nvPr/>
          </p:nvSpPr>
          <p:spPr>
            <a:xfrm>
              <a:off x="803664" y="1332808"/>
              <a:ext cx="3809327" cy="318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09"/>
                </a:lnSpc>
                <a:spcBef>
                  <a:spcPct val="0"/>
                </a:spcBef>
              </a:pPr>
              <a:r>
                <a:rPr lang="en-US" sz="2000" spc="81" dirty="0">
                  <a:solidFill>
                    <a:srgbClr val="746CF4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Strengths</a:t>
              </a:r>
            </a:p>
          </p:txBody>
        </p:sp>
        <p:grpSp>
          <p:nvGrpSpPr>
            <p:cNvPr id="29" name="Gruppieren 39">
              <a:extLst>
                <a:ext uri="{FF2B5EF4-FFF2-40B4-BE49-F238E27FC236}">
                  <a16:creationId xmlns:a16="http://schemas.microsoft.com/office/drawing/2014/main" id="{E7B153EB-0A21-11C0-571D-317106B9C8D1}"/>
                </a:ext>
              </a:extLst>
            </p:cNvPr>
            <p:cNvGrpSpPr/>
            <p:nvPr/>
          </p:nvGrpSpPr>
          <p:grpSpPr>
            <a:xfrm>
              <a:off x="5299755" y="2927350"/>
              <a:ext cx="787262" cy="925391"/>
              <a:chOff x="5168422" y="2766375"/>
              <a:chExt cx="869288" cy="1033297"/>
            </a:xfrm>
          </p:grpSpPr>
          <p:sp>
            <p:nvSpPr>
              <p:cNvPr id="30" name="AutoShape 13">
                <a:extLst>
                  <a:ext uri="{FF2B5EF4-FFF2-40B4-BE49-F238E27FC236}">
                    <a16:creationId xmlns:a16="http://schemas.microsoft.com/office/drawing/2014/main" id="{C16D170A-EE0C-B639-1302-35A4E42DCA66}"/>
                  </a:ext>
                </a:extLst>
              </p:cNvPr>
              <p:cNvSpPr/>
              <p:nvPr/>
            </p:nvSpPr>
            <p:spPr>
              <a:xfrm>
                <a:off x="5168422" y="2766375"/>
                <a:ext cx="869288" cy="1033297"/>
              </a:xfrm>
              <a:prstGeom prst="rect">
                <a:avLst/>
              </a:prstGeom>
              <a:solidFill>
                <a:srgbClr val="746CF4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TextBox 29">
                <a:extLst>
                  <a:ext uri="{FF2B5EF4-FFF2-40B4-BE49-F238E27FC236}">
                    <a16:creationId xmlns:a16="http://schemas.microsoft.com/office/drawing/2014/main" id="{502EEDE5-BDD7-26F3-2840-D42BFA6C65F0}"/>
                  </a:ext>
                </a:extLst>
              </p:cNvPr>
              <p:cNvSpPr txBox="1"/>
              <p:nvPr/>
            </p:nvSpPr>
            <p:spPr>
              <a:xfrm>
                <a:off x="5393669" y="3032510"/>
                <a:ext cx="401741" cy="39737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S</a:t>
                </a:r>
              </a:p>
            </p:txBody>
          </p:sp>
        </p:grpSp>
        <p:grpSp>
          <p:nvGrpSpPr>
            <p:cNvPr id="32" name="Gruppieren 42">
              <a:extLst>
                <a:ext uri="{FF2B5EF4-FFF2-40B4-BE49-F238E27FC236}">
                  <a16:creationId xmlns:a16="http://schemas.microsoft.com/office/drawing/2014/main" id="{A26C3C83-31F3-C503-C22C-6B490DB4FEF8}"/>
                </a:ext>
              </a:extLst>
            </p:cNvPr>
            <p:cNvGrpSpPr/>
            <p:nvPr/>
          </p:nvGrpSpPr>
          <p:grpSpPr>
            <a:xfrm>
              <a:off x="6106572" y="2927350"/>
              <a:ext cx="775208" cy="925391"/>
              <a:chOff x="6142299" y="2766374"/>
              <a:chExt cx="869288" cy="1033297"/>
            </a:xfrm>
            <a:solidFill>
              <a:srgbClr val="1A3365"/>
            </a:solidFill>
          </p:grpSpPr>
          <p:sp>
            <p:nvSpPr>
              <p:cNvPr id="33" name="AutoShape 14">
                <a:extLst>
                  <a:ext uri="{FF2B5EF4-FFF2-40B4-BE49-F238E27FC236}">
                    <a16:creationId xmlns:a16="http://schemas.microsoft.com/office/drawing/2014/main" id="{7613CBE4-9372-7621-0709-FEFEC405F45B}"/>
                  </a:ext>
                </a:extLst>
              </p:cNvPr>
              <p:cNvSpPr/>
              <p:nvPr/>
            </p:nvSpPr>
            <p:spPr>
              <a:xfrm>
                <a:off x="6142299" y="2766374"/>
                <a:ext cx="869288" cy="1033297"/>
              </a:xfrm>
              <a:prstGeom prst="rect">
                <a:avLst/>
              </a:prstGeom>
              <a:solidFill>
                <a:srgbClr val="746CF4">
                  <a:alpha val="75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FC57A77F-3402-C94C-41A5-F04358CA5F73}"/>
                  </a:ext>
                </a:extLst>
              </p:cNvPr>
              <p:cNvSpPr txBox="1"/>
              <p:nvPr/>
            </p:nvSpPr>
            <p:spPr>
              <a:xfrm>
                <a:off x="6376072" y="3032510"/>
                <a:ext cx="401741" cy="397370"/>
              </a:xfrm>
              <a:prstGeom prst="rect">
                <a:avLst/>
              </a:prstGeom>
              <a:solidFill>
                <a:srgbClr val="9791F7"/>
              </a:solidFill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W</a:t>
                </a:r>
              </a:p>
            </p:txBody>
          </p:sp>
        </p:grpSp>
        <p:grpSp>
          <p:nvGrpSpPr>
            <p:cNvPr id="35" name="Gruppieren 45">
              <a:extLst>
                <a:ext uri="{FF2B5EF4-FFF2-40B4-BE49-F238E27FC236}">
                  <a16:creationId xmlns:a16="http://schemas.microsoft.com/office/drawing/2014/main" id="{79A818FA-CFEC-A687-C03F-2B2708216834}"/>
                </a:ext>
              </a:extLst>
            </p:cNvPr>
            <p:cNvGrpSpPr/>
            <p:nvPr/>
          </p:nvGrpSpPr>
          <p:grpSpPr>
            <a:xfrm>
              <a:off x="5298167" y="3872606"/>
              <a:ext cx="787262" cy="925391"/>
              <a:chOff x="5159896" y="3907871"/>
              <a:chExt cx="869288" cy="1033297"/>
            </a:xfrm>
            <a:solidFill>
              <a:srgbClr val="FF4343"/>
            </a:solidFill>
          </p:grpSpPr>
          <p:sp>
            <p:nvSpPr>
              <p:cNvPr id="36" name="AutoShape 15">
                <a:extLst>
                  <a:ext uri="{FF2B5EF4-FFF2-40B4-BE49-F238E27FC236}">
                    <a16:creationId xmlns:a16="http://schemas.microsoft.com/office/drawing/2014/main" id="{8E188DE2-B368-7B71-2B4E-FC89AB218665}"/>
                  </a:ext>
                </a:extLst>
              </p:cNvPr>
              <p:cNvSpPr/>
              <p:nvPr/>
            </p:nvSpPr>
            <p:spPr>
              <a:xfrm>
                <a:off x="5159896" y="3907871"/>
                <a:ext cx="869288" cy="1033297"/>
              </a:xfrm>
              <a:prstGeom prst="rect">
                <a:avLst/>
              </a:prstGeom>
              <a:solidFill>
                <a:srgbClr val="746CF4">
                  <a:alpha val="55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TextBox 31">
                <a:extLst>
                  <a:ext uri="{FF2B5EF4-FFF2-40B4-BE49-F238E27FC236}">
                    <a16:creationId xmlns:a16="http://schemas.microsoft.com/office/drawing/2014/main" id="{8F1F8306-A2C0-BF81-CA0D-C6E51AE5977F}"/>
                  </a:ext>
                </a:extLst>
              </p:cNvPr>
              <p:cNvSpPr txBox="1"/>
              <p:nvPr/>
            </p:nvSpPr>
            <p:spPr>
              <a:xfrm>
                <a:off x="5395183" y="4152814"/>
                <a:ext cx="401741" cy="524662"/>
              </a:xfrm>
              <a:prstGeom prst="rect">
                <a:avLst/>
              </a:prstGeom>
              <a:solidFill>
                <a:srgbClr val="B3AEF9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O</a:t>
                </a:r>
              </a:p>
            </p:txBody>
          </p:sp>
        </p:grpSp>
        <p:grpSp>
          <p:nvGrpSpPr>
            <p:cNvPr id="38" name="Gruppieren 48">
              <a:extLst>
                <a:ext uri="{FF2B5EF4-FFF2-40B4-BE49-F238E27FC236}">
                  <a16:creationId xmlns:a16="http://schemas.microsoft.com/office/drawing/2014/main" id="{37E4B268-8206-20A9-15D3-C42590F7B1E8}"/>
                </a:ext>
              </a:extLst>
            </p:cNvPr>
            <p:cNvGrpSpPr/>
            <p:nvPr/>
          </p:nvGrpSpPr>
          <p:grpSpPr>
            <a:xfrm>
              <a:off x="6109747" y="3875782"/>
              <a:ext cx="771610" cy="922215"/>
              <a:chOff x="6162816" y="3916151"/>
              <a:chExt cx="869288" cy="1033297"/>
            </a:xfrm>
            <a:solidFill>
              <a:srgbClr val="3DC08E"/>
            </a:solidFill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6EE11D1D-3AC9-665A-11CA-9D6F1F644407}"/>
                  </a:ext>
                </a:extLst>
              </p:cNvPr>
              <p:cNvSpPr/>
              <p:nvPr/>
            </p:nvSpPr>
            <p:spPr>
              <a:xfrm>
                <a:off x="6162816" y="3916151"/>
                <a:ext cx="869288" cy="1033297"/>
              </a:xfrm>
              <a:prstGeom prst="rect">
                <a:avLst/>
              </a:prstGeom>
              <a:solidFill>
                <a:srgbClr val="746CF4">
                  <a:alpha val="25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TextBox 32">
                <a:extLst>
                  <a:ext uri="{FF2B5EF4-FFF2-40B4-BE49-F238E27FC236}">
                    <a16:creationId xmlns:a16="http://schemas.microsoft.com/office/drawing/2014/main" id="{E2FD9BDD-93EC-053B-F178-B996EF6D7841}"/>
                  </a:ext>
                </a:extLst>
              </p:cNvPr>
              <p:cNvSpPr txBox="1"/>
              <p:nvPr/>
            </p:nvSpPr>
            <p:spPr>
              <a:xfrm>
                <a:off x="6381734" y="4151910"/>
                <a:ext cx="401741" cy="526469"/>
              </a:xfrm>
              <a:prstGeom prst="rect">
                <a:avLst/>
              </a:prstGeom>
              <a:solidFill>
                <a:srgbClr val="DCDAFC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T</a:t>
                </a:r>
              </a:p>
            </p:txBody>
          </p:sp>
        </p:grp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F04D9817-F1C5-2E36-5150-9AA264491DE1}"/>
                </a:ext>
              </a:extLst>
            </p:cNvPr>
            <p:cNvSpPr txBox="1"/>
            <p:nvPr/>
          </p:nvSpPr>
          <p:spPr>
            <a:xfrm>
              <a:off x="7512944" y="1332808"/>
              <a:ext cx="3809327" cy="330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709"/>
                </a:lnSpc>
                <a:spcBef>
                  <a:spcPct val="0"/>
                </a:spcBef>
              </a:pPr>
              <a:r>
                <a:rPr lang="en-US" sz="2100" spc="81" dirty="0">
                  <a:solidFill>
                    <a:srgbClr val="9791F7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Weaknesses</a:t>
              </a:r>
            </a:p>
          </p:txBody>
        </p:sp>
        <p:sp>
          <p:nvSpPr>
            <p:cNvPr id="42" name="TextBox 19">
              <a:extLst>
                <a:ext uri="{FF2B5EF4-FFF2-40B4-BE49-F238E27FC236}">
                  <a16:creationId xmlns:a16="http://schemas.microsoft.com/office/drawing/2014/main" id="{DA85194C-1735-A1E9-911D-EBADDCEBDF89}"/>
                </a:ext>
              </a:extLst>
            </p:cNvPr>
            <p:cNvSpPr txBox="1"/>
            <p:nvPr/>
          </p:nvSpPr>
          <p:spPr>
            <a:xfrm>
              <a:off x="839416" y="5967082"/>
              <a:ext cx="3809327" cy="31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09"/>
                </a:lnSpc>
                <a:spcBef>
                  <a:spcPct val="0"/>
                </a:spcBef>
              </a:pPr>
              <a:r>
                <a:rPr lang="en-US" sz="2000" spc="81" dirty="0">
                  <a:solidFill>
                    <a:srgbClr val="B3AEF9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Opportunities</a:t>
              </a:r>
            </a:p>
          </p:txBody>
        </p: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BD24C606-D759-309C-D70A-D2B4807976C1}"/>
                </a:ext>
              </a:extLst>
            </p:cNvPr>
            <p:cNvSpPr txBox="1"/>
            <p:nvPr/>
          </p:nvSpPr>
          <p:spPr>
            <a:xfrm>
              <a:off x="7512944" y="5967082"/>
              <a:ext cx="3809327" cy="330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709"/>
                </a:lnSpc>
                <a:spcBef>
                  <a:spcPct val="0"/>
                </a:spcBef>
              </a:pPr>
              <a:r>
                <a:rPr lang="en-US" sz="2100" spc="81" dirty="0">
                  <a:solidFill>
                    <a:srgbClr val="DCDAFC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Threats</a:t>
              </a:r>
            </a:p>
          </p:txBody>
        </p:sp>
        <p:sp>
          <p:nvSpPr>
            <p:cNvPr id="44" name="Rechteck 8">
              <a:extLst>
                <a:ext uri="{FF2B5EF4-FFF2-40B4-BE49-F238E27FC236}">
                  <a16:creationId xmlns:a16="http://schemas.microsoft.com/office/drawing/2014/main" id="{995F1FDA-B2AA-5AA8-BEA3-72E41B2EF1B5}"/>
                </a:ext>
              </a:extLst>
            </p:cNvPr>
            <p:cNvSpPr/>
            <p:nvPr/>
          </p:nvSpPr>
          <p:spPr>
            <a:xfrm>
              <a:off x="856528" y="1701660"/>
              <a:ext cx="4404686" cy="2121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</a:t>
              </a:r>
              <a:r>
                <a:rPr lang="ko-KR" altLang="en-US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기반으로 하고</a:t>
              </a:r>
              <a:r>
                <a:rPr lang="en-US" altLang="ko-KR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레벨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시스템을 추가함으로써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기존의 할 일 관리 어플과 차별화된 기능을 제공합니다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할 일 완료 시 인증샷을 업로드하고 다른 사용자들로부터 별똥별을 받고 받은 별똥별 수에 따라 레벨을 달리하여</a:t>
              </a:r>
              <a:r>
                <a:rPr lang="en-US" altLang="ko-KR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사용자들에게 동기 부여와 성취감을 제공할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기능을 통해 사용자들은 자신의 할 일을 공유하고 다른 사람들과  상호작용할 수 있어 소셜 네트워킹의 즐거움을 느낄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6" name="Rechteck 58">
              <a:extLst>
                <a:ext uri="{FF2B5EF4-FFF2-40B4-BE49-F238E27FC236}">
                  <a16:creationId xmlns:a16="http://schemas.microsoft.com/office/drawing/2014/main" id="{CA6B0060-3D9F-63C5-9F8D-3B1A26DDE6B8}"/>
                </a:ext>
              </a:extLst>
            </p:cNvPr>
            <p:cNvSpPr/>
            <p:nvPr/>
          </p:nvSpPr>
          <p:spPr>
            <a:xfrm>
              <a:off x="803664" y="4369448"/>
              <a:ext cx="4450726" cy="1234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개인의 자기 계발과 웰빙에 대한 관심이 증가하고 있으며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이에 맞춰 할 일 관리와 자기 발전을 돕는 서비스에 대한 수요도 증가할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소셜 네트워킹의 인기가 계속해서 증가하고 있으며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사용자들이 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통해 자신의 성과를 공유하고 상호작용하는 것을 선호하는 추세입니다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echteck 59">
              <a:extLst>
                <a:ext uri="{FF2B5EF4-FFF2-40B4-BE49-F238E27FC236}">
                  <a16:creationId xmlns:a16="http://schemas.microsoft.com/office/drawing/2014/main" id="{187DFA56-1026-0A65-BE71-D960BA37E552}"/>
                </a:ext>
              </a:extLst>
            </p:cNvPr>
            <p:cNvSpPr/>
            <p:nvPr/>
          </p:nvSpPr>
          <p:spPr>
            <a:xfrm>
              <a:off x="7103298" y="4389377"/>
              <a:ext cx="4270715" cy="1530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기존의 할 일 관리 어플이나 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 </a:t>
              </a:r>
              <a:r>
                <a:rPr lang="ko-KR" altLang="en-US" sz="1200" kern="0" spc="0" dirty="0" err="1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어플들이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이미 시장에서 강력한 경쟁력을 가지고 있어 사용자의 이탈이 발생할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다양한 어플과 서비스가 존재하는 만큼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사용자들의 관심과 시간이 분산될 수 있으며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이는 새로운 서비스의 사용자 유치에 어려움을 줄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dirty="0"/>
            </a:p>
          </p:txBody>
        </p:sp>
        <p:sp>
          <p:nvSpPr>
            <p:cNvPr id="48" name="Rechteck 62">
              <a:extLst>
                <a:ext uri="{FF2B5EF4-FFF2-40B4-BE49-F238E27FC236}">
                  <a16:creationId xmlns:a16="http://schemas.microsoft.com/office/drawing/2014/main" id="{28925011-E50A-C85E-FD21-F245C5D34C66}"/>
                </a:ext>
              </a:extLst>
            </p:cNvPr>
            <p:cNvSpPr/>
            <p:nvPr/>
          </p:nvSpPr>
          <p:spPr>
            <a:xfrm>
              <a:off x="7103298" y="1701660"/>
              <a:ext cx="4270715" cy="1826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할 일 관리와 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분야에는 이미 다양한 경쟁 어플이 존재하고 있으므로 시장 경쟁이 치열할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신규 서비스로서 초기 사용자를 유치하는 것이 도전적일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SNS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기능을 활용하기 위해서는 사용자들 간의 활발한 상호작용과 참여가 필요하므로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초기에는 이를 유도하기 위한 전략이 필요할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668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2740</Words>
  <Application>Microsoft Office PowerPoint</Application>
  <PresentationFormat>와이드스크린</PresentationFormat>
  <Paragraphs>829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Aileron Heavy</vt:lpstr>
      <vt:lpstr>LG Smart UI Bold</vt:lpstr>
      <vt:lpstr>LG Smart UI Regular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최현훈</cp:lastModifiedBy>
  <cp:revision>28</cp:revision>
  <cp:lastPrinted>2023-06-06T21:31:55Z</cp:lastPrinted>
  <dcterms:created xsi:type="dcterms:W3CDTF">2022-05-16T07:30:24Z</dcterms:created>
  <dcterms:modified xsi:type="dcterms:W3CDTF">2023-09-18T19:46:05Z</dcterms:modified>
</cp:coreProperties>
</file>