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428" r:id="rId3"/>
    <p:sldId id="429" r:id="rId4"/>
    <p:sldId id="437" r:id="rId5"/>
    <p:sldId id="432" r:id="rId6"/>
    <p:sldId id="431" r:id="rId7"/>
    <p:sldId id="434" r:id="rId8"/>
    <p:sldId id="436" r:id="rId9"/>
    <p:sldId id="433" r:id="rId10"/>
    <p:sldId id="435" r:id="rId11"/>
  </p:sldIdLst>
  <p:sldSz cx="9144000" cy="6858000" type="screen4x3"/>
  <p:notesSz cx="6784975" cy="9856788"/>
  <p:kinsoku lang="ko-KR" invalStChars="!%),.:;?]}’”〕〉》」』】°′″℃￠！％），．：；？］｝" invalEndChars="([\{‘“〔〈《「『【＄（［￦｛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F7"/>
    <a:srgbClr val="F6F3FA"/>
    <a:srgbClr val="EEEEF3"/>
    <a:srgbClr val="F1EEF5"/>
    <a:srgbClr val="F0EFF5"/>
    <a:srgbClr val="F2EFF6"/>
    <a:srgbClr val="F2F0F7"/>
    <a:srgbClr val="F2F1F7"/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7350" autoAdjust="0"/>
  </p:normalViewPr>
  <p:slideViewPr>
    <p:cSldViewPr snapToGrid="0">
      <p:cViewPr varScale="1">
        <p:scale>
          <a:sx n="110" d="100"/>
          <a:sy n="110" d="100"/>
        </p:scale>
        <p:origin x="11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0"/>
    </p:cViewPr>
  </p:sorterViewPr>
  <p:notesViewPr>
    <p:cSldViewPr snapToGrid="0">
      <p:cViewPr varScale="1">
        <p:scale>
          <a:sx n="51" d="100"/>
          <a:sy n="51" d="100"/>
        </p:scale>
        <p:origin x="-198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8B6EE48-FE0C-4B10-ADAC-822F976BEB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2A08A75-E6B6-4D82-B486-D8875D1DEA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FEEB861-E714-4628-8597-E2CB6E019BF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474986D-6FAC-4A9A-994F-4D5C38EDE6D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19C9B89F-973D-418D-BC7E-E800B7747A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79C0069-CB28-46C4-86F2-4B02B5BDF1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51840-7F1A-452E-B01B-8829E555779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D5DA7E4-734A-4EDC-9757-00C81FEFB8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7713"/>
            <a:ext cx="4911725" cy="368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DE5CE0F-1500-4F81-BF42-C6E2C6D6EA9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1538"/>
            <a:ext cx="4975225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7625" rIns="92075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ADD17AD-4112-4E41-90CE-89EFF93A01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45FCE13-F567-4EF0-AE1A-022CF68D7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8F1CAE25-1617-4714-8F73-1618B4FE23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6037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916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8112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3991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B3F5410-3459-44E4-8A9C-8268C6D4E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B3130AD-E7B8-4A29-8ADC-B055A659B2A3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9D061CD-6E44-406C-9E0A-84B822359E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A5FFFB2-92DA-4650-A160-9108B004A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10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5081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2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3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8252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4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170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5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7151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6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52582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7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52343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8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7533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9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2572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32E68-89A9-4499-BD27-FF6464F8C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DC6A8B-4E98-426D-84ED-1AFFEB96B1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F905-64FD-4B6F-8D96-B4EEFDA6B0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32DB48-18FA-47FE-ACA1-D7F31A4DBE5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7988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F7D10-8C51-4CF2-815C-32749EE2D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C53E41-4351-4BFE-8190-2A9C0F467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2B726-0D1D-4219-9733-73619BFD44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563205-2317-458A-B909-A5432865DB0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01779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14550" cy="604996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191250" cy="60499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974EA6-DF44-487A-B4CB-B6C3AC596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0E2595-6A6E-4B58-9E8D-D8F6AAA417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50E31-C613-4AC2-986E-AC53232669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9554170-5D2D-44AB-91AB-CE722C3E5DE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17301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74638"/>
            <a:ext cx="8458200" cy="60499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E0F51C-79FB-402B-B9F5-773AA92EB6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A26D5E-6A14-4D15-98FD-FBC9A40B26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E6C4-315C-43F9-82E9-F53CCD2E7C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5A9AC2F-B404-4D2C-A438-80A3C2B580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145782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9BF594-0D4B-4DC2-B57A-DBBF1E603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13A26A-A484-4343-8B50-DD9EC922E3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94C0B-713E-4A09-8D7C-24BACC6E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95F684-DD89-4334-B7CC-31266D68C07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19616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4C2E1F-B732-4B6D-9EAA-A2D919C49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C0BF97-D2C6-4A93-8755-E61CC54E66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F6408-3012-4557-9F36-2D9B6A1BD9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D4ED47-2EE1-4945-AEF0-3EA84ABD212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8981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FF42C5-733B-4BB2-96CE-30979D1A86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5B2413-5864-47B8-8011-AD91C268D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B2B61-C317-4F23-B95A-14E6C1A278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94709E-82D7-41BB-9DCD-27AA1BC0B5A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02408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0030D2-EE73-4A44-8980-E1F4D5696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2C8FCA-F207-4D92-A4A3-A338F403C9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BDC12-6837-4072-BD23-03E40AC5FF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6D14079-9DE3-41DB-AF72-BD638F027D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438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C63C90-DE66-4399-B396-BB7A92A53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57EEFF-B8C0-43A7-9C28-5CD37C5F3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8EC9-12DD-4A13-8B07-856FD5B50B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917C7AB-B00B-4510-81A4-F7496BAD118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26380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87FC01-E28C-4C47-B26E-3A4471E9B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A468C39-7F90-4C5D-B991-7A9E26F540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5D77B-1996-4262-AA36-93597D161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D650AC-D4A7-4A7B-BDAC-5E52597478B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23948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42494E-8168-49D3-A39C-4C4A27C79E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832F63A-0421-4EE2-9FD2-2DA61DA57E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113A7-2B41-478F-B915-02A2879C6D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336DCEF-58AE-47BA-B334-169C7F2F11B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24459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1793F8-638D-4FEC-A2D7-AA354427A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307C09-D00E-4E9B-96FC-A2282F590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1A87A-254A-4268-B27A-DD47B26A7E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641B4D-E4B0-478F-8448-2F6C5AEB12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70970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116C82-52A4-41D0-9E06-865CBE570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800796-F00E-4AA9-ACEE-D61A1EA1C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0B7B-CF03-4425-AFE0-EDAE5D8B52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2749D03-620D-43F9-87D1-6116236985F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27148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90BD9B-A319-4E93-9158-2F1CED49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617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endParaRPr lang="ko-KR" altLang="en-US">
              <a:cs typeface="+mn-cs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5AF230-718E-4707-B970-3FFA23C9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D3E7EB-81A5-4603-9047-1A8EC601B6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4FC9B8-B2CB-4A67-BD80-F7EDD73DCB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59098B4E-8439-4D11-AF3D-4F62A93634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E495C12-78E3-4F68-A4D0-CF7A90306A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seoul.go.kr/gov/archives/53932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osungcorp.com/kr/tech-view.php?sKey=2217" TargetMode="External"/><Relationship Id="rId4" Type="http://schemas.openxmlformats.org/officeDocument/2006/relationships/hyperlink" Target="https://www.etnews.com/2021031000008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4">
            <a:extLst>
              <a:ext uri="{FF2B5EF4-FFF2-40B4-BE49-F238E27FC236}">
                <a16:creationId xmlns:a16="http://schemas.microsoft.com/office/drawing/2014/main" id="{F8D0443D-C240-411E-90DF-E7344C318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DA5E9AAD-C021-433C-8CF9-8F7E7A69E45A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A07F57-6C72-472C-BE15-F6C38660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종합 프로젝트 발표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B68EFB69-C857-421F-8298-EA8A3941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7" y="3171534"/>
            <a:ext cx="5718175" cy="263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테   </a:t>
            </a:r>
            <a:r>
              <a:rPr lang="ko-KR" altLang="en-US">
                <a:latin typeface="+mn-ea"/>
                <a:ea typeface="+mn-ea"/>
              </a:rPr>
              <a:t>마 </a:t>
            </a:r>
            <a:r>
              <a:rPr lang="en-US" altLang="ko-KR">
                <a:latin typeface="+mn-ea"/>
                <a:ea typeface="+mn-ea"/>
              </a:rPr>
              <a:t>: </a:t>
            </a:r>
            <a:r>
              <a:rPr lang="ko-KR" altLang="en-US">
                <a:latin typeface="+mn-ea"/>
                <a:ea typeface="+mn-ea"/>
              </a:rPr>
              <a:t>스마트 폴</a:t>
            </a:r>
            <a:r>
              <a:rPr lang="en-US" altLang="ko-KR">
                <a:latin typeface="+mn-ea"/>
                <a:ea typeface="+mn-ea"/>
              </a:rPr>
              <a:t> </a:t>
            </a:r>
            <a:endParaRPr lang="en-US" altLang="ko-KR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팀   </a:t>
            </a:r>
            <a:r>
              <a:rPr lang="ko-KR" altLang="en-US">
                <a:latin typeface="+mn-ea"/>
                <a:ea typeface="+mn-ea"/>
              </a:rPr>
              <a:t>명</a:t>
            </a:r>
            <a:r>
              <a:rPr lang="en-US" altLang="ko-KR">
                <a:latin typeface="+mn-ea"/>
                <a:ea typeface="+mn-ea"/>
              </a:rPr>
              <a:t> : </a:t>
            </a:r>
            <a:r>
              <a:rPr lang="ko-KR" altLang="en-US">
                <a:latin typeface="+mn-ea"/>
                <a:ea typeface="+mn-ea"/>
              </a:rPr>
              <a:t>세미콜론 </a:t>
            </a:r>
            <a:r>
              <a:rPr lang="en-US" altLang="ko-KR">
                <a:latin typeface="+mn-ea"/>
                <a:ea typeface="+mn-ea"/>
              </a:rPr>
              <a:t>(8</a:t>
            </a:r>
            <a:r>
              <a:rPr lang="ko-KR" altLang="en-US">
                <a:latin typeface="+mn-ea"/>
                <a:ea typeface="+mn-ea"/>
              </a:rPr>
              <a:t>조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en-US" altLang="ko-KR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발표자 </a:t>
            </a:r>
            <a:r>
              <a:rPr lang="en-US" altLang="ko-KR">
                <a:latin typeface="+mn-ea"/>
                <a:ea typeface="+mn-ea"/>
              </a:rPr>
              <a:t>: </a:t>
            </a:r>
            <a:r>
              <a:rPr lang="ko-KR" altLang="en-US">
                <a:latin typeface="+mn-ea"/>
                <a:ea typeface="+mn-ea"/>
              </a:rPr>
              <a:t>김진영</a:t>
            </a:r>
            <a:r>
              <a:rPr lang="en-US" altLang="ko-KR">
                <a:latin typeface="+mn-ea"/>
                <a:ea typeface="+mn-ea"/>
              </a:rPr>
              <a:t>                    </a:t>
            </a:r>
            <a:endParaRPr lang="en-US" altLang="ko-KR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  <a:ea typeface="+mn-ea"/>
              </a:rPr>
              <a:t>발표일</a:t>
            </a:r>
            <a:r>
              <a:rPr lang="en-US" altLang="ko-KR">
                <a:latin typeface="+mn-ea"/>
                <a:ea typeface="+mn-ea"/>
              </a:rPr>
              <a:t> : 2022.09.05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10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8. Q&amp;A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1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2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종합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프로젝트 발표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412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목차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1. </a:t>
            </a:r>
            <a:r>
              <a:rPr lang="ko-KR" altLang="en-US" sz="1600" b="1" dirty="0">
                <a:latin typeface="+mn-ea"/>
                <a:ea typeface="+mn-ea"/>
              </a:rPr>
              <a:t>테마 선정 과정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브레인 </a:t>
            </a:r>
            <a:r>
              <a:rPr lang="ko-KR" altLang="en-US" sz="1600" b="1" dirty="0" err="1">
                <a:latin typeface="+mn-ea"/>
                <a:ea typeface="+mn-ea"/>
              </a:rPr>
              <a:t>스토밍</a:t>
            </a:r>
            <a:r>
              <a:rPr lang="ko-KR" altLang="en-US" sz="1600" b="1" dirty="0">
                <a:latin typeface="+mn-ea"/>
                <a:ea typeface="+mn-ea"/>
              </a:rPr>
              <a:t> 과정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2. </a:t>
            </a:r>
            <a:r>
              <a:rPr lang="ko-KR" altLang="en-US" sz="1600" b="1" dirty="0">
                <a:latin typeface="+mn-ea"/>
                <a:ea typeface="+mn-ea"/>
              </a:rPr>
              <a:t>테마 선정 이유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창의적인 아이디어 선출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테마선정 이유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3. </a:t>
            </a:r>
            <a:r>
              <a:rPr lang="ko-KR" altLang="en-US" sz="1600" b="1" dirty="0">
                <a:latin typeface="+mn-ea"/>
                <a:ea typeface="+mn-ea"/>
              </a:rPr>
              <a:t>역할 분담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4. </a:t>
            </a:r>
            <a:r>
              <a:rPr lang="ko-KR" altLang="en-US" sz="1600" b="1" dirty="0">
                <a:latin typeface="+mn-ea"/>
                <a:ea typeface="+mn-ea"/>
              </a:rPr>
              <a:t>프로젝트 일정표 및 발표순서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사이버 캠퍼스 일정 참조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en-US" altLang="ko-KR" sz="1600" b="1" strike="sngStrike" dirty="0">
                <a:latin typeface="+mn-ea"/>
                <a:ea typeface="+mn-ea"/>
              </a:rPr>
              <a:t>5. </a:t>
            </a:r>
            <a:r>
              <a:rPr lang="ko-KR" altLang="en-US" sz="1600" b="1" strike="sngStrike" dirty="0">
                <a:latin typeface="+mn-ea"/>
                <a:ea typeface="+mn-ea"/>
              </a:rPr>
              <a:t>이전 주 발표 지적사항 수정 내용</a:t>
            </a:r>
            <a:endParaRPr lang="en-US" altLang="ko-KR" sz="1600" b="1" strike="sngStrike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6. </a:t>
            </a:r>
            <a:r>
              <a:rPr lang="ko-KR" altLang="en-US" sz="1600" b="1" dirty="0">
                <a:latin typeface="+mn-ea"/>
                <a:ea typeface="+mn-ea"/>
              </a:rPr>
              <a:t>이번 주 발표 내용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7. </a:t>
            </a:r>
            <a:r>
              <a:rPr lang="ko-KR" altLang="en-US" sz="1600" b="1" dirty="0">
                <a:latin typeface="+mn-ea"/>
                <a:ea typeface="+mn-ea"/>
              </a:rPr>
              <a:t>참고문헌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8. </a:t>
            </a:r>
            <a:r>
              <a:rPr lang="en-US" altLang="ko-KR" sz="1600" b="1" dirty="0" err="1">
                <a:latin typeface="+mn-ea"/>
                <a:ea typeface="+mn-ea"/>
              </a:rPr>
              <a:t>QnA</a:t>
            </a:r>
            <a:endParaRPr lang="en-US" altLang="ko-KR" sz="16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3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1. </a:t>
            </a:r>
            <a:r>
              <a:rPr lang="ko-KR" altLang="en-US">
                <a:solidFill>
                  <a:schemeClr val="accent2"/>
                </a:solidFill>
              </a:rPr>
              <a:t>테마 선정 과정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D0D642E-386F-41AA-99E4-8727E0EACD24}"/>
              </a:ext>
            </a:extLst>
          </p:cNvPr>
          <p:cNvSpPr/>
          <p:nvPr/>
        </p:nvSpPr>
        <p:spPr bwMode="auto">
          <a:xfrm>
            <a:off x="440310" y="2692868"/>
            <a:ext cx="1391209" cy="2158598"/>
          </a:xfrm>
          <a:prstGeom prst="roundRect">
            <a:avLst>
              <a:gd name="adj" fmla="val 1040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461DC53-F398-4E50-AFB8-C83E2AA1A3AD}"/>
              </a:ext>
            </a:extLst>
          </p:cNvPr>
          <p:cNvSpPr/>
          <p:nvPr/>
        </p:nvSpPr>
        <p:spPr bwMode="auto">
          <a:xfrm>
            <a:off x="2182025" y="2692868"/>
            <a:ext cx="1391209" cy="2158598"/>
          </a:xfrm>
          <a:prstGeom prst="roundRect">
            <a:avLst>
              <a:gd name="adj" fmla="val 1040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6E5FB25-9F40-46EC-9B8F-B3CC43617B52}"/>
              </a:ext>
            </a:extLst>
          </p:cNvPr>
          <p:cNvSpPr/>
          <p:nvPr/>
        </p:nvSpPr>
        <p:spPr bwMode="auto">
          <a:xfrm>
            <a:off x="3923740" y="2692868"/>
            <a:ext cx="1391209" cy="2158598"/>
          </a:xfrm>
          <a:prstGeom prst="roundRect">
            <a:avLst>
              <a:gd name="adj" fmla="val 1040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74167B7-10E2-4DB6-ACAA-81C58D02C47A}"/>
              </a:ext>
            </a:extLst>
          </p:cNvPr>
          <p:cNvSpPr/>
          <p:nvPr/>
        </p:nvSpPr>
        <p:spPr bwMode="auto">
          <a:xfrm>
            <a:off x="5665455" y="2692868"/>
            <a:ext cx="1391209" cy="2158598"/>
          </a:xfrm>
          <a:prstGeom prst="roundRect">
            <a:avLst>
              <a:gd name="adj" fmla="val 1040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ACF1B3F-F1B6-4C84-90BA-DB7C3FA3A4FA}"/>
              </a:ext>
            </a:extLst>
          </p:cNvPr>
          <p:cNvSpPr/>
          <p:nvPr/>
        </p:nvSpPr>
        <p:spPr bwMode="auto">
          <a:xfrm>
            <a:off x="7407170" y="2692868"/>
            <a:ext cx="1391209" cy="2158598"/>
          </a:xfrm>
          <a:prstGeom prst="roundRect">
            <a:avLst>
              <a:gd name="adj" fmla="val 1040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AECF3B-3370-420C-9494-B8408A322C4F}"/>
              </a:ext>
            </a:extLst>
          </p:cNvPr>
          <p:cNvSpPr txBox="1"/>
          <p:nvPr/>
        </p:nvSpPr>
        <p:spPr>
          <a:xfrm>
            <a:off x="461535" y="4364123"/>
            <a:ext cx="1348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latin typeface="굴림" panose="020B0600000101010101" pitchFamily="50" charset="-127"/>
                <a:ea typeface="굴림" panose="020B0600000101010101" pitchFamily="50" charset="-127"/>
              </a:rPr>
              <a:t>다른 분야와 연계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B67DFF-DB7F-40C2-B1CE-3FB1C90AD54F}"/>
              </a:ext>
            </a:extLst>
          </p:cNvPr>
          <p:cNvSpPr txBox="1"/>
          <p:nvPr/>
        </p:nvSpPr>
        <p:spPr>
          <a:xfrm>
            <a:off x="3923740" y="4364123"/>
            <a:ext cx="1391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굴림" panose="020B0600000101010101" pitchFamily="50" charset="-127"/>
                <a:ea typeface="굴림" panose="020B0600000101010101" pitchFamily="50" charset="-127"/>
              </a:rPr>
              <a:t>AI</a:t>
            </a:r>
            <a:r>
              <a:rPr lang="ko-KR" altLang="en-US" sz="1200" b="1">
                <a:latin typeface="굴림" panose="020B0600000101010101" pitchFamily="50" charset="-127"/>
                <a:ea typeface="굴림" panose="020B0600000101010101" pitchFamily="50" charset="-127"/>
              </a:rPr>
              <a:t> 자세교정기</a:t>
            </a:r>
            <a:endParaRPr lang="en-US" altLang="ko-KR" sz="1200" b="1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200" b="1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>
                <a:latin typeface="굴림" panose="020B0600000101010101" pitchFamily="50" charset="-127"/>
                <a:ea typeface="굴림" panose="020B0600000101010101" pitchFamily="50" charset="-127"/>
              </a:rPr>
              <a:t>의료</a:t>
            </a:r>
            <a:r>
              <a:rPr lang="en-US" altLang="ko-KR" sz="1200" b="1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D1EE12-09A2-4705-82FD-6C48A9508950}"/>
              </a:ext>
            </a:extLst>
          </p:cNvPr>
          <p:cNvSpPr txBox="1"/>
          <p:nvPr/>
        </p:nvSpPr>
        <p:spPr>
          <a:xfrm>
            <a:off x="5665454" y="4364123"/>
            <a:ext cx="1391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latin typeface="굴림" panose="020B0600000101010101" pitchFamily="50" charset="-127"/>
                <a:ea typeface="굴림" panose="020B0600000101010101" pitchFamily="50" charset="-127"/>
              </a:rPr>
              <a:t>주차관리 시스템</a:t>
            </a:r>
            <a:endParaRPr lang="en-US" altLang="ko-KR" sz="1200" b="1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200" b="1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>
                <a:latin typeface="굴림" panose="020B0600000101010101" pitchFamily="50" charset="-127"/>
                <a:ea typeface="굴림" panose="020B0600000101010101" pitchFamily="50" charset="-127"/>
              </a:rPr>
              <a:t>도시계획</a:t>
            </a:r>
            <a:r>
              <a:rPr lang="en-US" altLang="ko-KR" sz="1200" b="1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C34D8D-A17A-41D4-B01D-8C963AB3C690}"/>
              </a:ext>
            </a:extLst>
          </p:cNvPr>
          <p:cNvSpPr txBox="1"/>
          <p:nvPr/>
        </p:nvSpPr>
        <p:spPr>
          <a:xfrm>
            <a:off x="7407170" y="4364123"/>
            <a:ext cx="1391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latin typeface="굴림" panose="020B0600000101010101" pitchFamily="50" charset="-127"/>
                <a:ea typeface="굴림" panose="020B0600000101010101" pitchFamily="50" charset="-127"/>
              </a:rPr>
              <a:t>스마트 폴 </a:t>
            </a:r>
            <a:r>
              <a:rPr lang="en-US" altLang="ko-KR" sz="1200" b="1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>
                <a:latin typeface="굴림" panose="020B0600000101010101" pitchFamily="50" charset="-127"/>
                <a:ea typeface="굴림" panose="020B0600000101010101" pitchFamily="50" charset="-127"/>
              </a:rPr>
              <a:t>도시계획</a:t>
            </a:r>
            <a:r>
              <a:rPr lang="en-US" altLang="ko-KR" sz="1200" b="1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B75D5-7DD2-47CD-A297-F91772D5CAF5}"/>
              </a:ext>
            </a:extLst>
          </p:cNvPr>
          <p:cNvSpPr txBox="1"/>
          <p:nvPr/>
        </p:nvSpPr>
        <p:spPr>
          <a:xfrm>
            <a:off x="2250611" y="4364123"/>
            <a:ext cx="125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latin typeface="굴림" panose="020B0600000101010101" pitchFamily="50" charset="-127"/>
                <a:ea typeface="굴림" panose="020B0600000101010101" pitchFamily="50" charset="-127"/>
              </a:rPr>
              <a:t>스마트팜 </a:t>
            </a:r>
            <a:r>
              <a:rPr lang="en-US" altLang="ko-KR" sz="1200" b="1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>
                <a:latin typeface="굴림" panose="020B0600000101010101" pitchFamily="50" charset="-127"/>
                <a:ea typeface="굴림" panose="020B0600000101010101" pitchFamily="50" charset="-127"/>
              </a:rPr>
              <a:t>농업</a:t>
            </a:r>
            <a:r>
              <a:rPr lang="en-US" altLang="ko-KR" sz="1200" b="1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8" name="그래픽 27" descr="농작물 윤곽선">
            <a:extLst>
              <a:ext uri="{FF2B5EF4-FFF2-40B4-BE49-F238E27FC236}">
                <a16:creationId xmlns:a16="http://schemas.microsoft.com/office/drawing/2014/main" id="{C3777DA5-36DB-4005-B2A6-425E62E4C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0428" y="3082405"/>
            <a:ext cx="914400" cy="914400"/>
          </a:xfrm>
          <a:prstGeom prst="rect">
            <a:avLst/>
          </a:prstGeom>
        </p:spPr>
      </p:pic>
      <p:pic>
        <p:nvPicPr>
          <p:cNvPr id="30" name="그래픽 29" descr="링크 단색으로 채워진">
            <a:extLst>
              <a:ext uri="{FF2B5EF4-FFF2-40B4-BE49-F238E27FC236}">
                <a16:creationId xmlns:a16="http://schemas.microsoft.com/office/drawing/2014/main" id="{A36F41E3-5301-4392-8D81-7966AB065B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713" y="3071296"/>
            <a:ext cx="914400" cy="914400"/>
          </a:xfrm>
          <a:prstGeom prst="rect">
            <a:avLst/>
          </a:prstGeom>
        </p:spPr>
      </p:pic>
      <p:pic>
        <p:nvPicPr>
          <p:cNvPr id="6144" name="그래픽 6143" descr="의사 남성 단색으로 채워진">
            <a:extLst>
              <a:ext uri="{FF2B5EF4-FFF2-40B4-BE49-F238E27FC236}">
                <a16:creationId xmlns:a16="http://schemas.microsoft.com/office/drawing/2014/main" id="{9CCB3234-80C1-42AE-B348-C80D40FAFB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62144" y="3071296"/>
            <a:ext cx="914400" cy="914400"/>
          </a:xfrm>
          <a:prstGeom prst="rect">
            <a:avLst/>
          </a:prstGeom>
        </p:spPr>
      </p:pic>
      <p:pic>
        <p:nvPicPr>
          <p:cNvPr id="6147" name="그래픽 6146" descr="신호등 단색으로 채워진">
            <a:extLst>
              <a:ext uri="{FF2B5EF4-FFF2-40B4-BE49-F238E27FC236}">
                <a16:creationId xmlns:a16="http://schemas.microsoft.com/office/drawing/2014/main" id="{06D826B5-8789-4488-9782-E60605D272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45574" y="3082405"/>
            <a:ext cx="914400" cy="914400"/>
          </a:xfrm>
          <a:prstGeom prst="rect">
            <a:avLst/>
          </a:prstGeom>
        </p:spPr>
      </p:pic>
      <p:pic>
        <p:nvPicPr>
          <p:cNvPr id="6151" name="그래픽 6150" descr="자동차 단색으로 채워진">
            <a:extLst>
              <a:ext uri="{FF2B5EF4-FFF2-40B4-BE49-F238E27FC236}">
                <a16:creationId xmlns:a16="http://schemas.microsoft.com/office/drawing/2014/main" id="{A05965BA-99D8-42A4-94CA-830A7E900D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03858" y="3069119"/>
            <a:ext cx="914400" cy="914400"/>
          </a:xfrm>
          <a:prstGeom prst="rect">
            <a:avLst/>
          </a:prstGeom>
        </p:spPr>
      </p:pic>
      <p:sp>
        <p:nvSpPr>
          <p:cNvPr id="6152" name="화살표: 갈매기형 수장 6151">
            <a:extLst>
              <a:ext uri="{FF2B5EF4-FFF2-40B4-BE49-F238E27FC236}">
                <a16:creationId xmlns:a16="http://schemas.microsoft.com/office/drawing/2014/main" id="{A0E2EF71-2910-4C0A-AA8E-F901923B331E}"/>
              </a:ext>
            </a:extLst>
          </p:cNvPr>
          <p:cNvSpPr/>
          <p:nvPr/>
        </p:nvSpPr>
        <p:spPr bwMode="auto">
          <a:xfrm>
            <a:off x="1914104" y="3370354"/>
            <a:ext cx="185335" cy="803625"/>
          </a:xfrm>
          <a:prstGeom prst="chevron">
            <a:avLst>
              <a:gd name="adj" fmla="val 586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41" name="화살표: 갈매기형 수장 40">
            <a:extLst>
              <a:ext uri="{FF2B5EF4-FFF2-40B4-BE49-F238E27FC236}">
                <a16:creationId xmlns:a16="http://schemas.microsoft.com/office/drawing/2014/main" id="{4DF99DCD-CCD2-43E3-A17B-B67680A356C1}"/>
              </a:ext>
            </a:extLst>
          </p:cNvPr>
          <p:cNvSpPr/>
          <p:nvPr/>
        </p:nvSpPr>
        <p:spPr bwMode="auto">
          <a:xfrm>
            <a:off x="3655819" y="3370354"/>
            <a:ext cx="185335" cy="803625"/>
          </a:xfrm>
          <a:prstGeom prst="chevron">
            <a:avLst>
              <a:gd name="adj" fmla="val 586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42" name="화살표: 갈매기형 수장 41">
            <a:extLst>
              <a:ext uri="{FF2B5EF4-FFF2-40B4-BE49-F238E27FC236}">
                <a16:creationId xmlns:a16="http://schemas.microsoft.com/office/drawing/2014/main" id="{F55F1C69-EFF0-4419-A94B-C61E6C5028E9}"/>
              </a:ext>
            </a:extLst>
          </p:cNvPr>
          <p:cNvSpPr/>
          <p:nvPr/>
        </p:nvSpPr>
        <p:spPr bwMode="auto">
          <a:xfrm>
            <a:off x="5395513" y="3370354"/>
            <a:ext cx="185335" cy="803625"/>
          </a:xfrm>
          <a:prstGeom prst="chevron">
            <a:avLst>
              <a:gd name="adj" fmla="val 586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43" name="화살표: 갈매기형 수장 42">
            <a:extLst>
              <a:ext uri="{FF2B5EF4-FFF2-40B4-BE49-F238E27FC236}">
                <a16:creationId xmlns:a16="http://schemas.microsoft.com/office/drawing/2014/main" id="{03ACE917-B547-4109-B4ED-AB4C1F2E529E}"/>
              </a:ext>
            </a:extLst>
          </p:cNvPr>
          <p:cNvSpPr/>
          <p:nvPr/>
        </p:nvSpPr>
        <p:spPr bwMode="auto">
          <a:xfrm>
            <a:off x="7137228" y="3370354"/>
            <a:ext cx="185335" cy="803625"/>
          </a:xfrm>
          <a:prstGeom prst="chevron">
            <a:avLst>
              <a:gd name="adj" fmla="val 586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10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4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2. </a:t>
            </a:r>
            <a:r>
              <a:rPr lang="ko-KR" altLang="en-US">
                <a:solidFill>
                  <a:schemeClr val="accent2"/>
                </a:solidFill>
              </a:rPr>
              <a:t>테마 선정 이유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57" y="1316445"/>
            <a:ext cx="8172686" cy="13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>
                <a:latin typeface="+mn-ea"/>
                <a:ea typeface="+mn-ea"/>
              </a:rPr>
              <a:t>IoT </a:t>
            </a:r>
            <a:r>
              <a:rPr lang="ko-KR" altLang="en-US" sz="1600" b="1">
                <a:latin typeface="+mn-ea"/>
                <a:ea typeface="+mn-ea"/>
              </a:rPr>
              <a:t>기술이 발전함에 따라 도로에도 새로운 기능을 가진 각종 시설물이 설치</a:t>
            </a:r>
            <a:endParaRPr lang="en-US" altLang="ko-KR" sz="1600" b="1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>
                <a:latin typeface="+mn-ea"/>
                <a:ea typeface="+mn-ea"/>
              </a:rPr>
              <a:t>필요에 따라 개별적으로 설치된 시설물들은 도로 미관 저해</a:t>
            </a:r>
            <a:r>
              <a:rPr lang="en-US" altLang="ko-KR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보행 불편</a:t>
            </a:r>
            <a:r>
              <a:rPr lang="en-US" altLang="ko-KR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안전 문제 발생</a:t>
            </a:r>
            <a:endParaRPr lang="en-US" altLang="ko-KR" sz="1600" b="1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>
                <a:latin typeface="+mn-ea"/>
                <a:ea typeface="+mn-ea"/>
              </a:rPr>
              <a:t>이에 따른 각종 시설물들의 통합이 필요</a:t>
            </a:r>
            <a:endParaRPr lang="en-US" altLang="ko-KR" sz="1600" b="1">
              <a:latin typeface="+mn-ea"/>
              <a:ea typeface="+mn-ea"/>
            </a:endParaRPr>
          </a:p>
        </p:txBody>
      </p:sp>
      <p:pic>
        <p:nvPicPr>
          <p:cNvPr id="5" name="Picture 2" descr="각종 도로시설물 설치실태, 스마트폴 통합구축 효과(예시)">
            <a:extLst>
              <a:ext uri="{FF2B5EF4-FFF2-40B4-BE49-F238E27FC236}">
                <a16:creationId xmlns:a16="http://schemas.microsoft.com/office/drawing/2014/main" id="{1F6D7F6C-97C2-40EB-B28E-6D3290DFC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0"/>
          <a:stretch/>
        </p:blipFill>
        <p:spPr bwMode="auto">
          <a:xfrm>
            <a:off x="816737" y="3153816"/>
            <a:ext cx="7641463" cy="277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41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5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3. </a:t>
            </a:r>
            <a:r>
              <a:rPr lang="ko-KR" altLang="en-US">
                <a:solidFill>
                  <a:schemeClr val="accent2"/>
                </a:solidFill>
              </a:rPr>
              <a:t>역할 분담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353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>
                <a:latin typeface="+mn-ea"/>
                <a:ea typeface="+mn-ea"/>
              </a:rPr>
              <a:t>최현훈 </a:t>
            </a:r>
            <a:r>
              <a:rPr lang="en-US" altLang="ko-KR" sz="1600" b="1">
                <a:latin typeface="+mn-ea"/>
                <a:ea typeface="+mn-ea"/>
              </a:rPr>
              <a:t>: </a:t>
            </a:r>
            <a:r>
              <a:rPr lang="ko-KR" altLang="en-US" sz="1600" b="1">
                <a:latin typeface="+mn-ea"/>
                <a:ea typeface="+mn-ea"/>
              </a:rPr>
              <a:t>스마트폴 디자인 설계 및 온습도 </a:t>
            </a:r>
            <a:r>
              <a:rPr lang="en-US" altLang="ko-KR" sz="1600" b="1">
                <a:latin typeface="+mn-ea"/>
                <a:ea typeface="+mn-ea"/>
              </a:rPr>
              <a:t>• </a:t>
            </a:r>
            <a:r>
              <a:rPr lang="ko-KR" altLang="en-US" sz="1600" b="1">
                <a:latin typeface="+mn-ea"/>
                <a:ea typeface="+mn-ea"/>
              </a:rPr>
              <a:t>먼지 측정기능 구현</a:t>
            </a:r>
            <a:r>
              <a:rPr lang="en-US" altLang="ko-KR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도로모형 구현</a:t>
            </a:r>
            <a:endParaRPr lang="en-US" altLang="ko-KR" sz="1600" b="1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endParaRPr lang="en-US" altLang="ko-KR" sz="1600" b="1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>
                <a:latin typeface="+mn-ea"/>
                <a:ea typeface="+mn-ea"/>
              </a:rPr>
              <a:t>최민창 </a:t>
            </a:r>
            <a:r>
              <a:rPr lang="en-US" altLang="ko-KR" sz="1600" b="1">
                <a:latin typeface="+mn-ea"/>
                <a:ea typeface="+mn-ea"/>
              </a:rPr>
              <a:t>: </a:t>
            </a:r>
            <a:r>
              <a:rPr lang="ko-KR" altLang="en-US" sz="1600" b="1">
                <a:latin typeface="+mn-ea"/>
                <a:ea typeface="+mn-ea"/>
              </a:rPr>
              <a:t>무게 센서와 신호 체계의 상호작용 구현</a:t>
            </a:r>
            <a:r>
              <a:rPr lang="en-US" altLang="ko-KR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도로모형 설계</a:t>
            </a:r>
            <a:endParaRPr lang="en-US" altLang="ko-KR" sz="1600" b="1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endParaRPr lang="en-US" altLang="ko-KR" sz="1600" b="1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>
                <a:latin typeface="+mn-ea"/>
                <a:ea typeface="+mn-ea"/>
              </a:rPr>
              <a:t>김진영 </a:t>
            </a:r>
            <a:r>
              <a:rPr lang="en-US" altLang="ko-KR" sz="1600" b="1">
                <a:latin typeface="+mn-ea"/>
                <a:ea typeface="+mn-ea"/>
              </a:rPr>
              <a:t>: </a:t>
            </a:r>
            <a:r>
              <a:rPr lang="ko-KR" altLang="en-US" sz="1600" b="1">
                <a:latin typeface="+mn-ea"/>
                <a:ea typeface="+mn-ea"/>
              </a:rPr>
              <a:t>무게 센서와 신호 체계의 상호작용 구현</a:t>
            </a:r>
            <a:r>
              <a:rPr lang="en-US" altLang="ko-KR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스마트폴과 도로 모형 결합</a:t>
            </a: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endParaRPr lang="en-US" altLang="ko-KR" sz="1600" b="1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>
                <a:latin typeface="+mn-ea"/>
                <a:ea typeface="+mn-ea"/>
              </a:rPr>
              <a:t>이태희 </a:t>
            </a:r>
            <a:r>
              <a:rPr lang="en-US" altLang="ko-KR" sz="1600" b="1">
                <a:latin typeface="+mn-ea"/>
                <a:ea typeface="+mn-ea"/>
              </a:rPr>
              <a:t>: </a:t>
            </a:r>
            <a:r>
              <a:rPr lang="ko-KR" altLang="en-US" sz="1600" b="1">
                <a:latin typeface="+mn-ea"/>
                <a:ea typeface="+mn-ea"/>
              </a:rPr>
              <a:t>스마트폴 디자인 설계 및 온습도 </a:t>
            </a:r>
            <a:r>
              <a:rPr lang="en-US" altLang="ko-KR" sz="1600" b="1">
                <a:latin typeface="+mn-ea"/>
                <a:ea typeface="+mn-ea"/>
              </a:rPr>
              <a:t>• </a:t>
            </a:r>
            <a:r>
              <a:rPr lang="ko-KR" altLang="en-US" sz="1600" b="1">
                <a:latin typeface="+mn-ea"/>
                <a:ea typeface="+mn-ea"/>
              </a:rPr>
              <a:t>먼지 측정기능 구현</a:t>
            </a:r>
            <a:r>
              <a:rPr lang="en-US" altLang="ko-KR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스마트폴과 도로 모형 결합</a:t>
            </a:r>
            <a:endParaRPr lang="en-US" altLang="ko-KR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356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6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4. </a:t>
            </a:r>
            <a:r>
              <a:rPr lang="ko-KR" altLang="en-US">
                <a:solidFill>
                  <a:schemeClr val="accent2"/>
                </a:solidFill>
              </a:rPr>
              <a:t>프로젝트 일정표 및 발표순서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57" y="1511022"/>
            <a:ext cx="7723886" cy="459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>
                <a:latin typeface="+mn-ea"/>
                <a:ea typeface="+mn-ea"/>
              </a:rPr>
              <a:t>1</a:t>
            </a:r>
            <a:r>
              <a:rPr lang="ko-KR" altLang="en-US" sz="1600" b="1">
                <a:latin typeface="+mn-ea"/>
                <a:ea typeface="+mn-ea"/>
              </a:rPr>
              <a:t>주차 </a:t>
            </a:r>
            <a:r>
              <a:rPr lang="en-US" altLang="ko-KR" sz="1600" b="1">
                <a:latin typeface="+mn-ea"/>
                <a:ea typeface="+mn-ea"/>
              </a:rPr>
              <a:t>– </a:t>
            </a:r>
            <a:r>
              <a:rPr lang="ko-KR" altLang="en-US" sz="1600" b="1">
                <a:latin typeface="+mn-ea"/>
                <a:ea typeface="+mn-ea"/>
              </a:rPr>
              <a:t>테마 선정 및 주제 선정 </a:t>
            </a:r>
            <a:r>
              <a:rPr lang="en-US" altLang="ko-KR" sz="1600" b="1">
                <a:latin typeface="+mn-ea"/>
                <a:ea typeface="+mn-ea"/>
              </a:rPr>
              <a:t>/ </a:t>
            </a:r>
            <a:r>
              <a:rPr lang="ko-KR" altLang="en-US" sz="1600" b="1">
                <a:latin typeface="+mn-ea"/>
                <a:ea typeface="+mn-ea"/>
              </a:rPr>
              <a:t>필요 재료 구매</a:t>
            </a:r>
            <a:r>
              <a:rPr lang="en-US" altLang="ko-KR" sz="1600" b="1">
                <a:latin typeface="+mn-ea"/>
                <a:ea typeface="+mn-ea"/>
              </a:rPr>
              <a:t>	 (8/29 ~ 9/4) </a:t>
            </a: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>
                <a:latin typeface="+mn-ea"/>
                <a:ea typeface="+mn-ea"/>
              </a:rPr>
              <a:t>2</a:t>
            </a:r>
            <a:r>
              <a:rPr lang="ko-KR" altLang="en-US" sz="1600" b="1">
                <a:latin typeface="+mn-ea"/>
                <a:ea typeface="+mn-ea"/>
              </a:rPr>
              <a:t>주차 </a:t>
            </a:r>
            <a:r>
              <a:rPr lang="en-US" altLang="ko-KR" sz="1600" b="1">
                <a:latin typeface="+mn-ea"/>
                <a:ea typeface="+mn-ea"/>
              </a:rPr>
              <a:t>– </a:t>
            </a:r>
            <a:r>
              <a:rPr lang="ko-KR" altLang="en-US" sz="1600" b="1">
                <a:latin typeface="+mn-ea"/>
                <a:ea typeface="+mn-ea"/>
              </a:rPr>
              <a:t>도로 모형 설계 </a:t>
            </a:r>
            <a:r>
              <a:rPr lang="en-US" altLang="ko-KR" sz="1600" b="1">
                <a:latin typeface="+mn-ea"/>
                <a:ea typeface="+mn-ea"/>
              </a:rPr>
              <a:t>/ </a:t>
            </a:r>
            <a:r>
              <a:rPr lang="ko-KR" altLang="en-US" sz="1600" b="1">
                <a:latin typeface="+mn-ea"/>
                <a:ea typeface="+mn-ea"/>
              </a:rPr>
              <a:t>스마트 폴 모형 설계 </a:t>
            </a:r>
            <a:r>
              <a:rPr lang="en-US" altLang="ko-KR" sz="1600" b="1">
                <a:latin typeface="+mn-ea"/>
                <a:ea typeface="+mn-ea"/>
              </a:rPr>
              <a:t>(9/5 ~ 9/11) </a:t>
            </a: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>
                <a:latin typeface="+mn-ea"/>
                <a:ea typeface="+mn-ea"/>
              </a:rPr>
              <a:t>3</a:t>
            </a:r>
            <a:r>
              <a:rPr lang="ko-KR" altLang="en-US" sz="1600" b="1">
                <a:latin typeface="+mn-ea"/>
                <a:ea typeface="+mn-ea"/>
              </a:rPr>
              <a:t>주차 </a:t>
            </a:r>
            <a:r>
              <a:rPr lang="en-US" altLang="ko-KR" sz="1600" b="1">
                <a:latin typeface="+mn-ea"/>
                <a:ea typeface="+mn-ea"/>
              </a:rPr>
              <a:t>– </a:t>
            </a:r>
            <a:r>
              <a:rPr lang="ko-KR" altLang="en-US" sz="1600" b="1">
                <a:latin typeface="+mn-ea"/>
                <a:ea typeface="+mn-ea"/>
              </a:rPr>
              <a:t>스마트 폴 기능 구현 </a:t>
            </a:r>
            <a:r>
              <a:rPr lang="en-US" altLang="ko-KR" sz="1600" b="1">
                <a:latin typeface="+mn-ea"/>
                <a:ea typeface="+mn-ea"/>
              </a:rPr>
              <a:t>(1/5) – </a:t>
            </a:r>
            <a:r>
              <a:rPr lang="en-US" altLang="ko-KR" sz="1100" b="1">
                <a:latin typeface="+mn-ea"/>
                <a:ea typeface="+mn-ea"/>
              </a:rPr>
              <a:t>(</a:t>
            </a:r>
            <a:r>
              <a:rPr lang="ko-KR" altLang="en-US" sz="1100" b="1">
                <a:latin typeface="+mn-ea"/>
                <a:ea typeface="+mn-ea"/>
              </a:rPr>
              <a:t>센서 작동 여부 확인</a:t>
            </a:r>
            <a:r>
              <a:rPr lang="en-US" altLang="ko-KR" sz="1100" b="1">
                <a:latin typeface="+mn-ea"/>
                <a:ea typeface="+mn-ea"/>
              </a:rPr>
              <a:t>, </a:t>
            </a:r>
            <a:r>
              <a:rPr lang="ko-KR" altLang="en-US" sz="1100" b="1">
                <a:latin typeface="+mn-ea"/>
                <a:ea typeface="+mn-ea"/>
              </a:rPr>
              <a:t>신호 제어</a:t>
            </a:r>
            <a:r>
              <a:rPr lang="en-US" altLang="ko-KR" sz="1100" b="1">
                <a:latin typeface="+mn-ea"/>
                <a:ea typeface="+mn-ea"/>
              </a:rPr>
              <a:t>) </a:t>
            </a:r>
            <a:r>
              <a:rPr lang="en-US" altLang="ko-KR" sz="1600" b="1">
                <a:latin typeface="+mn-ea"/>
                <a:ea typeface="+mn-ea"/>
              </a:rPr>
              <a:t>(9/12 ~ 9/18)</a:t>
            </a: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>
                <a:latin typeface="+mn-ea"/>
                <a:ea typeface="+mn-ea"/>
              </a:rPr>
              <a:t>4</a:t>
            </a:r>
            <a:r>
              <a:rPr lang="ko-KR" altLang="en-US" sz="1600" b="1">
                <a:latin typeface="+mn-ea"/>
                <a:ea typeface="+mn-ea"/>
              </a:rPr>
              <a:t>주차 </a:t>
            </a:r>
            <a:r>
              <a:rPr lang="en-US" altLang="ko-KR" sz="1600" b="1">
                <a:latin typeface="+mn-ea"/>
                <a:ea typeface="+mn-ea"/>
              </a:rPr>
              <a:t>– </a:t>
            </a:r>
            <a:r>
              <a:rPr lang="ko-KR" altLang="en-US" sz="1600" b="1">
                <a:latin typeface="+mn-ea"/>
                <a:ea typeface="+mn-ea"/>
              </a:rPr>
              <a:t>스마트 폴 기능 구현 </a:t>
            </a:r>
            <a:r>
              <a:rPr lang="en-US" altLang="ko-KR" sz="1600" b="1">
                <a:latin typeface="+mn-ea"/>
                <a:ea typeface="+mn-ea"/>
              </a:rPr>
              <a:t>(2/5) – </a:t>
            </a:r>
            <a:r>
              <a:rPr lang="en-US" altLang="ko-KR" sz="1100" b="1">
                <a:latin typeface="+mn-ea"/>
                <a:ea typeface="+mn-ea"/>
              </a:rPr>
              <a:t>(</a:t>
            </a:r>
            <a:r>
              <a:rPr lang="ko-KR" altLang="en-US" sz="1100" b="1">
                <a:latin typeface="+mn-ea"/>
                <a:ea typeface="+mn-ea"/>
              </a:rPr>
              <a:t>신호 체계 확립</a:t>
            </a:r>
            <a:r>
              <a:rPr lang="en-US" altLang="ko-KR" sz="1100" b="1">
                <a:latin typeface="+mn-ea"/>
                <a:ea typeface="+mn-ea"/>
              </a:rPr>
              <a:t>) </a:t>
            </a:r>
            <a:r>
              <a:rPr lang="en-US" altLang="ko-KR" sz="1600" b="1">
                <a:latin typeface="+mn-ea"/>
                <a:ea typeface="+mn-ea"/>
              </a:rPr>
              <a:t>(9/19 ~ 9/25) </a:t>
            </a: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>
                <a:latin typeface="+mn-ea"/>
                <a:ea typeface="+mn-ea"/>
              </a:rPr>
              <a:t>5</a:t>
            </a:r>
            <a:r>
              <a:rPr lang="ko-KR" altLang="en-US" sz="1600" b="1">
                <a:latin typeface="+mn-ea"/>
                <a:ea typeface="+mn-ea"/>
              </a:rPr>
              <a:t>주차 </a:t>
            </a:r>
            <a:r>
              <a:rPr lang="en-US" altLang="ko-KR" sz="1600" b="1">
                <a:latin typeface="+mn-ea"/>
                <a:ea typeface="+mn-ea"/>
              </a:rPr>
              <a:t>– </a:t>
            </a:r>
            <a:r>
              <a:rPr lang="ko-KR" altLang="en-US" sz="1600" b="1">
                <a:latin typeface="+mn-ea"/>
                <a:ea typeface="+mn-ea"/>
              </a:rPr>
              <a:t>스마트 폴 기능 구현 </a:t>
            </a:r>
            <a:r>
              <a:rPr lang="en-US" altLang="ko-KR" sz="1600" b="1">
                <a:latin typeface="+mn-ea"/>
                <a:ea typeface="+mn-ea"/>
              </a:rPr>
              <a:t>(3/5) – </a:t>
            </a:r>
            <a:r>
              <a:rPr lang="en-US" altLang="ko-KR" sz="1100" b="1">
                <a:latin typeface="+mn-ea"/>
                <a:ea typeface="+mn-ea"/>
              </a:rPr>
              <a:t>(</a:t>
            </a:r>
            <a:r>
              <a:rPr lang="ko-KR" altLang="en-US" sz="1100" b="1">
                <a:latin typeface="+mn-ea"/>
                <a:ea typeface="+mn-ea"/>
              </a:rPr>
              <a:t>무게 센서와 상호작용 </a:t>
            </a:r>
            <a:r>
              <a:rPr lang="en-US" altLang="ko-KR" sz="1100" b="1">
                <a:latin typeface="+mn-ea"/>
                <a:ea typeface="+mn-ea"/>
              </a:rPr>
              <a:t>(1/2))</a:t>
            </a:r>
            <a:r>
              <a:rPr lang="en-US" altLang="ko-KR" sz="1600" b="1">
                <a:latin typeface="+mn-ea"/>
                <a:ea typeface="+mn-ea"/>
              </a:rPr>
              <a:t> (9/26 ~ 10/2)</a:t>
            </a: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>
                <a:latin typeface="+mn-ea"/>
                <a:ea typeface="+mn-ea"/>
              </a:rPr>
              <a:t>6</a:t>
            </a:r>
            <a:r>
              <a:rPr lang="ko-KR" altLang="en-US" sz="1600" b="1">
                <a:latin typeface="+mn-ea"/>
                <a:ea typeface="+mn-ea"/>
              </a:rPr>
              <a:t>주차 </a:t>
            </a:r>
            <a:r>
              <a:rPr lang="en-US" altLang="ko-KR" sz="1600" b="1">
                <a:latin typeface="+mn-ea"/>
                <a:ea typeface="+mn-ea"/>
              </a:rPr>
              <a:t>– </a:t>
            </a:r>
            <a:r>
              <a:rPr lang="ko-KR" altLang="en-US" sz="1600" b="1">
                <a:latin typeface="+mn-ea"/>
                <a:ea typeface="+mn-ea"/>
              </a:rPr>
              <a:t>스마트 폴 기능 구현 </a:t>
            </a:r>
            <a:r>
              <a:rPr lang="en-US" altLang="ko-KR" sz="1600" b="1">
                <a:latin typeface="+mn-ea"/>
                <a:ea typeface="+mn-ea"/>
              </a:rPr>
              <a:t>(4/5) – </a:t>
            </a:r>
            <a:r>
              <a:rPr lang="en-US" altLang="ko-KR" sz="1100" b="1">
                <a:latin typeface="+mn-ea"/>
                <a:ea typeface="+mn-ea"/>
              </a:rPr>
              <a:t>(</a:t>
            </a:r>
            <a:r>
              <a:rPr lang="ko-KR" altLang="en-US" sz="1100" b="1">
                <a:latin typeface="+mn-ea"/>
                <a:ea typeface="+mn-ea"/>
              </a:rPr>
              <a:t>무게 센서와 상호작용 </a:t>
            </a:r>
            <a:r>
              <a:rPr lang="en-US" altLang="ko-KR" sz="1100" b="1">
                <a:latin typeface="+mn-ea"/>
                <a:ea typeface="+mn-ea"/>
              </a:rPr>
              <a:t>(2/2))</a:t>
            </a:r>
            <a:r>
              <a:rPr lang="en-US" altLang="ko-KR" sz="1600" b="1">
                <a:latin typeface="+mn-ea"/>
                <a:ea typeface="+mn-ea"/>
              </a:rPr>
              <a:t> (10/3 ~ 10/9)</a:t>
            </a: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>
                <a:latin typeface="+mn-ea"/>
                <a:ea typeface="+mn-ea"/>
              </a:rPr>
              <a:t>7</a:t>
            </a:r>
            <a:r>
              <a:rPr lang="ko-KR" altLang="en-US" sz="1600" b="1">
                <a:latin typeface="+mn-ea"/>
                <a:ea typeface="+mn-ea"/>
              </a:rPr>
              <a:t>주차 </a:t>
            </a:r>
            <a:r>
              <a:rPr lang="en-US" altLang="ko-KR" sz="1600" b="1">
                <a:latin typeface="+mn-ea"/>
                <a:ea typeface="+mn-ea"/>
              </a:rPr>
              <a:t>– </a:t>
            </a:r>
            <a:r>
              <a:rPr lang="ko-KR" altLang="en-US" sz="1600" b="1">
                <a:latin typeface="+mn-ea"/>
                <a:ea typeface="+mn-ea"/>
              </a:rPr>
              <a:t>스마트 폴 기능 구현 </a:t>
            </a:r>
            <a:r>
              <a:rPr lang="en-US" altLang="ko-KR" sz="1600" b="1">
                <a:latin typeface="+mn-ea"/>
                <a:ea typeface="+mn-ea"/>
              </a:rPr>
              <a:t>(5/5) – </a:t>
            </a:r>
            <a:r>
              <a:rPr lang="en-US" altLang="ko-KR" sz="1100" b="1">
                <a:latin typeface="+mn-ea"/>
                <a:ea typeface="+mn-ea"/>
              </a:rPr>
              <a:t>(</a:t>
            </a:r>
            <a:r>
              <a:rPr lang="ko-KR" altLang="en-US" sz="1100" b="1">
                <a:latin typeface="+mn-ea"/>
                <a:ea typeface="+mn-ea"/>
              </a:rPr>
              <a:t>온습도</a:t>
            </a:r>
            <a:r>
              <a:rPr lang="en-US" altLang="ko-KR" sz="1100" b="1">
                <a:latin typeface="+mn-ea"/>
                <a:ea typeface="+mn-ea"/>
              </a:rPr>
              <a:t>, </a:t>
            </a:r>
            <a:r>
              <a:rPr lang="ko-KR" altLang="en-US" sz="1100" b="1">
                <a:latin typeface="+mn-ea"/>
                <a:ea typeface="+mn-ea"/>
              </a:rPr>
              <a:t>먼지 센서 장착</a:t>
            </a:r>
            <a:r>
              <a:rPr lang="en-US" altLang="ko-KR" sz="1100" b="1">
                <a:latin typeface="+mn-ea"/>
                <a:ea typeface="+mn-ea"/>
              </a:rPr>
              <a:t>) </a:t>
            </a:r>
            <a:r>
              <a:rPr lang="en-US" altLang="ko-KR" sz="1600" b="1">
                <a:latin typeface="+mn-ea"/>
                <a:ea typeface="+mn-ea"/>
              </a:rPr>
              <a:t>(10/10 ~ 10/16)</a:t>
            </a: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>
                <a:latin typeface="+mn-ea"/>
                <a:ea typeface="+mn-ea"/>
              </a:rPr>
              <a:t>8</a:t>
            </a:r>
            <a:r>
              <a:rPr lang="ko-KR" altLang="en-US" sz="1600" b="1">
                <a:latin typeface="+mn-ea"/>
                <a:ea typeface="+mn-ea"/>
              </a:rPr>
              <a:t>주차 </a:t>
            </a:r>
            <a:r>
              <a:rPr lang="en-US" altLang="ko-KR" sz="1600" b="1">
                <a:latin typeface="+mn-ea"/>
                <a:ea typeface="+mn-ea"/>
              </a:rPr>
              <a:t>– </a:t>
            </a:r>
            <a:r>
              <a:rPr lang="ko-KR" altLang="en-US" sz="1600" b="1">
                <a:latin typeface="+mn-ea"/>
                <a:ea typeface="+mn-ea"/>
              </a:rPr>
              <a:t>도로 모형 제작 </a:t>
            </a:r>
            <a:r>
              <a:rPr lang="en-US" altLang="ko-KR" sz="1600" b="1">
                <a:latin typeface="+mn-ea"/>
                <a:ea typeface="+mn-ea"/>
              </a:rPr>
              <a:t>(10/17 ~ 10/23)</a:t>
            </a: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>
                <a:latin typeface="+mn-ea"/>
                <a:ea typeface="+mn-ea"/>
              </a:rPr>
              <a:t>9</a:t>
            </a:r>
            <a:r>
              <a:rPr lang="ko-KR" altLang="en-US" sz="1600" b="1">
                <a:latin typeface="+mn-ea"/>
                <a:ea typeface="+mn-ea"/>
              </a:rPr>
              <a:t>주차 </a:t>
            </a:r>
            <a:r>
              <a:rPr lang="en-US" altLang="ko-KR" sz="1600" b="1">
                <a:latin typeface="+mn-ea"/>
                <a:ea typeface="+mn-ea"/>
              </a:rPr>
              <a:t>– </a:t>
            </a:r>
            <a:r>
              <a:rPr lang="ko-KR" altLang="en-US" sz="1600" b="1">
                <a:latin typeface="+mn-ea"/>
                <a:ea typeface="+mn-ea"/>
              </a:rPr>
              <a:t>도로 모형에 스마트 폴 결합 </a:t>
            </a:r>
            <a:r>
              <a:rPr lang="en-US" altLang="ko-KR" sz="1600" b="1">
                <a:latin typeface="+mn-ea"/>
                <a:ea typeface="+mn-ea"/>
              </a:rPr>
              <a:t>/ </a:t>
            </a:r>
            <a:r>
              <a:rPr lang="ko-KR" altLang="en-US" sz="1600" b="1">
                <a:latin typeface="+mn-ea"/>
                <a:ea typeface="+mn-ea"/>
              </a:rPr>
              <a:t>작동 시뮬레이션 </a:t>
            </a:r>
            <a:r>
              <a:rPr lang="en-US" altLang="ko-KR" sz="1600" b="1">
                <a:latin typeface="+mn-ea"/>
                <a:ea typeface="+mn-ea"/>
              </a:rPr>
              <a:t>(10/24 ~ 10/30)</a:t>
            </a: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>
                <a:latin typeface="+mn-ea"/>
                <a:ea typeface="+mn-ea"/>
              </a:rPr>
              <a:t>10</a:t>
            </a:r>
            <a:r>
              <a:rPr lang="ko-KR" altLang="en-US" sz="1600" b="1">
                <a:latin typeface="+mn-ea"/>
                <a:ea typeface="+mn-ea"/>
              </a:rPr>
              <a:t>주차 </a:t>
            </a:r>
            <a:r>
              <a:rPr lang="en-US" altLang="ko-KR" sz="1600" b="1">
                <a:latin typeface="+mn-ea"/>
                <a:ea typeface="+mn-ea"/>
              </a:rPr>
              <a:t>– </a:t>
            </a:r>
            <a:r>
              <a:rPr lang="ko-KR" altLang="en-US" sz="1600" b="1">
                <a:latin typeface="+mn-ea"/>
                <a:ea typeface="+mn-ea"/>
              </a:rPr>
              <a:t>최종 모형 검토 및 개선 </a:t>
            </a:r>
            <a:r>
              <a:rPr lang="en-US" altLang="ko-KR" sz="1600" b="1">
                <a:latin typeface="+mn-ea"/>
                <a:ea typeface="+mn-ea"/>
              </a:rPr>
              <a:t>(10/31 ~ 11/3)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B388BC-863B-4D16-841D-06112239EF64}"/>
              </a:ext>
            </a:extLst>
          </p:cNvPr>
          <p:cNvSpPr txBox="1"/>
          <p:nvPr/>
        </p:nvSpPr>
        <p:spPr>
          <a:xfrm>
            <a:off x="1637211" y="2264223"/>
            <a:ext cx="1541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김진영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(9/5)</a:t>
            </a:r>
            <a:endParaRPr lang="ko-KR" altLang="en-US" sz="1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03D4C-979F-42DB-AF35-86FFC83E88E6}"/>
              </a:ext>
            </a:extLst>
          </p:cNvPr>
          <p:cNvSpPr txBox="1"/>
          <p:nvPr/>
        </p:nvSpPr>
        <p:spPr>
          <a:xfrm>
            <a:off x="1637211" y="2722529"/>
            <a:ext cx="1541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최현훈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(9/13)</a:t>
            </a:r>
            <a:endParaRPr lang="ko-KR" altLang="en-US" sz="1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FD5DA-A5D3-4092-B629-A698BB727E6A}"/>
              </a:ext>
            </a:extLst>
          </p:cNvPr>
          <p:cNvSpPr txBox="1"/>
          <p:nvPr/>
        </p:nvSpPr>
        <p:spPr>
          <a:xfrm>
            <a:off x="1637211" y="3180835"/>
            <a:ext cx="18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최민창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(9/19),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이태희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(9/20)</a:t>
            </a:r>
            <a:endParaRPr lang="ko-KR" altLang="en-US" sz="1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30060-DD19-4B69-99AC-0FB8D2466DA7}"/>
              </a:ext>
            </a:extLst>
          </p:cNvPr>
          <p:cNvSpPr txBox="1"/>
          <p:nvPr/>
        </p:nvSpPr>
        <p:spPr>
          <a:xfrm>
            <a:off x="1637211" y="3640212"/>
            <a:ext cx="18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김진영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(9/26),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최현훈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(9/27)</a:t>
            </a:r>
            <a:endParaRPr lang="ko-KR" altLang="en-US" sz="1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84303-5BD5-4D74-BE00-32DFB9540BCA}"/>
              </a:ext>
            </a:extLst>
          </p:cNvPr>
          <p:cNvSpPr txBox="1"/>
          <p:nvPr/>
        </p:nvSpPr>
        <p:spPr>
          <a:xfrm>
            <a:off x="1637211" y="4118106"/>
            <a:ext cx="18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최민창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(10/4)</a:t>
            </a:r>
            <a:endParaRPr lang="ko-KR" altLang="en-US" sz="1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CD876-9E89-4F51-878D-924DD09402FF}"/>
              </a:ext>
            </a:extLst>
          </p:cNvPr>
          <p:cNvSpPr txBox="1"/>
          <p:nvPr/>
        </p:nvSpPr>
        <p:spPr>
          <a:xfrm>
            <a:off x="1637211" y="4584186"/>
            <a:ext cx="18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이태희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(10/11)</a:t>
            </a:r>
            <a:endParaRPr lang="ko-KR" altLang="en-US" sz="1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B4CFE-B816-4A1A-B27A-BCBF905B4779}"/>
              </a:ext>
            </a:extLst>
          </p:cNvPr>
          <p:cNvSpPr txBox="1"/>
          <p:nvPr/>
        </p:nvSpPr>
        <p:spPr>
          <a:xfrm>
            <a:off x="1637211" y="5055869"/>
            <a:ext cx="18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김진영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(10/17)</a:t>
            </a:r>
            <a:endParaRPr lang="ko-KR" altLang="en-US" sz="1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B79E4-60C1-4F3E-8553-E334BA9339D8}"/>
              </a:ext>
            </a:extLst>
          </p:cNvPr>
          <p:cNvSpPr txBox="1"/>
          <p:nvPr/>
        </p:nvSpPr>
        <p:spPr>
          <a:xfrm>
            <a:off x="1637211" y="5527552"/>
            <a:ext cx="2037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최현훈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(10/24),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최민창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(10/25)</a:t>
            </a:r>
            <a:endParaRPr lang="ko-KR" altLang="en-US" sz="1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894EA9-6877-4ABA-AE1E-4A87D3C2645B}"/>
              </a:ext>
            </a:extLst>
          </p:cNvPr>
          <p:cNvSpPr txBox="1"/>
          <p:nvPr/>
        </p:nvSpPr>
        <p:spPr>
          <a:xfrm>
            <a:off x="1637211" y="5986929"/>
            <a:ext cx="2037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이태희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(10/31)</a:t>
            </a:r>
            <a:endParaRPr lang="ko-KR" altLang="en-US" sz="1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5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7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6. </a:t>
            </a:r>
            <a:r>
              <a:rPr lang="ko-KR" altLang="en-US">
                <a:solidFill>
                  <a:schemeClr val="accent2"/>
                </a:solidFill>
              </a:rPr>
              <a:t>이번주 발표 내용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0" y="2260509"/>
            <a:ext cx="4906229" cy="176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>
                <a:latin typeface="+mn-ea"/>
                <a:ea typeface="+mn-ea"/>
              </a:rPr>
              <a:t>스마트폴</a:t>
            </a:r>
            <a:r>
              <a:rPr lang="en-US" altLang="ko-KR" sz="1600" b="1">
                <a:latin typeface="+mn-ea"/>
                <a:ea typeface="+mn-ea"/>
              </a:rPr>
              <a:t>(S-Pole)</a:t>
            </a:r>
            <a:r>
              <a:rPr lang="ko-KR" altLang="en-US" sz="1600" b="1">
                <a:latin typeface="+mn-ea"/>
                <a:ea typeface="+mn-ea"/>
              </a:rPr>
              <a:t>은 도로 주변에 설치된 다양한 도시인프라</a:t>
            </a:r>
            <a:r>
              <a:rPr lang="en-US" altLang="ko-KR" sz="1600" b="1">
                <a:latin typeface="+mn-ea"/>
                <a:ea typeface="+mn-ea"/>
              </a:rPr>
              <a:t>(</a:t>
            </a:r>
            <a:r>
              <a:rPr lang="ko-KR" altLang="en-US" sz="1600" b="1">
                <a:latin typeface="+mn-ea"/>
                <a:ea typeface="+mn-ea"/>
              </a:rPr>
              <a:t>신호등주</a:t>
            </a:r>
            <a:r>
              <a:rPr lang="en-US" altLang="ko-KR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가로등지주</a:t>
            </a:r>
            <a:r>
              <a:rPr lang="en-US" altLang="ko-KR" sz="1600" b="1">
                <a:latin typeface="+mn-ea"/>
                <a:ea typeface="+mn-ea"/>
              </a:rPr>
              <a:t>, CCVT</a:t>
            </a:r>
            <a:r>
              <a:rPr lang="ko-KR" altLang="en-US" sz="1600" b="1">
                <a:latin typeface="+mn-ea"/>
                <a:ea typeface="+mn-ea"/>
              </a:rPr>
              <a:t>지주</a:t>
            </a:r>
            <a:r>
              <a:rPr lang="en-US" altLang="ko-KR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보안등주</a:t>
            </a:r>
            <a:r>
              <a:rPr lang="en-US" altLang="ko-KR" sz="1600" b="1">
                <a:latin typeface="+mn-ea"/>
                <a:ea typeface="+mn-ea"/>
              </a:rPr>
              <a:t>)</a:t>
            </a:r>
            <a:r>
              <a:rPr lang="ko-KR" altLang="en-US" sz="1600" b="1">
                <a:latin typeface="+mn-ea"/>
                <a:ea typeface="+mn-ea"/>
              </a:rPr>
              <a:t>를 통합하고 공공와이파이</a:t>
            </a:r>
            <a:r>
              <a:rPr lang="en-US" altLang="ko-KR" sz="1600" b="1">
                <a:latin typeface="+mn-ea"/>
                <a:ea typeface="+mn-ea"/>
              </a:rPr>
              <a:t>, IoT, </a:t>
            </a:r>
            <a:r>
              <a:rPr lang="ko-KR" altLang="en-US" sz="1600" b="1">
                <a:latin typeface="+mn-ea"/>
                <a:ea typeface="+mn-ea"/>
              </a:rPr>
              <a:t>지능형 </a:t>
            </a:r>
            <a:r>
              <a:rPr lang="en-US" altLang="ko-KR" sz="1600" b="1">
                <a:latin typeface="+mn-ea"/>
                <a:ea typeface="+mn-ea"/>
              </a:rPr>
              <a:t>CCTV, </a:t>
            </a:r>
            <a:r>
              <a:rPr lang="ko-KR" altLang="en-US" sz="1600" b="1">
                <a:latin typeface="+mn-ea"/>
                <a:ea typeface="+mn-ea"/>
              </a:rPr>
              <a:t>전기충전</a:t>
            </a:r>
            <a:r>
              <a:rPr lang="en-US" altLang="ko-KR" sz="1600" b="1">
                <a:latin typeface="+mn-ea"/>
                <a:ea typeface="+mn-ea"/>
              </a:rPr>
              <a:t> </a:t>
            </a:r>
            <a:r>
              <a:rPr lang="ko-KR" altLang="en-US" sz="1600" b="1">
                <a:latin typeface="+mn-ea"/>
                <a:ea typeface="+mn-ea"/>
              </a:rPr>
              <a:t>등의 스마트도시 기술을 결합한 도시기반시설이다</a:t>
            </a:r>
            <a:r>
              <a:rPr lang="en-US" altLang="ko-KR" sz="1600" b="1">
                <a:latin typeface="+mn-ea"/>
                <a:ea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AB4EB2-F7C8-4F9E-9311-C682F5986C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29" t="18931" r="72903" b="25534"/>
          <a:stretch/>
        </p:blipFill>
        <p:spPr>
          <a:xfrm>
            <a:off x="5396048" y="1706516"/>
            <a:ext cx="3347358" cy="44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3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8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6. </a:t>
            </a:r>
            <a:r>
              <a:rPr lang="ko-KR" altLang="en-US">
                <a:solidFill>
                  <a:schemeClr val="accent2"/>
                </a:solidFill>
              </a:rPr>
              <a:t>이번주 발표 내용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90" y="1708807"/>
            <a:ext cx="2467829" cy="38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>
                <a:latin typeface="+mn-ea"/>
                <a:ea typeface="+mn-ea"/>
              </a:rPr>
              <a:t>신호등 모형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18125DE-CA88-4C1D-A01E-90BDA878F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634" y="1708807"/>
            <a:ext cx="2467829" cy="38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>
                <a:latin typeface="+mn-ea"/>
                <a:ea typeface="+mn-ea"/>
              </a:rPr>
              <a:t>도로 모형 예시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37CB50-5DE9-4B07-AFE3-D414085F0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10" y="2280088"/>
            <a:ext cx="2976208" cy="34240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15CDCA-D851-4B3A-BBD9-C27822A08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234" y="2558761"/>
            <a:ext cx="5430800" cy="27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4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9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7. </a:t>
            </a:r>
            <a:r>
              <a:rPr lang="ko-KR" altLang="en-US">
                <a:solidFill>
                  <a:schemeClr val="accent2"/>
                </a:solidFill>
              </a:rPr>
              <a:t>참고 문헌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252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lang="ko-KR" altLang="en-US" sz="1400" b="1">
                <a:latin typeface="+mn-ea"/>
                <a:ea typeface="+mn-ea"/>
              </a:rPr>
              <a:t>서울시</a:t>
            </a:r>
            <a:r>
              <a:rPr lang="en-US" altLang="ko-KR" sz="1400" b="1">
                <a:latin typeface="+mn-ea"/>
                <a:ea typeface="+mn-ea"/>
              </a:rPr>
              <a:t>.</a:t>
            </a:r>
            <a:r>
              <a:rPr lang="ko-KR" altLang="en-US" sz="1400" b="1">
                <a:latin typeface="+mn-ea"/>
                <a:ea typeface="+mn-ea"/>
              </a:rPr>
              <a:t> </a:t>
            </a:r>
            <a:r>
              <a:rPr lang="en-US" altLang="ko-KR" sz="1400" b="1">
                <a:latin typeface="+mn-ea"/>
                <a:ea typeface="+mn-ea"/>
              </a:rPr>
              <a:t>(2022.05.27). </a:t>
            </a:r>
            <a:r>
              <a:rPr lang="ko-KR" altLang="en-US" sz="1400" b="1">
                <a:latin typeface="+mn-ea"/>
                <a:ea typeface="+mn-ea"/>
              </a:rPr>
              <a:t>스마트폴</a:t>
            </a:r>
            <a:r>
              <a:rPr lang="en-US" altLang="ko-KR" sz="1400" b="1">
                <a:latin typeface="+mn-ea"/>
                <a:ea typeface="+mn-ea"/>
              </a:rPr>
              <a:t>(S-Pole). </a:t>
            </a:r>
            <a:r>
              <a:rPr lang="en-US" altLang="ko-KR" sz="1400" b="1">
                <a:latin typeface="+mn-ea"/>
                <a:ea typeface="+mn-ea"/>
                <a:hlinkClick r:id="rId3"/>
              </a:rPr>
              <a:t>https://news.seoul.go.kr/gov/archives/539324</a:t>
            </a:r>
            <a:endParaRPr lang="en-US" altLang="ko-KR" sz="1400" b="1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lang="ko-KR" altLang="en-US" sz="1400" b="1">
                <a:latin typeface="+mn-ea"/>
                <a:ea typeface="+mn-ea"/>
              </a:rPr>
              <a:t>전자신문</a:t>
            </a:r>
            <a:r>
              <a:rPr lang="en-US" altLang="ko-KR" sz="1400" b="1">
                <a:latin typeface="+mn-ea"/>
                <a:ea typeface="+mn-ea"/>
              </a:rPr>
              <a:t>(ETNEWS). (2021.03.10). </a:t>
            </a:r>
            <a:r>
              <a:rPr lang="ko-KR" altLang="en-US" sz="1400" b="1">
                <a:latin typeface="+mn-ea"/>
                <a:ea typeface="+mn-ea"/>
              </a:rPr>
              <a:t>서울시</a:t>
            </a:r>
            <a:r>
              <a:rPr lang="en-US" altLang="ko-KR" sz="1400" b="1">
                <a:latin typeface="+mn-ea"/>
                <a:ea typeface="+mn-ea"/>
              </a:rPr>
              <a:t>, ‘</a:t>
            </a:r>
            <a:r>
              <a:rPr lang="ko-KR" altLang="en-US" sz="1400" b="1">
                <a:latin typeface="+mn-ea"/>
                <a:ea typeface="+mn-ea"/>
              </a:rPr>
              <a:t>스마트폴</a:t>
            </a:r>
            <a:r>
              <a:rPr lang="en-US" altLang="ko-KR" sz="1400" b="1">
                <a:latin typeface="+mn-ea"/>
                <a:ea typeface="+mn-ea"/>
              </a:rPr>
              <a:t>’ 26</a:t>
            </a:r>
            <a:r>
              <a:rPr lang="ko-KR" altLang="en-US" sz="1400" b="1">
                <a:latin typeface="+mn-ea"/>
                <a:ea typeface="+mn-ea"/>
              </a:rPr>
              <a:t>개 첫 구축</a:t>
            </a:r>
            <a:r>
              <a:rPr lang="en-US" altLang="ko-KR" sz="1100" b="1" i="0" u="none" strike="noStrike">
                <a:solidFill>
                  <a:srgbClr val="242424"/>
                </a:solidFill>
                <a:effectLst/>
                <a:latin typeface="Noto Sans KR"/>
              </a:rPr>
              <a:t>…</a:t>
            </a:r>
            <a:r>
              <a:rPr lang="en-US" altLang="ko-KR" sz="1400" b="1" i="0" u="none" strike="noStrike">
                <a:solidFill>
                  <a:srgbClr val="242424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400" b="1" i="0" u="none" strike="noStrike">
                <a:solidFill>
                  <a:srgbClr val="242424"/>
                </a:solidFill>
                <a:effectLst/>
                <a:latin typeface="+mn-ea"/>
                <a:ea typeface="+mn-ea"/>
              </a:rPr>
              <a:t>도로시설물</a:t>
            </a:r>
            <a:r>
              <a:rPr lang="en-US" altLang="ko-KR" sz="1400" b="1" i="0" u="none" strike="noStrike">
                <a:solidFill>
                  <a:srgbClr val="242424"/>
                </a:solidFill>
                <a:effectLst/>
                <a:latin typeface="Noto Sans KR"/>
              </a:rPr>
              <a:t>·</a:t>
            </a:r>
            <a:r>
              <a:rPr lang="ko-KR" altLang="en-US" sz="1400" b="1" i="0" u="none" strike="noStrike">
                <a:solidFill>
                  <a:srgbClr val="242424"/>
                </a:solidFill>
                <a:effectLst/>
                <a:latin typeface="Noto Sans KR"/>
              </a:rPr>
              <a:t>와이파이 등 통합</a:t>
            </a:r>
            <a:r>
              <a:rPr lang="en-US" altLang="ko-KR" sz="1400" b="1" i="0" u="none" strike="noStrike">
                <a:solidFill>
                  <a:srgbClr val="242424"/>
                </a:solidFill>
                <a:effectLst/>
                <a:latin typeface="Noto Sans KR"/>
              </a:rPr>
              <a:t>. </a:t>
            </a:r>
            <a:r>
              <a:rPr lang="en-US" altLang="ko-KR" sz="1400" b="1" i="0" u="none" strike="noStrike">
                <a:solidFill>
                  <a:srgbClr val="242424"/>
                </a:solidFill>
                <a:effectLst/>
                <a:latin typeface="+mn-lt"/>
                <a:hlinkClick r:id="rId4"/>
              </a:rPr>
              <a:t>https://www.etnews.com/20210310000087</a:t>
            </a:r>
            <a:endParaRPr lang="en-US" altLang="ko-KR" sz="1400" b="1" i="0" u="none" strike="noStrike">
              <a:solidFill>
                <a:srgbClr val="242424"/>
              </a:solidFill>
              <a:effectLst/>
              <a:latin typeface="+mn-lt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lang="ko-KR" altLang="en-US" sz="1400" b="1">
                <a:solidFill>
                  <a:srgbClr val="242424"/>
                </a:solidFill>
                <a:latin typeface="+mn-lt"/>
              </a:rPr>
              <a:t>보성산업</a:t>
            </a:r>
            <a:r>
              <a:rPr lang="en-US" altLang="ko-KR" sz="1400" b="1">
                <a:solidFill>
                  <a:srgbClr val="242424"/>
                </a:solidFill>
                <a:latin typeface="+mn-lt"/>
              </a:rPr>
              <a:t>. </a:t>
            </a:r>
            <a:r>
              <a:rPr lang="ko-KR" altLang="en-US" sz="1400" b="1" i="0" cap="all">
                <a:solidFill>
                  <a:srgbClr val="081B40"/>
                </a:solidFill>
                <a:effectLst/>
                <a:latin typeface="+mn-lt"/>
              </a:rPr>
              <a:t>스마트폴</a:t>
            </a:r>
            <a:r>
              <a:rPr lang="en-US" altLang="ko-KR" sz="1400" b="1" i="0" cap="all">
                <a:solidFill>
                  <a:srgbClr val="081B40"/>
                </a:solidFill>
                <a:effectLst/>
                <a:latin typeface="+mn-lt"/>
              </a:rPr>
              <a:t>(</a:t>
            </a:r>
            <a:r>
              <a:rPr lang="af-ZA" altLang="ko-KR" sz="1400" b="1" i="0" cap="all">
                <a:solidFill>
                  <a:srgbClr val="081B40"/>
                </a:solidFill>
                <a:effectLst/>
                <a:latin typeface="+mn-lt"/>
              </a:rPr>
              <a:t>SMART POLE). </a:t>
            </a:r>
            <a:r>
              <a:rPr lang="af-ZA" altLang="ko-KR" sz="1400" b="1" i="0" cap="all">
                <a:solidFill>
                  <a:srgbClr val="081B40"/>
                </a:solidFill>
                <a:effectLst/>
                <a:latin typeface="+mn-lt"/>
                <a:hlinkClick r:id="rId5"/>
              </a:rPr>
              <a:t>https://www.bosungcorp.com/kr/tech-view.php?sKey=2217</a:t>
            </a:r>
            <a:endParaRPr lang="af-ZA" altLang="ko-KR" sz="1400" b="1" i="0" cap="all">
              <a:solidFill>
                <a:srgbClr val="081B40"/>
              </a:solidFill>
              <a:effectLst/>
              <a:latin typeface="+mn-lt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endParaRPr lang="af-ZA" altLang="ko-KR" sz="1400" b="1" i="0" cap="all">
              <a:solidFill>
                <a:srgbClr val="081B40"/>
              </a:solidFill>
              <a:effectLst/>
              <a:latin typeface="+mn-lt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endParaRPr lang="en-US" altLang="ko-KR" sz="1100" b="1" i="0" u="none" strike="noStrike">
              <a:solidFill>
                <a:srgbClr val="242424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602536671"/>
      </p:ext>
    </p:extLst>
  </p:cSld>
  <p:clrMapOvr>
    <a:masterClrMapping/>
  </p:clrMapOvr>
</p:sld>
</file>

<file path=ppt/theme/theme1.xml><?xml version="1.0" encoding="utf-8"?>
<a:theme xmlns:a="http://schemas.openxmlformats.org/drawingml/2006/main" name="Azure">
  <a:themeElements>
    <a:clrScheme name="Azu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zure">
      <a:majorFont>
        <a:latin typeface="Times New Roman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 charset="-127"/>
            <a:ea typeface="신명조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 charset="-127"/>
            <a:ea typeface="신명조" charset="-127"/>
          </a:defRPr>
        </a:defPPr>
      </a:lst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Designs\Azure.pot</Template>
  <TotalTime>5872</TotalTime>
  <Words>620</Words>
  <Application>Microsoft Office PowerPoint</Application>
  <PresentationFormat>화면 슬라이드 쇼(4:3)</PresentationFormat>
  <Paragraphs>85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Noto Sans KR</vt:lpstr>
      <vt:lpstr>굴림</vt:lpstr>
      <vt:lpstr>신명조</vt:lpstr>
      <vt:lpstr>Arial</vt:lpstr>
      <vt:lpstr>Times New Roman</vt:lpstr>
      <vt:lpstr>Wingdings</vt:lpstr>
      <vt:lpstr>Azure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박양재</dc:creator>
  <cp:lastModifiedBy> </cp:lastModifiedBy>
  <cp:revision>461</cp:revision>
  <cp:lastPrinted>1997-07-26T06:01:56Z</cp:lastPrinted>
  <dcterms:created xsi:type="dcterms:W3CDTF">1995-06-17T23:31:02Z</dcterms:created>
  <dcterms:modified xsi:type="dcterms:W3CDTF">2022-09-04T21:31:57Z</dcterms:modified>
</cp:coreProperties>
</file>