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7" r:id="rId2"/>
    <p:sldId id="429" r:id="rId3"/>
    <p:sldId id="430" r:id="rId4"/>
    <p:sldId id="431" r:id="rId5"/>
    <p:sldId id="437" r:id="rId6"/>
    <p:sldId id="433" r:id="rId7"/>
    <p:sldId id="447" r:id="rId8"/>
    <p:sldId id="449" r:id="rId9"/>
    <p:sldId id="448" r:id="rId10"/>
    <p:sldId id="450" r:id="rId11"/>
    <p:sldId id="434" r:id="rId12"/>
    <p:sldId id="435" r:id="rId13"/>
  </p:sldIdLst>
  <p:sldSz cx="9144000" cy="6858000" type="screen4x3"/>
  <p:notesSz cx="6784975" cy="9856788"/>
  <p:kinsoku lang="ko-KR" invalStChars="!%),.:;?]}’”〕〉》」』】°′″℃￠！％），．：；？］｝" invalEndChars="([\{‘“〔〈《「『【＄（［￦｛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/>
        <a:ea typeface="신명조"/>
        <a:cs typeface="신명조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/>
        <a:ea typeface="신명조"/>
        <a:cs typeface="신명조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/>
        <a:ea typeface="신명조"/>
        <a:cs typeface="신명조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/>
        <a:ea typeface="신명조"/>
        <a:cs typeface="신명조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/>
        <a:ea typeface="신명조"/>
        <a:cs typeface="신명조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신명조"/>
        <a:ea typeface="신명조"/>
        <a:cs typeface="신명조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신명조"/>
        <a:ea typeface="신명조"/>
        <a:cs typeface="신명조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신명조"/>
        <a:ea typeface="신명조"/>
        <a:cs typeface="신명조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신명조"/>
        <a:ea typeface="신명조"/>
        <a:cs typeface="신명조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3F2F7"/>
    <a:srgbClr val="F6F3FA"/>
    <a:srgbClr val="EEEEF3"/>
    <a:srgbClr val="F1EEF5"/>
    <a:srgbClr val="F0EFF5"/>
    <a:srgbClr val="F2EFF6"/>
    <a:srgbClr val="F2F0F7"/>
    <a:srgbClr val="F2F1F7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7350" autoAdjust="0"/>
  </p:normalViewPr>
  <p:slideViewPr>
    <p:cSldViewPr snapToGrid="0">
      <p:cViewPr>
        <p:scale>
          <a:sx n="75" d="100"/>
          <a:sy n="75" d="100"/>
        </p:scale>
        <p:origin x="1496" y="4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0"/>
    </p:cViewPr>
  </p:sorterViewPr>
  <p:notesViewPr>
    <p:cSldViewPr snapToGrid="0">
      <p:cViewPr varScale="1">
        <p:scale>
          <a:sx n="51" d="100"/>
          <a:sy n="51" d="100"/>
        </p:scale>
        <p:origin x="-1980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8B6EE48-FE0C-4B10-ADAC-822F976BEB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41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2A08A75-E6B6-4D82-B486-D8875D1DEA3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-1588"/>
            <a:ext cx="2941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FEEB861-E714-4628-8597-E2CB6E019BF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363075"/>
            <a:ext cx="2941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474986D-6FAC-4A9A-994F-4D5C38EDE6D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363075"/>
            <a:ext cx="2941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lnSpc>
                <a:spcPct val="100000"/>
              </a:lnSpc>
              <a:defRPr sz="1000" i="1">
                <a:latin typeface="Arial" panose="020B0604020202020204" pitchFamily="34" charset="0"/>
                <a:ea typeface="돋움" panose="020B0600000101010101" pitchFamily="50" charset="-127"/>
                <a:cs typeface="+mn-cs"/>
              </a:defRPr>
            </a:lvl1pPr>
          </a:lstStyle>
          <a:p>
            <a:pPr>
              <a:defRPr/>
            </a:pPr>
            <a:fld id="{19C9B89F-973D-418D-BC7E-E800B7747A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79C0069-CB28-46C4-86F2-4B02B5BDF1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41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F351840-7F1A-452E-B01B-8829E555779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-1588"/>
            <a:ext cx="2941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D5DA7E4-734A-4EDC-9757-00C81FEFB80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747713"/>
            <a:ext cx="4911725" cy="3681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7DE5CE0F-1500-4F81-BF42-C6E2C6D6EA9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1538"/>
            <a:ext cx="4975225" cy="443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7625" rIns="92075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ADD17AD-4112-4E41-90CE-89EFF93A012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1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A45FCE13-F567-4EF0-AE1A-022CF68D7A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1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lnSpc>
                <a:spcPct val="100000"/>
              </a:lnSpc>
              <a:defRPr sz="1000" i="1">
                <a:latin typeface="Arial" panose="020B0604020202020204" pitchFamily="34" charset="0"/>
                <a:ea typeface="돋움" panose="020B0600000101010101" pitchFamily="50" charset="-127"/>
                <a:cs typeface="+mn-cs"/>
              </a:defRPr>
            </a:lvl1pPr>
          </a:lstStyle>
          <a:p>
            <a:pPr>
              <a:defRPr/>
            </a:pPr>
            <a:fld id="{8F1CAE25-1617-4714-8F73-1618B4FE23F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60375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9163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81125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39913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EB3F5410-3459-44E4-8A9C-8268C6D4E4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B3130AD-E7B8-4A29-8ADC-B055A659B2A3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1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9D061CD-6E44-406C-9E0A-84B822359E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A5FFFB2-92DA-4650-A160-9108B004A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10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236105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11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7185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12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75788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2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52692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3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87318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4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077684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5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067678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6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044086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7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193623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8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998166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9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79615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F32E68-89A9-4499-BD27-FF6464F8C6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4DC6A8B-4E98-426D-84ED-1AFFEB96B13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8F905-64FD-4B6F-8D96-B4EEFDA6B0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632DB48-18FA-47FE-ACA1-D7F31A4DBE5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47988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8DF7D10-8C51-4CF2-815C-32749EE2D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AC53E41-4351-4BFE-8190-2A9C0F4675F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2B726-0D1D-4219-9733-73619BFD44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C563205-2317-458A-B909-A5432865DB0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401779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24650" y="274638"/>
            <a:ext cx="2114550" cy="6049962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274638"/>
            <a:ext cx="6191250" cy="60499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0974EA6-DF44-487A-B4CB-B6C3AC5968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F0E2595-6A6E-4B58-9E8D-D8F6AAA4170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50E31-C613-4AC2-986E-AC532326690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9554170-5D2D-44AB-91AB-CE722C3E5DE5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4173012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81000" y="274638"/>
            <a:ext cx="8458200" cy="60499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AE0F51C-79FB-402B-B9F5-773AA92EB6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BA26D5E-6A14-4D15-98FD-FBC9A40B26B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DE6C4-315C-43F9-82E9-F53CCD2E7C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5A9AC2F-B404-4D2C-A438-80A3C2B5802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2145782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1529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1529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9BF594-0D4B-4DC2-B57A-DBBF1E6031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13A26A-A484-4343-8B50-DD9EC922E3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94C0B-713E-4A09-8D7C-24BACC6E08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895F684-DD89-4334-B7CC-31266D68C07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219616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54C2E1F-B732-4B6D-9EAA-A2D919C49D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6C0BF97-D2C6-4A93-8755-E61CC54E66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F6408-3012-4557-9F36-2D9B6A1BD90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CD4ED47-2EE1-4945-AEF0-3EA84ABD212E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89815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AFF42C5-733B-4BB2-96CE-30979D1A86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45B2413-5864-47B8-8011-AD91C268D8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B2B61-C317-4F23-B95A-14E6C1A278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294709E-82D7-41BB-9DCD-27AA1BC0B5A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02408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1529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1529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0030D2-EE73-4A44-8980-E1F4D56968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E2C8FCA-F207-4D92-A4A3-A338F403C9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BDC12-6837-4072-BD23-03E40AC5FF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6D14079-9DE3-41DB-AF72-BD638F027D9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44386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8C63C90-DE66-4399-B396-BB7A92A53C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B57EEFF-B8C0-43A7-9C28-5CD37C5F34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F8EC9-12DD-4A13-8B07-856FD5B50B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917C7AB-B00B-4510-81A4-F7496BAD118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26380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087FC01-E28C-4C47-B26E-3A4471E9B6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A468C39-7F90-4C5D-B991-7A9E26F540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5D77B-1996-4262-AA36-93597D1612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AD650AC-D4A7-4A7B-BDAC-5E52597478B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123948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542494E-8168-49D3-A39C-4C4A27C79E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832F63A-0421-4EE2-9FD2-2DA61DA57E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113A7-2B41-478F-B915-02A2879C6D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336DCEF-58AE-47BA-B334-169C7F2F11BB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124459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1793F8-638D-4FEC-A2D7-AA354427AB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307C09-D00E-4E9B-96FC-A2282F5904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1A87A-254A-4268-B27A-DD47B26A7E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C641B4D-E4B0-478F-8448-2F6C5AEB122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70970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116C82-52A4-41D0-9E06-865CBE5702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800796-F00E-4AA9-ACEE-D61A1EA1C40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80B7B-CF03-4425-AFE0-EDAE5D8B52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2749D03-620D-43F9-87D1-6116236985F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27148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990BD9B-A319-4E93-9158-2F1CED49A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8610600" cy="6172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endParaRPr lang="ko-KR" altLang="en-US">
              <a:cs typeface="+mn-cs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45AF230-718E-4707-B970-3FFA23C9C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458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D3E7EB-81A5-4603-9047-1A8EC601B61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400">
                <a:latin typeface="Arial" pitchFamily="34" charset="0"/>
                <a:ea typeface="+mj-ea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14FC9B8-B2CB-4A67-BD80-F7EDD73DCB1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400">
                <a:latin typeface="Arial" panose="020B0604020202020204" pitchFamily="34" charset="0"/>
                <a:ea typeface="돋움" panose="020B0600000101010101" pitchFamily="50" charset="-127"/>
                <a:cs typeface="+mn-cs"/>
              </a:defRPr>
            </a:lvl1pPr>
          </a:lstStyle>
          <a:p>
            <a:pPr>
              <a:defRPr/>
            </a:pPr>
            <a:fld id="{59098B4E-8439-4D11-AF3D-4F62A93634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4E495C12-78E3-4F68-A4D0-CF7A90306AC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defRPr sz="1400">
                <a:latin typeface="Arial" pitchFamily="34" charset="0"/>
                <a:ea typeface="+mj-ea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10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bpcode/22188532792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cbanq.com/P000098970" TargetMode="External"/><Relationship Id="rId5" Type="http://schemas.openxmlformats.org/officeDocument/2006/relationships/hyperlink" Target="https://smartstore.naver.com/kitplus/products/2923783681" TargetMode="External"/><Relationship Id="rId4" Type="http://schemas.openxmlformats.org/officeDocument/2006/relationships/hyperlink" Target="https://robotscience.kr/goods/view?no=7271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4">
            <a:extLst>
              <a:ext uri="{FF2B5EF4-FFF2-40B4-BE49-F238E27FC236}">
                <a16:creationId xmlns:a16="http://schemas.microsoft.com/office/drawing/2014/main" id="{F8D0443D-C240-411E-90DF-E7344C318C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DA5E9AAD-C021-433C-8CF9-8F7E7A69E45A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1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7A07F57-6C72-472C-BE15-F6C386604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ko-KR" altLang="en-US" dirty="0">
                <a:solidFill>
                  <a:schemeClr val="accent2"/>
                </a:solidFill>
              </a:rPr>
              <a:t>종합 프로젝트 발표</a:t>
            </a:r>
          </a:p>
        </p:txBody>
      </p:sp>
      <p:sp>
        <p:nvSpPr>
          <p:cNvPr id="4100" name="Rectangle 8">
            <a:extLst>
              <a:ext uri="{FF2B5EF4-FFF2-40B4-BE49-F238E27FC236}">
                <a16:creationId xmlns:a16="http://schemas.microsoft.com/office/drawing/2014/main" id="{B68EFB69-C857-421F-8298-EA8A39412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87" y="3171534"/>
            <a:ext cx="5718175" cy="263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5113" indent="-265113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테   마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스마트 폴</a:t>
            </a:r>
            <a:endParaRPr lang="en-US" altLang="ko-KR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팀   명</a:t>
            </a:r>
            <a:r>
              <a:rPr lang="en-US" altLang="ko-KR" dirty="0">
                <a:latin typeface="+mn-ea"/>
                <a:ea typeface="+mn-ea"/>
              </a:rPr>
              <a:t> : </a:t>
            </a:r>
            <a:r>
              <a:rPr lang="ko-KR" altLang="en-US" dirty="0">
                <a:latin typeface="+mn-ea"/>
                <a:ea typeface="+mn-ea"/>
              </a:rPr>
              <a:t>세미콜론 </a:t>
            </a:r>
            <a:r>
              <a:rPr lang="en-US" altLang="ko-KR" dirty="0">
                <a:latin typeface="+mn-ea"/>
                <a:ea typeface="+mn-ea"/>
              </a:rPr>
              <a:t>(8</a:t>
            </a:r>
            <a:r>
              <a:rPr lang="ko-KR" altLang="en-US" dirty="0">
                <a:latin typeface="+mn-ea"/>
                <a:ea typeface="+mn-ea"/>
              </a:rPr>
              <a:t>조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발표자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이태희</a:t>
            </a:r>
            <a:r>
              <a:rPr lang="en-US" altLang="ko-KR" dirty="0">
                <a:latin typeface="+mn-ea"/>
                <a:ea typeface="+mn-ea"/>
              </a:rPr>
              <a:t>                    </a:t>
            </a: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발표일</a:t>
            </a:r>
            <a:r>
              <a:rPr lang="en-US" altLang="ko-KR" dirty="0">
                <a:latin typeface="+mn-ea"/>
                <a:ea typeface="+mn-ea"/>
              </a:rPr>
              <a:t> : 2022.09.20</a:t>
            </a:r>
            <a:endParaRPr lang="ko-KR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10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4. </a:t>
            </a:r>
            <a:r>
              <a:rPr lang="ko-KR" altLang="en-US" dirty="0">
                <a:solidFill>
                  <a:schemeClr val="accent2"/>
                </a:solidFill>
              </a:rPr>
              <a:t>프로젝트 진행사항 발표</a:t>
            </a: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0F052E20-9A4E-0135-5673-F11CE9CED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37" y="1337723"/>
            <a:ext cx="7723886" cy="392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①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ko-KR" altLang="en-US" sz="1600" b="1" dirty="0" err="1">
                <a:latin typeface="+mn-ea"/>
                <a:ea typeface="+mn-ea"/>
              </a:rPr>
              <a:t>스마트폴</a:t>
            </a:r>
            <a:r>
              <a:rPr lang="ko-KR" altLang="en-US" sz="1600" b="1" dirty="0">
                <a:latin typeface="+mn-ea"/>
                <a:ea typeface="+mn-ea"/>
              </a:rPr>
              <a:t> 회로 </a:t>
            </a:r>
            <a:endParaRPr lang="en-US" altLang="ko-KR" sz="1600" b="1" dirty="0">
              <a:latin typeface="+mn-ea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305D19-C43E-C986-F0FE-AB84BBDC221E}"/>
              </a:ext>
            </a:extLst>
          </p:cNvPr>
          <p:cNvSpPr/>
          <p:nvPr/>
        </p:nvSpPr>
        <p:spPr bwMode="auto">
          <a:xfrm>
            <a:off x="893460" y="3429000"/>
            <a:ext cx="1430931" cy="1457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신명조" charset="-127"/>
              <a:ea typeface="신명조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43DB4D9-80E9-E906-2AF5-B766FEDFC69E}"/>
              </a:ext>
            </a:extLst>
          </p:cNvPr>
          <p:cNvGrpSpPr/>
          <p:nvPr/>
        </p:nvGrpSpPr>
        <p:grpSpPr>
          <a:xfrm>
            <a:off x="1332630" y="2869658"/>
            <a:ext cx="1983521" cy="2963293"/>
            <a:chOff x="5409193" y="1846032"/>
            <a:chExt cx="2782303" cy="445931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62F24D8-6837-B569-5F0B-90EFD31A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9193" y="1846032"/>
              <a:ext cx="2782303" cy="445931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695CB7-FB6D-6385-302C-A851AFF66DE6}"/>
                </a:ext>
              </a:extLst>
            </p:cNvPr>
            <p:cNvSpPr txBox="1"/>
            <p:nvPr/>
          </p:nvSpPr>
          <p:spPr>
            <a:xfrm>
              <a:off x="5495876" y="3984857"/>
              <a:ext cx="1751944" cy="648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</a:rPr>
                <a:t>🌡</a:t>
              </a:r>
              <a:r>
                <a:rPr lang="en-US" altLang="ko-KR" sz="1100" dirty="0">
                  <a:solidFill>
                    <a:schemeClr val="bg1"/>
                  </a:solidFill>
                </a:rPr>
                <a:t>: 00°C </a:t>
              </a:r>
              <a:r>
                <a:rPr lang="ko-KR" altLang="en-US" sz="1100" dirty="0">
                  <a:solidFill>
                    <a:schemeClr val="bg1"/>
                  </a:solidFill>
                </a:rPr>
                <a:t>💧</a:t>
              </a:r>
              <a:r>
                <a:rPr lang="en-US" altLang="ko-KR" sz="1100" dirty="0">
                  <a:solidFill>
                    <a:schemeClr val="bg1"/>
                  </a:solidFill>
                </a:rPr>
                <a:t>:00%  </a:t>
              </a:r>
            </a:p>
            <a:p>
              <a:pPr algn="ctr"/>
              <a:r>
                <a:rPr lang="ko-KR" altLang="en-US" sz="1100" dirty="0">
                  <a:solidFill>
                    <a:schemeClr val="bg1"/>
                  </a:solidFill>
                </a:rPr>
                <a:t>💨</a:t>
              </a:r>
              <a:r>
                <a:rPr lang="en-US" altLang="ko-KR" sz="1100" dirty="0">
                  <a:solidFill>
                    <a:schemeClr val="bg1"/>
                  </a:solidFill>
                </a:rPr>
                <a:t>: 00㎍/㎥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CC0081E5-5AFC-E71E-DA3D-6EC0FCF8D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355" y="2881768"/>
            <a:ext cx="3613845" cy="2853605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F1554EF-846A-643D-1B26-BC0334AA66BA}"/>
              </a:ext>
            </a:extLst>
          </p:cNvPr>
          <p:cNvSpPr/>
          <p:nvPr/>
        </p:nvSpPr>
        <p:spPr bwMode="auto">
          <a:xfrm>
            <a:off x="3852595" y="3955725"/>
            <a:ext cx="608078" cy="488611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신명조" charset="-127"/>
              <a:ea typeface="신명조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4658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11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5. </a:t>
            </a:r>
            <a:r>
              <a:rPr lang="ko-KR" altLang="en-US" dirty="0">
                <a:solidFill>
                  <a:schemeClr val="accent2"/>
                </a:solidFill>
              </a:rPr>
              <a:t>참고문헌</a:t>
            </a:r>
          </a:p>
        </p:txBody>
      </p:sp>
      <p:sp>
        <p:nvSpPr>
          <p:cNvPr id="6149" name="Rectangle 8">
            <a:extLst>
              <a:ext uri="{FF2B5EF4-FFF2-40B4-BE49-F238E27FC236}">
                <a16:creationId xmlns:a16="http://schemas.microsoft.com/office/drawing/2014/main" id="{3085144C-A132-4DA6-B8CF-2A571B711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32" y="1448434"/>
            <a:ext cx="7723886" cy="7398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182562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altLang="ko-KR" sz="900" b="1" dirty="0">
                <a:latin typeface="+mn-ea"/>
                <a:ea typeface="+mn-ea"/>
              </a:rPr>
              <a:t>[</a:t>
            </a:r>
            <a:r>
              <a:rPr lang="ko-KR" altLang="en-US" sz="900" b="1" dirty="0">
                <a:latin typeface="+mn-ea"/>
                <a:ea typeface="+mn-ea"/>
              </a:rPr>
              <a:t>표</a:t>
            </a:r>
            <a:r>
              <a:rPr lang="en-US" altLang="ko-KR" sz="900" b="1" dirty="0">
                <a:latin typeface="+mn-ea"/>
                <a:ea typeface="+mn-ea"/>
              </a:rPr>
              <a:t>1] </a:t>
            </a:r>
            <a:r>
              <a:rPr lang="ko-KR" altLang="en-US" sz="900" b="1" dirty="0">
                <a:latin typeface="+mn-ea"/>
                <a:ea typeface="+mn-ea"/>
              </a:rPr>
              <a:t>미세먼지 센서 고가형</a:t>
            </a:r>
            <a:r>
              <a:rPr lang="en-US" altLang="ko-KR" sz="900" b="1" dirty="0">
                <a:latin typeface="+mn-ea"/>
                <a:ea typeface="+mn-ea"/>
              </a:rPr>
              <a:t>(PMS A003A), </a:t>
            </a:r>
            <a:r>
              <a:rPr lang="ko-KR" altLang="en-US" sz="900" b="1" dirty="0">
                <a:latin typeface="+mn-ea"/>
                <a:ea typeface="+mn-ea"/>
              </a:rPr>
              <a:t>저가형</a:t>
            </a:r>
            <a:r>
              <a:rPr lang="en-US" altLang="ko-KR" sz="900" b="1" dirty="0">
                <a:latin typeface="+mn-ea"/>
                <a:ea typeface="+mn-ea"/>
              </a:rPr>
              <a:t>(GP2Y1023AU0F) </a:t>
            </a:r>
            <a:r>
              <a:rPr lang="ko-KR" altLang="en-US" sz="900" b="1" dirty="0">
                <a:latin typeface="+mn-ea"/>
                <a:ea typeface="+mn-ea"/>
              </a:rPr>
              <a:t>비교</a:t>
            </a:r>
            <a:endParaRPr lang="en-US" altLang="ko-KR" sz="900" b="1" dirty="0">
              <a:latin typeface="+mn-ea"/>
              <a:ea typeface="+mn-ea"/>
            </a:endParaRPr>
          </a:p>
          <a:p>
            <a:pPr marL="182562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altLang="ko-KR" sz="900" b="1" dirty="0">
                <a:latin typeface="+mn-ea"/>
                <a:ea typeface="+mn-ea"/>
                <a:hlinkClick r:id="rId3"/>
              </a:rPr>
              <a:t>https://blog.naver.com/bpcode/221885327929</a:t>
            </a:r>
            <a:endParaRPr lang="en-US" altLang="ko-KR" sz="900" b="1" dirty="0">
              <a:latin typeface="+mn-ea"/>
              <a:ea typeface="+mn-ea"/>
            </a:endParaRPr>
          </a:p>
          <a:p>
            <a:pPr marL="182562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endParaRPr lang="en-US" altLang="ko-KR" sz="900" b="1" dirty="0">
              <a:latin typeface="+mn-ea"/>
              <a:ea typeface="+mn-ea"/>
            </a:endParaRPr>
          </a:p>
          <a:p>
            <a:pPr marL="182562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altLang="ko-KR" sz="900" b="1" dirty="0">
                <a:latin typeface="+mn-ea"/>
                <a:ea typeface="+mn-ea"/>
              </a:rPr>
              <a:t>[</a:t>
            </a:r>
            <a:r>
              <a:rPr lang="ko-KR" altLang="en-US" sz="900" b="1" dirty="0">
                <a:latin typeface="+mn-ea"/>
                <a:ea typeface="+mn-ea"/>
              </a:rPr>
              <a:t>사진</a:t>
            </a:r>
            <a:r>
              <a:rPr lang="en-US" altLang="ko-KR" sz="900" b="1" dirty="0">
                <a:latin typeface="+mn-ea"/>
                <a:ea typeface="+mn-ea"/>
              </a:rPr>
              <a:t>1] [</a:t>
            </a:r>
            <a:r>
              <a:rPr lang="ko-KR" altLang="en-US" sz="900" b="1" dirty="0" err="1">
                <a:latin typeface="+mn-ea"/>
                <a:ea typeface="+mn-ea"/>
              </a:rPr>
              <a:t>로봇사이언스몰</a:t>
            </a:r>
            <a:r>
              <a:rPr lang="en-US" altLang="ko-KR" sz="900" b="1" dirty="0">
                <a:latin typeface="+mn-ea"/>
                <a:ea typeface="+mn-ea"/>
              </a:rPr>
              <a:t>][</a:t>
            </a:r>
            <a:r>
              <a:rPr lang="ko-KR" altLang="en-US" sz="900" b="1" dirty="0" err="1">
                <a:latin typeface="+mn-ea"/>
                <a:ea typeface="+mn-ea"/>
              </a:rPr>
              <a:t>스파크펀</a:t>
            </a:r>
            <a:r>
              <a:rPr lang="en-US" altLang="ko-KR" sz="900" b="1" dirty="0">
                <a:latin typeface="+mn-ea"/>
                <a:ea typeface="+mn-ea"/>
              </a:rPr>
              <a:t>] Temperature Sensor – TMP36 sen-10988</a:t>
            </a:r>
            <a:endParaRPr lang="en-US" altLang="ko-KR" sz="900" b="1" i="0" dirty="0">
              <a:solidFill>
                <a:srgbClr val="333333"/>
              </a:solidFill>
              <a:effectLst/>
              <a:latin typeface="+mn-lt"/>
            </a:endParaRPr>
          </a:p>
          <a:p>
            <a:pPr marL="182562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altLang="ko-KR" sz="900" b="1" i="0" dirty="0">
                <a:solidFill>
                  <a:srgbClr val="333333"/>
                </a:solidFill>
                <a:effectLst/>
                <a:latin typeface="+mn-lt"/>
                <a:hlinkClick r:id="rId4"/>
              </a:rPr>
              <a:t>https://robotscience.kr/goods/view?no=7271</a:t>
            </a:r>
            <a:endParaRPr lang="en-US" altLang="ko-KR" sz="900" b="1" i="0" dirty="0">
              <a:solidFill>
                <a:srgbClr val="333333"/>
              </a:solidFill>
              <a:effectLst/>
              <a:latin typeface="+mn-lt"/>
            </a:endParaRPr>
          </a:p>
          <a:p>
            <a:pPr marL="182562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endParaRPr lang="en-US" altLang="ko-KR" sz="900" b="1" dirty="0">
              <a:latin typeface="+mn-ea"/>
              <a:ea typeface="+mn-ea"/>
            </a:endParaRPr>
          </a:p>
          <a:p>
            <a:pPr marL="182562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altLang="ko-KR" sz="900" b="1" dirty="0">
                <a:latin typeface="+mn-ea"/>
                <a:ea typeface="+mn-ea"/>
              </a:rPr>
              <a:t>[</a:t>
            </a:r>
            <a:r>
              <a:rPr lang="ko-KR" altLang="en-US" sz="900" b="1" dirty="0">
                <a:latin typeface="+mn-ea"/>
                <a:ea typeface="+mn-ea"/>
              </a:rPr>
              <a:t>사진</a:t>
            </a:r>
            <a:r>
              <a:rPr lang="en-US" altLang="ko-KR" sz="900" b="1" dirty="0">
                <a:latin typeface="+mn-ea"/>
                <a:ea typeface="+mn-ea"/>
              </a:rPr>
              <a:t>2] </a:t>
            </a:r>
            <a:r>
              <a:rPr lang="ko-KR" altLang="en-US" sz="900" b="1" dirty="0" err="1">
                <a:latin typeface="+mn-ea"/>
                <a:ea typeface="+mn-ea"/>
              </a:rPr>
              <a:t>아두이노</a:t>
            </a:r>
            <a:r>
              <a:rPr lang="ko-KR" altLang="en-US" sz="900" b="1" dirty="0">
                <a:latin typeface="+mn-ea"/>
                <a:ea typeface="+mn-ea"/>
              </a:rPr>
              <a:t> 키트 </a:t>
            </a:r>
            <a:r>
              <a:rPr lang="en-US" altLang="ko-KR" sz="900" b="1" dirty="0">
                <a:latin typeface="+mn-ea"/>
                <a:ea typeface="+mn-ea"/>
              </a:rPr>
              <a:t>Arduino Uno r3 </a:t>
            </a:r>
            <a:r>
              <a:rPr lang="ko-KR" altLang="en-US" sz="900" b="1" dirty="0">
                <a:latin typeface="+mn-ea"/>
                <a:ea typeface="+mn-ea"/>
              </a:rPr>
              <a:t>코딩 교육 키트 </a:t>
            </a:r>
            <a:r>
              <a:rPr lang="en-US" altLang="ko-KR" sz="900" b="1" dirty="0">
                <a:latin typeface="+mn-ea"/>
                <a:ea typeface="+mn-ea"/>
              </a:rPr>
              <a:t>I2C 4</a:t>
            </a:r>
            <a:r>
              <a:rPr lang="ko-KR" altLang="en-US" sz="900" b="1" dirty="0">
                <a:latin typeface="+mn-ea"/>
                <a:ea typeface="+mn-ea"/>
              </a:rPr>
              <a:t>핀 </a:t>
            </a:r>
            <a:r>
              <a:rPr lang="en-US" altLang="ko-KR" sz="900" b="1" dirty="0">
                <a:latin typeface="+mn-ea"/>
                <a:ea typeface="+mn-ea"/>
              </a:rPr>
              <a:t>1602 LCD </a:t>
            </a:r>
            <a:r>
              <a:rPr lang="ko-KR" altLang="en-US" sz="900" b="1" dirty="0">
                <a:latin typeface="+mn-ea"/>
                <a:ea typeface="+mn-ea"/>
              </a:rPr>
              <a:t>모듈</a:t>
            </a:r>
            <a:endParaRPr lang="en-US" altLang="ko-KR" sz="900" b="1" dirty="0">
              <a:latin typeface="+mn-ea"/>
              <a:ea typeface="+mn-ea"/>
            </a:endParaRPr>
          </a:p>
          <a:p>
            <a:pPr marL="182562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altLang="ko-KR" sz="900" b="1" i="0" dirty="0">
                <a:solidFill>
                  <a:srgbClr val="222222"/>
                </a:solidFill>
                <a:effectLst/>
                <a:latin typeface="+mn-lt"/>
              </a:rPr>
              <a:t> </a:t>
            </a:r>
            <a:r>
              <a:rPr lang="en-US" altLang="ko-KR" sz="900" b="1" i="0" dirty="0">
                <a:solidFill>
                  <a:srgbClr val="222222"/>
                </a:solidFill>
                <a:effectLst/>
                <a:latin typeface="+mn-lt"/>
                <a:hlinkClick r:id="rId5"/>
              </a:rPr>
              <a:t>https://smartstore.naver.com/kitplus/products/2923783681</a:t>
            </a:r>
            <a:endParaRPr lang="en-US" altLang="ko-KR" sz="900" b="1" i="0" dirty="0">
              <a:solidFill>
                <a:srgbClr val="222222"/>
              </a:solidFill>
              <a:effectLst/>
              <a:latin typeface="+mn-lt"/>
            </a:endParaRPr>
          </a:p>
          <a:p>
            <a:pPr marL="182562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endParaRPr lang="en-US" altLang="ko-KR" sz="900" b="1" dirty="0">
              <a:solidFill>
                <a:srgbClr val="222222"/>
              </a:solidFill>
              <a:latin typeface="+mn-lt"/>
              <a:ea typeface="+mn-ea"/>
            </a:endParaRPr>
          </a:p>
          <a:p>
            <a:pPr marL="182562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altLang="ko-KR" sz="900" b="1" dirty="0">
                <a:solidFill>
                  <a:srgbClr val="222222"/>
                </a:solidFill>
                <a:latin typeface="+mn-lt"/>
                <a:ea typeface="+mn-ea"/>
              </a:rPr>
              <a:t>[</a:t>
            </a:r>
            <a:r>
              <a:rPr lang="ko-KR" altLang="en-US" sz="900" b="1" dirty="0">
                <a:solidFill>
                  <a:srgbClr val="222222"/>
                </a:solidFill>
                <a:latin typeface="+mn-lt"/>
                <a:ea typeface="+mn-ea"/>
              </a:rPr>
              <a:t>사진</a:t>
            </a:r>
            <a:r>
              <a:rPr lang="en-US" altLang="ko-KR" sz="900" b="1" dirty="0">
                <a:solidFill>
                  <a:srgbClr val="222222"/>
                </a:solidFill>
                <a:latin typeface="+mn-lt"/>
                <a:ea typeface="+mn-ea"/>
              </a:rPr>
              <a:t>3] </a:t>
            </a:r>
            <a:r>
              <a:rPr lang="ko-KR" altLang="en-US" sz="900" b="1" dirty="0" err="1">
                <a:latin typeface="+mn-ea"/>
                <a:ea typeface="+mn-ea"/>
              </a:rPr>
              <a:t>아두이노</a:t>
            </a:r>
            <a:r>
              <a:rPr lang="ko-KR" altLang="en-US" sz="900" b="1" dirty="0">
                <a:latin typeface="+mn-ea"/>
                <a:ea typeface="+mn-ea"/>
              </a:rPr>
              <a:t> 키트 </a:t>
            </a:r>
            <a:r>
              <a:rPr lang="en-US" altLang="ko-KR" sz="900" b="1" dirty="0">
                <a:latin typeface="+mn-ea"/>
                <a:ea typeface="+mn-ea"/>
              </a:rPr>
              <a:t>Arduino Uno r3 </a:t>
            </a:r>
            <a:r>
              <a:rPr lang="ko-KR" altLang="en-US" sz="900" b="1" dirty="0">
                <a:latin typeface="+mn-ea"/>
                <a:ea typeface="+mn-ea"/>
              </a:rPr>
              <a:t>코딩 교육 키트 능동 </a:t>
            </a:r>
            <a:r>
              <a:rPr lang="ko-KR" altLang="en-US" sz="900" b="1" dirty="0" err="1">
                <a:latin typeface="+mn-ea"/>
                <a:ea typeface="+mn-ea"/>
              </a:rPr>
              <a:t>부저</a:t>
            </a:r>
            <a:endParaRPr lang="en-US" altLang="ko-KR" sz="900" b="1" dirty="0">
              <a:latin typeface="+mn-ea"/>
              <a:ea typeface="+mn-ea"/>
            </a:endParaRPr>
          </a:p>
          <a:p>
            <a:pPr marL="182562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altLang="ko-KR" sz="900" b="1" i="0" dirty="0">
                <a:solidFill>
                  <a:srgbClr val="222222"/>
                </a:solidFill>
                <a:effectLst/>
                <a:latin typeface="+mn-lt"/>
                <a:hlinkClick r:id="rId5"/>
              </a:rPr>
              <a:t>https://smartstore.naver.com/kitplus/products/2923783681</a:t>
            </a:r>
            <a:endParaRPr lang="en-US" altLang="ko-KR" sz="900" b="1" i="0" dirty="0">
              <a:solidFill>
                <a:srgbClr val="222222"/>
              </a:solidFill>
              <a:effectLst/>
              <a:latin typeface="+mn-lt"/>
            </a:endParaRPr>
          </a:p>
          <a:p>
            <a:pPr marL="182562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endParaRPr lang="en-US" altLang="ko-KR" sz="900" b="1" dirty="0">
              <a:latin typeface="+mn-ea"/>
              <a:ea typeface="+mn-ea"/>
            </a:endParaRPr>
          </a:p>
          <a:p>
            <a:pPr marL="182562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altLang="ko-KR" sz="900" b="1" dirty="0">
                <a:latin typeface="+mn-lt"/>
                <a:ea typeface="+mn-ea"/>
              </a:rPr>
              <a:t>[</a:t>
            </a:r>
            <a:r>
              <a:rPr lang="ko-KR" altLang="en-US" sz="900" b="1" dirty="0">
                <a:latin typeface="+mn-lt"/>
                <a:ea typeface="+mn-ea"/>
              </a:rPr>
              <a:t>사진</a:t>
            </a:r>
            <a:r>
              <a:rPr lang="en-US" altLang="ko-KR" sz="900" b="1" dirty="0">
                <a:latin typeface="+mn-lt"/>
                <a:ea typeface="+mn-ea"/>
              </a:rPr>
              <a:t>4] </a:t>
            </a:r>
            <a:r>
              <a:rPr lang="ko-KR" altLang="en-US" sz="900" b="1" dirty="0" err="1">
                <a:latin typeface="+mn-ea"/>
                <a:ea typeface="+mn-ea"/>
              </a:rPr>
              <a:t>아두이노</a:t>
            </a:r>
            <a:r>
              <a:rPr lang="ko-KR" altLang="en-US" sz="900" b="1" dirty="0">
                <a:latin typeface="+mn-ea"/>
                <a:ea typeface="+mn-ea"/>
              </a:rPr>
              <a:t> 키트 </a:t>
            </a:r>
            <a:r>
              <a:rPr lang="en-US" altLang="ko-KR" sz="900" b="1" dirty="0">
                <a:latin typeface="+mn-ea"/>
                <a:ea typeface="+mn-ea"/>
              </a:rPr>
              <a:t>Arduino Uno r3 </a:t>
            </a:r>
            <a:r>
              <a:rPr lang="ko-KR" altLang="en-US" sz="900" b="1" dirty="0">
                <a:latin typeface="+mn-ea"/>
                <a:ea typeface="+mn-ea"/>
              </a:rPr>
              <a:t>코딩 교육 키트 </a:t>
            </a:r>
            <a:r>
              <a:rPr lang="en-US" altLang="ko-KR" sz="900" b="1" dirty="0">
                <a:latin typeface="+mn-ea"/>
                <a:ea typeface="+mn-ea"/>
              </a:rPr>
              <a:t>12x12mm </a:t>
            </a:r>
            <a:r>
              <a:rPr lang="ko-KR" altLang="en-US" sz="900" b="1" dirty="0" err="1">
                <a:latin typeface="+mn-ea"/>
                <a:ea typeface="+mn-ea"/>
              </a:rPr>
              <a:t>택트스위치</a:t>
            </a:r>
            <a:endParaRPr lang="en-US" altLang="ko-KR" sz="900" b="1" dirty="0">
              <a:latin typeface="+mn-ea"/>
              <a:ea typeface="+mn-ea"/>
            </a:endParaRPr>
          </a:p>
          <a:p>
            <a:pPr marL="182562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altLang="ko-KR" sz="900" b="1" i="0" dirty="0">
                <a:solidFill>
                  <a:srgbClr val="222222"/>
                </a:solidFill>
                <a:effectLst/>
                <a:latin typeface="+mn-lt"/>
                <a:hlinkClick r:id="rId5"/>
              </a:rPr>
              <a:t>https://smartstore.naver.com/kitplus/products/2923783681</a:t>
            </a:r>
            <a:endParaRPr lang="en-US" altLang="ko-KR" sz="900" b="1" i="0" dirty="0">
              <a:solidFill>
                <a:srgbClr val="222222"/>
              </a:solidFill>
              <a:effectLst/>
              <a:latin typeface="+mn-lt"/>
            </a:endParaRPr>
          </a:p>
          <a:p>
            <a:pPr marL="182562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altLang="ko-KR" sz="900" b="1" dirty="0">
                <a:latin typeface="+mn-ea"/>
                <a:ea typeface="+mn-ea"/>
              </a:rPr>
              <a:t>[</a:t>
            </a:r>
            <a:r>
              <a:rPr lang="ko-KR" altLang="en-US" sz="900" b="1" dirty="0">
                <a:latin typeface="+mn-ea"/>
                <a:ea typeface="+mn-ea"/>
              </a:rPr>
              <a:t>사진</a:t>
            </a:r>
            <a:r>
              <a:rPr lang="en-US" altLang="ko-KR" sz="900" b="1" dirty="0">
                <a:latin typeface="+mn-ea"/>
                <a:ea typeface="+mn-ea"/>
              </a:rPr>
              <a:t>5] </a:t>
            </a:r>
            <a:r>
              <a:rPr lang="ko-KR" altLang="en-US" sz="900" b="1" dirty="0" err="1">
                <a:latin typeface="+mn-ea"/>
                <a:ea typeface="+mn-ea"/>
              </a:rPr>
              <a:t>아두이노</a:t>
            </a:r>
            <a:r>
              <a:rPr lang="ko-KR" altLang="en-US" sz="900" b="1" dirty="0">
                <a:latin typeface="+mn-ea"/>
                <a:ea typeface="+mn-ea"/>
              </a:rPr>
              <a:t> 키트 </a:t>
            </a:r>
            <a:r>
              <a:rPr lang="en-US" altLang="ko-KR" sz="900" b="1" dirty="0">
                <a:latin typeface="+mn-ea"/>
                <a:ea typeface="+mn-ea"/>
              </a:rPr>
              <a:t>Arduino Uno r3 </a:t>
            </a:r>
            <a:r>
              <a:rPr lang="ko-KR" altLang="en-US" sz="900" b="1" dirty="0">
                <a:latin typeface="+mn-ea"/>
                <a:ea typeface="+mn-ea"/>
              </a:rPr>
              <a:t>코딩 교육 키트 조도 센서</a:t>
            </a:r>
            <a:endParaRPr lang="en-US" altLang="ko-KR" sz="900" b="1" dirty="0">
              <a:latin typeface="+mn-ea"/>
              <a:ea typeface="+mn-ea"/>
            </a:endParaRPr>
          </a:p>
          <a:p>
            <a:pPr marL="182562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altLang="ko-KR" sz="900" b="1" i="0" dirty="0">
                <a:solidFill>
                  <a:srgbClr val="222222"/>
                </a:solidFill>
                <a:effectLst/>
                <a:latin typeface="+mn-lt"/>
                <a:hlinkClick r:id="rId5"/>
              </a:rPr>
              <a:t>https://smartstore.naver.com/kitplus/products/2923783681</a:t>
            </a:r>
            <a:endParaRPr lang="en-US" altLang="ko-KR" sz="900" b="1" i="0" dirty="0">
              <a:solidFill>
                <a:srgbClr val="222222"/>
              </a:solidFill>
              <a:effectLst/>
              <a:latin typeface="+mn-lt"/>
            </a:endParaRPr>
          </a:p>
          <a:p>
            <a:pPr marL="182562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endParaRPr lang="en-US" altLang="ko-KR" sz="900" b="1" dirty="0">
              <a:solidFill>
                <a:srgbClr val="222222"/>
              </a:solidFill>
              <a:latin typeface="+mn-lt"/>
              <a:ea typeface="+mn-ea"/>
            </a:endParaRPr>
          </a:p>
          <a:p>
            <a:pPr marL="182562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altLang="ko-KR" sz="900" b="1" dirty="0">
                <a:solidFill>
                  <a:srgbClr val="222222"/>
                </a:solidFill>
                <a:latin typeface="+mn-lt"/>
                <a:ea typeface="+mn-ea"/>
              </a:rPr>
              <a:t>[</a:t>
            </a:r>
            <a:r>
              <a:rPr lang="ko-KR" altLang="en-US" sz="900" b="1" dirty="0">
                <a:solidFill>
                  <a:srgbClr val="222222"/>
                </a:solidFill>
                <a:latin typeface="+mn-lt"/>
                <a:ea typeface="+mn-ea"/>
              </a:rPr>
              <a:t>사진</a:t>
            </a:r>
            <a:r>
              <a:rPr lang="en-US" altLang="ko-KR" sz="900" b="1" dirty="0">
                <a:solidFill>
                  <a:srgbClr val="222222"/>
                </a:solidFill>
                <a:latin typeface="+mn-lt"/>
                <a:ea typeface="+mn-ea"/>
              </a:rPr>
              <a:t>6] 8</a:t>
            </a:r>
            <a:r>
              <a:rPr lang="ko-KR" altLang="en-US" sz="900" b="1" dirty="0">
                <a:solidFill>
                  <a:srgbClr val="222222"/>
                </a:solidFill>
                <a:latin typeface="+mn-lt"/>
                <a:ea typeface="+mn-ea"/>
              </a:rPr>
              <a:t>파이 흰색 </a:t>
            </a:r>
            <a:r>
              <a:rPr lang="en-US" altLang="ko-KR" sz="900" b="1" dirty="0">
                <a:solidFill>
                  <a:srgbClr val="222222"/>
                </a:solidFill>
                <a:latin typeface="+mn-lt"/>
                <a:ea typeface="+mn-ea"/>
              </a:rPr>
              <a:t>White (</a:t>
            </a:r>
            <a:r>
              <a:rPr lang="ko-KR" altLang="en-US" sz="900" b="1" dirty="0" err="1">
                <a:solidFill>
                  <a:srgbClr val="222222"/>
                </a:solidFill>
                <a:latin typeface="+mn-lt"/>
                <a:ea typeface="+mn-ea"/>
              </a:rPr>
              <a:t>고휘도</a:t>
            </a:r>
            <a:r>
              <a:rPr lang="en-US" altLang="ko-KR" sz="900" b="1" dirty="0">
                <a:solidFill>
                  <a:srgbClr val="222222"/>
                </a:solidFill>
                <a:latin typeface="+mn-lt"/>
                <a:ea typeface="+mn-ea"/>
              </a:rPr>
              <a:t>)</a:t>
            </a:r>
          </a:p>
          <a:p>
            <a:pPr marL="182562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altLang="ko-KR" sz="900" b="1" dirty="0">
                <a:latin typeface="+mn-ea"/>
                <a:ea typeface="+mn-ea"/>
                <a:hlinkClick r:id="rId6"/>
              </a:rPr>
              <a:t>https://www.icbanq.com/P000098970</a:t>
            </a:r>
            <a:endParaRPr lang="en-US" altLang="ko-KR" sz="900" b="1" dirty="0">
              <a:latin typeface="+mn-ea"/>
              <a:ea typeface="+mn-ea"/>
            </a:endParaRPr>
          </a:p>
          <a:p>
            <a:pPr marL="182562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endParaRPr lang="en-US" altLang="ko-KR" sz="1000" b="1" i="0" dirty="0">
              <a:solidFill>
                <a:srgbClr val="222222"/>
              </a:solidFill>
              <a:effectLst/>
              <a:latin typeface="+mn-lt"/>
            </a:endParaRPr>
          </a:p>
          <a:p>
            <a:pPr marL="182562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marL="182562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endParaRPr lang="en-US" altLang="ko-KR" sz="1600" b="1" dirty="0">
              <a:latin typeface="+mn-lt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latin typeface="+mn-ea"/>
                <a:ea typeface="+mn-ea"/>
              </a:rPr>
              <a:t>      </a:t>
            </a: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latin typeface="+mn-e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4909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12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6. Q&amp;A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63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2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ko-KR" altLang="en-US" dirty="0">
                <a:solidFill>
                  <a:schemeClr val="accent2"/>
                </a:solidFill>
              </a:rPr>
              <a:t>종합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ko-KR" altLang="en-US" dirty="0">
                <a:solidFill>
                  <a:schemeClr val="accent2"/>
                </a:solidFill>
              </a:rPr>
              <a:t>프로젝트 발표</a:t>
            </a:r>
          </a:p>
        </p:txBody>
      </p:sp>
      <p:sp>
        <p:nvSpPr>
          <p:cNvPr id="6149" name="Rectangle 8">
            <a:extLst>
              <a:ext uri="{FF2B5EF4-FFF2-40B4-BE49-F238E27FC236}">
                <a16:creationId xmlns:a16="http://schemas.microsoft.com/office/drawing/2014/main" id="{3085144C-A132-4DA6-B8CF-2A571B711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98" y="1981835"/>
            <a:ext cx="7723886" cy="3192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+mn-ea"/>
                <a:ea typeface="+mn-ea"/>
              </a:rPr>
              <a:t>  </a:t>
            </a:r>
            <a:r>
              <a:rPr lang="ko-KR" altLang="en-US" sz="1600" b="1" dirty="0">
                <a:latin typeface="+mn-ea"/>
                <a:ea typeface="+mn-ea"/>
              </a:rPr>
              <a:t>목차</a:t>
            </a: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latin typeface="+mn-ea"/>
                <a:ea typeface="+mn-ea"/>
              </a:rPr>
              <a:t> 1. </a:t>
            </a:r>
            <a:r>
              <a:rPr lang="ko-KR" altLang="en-US" sz="1600" b="1" dirty="0">
                <a:latin typeface="+mn-ea"/>
                <a:ea typeface="+mn-ea"/>
              </a:rPr>
              <a:t>프로젝트 일정표</a:t>
            </a: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latin typeface="+mn-ea"/>
                <a:ea typeface="+mn-ea"/>
              </a:rPr>
              <a:t> 2. </a:t>
            </a:r>
            <a:r>
              <a:rPr lang="ko-KR" altLang="en-US" sz="1600" b="1" dirty="0">
                <a:latin typeface="+mn-ea"/>
                <a:ea typeface="+mn-ea"/>
              </a:rPr>
              <a:t>발표자 역할분담 설명</a:t>
            </a: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latin typeface="+mn-ea"/>
                <a:ea typeface="+mn-ea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latin typeface="+mn-ea"/>
                <a:ea typeface="+mn-ea"/>
              </a:rPr>
              <a:t>3. </a:t>
            </a:r>
            <a:r>
              <a:rPr lang="ko-KR" altLang="en-US" sz="1600" b="1" dirty="0">
                <a:solidFill>
                  <a:srgbClr val="00B0F0"/>
                </a:solidFill>
                <a:latin typeface="+mn-ea"/>
                <a:ea typeface="+mn-ea"/>
              </a:rPr>
              <a:t>이전 주 발표 지적사항 수정 내용</a:t>
            </a:r>
            <a:endParaRPr lang="en-US" altLang="ko-KR" sz="1600" b="1" dirty="0">
              <a:solidFill>
                <a:srgbClr val="00B0F0"/>
              </a:solidFill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solidFill>
                  <a:srgbClr val="00B0F0"/>
                </a:solidFill>
                <a:latin typeface="+mn-ea"/>
                <a:ea typeface="+mn-ea"/>
              </a:rPr>
              <a:t> 4. </a:t>
            </a:r>
            <a:r>
              <a:rPr lang="ko-KR" altLang="en-US" sz="1600" b="1" dirty="0">
                <a:solidFill>
                  <a:srgbClr val="00B0F0"/>
                </a:solidFill>
                <a:latin typeface="+mn-ea"/>
                <a:ea typeface="+mn-ea"/>
              </a:rPr>
              <a:t>이번 주  프로젝트 진행 사항 발표</a:t>
            </a:r>
            <a:endParaRPr lang="en-US" altLang="ko-KR" sz="1600" b="1" dirty="0">
              <a:solidFill>
                <a:srgbClr val="00B0F0"/>
              </a:solidFill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solidFill>
                  <a:srgbClr val="00B0F0"/>
                </a:solidFill>
                <a:latin typeface="+mn-ea"/>
                <a:ea typeface="+mn-ea"/>
              </a:rPr>
              <a:t> 5. </a:t>
            </a:r>
            <a:r>
              <a:rPr lang="ko-KR" altLang="en-US" sz="1600" b="1" dirty="0">
                <a:solidFill>
                  <a:srgbClr val="00B0F0"/>
                </a:solidFill>
                <a:latin typeface="+mn-ea"/>
                <a:ea typeface="+mn-ea"/>
              </a:rPr>
              <a:t>참고문헌</a:t>
            </a:r>
            <a:endParaRPr lang="en-US" altLang="ko-KR" sz="1600" b="1" dirty="0">
              <a:solidFill>
                <a:srgbClr val="00B0F0"/>
              </a:solidFill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solidFill>
                  <a:srgbClr val="00B0F0"/>
                </a:solidFill>
                <a:latin typeface="+mn-ea"/>
                <a:ea typeface="+mn-ea"/>
              </a:rPr>
              <a:t> 6. </a:t>
            </a:r>
            <a:r>
              <a:rPr lang="en-US" altLang="ko-KR" sz="1600" b="1" dirty="0" err="1">
                <a:solidFill>
                  <a:srgbClr val="00B0F0"/>
                </a:solidFill>
                <a:latin typeface="+mn-ea"/>
                <a:ea typeface="+mn-ea"/>
              </a:rPr>
              <a:t>QnA</a:t>
            </a:r>
            <a:endParaRPr lang="en-US" altLang="ko-KR" sz="1600" b="1" dirty="0">
              <a:solidFill>
                <a:srgbClr val="00B0F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366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3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1. </a:t>
            </a:r>
            <a:r>
              <a:rPr lang="ko-KR" altLang="en-US" dirty="0">
                <a:solidFill>
                  <a:schemeClr val="accent2"/>
                </a:solidFill>
              </a:rPr>
              <a:t>프로젝트 일정표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5DC28D-72B9-D5EA-CEE0-D1AE59655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37" y="1523322"/>
            <a:ext cx="8441356" cy="419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4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4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발표자 역할분담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3E7B58C-A3D9-8EFB-949A-170F9A049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613058"/>
              </p:ext>
            </p:extLst>
          </p:nvPr>
        </p:nvGraphicFramePr>
        <p:xfrm>
          <a:off x="910590" y="2138847"/>
          <a:ext cx="7375652" cy="280165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8471">
                  <a:extLst>
                    <a:ext uri="{9D8B030D-6E8A-4147-A177-3AD203B41FA5}">
                      <a16:colId xmlns:a16="http://schemas.microsoft.com/office/drawing/2014/main" val="1386160581"/>
                    </a:ext>
                  </a:extLst>
                </a:gridCol>
                <a:gridCol w="5927181">
                  <a:extLst>
                    <a:ext uri="{9D8B030D-6E8A-4147-A177-3AD203B41FA5}">
                      <a16:colId xmlns:a16="http://schemas.microsoft.com/office/drawing/2014/main" val="1965482055"/>
                    </a:ext>
                  </a:extLst>
                </a:gridCol>
              </a:tblGrid>
              <a:tr h="4851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lt"/>
                        </a:rPr>
                        <a:t>발표자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lt"/>
                        </a:rPr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618392"/>
                  </a:ext>
                </a:extLst>
              </a:tr>
              <a:tr h="485171"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600" b="1" dirty="0">
                          <a:latin typeface="+mn-lt"/>
                        </a:rPr>
                        <a:t>김진영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b="1" dirty="0">
                          <a:latin typeface="+mn-lt"/>
                        </a:rPr>
                        <a:t>무게 센서와 신호 체계의 상호작용 구현</a:t>
                      </a:r>
                      <a:endParaRPr lang="en-US" altLang="ko-KR" sz="1600" b="1" dirty="0">
                        <a:latin typeface="+mn-lt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b="1" dirty="0">
                          <a:latin typeface="+mn-lt"/>
                        </a:rPr>
                        <a:t>도로모형 제작</a:t>
                      </a:r>
                      <a:r>
                        <a:rPr lang="en-US" altLang="ko-KR" sz="1600" b="1" dirty="0">
                          <a:latin typeface="+mn-lt"/>
                        </a:rPr>
                        <a:t>, </a:t>
                      </a:r>
                      <a:r>
                        <a:rPr lang="ko-KR" altLang="en-US" sz="1600" b="1" dirty="0" err="1">
                          <a:latin typeface="+mn-lt"/>
                        </a:rPr>
                        <a:t>스마트폴과</a:t>
                      </a:r>
                      <a:r>
                        <a:rPr lang="ko-KR" altLang="en-US" sz="1600" b="1" dirty="0">
                          <a:latin typeface="+mn-lt"/>
                        </a:rPr>
                        <a:t> 도로모형 결합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705503"/>
                  </a:ext>
                </a:extLst>
              </a:tr>
              <a:tr h="485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lt"/>
                        </a:rPr>
                        <a:t>2. </a:t>
                      </a:r>
                      <a:r>
                        <a:rPr lang="ko-KR" altLang="en-US" sz="1600" b="1" dirty="0">
                          <a:latin typeface="+mn-lt"/>
                        </a:rPr>
                        <a:t>최현훈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latin typeface="+mn-lt"/>
                        </a:rPr>
                        <a:t>- </a:t>
                      </a:r>
                      <a:r>
                        <a:rPr lang="ko-KR" altLang="en-US" sz="1600" b="1" dirty="0">
                          <a:latin typeface="+mn-lt"/>
                        </a:rPr>
                        <a:t>부가기능</a:t>
                      </a:r>
                      <a:r>
                        <a:rPr lang="en-US" altLang="ko-KR" sz="1600" b="1" dirty="0">
                          <a:latin typeface="+mn-lt"/>
                        </a:rPr>
                        <a:t>(</a:t>
                      </a:r>
                      <a:r>
                        <a:rPr lang="ko-KR" altLang="en-US" sz="1600" b="1" dirty="0">
                          <a:latin typeface="+mn-lt"/>
                        </a:rPr>
                        <a:t>온도</a:t>
                      </a:r>
                      <a:r>
                        <a:rPr lang="en-US" altLang="ko-KR" sz="1600" b="1" dirty="0">
                          <a:latin typeface="+mn-lt"/>
                        </a:rPr>
                        <a:t>,</a:t>
                      </a:r>
                      <a:r>
                        <a:rPr lang="ko-KR" altLang="en-US" sz="1600" b="1" dirty="0">
                          <a:latin typeface="+mn-lt"/>
                        </a:rPr>
                        <a:t>습도</a:t>
                      </a:r>
                      <a:r>
                        <a:rPr lang="en-US" altLang="ko-KR" sz="1600" b="1" dirty="0">
                          <a:latin typeface="+mn-lt"/>
                        </a:rPr>
                        <a:t>,</a:t>
                      </a:r>
                      <a:r>
                        <a:rPr lang="ko-KR" altLang="en-US" sz="1600" b="1" dirty="0" err="1">
                          <a:latin typeface="+mn-lt"/>
                        </a:rPr>
                        <a:t>먼지량</a:t>
                      </a:r>
                      <a:r>
                        <a:rPr lang="ko-KR" altLang="en-US" sz="1600" b="1" dirty="0">
                          <a:latin typeface="+mn-lt"/>
                        </a:rPr>
                        <a:t> 측정</a:t>
                      </a:r>
                      <a:r>
                        <a:rPr lang="en-US" altLang="ko-KR" sz="1600" b="1" dirty="0">
                          <a:latin typeface="+mn-lt"/>
                        </a:rPr>
                        <a:t>)</a:t>
                      </a:r>
                      <a:r>
                        <a:rPr lang="ko-KR" altLang="en-US" sz="1600" b="1" dirty="0">
                          <a:latin typeface="+mn-lt"/>
                        </a:rPr>
                        <a:t> 구현</a:t>
                      </a:r>
                      <a:endParaRPr lang="en-US" altLang="ko-KR" sz="1600" b="1" dirty="0"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600" b="1" dirty="0">
                          <a:latin typeface="+mn-lt"/>
                        </a:rPr>
                        <a:t>- </a:t>
                      </a:r>
                      <a:r>
                        <a:rPr lang="ko-KR" altLang="en-US" sz="1600" b="1" dirty="0" err="1">
                          <a:latin typeface="+mn-lt"/>
                        </a:rPr>
                        <a:t>스마트폴</a:t>
                      </a:r>
                      <a:r>
                        <a:rPr lang="ko-KR" altLang="en-US" sz="1600" b="1" dirty="0">
                          <a:latin typeface="+mn-lt"/>
                        </a:rPr>
                        <a:t> 디자인 설계</a:t>
                      </a:r>
                      <a:r>
                        <a:rPr lang="en-US" altLang="ko-KR" sz="1600" b="1" dirty="0">
                          <a:latin typeface="+mn-lt"/>
                        </a:rPr>
                        <a:t>, </a:t>
                      </a:r>
                      <a:r>
                        <a:rPr lang="ko-KR" altLang="en-US" sz="1600" b="1" dirty="0">
                          <a:latin typeface="+mn-lt"/>
                        </a:rPr>
                        <a:t>도로모형 설계 및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065239"/>
                  </a:ext>
                </a:extLst>
              </a:tr>
              <a:tr h="485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lt"/>
                        </a:rPr>
                        <a:t>3. </a:t>
                      </a:r>
                      <a:r>
                        <a:rPr lang="ko-KR" altLang="en-US" sz="1600" b="1" dirty="0" err="1">
                          <a:latin typeface="+mn-lt"/>
                        </a:rPr>
                        <a:t>최민창</a:t>
                      </a:r>
                      <a:endParaRPr lang="ko-KR" altLang="en-US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latin typeface="+mn-lt"/>
                        </a:rPr>
                        <a:t>- </a:t>
                      </a:r>
                      <a:r>
                        <a:rPr lang="ko-KR" altLang="en-US" sz="1600" b="1" dirty="0">
                          <a:latin typeface="+mn-lt"/>
                        </a:rPr>
                        <a:t>무게 센서와 신호 체계의 상호작용 구현</a:t>
                      </a:r>
                      <a:endParaRPr lang="en-US" altLang="ko-KR" sz="1600" b="1" dirty="0"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600" b="1" dirty="0">
                          <a:latin typeface="+mn-lt"/>
                        </a:rPr>
                        <a:t>- </a:t>
                      </a:r>
                      <a:r>
                        <a:rPr lang="ko-KR" altLang="en-US" sz="1600" b="1" dirty="0" err="1">
                          <a:latin typeface="+mn-lt"/>
                        </a:rPr>
                        <a:t>스마트폴</a:t>
                      </a:r>
                      <a:r>
                        <a:rPr lang="ko-KR" altLang="en-US" sz="1600" b="1" dirty="0">
                          <a:latin typeface="+mn-lt"/>
                        </a:rPr>
                        <a:t> 디자인 설계</a:t>
                      </a:r>
                      <a:r>
                        <a:rPr lang="en-US" altLang="ko-KR" sz="1600" b="1" dirty="0">
                          <a:latin typeface="+mn-lt"/>
                        </a:rPr>
                        <a:t>, </a:t>
                      </a:r>
                      <a:r>
                        <a:rPr lang="ko-KR" altLang="en-US" sz="1600" b="1" dirty="0">
                          <a:latin typeface="+mn-lt"/>
                        </a:rPr>
                        <a:t>도로모형 설계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83733"/>
                  </a:ext>
                </a:extLst>
              </a:tr>
              <a:tr h="485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lt"/>
                        </a:rPr>
                        <a:t>4. </a:t>
                      </a:r>
                      <a:r>
                        <a:rPr lang="ko-KR" altLang="en-US" sz="1600" b="1" dirty="0">
                          <a:latin typeface="+mn-lt"/>
                        </a:rPr>
                        <a:t>이태희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+mn-lt"/>
                        </a:rPr>
                        <a:t>- </a:t>
                      </a:r>
                      <a:r>
                        <a:rPr lang="ko-KR" altLang="en-US" sz="1600" b="1" dirty="0">
                          <a:latin typeface="+mn-lt"/>
                        </a:rPr>
                        <a:t>부가기능</a:t>
                      </a:r>
                      <a:r>
                        <a:rPr lang="en-US" altLang="ko-KR" sz="1600" b="1" dirty="0">
                          <a:latin typeface="+mn-lt"/>
                        </a:rPr>
                        <a:t>(</a:t>
                      </a:r>
                      <a:r>
                        <a:rPr lang="ko-KR" altLang="en-US" sz="1600" b="1" dirty="0">
                          <a:latin typeface="+mn-lt"/>
                        </a:rPr>
                        <a:t>온도</a:t>
                      </a:r>
                      <a:r>
                        <a:rPr lang="en-US" altLang="ko-KR" sz="1600" b="1" dirty="0">
                          <a:latin typeface="+mn-lt"/>
                        </a:rPr>
                        <a:t>,</a:t>
                      </a:r>
                      <a:r>
                        <a:rPr lang="ko-KR" altLang="en-US" sz="1600" b="1" dirty="0">
                          <a:latin typeface="+mn-lt"/>
                        </a:rPr>
                        <a:t>습도</a:t>
                      </a:r>
                      <a:r>
                        <a:rPr lang="en-US" altLang="ko-KR" sz="1600" b="1" dirty="0">
                          <a:latin typeface="+mn-lt"/>
                        </a:rPr>
                        <a:t>,</a:t>
                      </a:r>
                      <a:r>
                        <a:rPr lang="ko-KR" altLang="en-US" sz="1600" b="1" dirty="0" err="1">
                          <a:latin typeface="+mn-lt"/>
                        </a:rPr>
                        <a:t>먼지량</a:t>
                      </a:r>
                      <a:r>
                        <a:rPr lang="ko-KR" altLang="en-US" sz="1600" b="1" dirty="0">
                          <a:latin typeface="+mn-lt"/>
                        </a:rPr>
                        <a:t> 측정</a:t>
                      </a:r>
                      <a:r>
                        <a:rPr lang="en-US" altLang="ko-KR" sz="1600" b="1" dirty="0">
                          <a:latin typeface="+mn-lt"/>
                        </a:rPr>
                        <a:t>)</a:t>
                      </a:r>
                      <a:r>
                        <a:rPr lang="ko-KR" altLang="en-US" sz="1600" b="1" dirty="0">
                          <a:latin typeface="+mn-lt"/>
                        </a:rPr>
                        <a:t> 구현</a:t>
                      </a:r>
                      <a:endParaRPr lang="en-US" altLang="ko-KR" sz="1600" b="1" dirty="0"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600" b="1" dirty="0">
                          <a:latin typeface="+mn-lt"/>
                        </a:rPr>
                        <a:t>- </a:t>
                      </a:r>
                      <a:r>
                        <a:rPr lang="ko-KR" altLang="en-US" sz="1600" b="1" dirty="0" err="1">
                          <a:latin typeface="+mn-lt"/>
                        </a:rPr>
                        <a:t>스마트폴과</a:t>
                      </a:r>
                      <a:r>
                        <a:rPr lang="ko-KR" altLang="en-US" sz="1600" b="1" dirty="0">
                          <a:latin typeface="+mn-lt"/>
                        </a:rPr>
                        <a:t> 도로모형 결합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458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68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5</a:t>
            </a:fld>
            <a:r>
              <a:rPr lang="en-US" altLang="ko-KR" sz="14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3. </a:t>
            </a:r>
            <a:r>
              <a:rPr lang="ko-KR" altLang="en-US" dirty="0">
                <a:solidFill>
                  <a:schemeClr val="accent2"/>
                </a:solidFill>
              </a:rPr>
              <a:t>이전 주 지적사항 및 수정내용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9C0532A-2339-C9CB-6862-91267D22F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67" y="1358477"/>
            <a:ext cx="7723886" cy="392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①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</a:rPr>
              <a:t>미</a:t>
            </a:r>
            <a:r>
              <a:rPr lang="ko-KR" altLang="en-US" sz="1600" b="1" dirty="0">
                <a:latin typeface="+mn-ea"/>
                <a:ea typeface="+mn-ea"/>
              </a:rPr>
              <a:t>세먼지 센서 정확도 </a:t>
            </a:r>
            <a:endParaRPr lang="en-US" altLang="ko-KR" sz="1600" b="1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E1B82C-A5F3-496A-BFDF-62C79D92F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80" y="2599963"/>
            <a:ext cx="6886206" cy="2091069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A2CDF44B-98FE-217F-9CEE-D074EC0AF0CF}"/>
              </a:ext>
            </a:extLst>
          </p:cNvPr>
          <p:cNvSpPr/>
          <p:nvPr/>
        </p:nvSpPr>
        <p:spPr bwMode="auto">
          <a:xfrm>
            <a:off x="5655733" y="2463800"/>
            <a:ext cx="2743200" cy="257386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신명조" charset="-127"/>
              <a:ea typeface="신명조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9A05AB9-4195-8E69-324C-6FBC3B7D354B}"/>
              </a:ext>
            </a:extLst>
          </p:cNvPr>
          <p:cNvSpPr/>
          <p:nvPr/>
        </p:nvSpPr>
        <p:spPr bwMode="auto">
          <a:xfrm>
            <a:off x="5139267" y="1938867"/>
            <a:ext cx="2743200" cy="3454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신명조" charset="-127"/>
              <a:ea typeface="신명조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9DEF9F-62EC-8053-04C9-5FAB10FD8EA6}"/>
              </a:ext>
            </a:extLst>
          </p:cNvPr>
          <p:cNvSpPr txBox="1"/>
          <p:nvPr/>
        </p:nvSpPr>
        <p:spPr>
          <a:xfrm>
            <a:off x="7648913" y="2136900"/>
            <a:ext cx="126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표</a:t>
            </a:r>
            <a:r>
              <a:rPr lang="en-US" altLang="ko-KR" dirty="0"/>
              <a:t>1]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5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틴커캐드">
            <a:extLst>
              <a:ext uri="{FF2B5EF4-FFF2-40B4-BE49-F238E27FC236}">
                <a16:creationId xmlns:a16="http://schemas.microsoft.com/office/drawing/2014/main" id="{69CF1DE6-F6CE-3AEC-6583-E25E8D9A6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870" y="1337723"/>
            <a:ext cx="5253320" cy="491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6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4. </a:t>
            </a:r>
            <a:r>
              <a:rPr lang="ko-KR" altLang="en-US" dirty="0">
                <a:solidFill>
                  <a:schemeClr val="accent2"/>
                </a:solidFill>
              </a:rPr>
              <a:t>프로젝트 진행사항 발표</a:t>
            </a: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0F052E20-9A4E-0135-5673-F11CE9CED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37" y="1337723"/>
            <a:ext cx="7723886" cy="392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①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ko-KR" altLang="en-US" sz="1600" b="1" dirty="0" err="1">
                <a:latin typeface="+mn-ea"/>
                <a:ea typeface="+mn-ea"/>
              </a:rPr>
              <a:t>스마트폴</a:t>
            </a:r>
            <a:r>
              <a:rPr lang="ko-KR" altLang="en-US" sz="1600" b="1" dirty="0">
                <a:latin typeface="+mn-ea"/>
                <a:ea typeface="+mn-ea"/>
              </a:rPr>
              <a:t> 회로 </a:t>
            </a:r>
            <a:endParaRPr lang="en-US" altLang="ko-KR" sz="1600" b="1" dirty="0">
              <a:latin typeface="+mn-ea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305D19-C43E-C986-F0FE-AB84BBDC221E}"/>
              </a:ext>
            </a:extLst>
          </p:cNvPr>
          <p:cNvSpPr/>
          <p:nvPr/>
        </p:nvSpPr>
        <p:spPr bwMode="auto">
          <a:xfrm>
            <a:off x="893460" y="3429000"/>
            <a:ext cx="1430931" cy="1457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신명조" charset="-127"/>
              <a:ea typeface="신명조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3246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7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4. </a:t>
            </a:r>
            <a:r>
              <a:rPr lang="ko-KR" altLang="en-US" dirty="0">
                <a:solidFill>
                  <a:schemeClr val="accent2"/>
                </a:solidFill>
              </a:rPr>
              <a:t>프로젝트 진행사항 발표</a:t>
            </a: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0F052E20-9A4E-0135-5673-F11CE9CED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37" y="1337723"/>
            <a:ext cx="7723886" cy="853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①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ko-KR" altLang="en-US" sz="1600" b="1" dirty="0" err="1">
                <a:latin typeface="+mn-ea"/>
                <a:ea typeface="+mn-ea"/>
              </a:rPr>
              <a:t>스마트폴</a:t>
            </a:r>
            <a:r>
              <a:rPr lang="ko-KR" altLang="en-US" sz="1600" b="1" dirty="0">
                <a:latin typeface="+mn-ea"/>
                <a:ea typeface="+mn-ea"/>
              </a:rPr>
              <a:t> 회로 </a:t>
            </a: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altLang="ko-KR" sz="1600" b="1" dirty="0">
                <a:latin typeface="+mn-ea"/>
                <a:ea typeface="+mn-ea"/>
              </a:rPr>
              <a:t>   - </a:t>
            </a:r>
            <a:r>
              <a:rPr lang="ko-KR" altLang="en-US" sz="1600" b="1" dirty="0">
                <a:latin typeface="+mn-ea"/>
                <a:ea typeface="+mn-ea"/>
              </a:rPr>
              <a:t>온도 디스플레이</a:t>
            </a:r>
            <a:endParaRPr lang="en-US" altLang="ko-KR" sz="1600" b="1" dirty="0">
              <a:latin typeface="+mn-ea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305D19-C43E-C986-F0FE-AB84BBDC221E}"/>
              </a:ext>
            </a:extLst>
          </p:cNvPr>
          <p:cNvSpPr/>
          <p:nvPr/>
        </p:nvSpPr>
        <p:spPr bwMode="auto">
          <a:xfrm>
            <a:off x="893460" y="3429000"/>
            <a:ext cx="1430931" cy="1457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신명조" charset="-127"/>
              <a:ea typeface="신명조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AD0EF4-63E1-5F8B-41D4-0CAAB9A9F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380" y="2336074"/>
            <a:ext cx="3455244" cy="32704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1F27AE-21D4-5027-D635-CFCE07CB4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169" y="2696336"/>
            <a:ext cx="949924" cy="9970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3508F8-CA08-155B-4C22-2D11667A2786}"/>
              </a:ext>
            </a:extLst>
          </p:cNvPr>
          <p:cNvSpPr txBox="1"/>
          <p:nvPr/>
        </p:nvSpPr>
        <p:spPr>
          <a:xfrm>
            <a:off x="1479169" y="3859897"/>
            <a:ext cx="1284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TMP36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8D6E89-D75A-B966-5C8E-2395E3E6894A}"/>
              </a:ext>
            </a:extLst>
          </p:cNvPr>
          <p:cNvSpPr txBox="1"/>
          <p:nvPr/>
        </p:nvSpPr>
        <p:spPr>
          <a:xfrm>
            <a:off x="2539840" y="2690326"/>
            <a:ext cx="949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사진</a:t>
            </a:r>
            <a:r>
              <a:rPr lang="en-US" altLang="ko-KR" sz="1400" dirty="0"/>
              <a:t>1]</a:t>
            </a:r>
            <a:endParaRPr lang="ko-KR" altLang="en-US" sz="1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17D0FCE-40C6-1565-0569-4B9D367F6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781" y="4160132"/>
            <a:ext cx="1790700" cy="18002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C86B6A-0945-1C3D-6E5C-27D2DBEC5F05}"/>
              </a:ext>
            </a:extLst>
          </p:cNvPr>
          <p:cNvSpPr txBox="1"/>
          <p:nvPr/>
        </p:nvSpPr>
        <p:spPr>
          <a:xfrm>
            <a:off x="2602661" y="4234501"/>
            <a:ext cx="824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사진</a:t>
            </a:r>
            <a:r>
              <a:rPr lang="en-US" altLang="ko-KR" sz="1400" dirty="0"/>
              <a:t>2]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61460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8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4. </a:t>
            </a:r>
            <a:r>
              <a:rPr lang="ko-KR" altLang="en-US" dirty="0">
                <a:solidFill>
                  <a:schemeClr val="accent2"/>
                </a:solidFill>
              </a:rPr>
              <a:t>프로젝트 진행사항 발표</a:t>
            </a: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0F052E20-9A4E-0135-5673-F11CE9CED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37" y="1337723"/>
            <a:ext cx="7723886" cy="853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①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ko-KR" altLang="en-US" sz="1600" b="1" dirty="0" err="1">
                <a:latin typeface="+mn-ea"/>
                <a:ea typeface="+mn-ea"/>
              </a:rPr>
              <a:t>스마트폴</a:t>
            </a:r>
            <a:r>
              <a:rPr lang="ko-KR" altLang="en-US" sz="1600" b="1" dirty="0">
                <a:latin typeface="+mn-ea"/>
                <a:ea typeface="+mn-ea"/>
              </a:rPr>
              <a:t> 회로 </a:t>
            </a: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altLang="ko-KR" sz="1600" b="1" dirty="0">
                <a:latin typeface="+mn-ea"/>
                <a:ea typeface="+mn-ea"/>
              </a:rPr>
              <a:t>   - </a:t>
            </a:r>
            <a:r>
              <a:rPr lang="ko-KR" altLang="en-US" sz="1600" b="1" dirty="0">
                <a:latin typeface="+mn-ea"/>
                <a:ea typeface="+mn-ea"/>
              </a:rPr>
              <a:t>비상벨</a:t>
            </a:r>
            <a:endParaRPr lang="en-US" altLang="ko-KR" sz="1600" b="1" dirty="0">
              <a:latin typeface="+mn-ea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305D19-C43E-C986-F0FE-AB84BBDC221E}"/>
              </a:ext>
            </a:extLst>
          </p:cNvPr>
          <p:cNvSpPr/>
          <p:nvPr/>
        </p:nvSpPr>
        <p:spPr bwMode="auto">
          <a:xfrm>
            <a:off x="893460" y="3429000"/>
            <a:ext cx="1430931" cy="1457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신명조" charset="-127"/>
              <a:ea typeface="신명조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98DF39-9B1E-8096-A67C-E9BD1D1E1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039" y="2500488"/>
            <a:ext cx="1217125" cy="16387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5B48FCE-B204-23C9-B240-08811CC95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401" y="4226674"/>
            <a:ext cx="1533487" cy="15251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4A4680-C84E-1144-4272-0E85B7F9EDA6}"/>
              </a:ext>
            </a:extLst>
          </p:cNvPr>
          <p:cNvSpPr txBox="1"/>
          <p:nvPr/>
        </p:nvSpPr>
        <p:spPr>
          <a:xfrm>
            <a:off x="2358164" y="2502367"/>
            <a:ext cx="775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사진</a:t>
            </a:r>
            <a:r>
              <a:rPr lang="en-US" altLang="ko-KR" sz="1400" dirty="0"/>
              <a:t>3]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8ED9A7-21D7-E743-BE4C-8FFEDED1AD01}"/>
              </a:ext>
            </a:extLst>
          </p:cNvPr>
          <p:cNvSpPr txBox="1"/>
          <p:nvPr/>
        </p:nvSpPr>
        <p:spPr>
          <a:xfrm>
            <a:off x="2400885" y="4306755"/>
            <a:ext cx="853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사진</a:t>
            </a:r>
            <a:r>
              <a:rPr lang="en-US" altLang="ko-KR" sz="1400" dirty="0"/>
              <a:t>4]</a:t>
            </a:r>
            <a:endParaRPr lang="ko-KR" altLang="en-US" sz="14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E9FE9AB-DC6A-05D1-704D-F0B0E3ED7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9036" y="1999970"/>
            <a:ext cx="3113148" cy="390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7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9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4. </a:t>
            </a:r>
            <a:r>
              <a:rPr lang="ko-KR" altLang="en-US" dirty="0">
                <a:solidFill>
                  <a:schemeClr val="accent2"/>
                </a:solidFill>
              </a:rPr>
              <a:t>프로젝트 진행사항 발표</a:t>
            </a: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0F052E20-9A4E-0135-5673-F11CE9CED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37" y="1337723"/>
            <a:ext cx="7723886" cy="853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①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ko-KR" altLang="en-US" sz="1600" b="1" dirty="0" err="1">
                <a:latin typeface="+mn-ea"/>
                <a:ea typeface="+mn-ea"/>
              </a:rPr>
              <a:t>스마트폴</a:t>
            </a:r>
            <a:r>
              <a:rPr lang="ko-KR" altLang="en-US" sz="1600" b="1" dirty="0">
                <a:latin typeface="+mn-ea"/>
                <a:ea typeface="+mn-ea"/>
              </a:rPr>
              <a:t> 회로 </a:t>
            </a: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altLang="ko-KR" sz="1600" b="1" dirty="0">
                <a:latin typeface="+mn-ea"/>
                <a:ea typeface="+mn-ea"/>
              </a:rPr>
              <a:t>   - </a:t>
            </a:r>
            <a:r>
              <a:rPr lang="ko-KR" altLang="en-US" sz="1600" b="1" dirty="0">
                <a:latin typeface="+mn-ea"/>
                <a:ea typeface="+mn-ea"/>
              </a:rPr>
              <a:t>가로등</a:t>
            </a:r>
            <a:endParaRPr lang="en-US" altLang="ko-KR" sz="1600" b="1" dirty="0">
              <a:latin typeface="+mn-ea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305D19-C43E-C986-F0FE-AB84BBDC221E}"/>
              </a:ext>
            </a:extLst>
          </p:cNvPr>
          <p:cNvSpPr/>
          <p:nvPr/>
        </p:nvSpPr>
        <p:spPr bwMode="auto">
          <a:xfrm>
            <a:off x="893460" y="3429000"/>
            <a:ext cx="1430931" cy="1457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신명조" charset="-127"/>
              <a:ea typeface="신명조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0080AA-9AD1-FC41-F896-BB8C01570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2399398"/>
            <a:ext cx="1430931" cy="1907908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9A9BF15B-293E-A3F9-B4C0-10CBEE930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175" y="38549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17171376">
            <a:extLst>
              <a:ext uri="{FF2B5EF4-FFF2-40B4-BE49-F238E27FC236}">
                <a16:creationId xmlns:a16="http://schemas.microsoft.com/office/drawing/2014/main" id="{BA9BEF60-8492-78D7-8D32-7B864E74C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908" y="4387125"/>
            <a:ext cx="1379105" cy="140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3C9102-EE10-753E-F598-DEBA225E0334}"/>
              </a:ext>
            </a:extLst>
          </p:cNvPr>
          <p:cNvSpPr txBox="1"/>
          <p:nvPr/>
        </p:nvSpPr>
        <p:spPr>
          <a:xfrm>
            <a:off x="1322520" y="5897843"/>
            <a:ext cx="824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백색</a:t>
            </a:r>
            <a:r>
              <a:rPr lang="en-US" altLang="ko-KR" sz="1200" dirty="0"/>
              <a:t>LED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E2DDC-CD27-07FF-2659-EB48E4AA2B29}"/>
              </a:ext>
            </a:extLst>
          </p:cNvPr>
          <p:cNvSpPr txBox="1"/>
          <p:nvPr/>
        </p:nvSpPr>
        <p:spPr>
          <a:xfrm>
            <a:off x="2324087" y="2448212"/>
            <a:ext cx="847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사진</a:t>
            </a:r>
            <a:r>
              <a:rPr lang="en-US" altLang="ko-KR" sz="1400" dirty="0"/>
              <a:t>5]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91ED07-3E5F-3C48-927A-AFC8EE715EB6}"/>
              </a:ext>
            </a:extLst>
          </p:cNvPr>
          <p:cNvSpPr txBox="1"/>
          <p:nvPr/>
        </p:nvSpPr>
        <p:spPr>
          <a:xfrm>
            <a:off x="2361326" y="4336034"/>
            <a:ext cx="982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사진</a:t>
            </a:r>
            <a:r>
              <a:rPr lang="en-US" altLang="ko-KR" sz="1400" dirty="0"/>
              <a:t>6]</a:t>
            </a:r>
            <a:endParaRPr lang="ko-KR" alt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D808D2F-B344-D54B-D277-F27594D7BD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7762" y="2345220"/>
            <a:ext cx="3957063" cy="343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3768"/>
      </p:ext>
    </p:extLst>
  </p:cSld>
  <p:clrMapOvr>
    <a:masterClrMapping/>
  </p:clrMapOvr>
</p:sld>
</file>

<file path=ppt/theme/theme1.xml><?xml version="1.0" encoding="utf-8"?>
<a:theme xmlns:a="http://schemas.openxmlformats.org/drawingml/2006/main" name="Azure">
  <a:themeElements>
    <a:clrScheme name="Azur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zure">
      <a:majorFont>
        <a:latin typeface="Times New Roman"/>
        <a:ea typeface="돋움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신명조" charset="-127"/>
            <a:ea typeface="신명조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신명조" charset="-127"/>
            <a:ea typeface="신명조" charset="-127"/>
          </a:defRPr>
        </a:defPPr>
      </a:lstStyle>
    </a:lnDef>
  </a:objectDefaults>
  <a:extraClrSchemeLst>
    <a:extraClrScheme>
      <a:clrScheme name="Az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z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Designs\Azure.pot</Template>
  <TotalTime>16361</TotalTime>
  <Words>473</Words>
  <Application>Microsoft Office PowerPoint</Application>
  <PresentationFormat>화면 슬라이드 쇼(4:3)</PresentationFormat>
  <Paragraphs>105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굴림</vt:lpstr>
      <vt:lpstr>신명조</vt:lpstr>
      <vt:lpstr>함초롬바탕</vt:lpstr>
      <vt:lpstr>Arial</vt:lpstr>
      <vt:lpstr>Times New Roman</vt:lpstr>
      <vt:lpstr>Wingdings</vt:lpstr>
      <vt:lpstr>Azure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박양재</dc:creator>
  <cp:lastModifiedBy>이태희 이태희</cp:lastModifiedBy>
  <cp:revision>456</cp:revision>
  <cp:lastPrinted>1997-07-26T06:01:56Z</cp:lastPrinted>
  <dcterms:created xsi:type="dcterms:W3CDTF">1995-06-17T23:31:02Z</dcterms:created>
  <dcterms:modified xsi:type="dcterms:W3CDTF">2022-09-19T19:01:54Z</dcterms:modified>
</cp:coreProperties>
</file>