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338" r:id="rId4"/>
    <p:sldId id="339" r:id="rId5"/>
    <p:sldId id="340" r:id="rId6"/>
    <p:sldId id="343" r:id="rId7"/>
    <p:sldId id="342" r:id="rId8"/>
    <p:sldId id="344" r:id="rId9"/>
    <p:sldId id="345" r:id="rId10"/>
    <p:sldId id="346" r:id="rId11"/>
    <p:sldId id="347" r:id="rId12"/>
    <p:sldId id="348" r:id="rId13"/>
    <p:sldId id="294" r:id="rId14"/>
    <p:sldId id="334" r:id="rId15"/>
    <p:sldId id="335" r:id="rId16"/>
    <p:sldId id="349" r:id="rId17"/>
    <p:sldId id="331" r:id="rId18"/>
    <p:sldId id="350" r:id="rId19"/>
    <p:sldId id="320" r:id="rId20"/>
    <p:sldId id="296" r:id="rId21"/>
    <p:sldId id="329" r:id="rId22"/>
    <p:sldId id="298" r:id="rId23"/>
    <p:sldId id="332" r:id="rId24"/>
    <p:sldId id="300" r:id="rId25"/>
    <p:sldId id="306" r:id="rId26"/>
    <p:sldId id="280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868"/>
    <a:srgbClr val="F9F9F9"/>
    <a:srgbClr val="1E1E1E"/>
    <a:srgbClr val="FBD1ED"/>
    <a:srgbClr val="FF0066"/>
    <a:srgbClr val="ECECEC"/>
    <a:srgbClr val="6B6B6B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79539" autoAdjust="0"/>
  </p:normalViewPr>
  <p:slideViewPr>
    <p:cSldViewPr>
      <p:cViewPr varScale="1">
        <p:scale>
          <a:sx n="119" d="100"/>
          <a:sy n="119" d="100"/>
        </p:scale>
        <p:origin x="14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pPr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9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3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78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4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7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2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90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34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05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0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48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53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24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94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4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1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4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7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24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3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4D6F-FE66-49AA-820F-E838D746DE0D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97D-B9FE-4842-989A-F9231C300678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0F7-8EEE-431D-B608-016BF2067FD2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B47-48CF-4166-8A27-F680965F68DB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3C90-6DBD-4CC8-A824-EF9002443EF8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E0F-56C4-4815-8DB4-9F616730FAD2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1D6-2BF3-427A-99EA-70BC5D44EFA4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1E5-EB2C-45F0-8F50-171155DF2CDE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72F4-09FD-434E-91BE-1B152A4CC805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107C-3CF7-4C1F-B760-52C30B3B0BFD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E2FE-9AEE-4BA9-B8FC-F83D16592931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BCCA-9E5A-4BAC-B665-33D86BAE6888}" type="datetime1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5.svg"/><Relationship Id="rId3" Type="http://schemas.openxmlformats.org/officeDocument/2006/relationships/image" Target="../media/image17.png"/><Relationship Id="rId7" Type="http://schemas.openxmlformats.org/officeDocument/2006/relationships/image" Target="../media/image9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.svg"/><Relationship Id="rId4" Type="http://schemas.openxmlformats.org/officeDocument/2006/relationships/image" Target="../media/image18.png"/><Relationship Id="rId9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32929" y="2068854"/>
            <a:ext cx="6094166" cy="1006952"/>
            <a:chOff x="1842388" y="1851670"/>
            <a:chExt cx="5289078" cy="1006952"/>
          </a:xfrm>
        </p:grpSpPr>
        <p:sp>
          <p:nvSpPr>
            <p:cNvPr id="4" name="TextBox 3"/>
            <p:cNvSpPr txBox="1"/>
            <p:nvPr/>
          </p:nvSpPr>
          <p:spPr>
            <a:xfrm>
              <a:off x="2152094" y="1851670"/>
              <a:ext cx="19774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종합 프로젝트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2388" y="2211710"/>
              <a:ext cx="493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: IoT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기반 </a:t>
              </a:r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스마트폴을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활용한 교통 임베디드 시스템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: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143358" y="2643178"/>
              <a:ext cx="35622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342195" y="2643178"/>
              <a:ext cx="2175825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43126" y="2643178"/>
              <a:ext cx="1988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김진영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최현훈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최민창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이태희</a:t>
              </a: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979712" y="2356306"/>
            <a:ext cx="380864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13249" y="2356306"/>
            <a:ext cx="2507023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D4D85-19F8-B6EB-1C25-1CD16D4F638A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79E15-C4AE-8E32-D1D4-9B7BEFA37017}"/>
              </a:ext>
            </a:extLst>
          </p:cNvPr>
          <p:cNvSpPr txBox="1"/>
          <p:nvPr/>
        </p:nvSpPr>
        <p:spPr>
          <a:xfrm>
            <a:off x="611560" y="1332703"/>
            <a:ext cx="82089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차량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좌회전 </a:t>
            </a:r>
            <a:r>
              <a:rPr lang="ko-KR" altLang="en-US" sz="1200">
                <a:latin typeface="+mn-ea"/>
              </a:rPr>
              <a:t>감응신호 무게센서 인식시 </a:t>
            </a:r>
            <a:r>
              <a:rPr lang="ko-KR" altLang="en-US" sz="1200" dirty="0">
                <a:latin typeface="+mn-ea"/>
              </a:rPr>
              <a:t>좌회전 신호 점등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교통정체 인식 무게센서까지 차량 </a:t>
            </a:r>
            <a:r>
              <a:rPr lang="ko-KR" altLang="en-US" sz="1200" dirty="0" err="1">
                <a:latin typeface="+mn-ea"/>
              </a:rPr>
              <a:t>도달시</a:t>
            </a:r>
            <a:r>
              <a:rPr lang="ko-KR" altLang="en-US" sz="1200" dirty="0">
                <a:latin typeface="+mn-ea"/>
              </a:rPr>
              <a:t> 직전신호 </a:t>
            </a:r>
            <a:r>
              <a:rPr lang="en-US" altLang="ko-KR" sz="1200" dirty="0">
                <a:latin typeface="+mn-ea"/>
              </a:rPr>
              <a:t>15</a:t>
            </a:r>
            <a:r>
              <a:rPr lang="ko-KR" altLang="en-US" sz="1200" dirty="0">
                <a:latin typeface="+mn-ea"/>
              </a:rPr>
              <a:t>초간 추가점등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정체가 완화되지 </a:t>
            </a:r>
            <a:r>
              <a:rPr lang="ko-KR" altLang="en-US" sz="1200" dirty="0" err="1">
                <a:latin typeface="+mn-ea"/>
              </a:rPr>
              <a:t>않을시</a:t>
            </a:r>
            <a:r>
              <a:rPr lang="ko-KR" altLang="en-US" sz="1200" dirty="0">
                <a:latin typeface="+mn-ea"/>
              </a:rPr>
              <a:t> 직진신호 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초 추가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최대</a:t>
            </a:r>
            <a:r>
              <a:rPr lang="en-US" altLang="ko-KR" sz="1200" dirty="0">
                <a:latin typeface="+mn-ea"/>
              </a:rPr>
              <a:t>30</a:t>
            </a:r>
            <a:r>
              <a:rPr lang="ko-KR" altLang="en-US" sz="1200" dirty="0">
                <a:latin typeface="+mn-ea"/>
              </a:rPr>
              <a:t>초까지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정체가 </a:t>
            </a:r>
            <a:r>
              <a:rPr lang="ko-KR" altLang="en-US" sz="1200" dirty="0" err="1">
                <a:latin typeface="+mn-ea"/>
              </a:rPr>
              <a:t>완화될시</a:t>
            </a:r>
            <a:r>
              <a:rPr lang="ko-KR" altLang="en-US" sz="1200" dirty="0">
                <a:latin typeface="+mn-ea"/>
              </a:rPr>
              <a:t> 정상신호체계 복귀</a:t>
            </a:r>
            <a:endParaRPr lang="en-US" altLang="ko-KR" sz="1200" dirty="0">
              <a:latin typeface="+mn-ea"/>
            </a:endParaRPr>
          </a:p>
          <a:p>
            <a:pPr lvl="2"/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미세먼지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날씨 확인기능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 err="1">
                <a:latin typeface="+mn-ea"/>
              </a:rPr>
              <a:t>스마트폴에</a:t>
            </a:r>
            <a:r>
              <a:rPr lang="ko-KR" altLang="en-US" sz="1200" dirty="0">
                <a:latin typeface="+mn-ea"/>
              </a:rPr>
              <a:t> 장착된 디스플레이를 통한 현 지역 날씨 및 미세먼지 실시간 확인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4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D4D85-19F8-B6EB-1C25-1CD16D4F638A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79E15-C4AE-8E32-D1D4-9B7BEFA37017}"/>
              </a:ext>
            </a:extLst>
          </p:cNvPr>
          <p:cNvSpPr txBox="1"/>
          <p:nvPr/>
        </p:nvSpPr>
        <p:spPr>
          <a:xfrm>
            <a:off x="611560" y="1332703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보행자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 err="1">
                <a:latin typeface="+mn-ea"/>
              </a:rPr>
              <a:t>스마트폴</a:t>
            </a:r>
            <a:r>
              <a:rPr lang="ko-KR" altLang="en-US" sz="1200" dirty="0">
                <a:latin typeface="+mn-ea"/>
              </a:rPr>
              <a:t> 주변 </a:t>
            </a:r>
            <a:r>
              <a:rPr lang="en-US" altLang="ko-KR" sz="1200" dirty="0">
                <a:latin typeface="+mn-ea"/>
              </a:rPr>
              <a:t>Wi-Fi </a:t>
            </a:r>
            <a:r>
              <a:rPr lang="ko-KR" altLang="en-US" sz="1200" dirty="0">
                <a:latin typeface="+mn-ea"/>
              </a:rPr>
              <a:t>서비스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스마트폰 충전시스템</a:t>
            </a:r>
            <a:r>
              <a:rPr lang="en-US" altLang="ko-KR" sz="1200" dirty="0">
                <a:latin typeface="+mn-ea"/>
              </a:rPr>
              <a:t>(USB-C)</a:t>
            </a: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비상벨 시스템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비상벨 </a:t>
            </a:r>
            <a:r>
              <a:rPr lang="ko-KR" altLang="en-US" sz="1200" dirty="0" err="1">
                <a:latin typeface="+mn-ea"/>
              </a:rPr>
              <a:t>작동시</a:t>
            </a:r>
            <a:r>
              <a:rPr lang="ko-KR" altLang="en-US" sz="1200" dirty="0">
                <a:latin typeface="+mn-ea"/>
              </a:rPr>
              <a:t> 응급구조요청 소리재생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인근 경찰서로 정보이관 및 긴급차량우선 신호체계 적용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미세먼지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날씨 확인기능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 err="1">
                <a:latin typeface="+mn-ea"/>
              </a:rPr>
              <a:t>스마트폴에</a:t>
            </a:r>
            <a:r>
              <a:rPr lang="ko-KR" altLang="en-US" sz="1200" dirty="0">
                <a:latin typeface="+mn-ea"/>
              </a:rPr>
              <a:t> 장착된 디스플레이를 통한 현 지역 날씨 및 미세먼지 실시간 확인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3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979E15-C4AE-8E32-D1D4-9B7BEFA37017}"/>
              </a:ext>
            </a:extLst>
          </p:cNvPr>
          <p:cNvSpPr txBox="1"/>
          <p:nvPr/>
        </p:nvSpPr>
        <p:spPr>
          <a:xfrm>
            <a:off x="683568" y="1003193"/>
            <a:ext cx="82089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관리자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 err="1">
                <a:latin typeface="+mn-ea"/>
              </a:rPr>
              <a:t>스마트폴</a:t>
            </a:r>
            <a:r>
              <a:rPr lang="ko-KR" altLang="en-US" sz="1200" dirty="0">
                <a:latin typeface="+mn-ea"/>
              </a:rPr>
              <a:t> 관리기능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미세먼지 센서 상태확인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 err="1">
                <a:latin typeface="+mn-ea"/>
              </a:rPr>
              <a:t>온습도센서</a:t>
            </a:r>
            <a:r>
              <a:rPr lang="ko-KR" altLang="en-US" sz="1200" dirty="0">
                <a:latin typeface="+mn-ea"/>
              </a:rPr>
              <a:t> 상태확인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디스플레이 상태확인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en-US" altLang="ko-KR" sz="1200" dirty="0">
                <a:latin typeface="+mn-ea"/>
              </a:rPr>
              <a:t>Wi-Fi </a:t>
            </a:r>
            <a:r>
              <a:rPr lang="ko-KR" altLang="en-US" sz="1200" dirty="0">
                <a:latin typeface="+mn-ea"/>
              </a:rPr>
              <a:t>공유기 상태확인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무게센서 상태확인 및 </a:t>
            </a:r>
            <a:r>
              <a:rPr lang="ko-KR" altLang="en-US" sz="1200" dirty="0" err="1">
                <a:latin typeface="+mn-ea"/>
              </a:rPr>
              <a:t>고장시</a:t>
            </a:r>
            <a:r>
              <a:rPr lang="ko-KR" altLang="en-US" sz="1200" dirty="0">
                <a:latin typeface="+mn-ea"/>
              </a:rPr>
              <a:t> 일반 신호체계 임시전환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모니터링 서비스기능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en-US" altLang="ko-KR" sz="1200" dirty="0">
                <a:latin typeface="+mn-ea"/>
              </a:rPr>
              <a:t>Wi-Fi</a:t>
            </a:r>
            <a:r>
              <a:rPr lang="ko-KR" altLang="en-US" sz="1200" dirty="0">
                <a:latin typeface="+mn-ea"/>
              </a:rPr>
              <a:t>사용자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일일 감응신호 대기자 현황</a:t>
            </a:r>
            <a:endParaRPr lang="en-US" altLang="ko-KR" sz="1200" dirty="0">
              <a:latin typeface="+mn-ea"/>
            </a:endParaRPr>
          </a:p>
          <a:p>
            <a:pPr lvl="2"/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주도로 정체시간대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일일 미세먼지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온습도</a:t>
            </a:r>
            <a:r>
              <a:rPr lang="ko-KR" altLang="en-US" sz="1200" dirty="0">
                <a:latin typeface="+mn-ea"/>
              </a:rPr>
              <a:t> 그래프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D4D85-19F8-B6EB-1C25-1CD16D4F638A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4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3397954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스마트폴을 활용한 교통 임베디드 시스템 </a:t>
            </a:r>
            <a:r>
              <a:rPr lang="en-US" altLang="ko-KR"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6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DE9AAE-C8B7-4671-B231-5933FCAD8D72}"/>
              </a:ext>
            </a:extLst>
          </p:cNvPr>
          <p:cNvGrpSpPr/>
          <p:nvPr/>
        </p:nvGrpSpPr>
        <p:grpSpPr>
          <a:xfrm>
            <a:off x="3321992" y="1773280"/>
            <a:ext cx="2500015" cy="2500015"/>
            <a:chOff x="6916786" y="2180703"/>
            <a:chExt cx="1111597" cy="111159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635E6E7-6450-4AA7-BDDA-423B29FA91A3}"/>
                </a:ext>
              </a:extLst>
            </p:cNvPr>
            <p:cNvSpPr/>
            <p:nvPr/>
          </p:nvSpPr>
          <p:spPr>
            <a:xfrm>
              <a:off x="7328568" y="2356066"/>
              <a:ext cx="288032" cy="2262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1349E72-8E13-4689-8EDB-BED886E9B3DC}"/>
                </a:ext>
              </a:extLst>
            </p:cNvPr>
            <p:cNvSpPr/>
            <p:nvPr/>
          </p:nvSpPr>
          <p:spPr>
            <a:xfrm>
              <a:off x="7320358" y="2623388"/>
              <a:ext cx="288032" cy="22622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4C01279-2B8D-4925-8AC9-8AB5E94793C8}"/>
                </a:ext>
              </a:extLst>
            </p:cNvPr>
            <p:cNvSpPr/>
            <p:nvPr/>
          </p:nvSpPr>
          <p:spPr>
            <a:xfrm>
              <a:off x="7328568" y="2890710"/>
              <a:ext cx="288032" cy="22622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래픽 19" descr="신호등 단색으로 채워진">
              <a:extLst>
                <a:ext uri="{FF2B5EF4-FFF2-40B4-BE49-F238E27FC236}">
                  <a16:creationId xmlns:a16="http://schemas.microsoft.com/office/drawing/2014/main" id="{D04905D3-5E49-4A67-83B4-04CD8F00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6786" y="2180703"/>
              <a:ext cx="1111597" cy="111159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B091143-70DE-46D9-A83F-875042D0866C}"/>
              </a:ext>
            </a:extLst>
          </p:cNvPr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신호체계 구현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>
                <a:latin typeface="+mn-ea"/>
              </a:rPr>
              <a:t>기존 교통 신호체계 구현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482A6-B918-43DD-B7DA-4D482E3695D1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10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무게센서를 이용한 좌회전 신호 제어 알고리즘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>
                <a:latin typeface="+mn-ea"/>
              </a:rPr>
              <a:t>좌회전 통행량이 </a:t>
            </a:r>
            <a:r>
              <a:rPr lang="ko-KR" altLang="en-US" sz="1200" dirty="0">
                <a:latin typeface="+mn-ea"/>
              </a:rPr>
              <a:t>적은 도로에서의 </a:t>
            </a:r>
            <a:r>
              <a:rPr lang="ko-KR" altLang="en-US" sz="1200">
                <a:latin typeface="+mn-ea"/>
              </a:rPr>
              <a:t>효율적인 신호관리</a:t>
            </a:r>
            <a:endParaRPr lang="en-US" altLang="ko-KR" sz="120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>
                <a:latin typeface="+mn-ea"/>
              </a:rPr>
              <a:t>무게 센서를 이용하여 좌회전 차로의 실시간 수요를 확인하고 신호 배정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BAB28-E1DA-1143-40FC-56E510F7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34" y="2012853"/>
            <a:ext cx="4149820" cy="2791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5A3EA0-CEFE-A247-DA57-799CC834AC22}"/>
              </a:ext>
            </a:extLst>
          </p:cNvPr>
          <p:cNvSpPr txBox="1"/>
          <p:nvPr/>
        </p:nvSpPr>
        <p:spPr>
          <a:xfrm>
            <a:off x="2195736" y="4526999"/>
            <a:ext cx="104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 err="1"/>
              <a:t>좌측판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DE5E5D7-910E-2349-1D3E-0E6C55559B25}"/>
              </a:ext>
            </a:extLst>
          </p:cNvPr>
          <p:cNvSpPr/>
          <p:nvPr/>
        </p:nvSpPr>
        <p:spPr>
          <a:xfrm>
            <a:off x="719878" y="3012381"/>
            <a:ext cx="792088" cy="79208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무게센서</a:t>
            </a:r>
          </a:p>
        </p:txBody>
      </p:sp>
      <p:pic>
        <p:nvPicPr>
          <p:cNvPr id="15" name="그래픽 14" descr="오른쪽 화살표 단색으로 채워진">
            <a:extLst>
              <a:ext uri="{FF2B5EF4-FFF2-40B4-BE49-F238E27FC236}">
                <a16:creationId xmlns:a16="http://schemas.microsoft.com/office/drawing/2014/main" id="{3F10249A-4062-00DD-F598-EE49024AA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5396" y="3119720"/>
            <a:ext cx="577410" cy="577410"/>
          </a:xfrm>
          <a:prstGeom prst="rect">
            <a:avLst/>
          </a:prstGeom>
        </p:spPr>
      </p:pic>
      <p:pic>
        <p:nvPicPr>
          <p:cNvPr id="16" name="그래픽 15" descr="오른쪽 화살표 단색으로 채워진">
            <a:extLst>
              <a:ext uri="{FF2B5EF4-FFF2-40B4-BE49-F238E27FC236}">
                <a16:creationId xmlns:a16="http://schemas.microsoft.com/office/drawing/2014/main" id="{D8BF779C-5D8C-6A61-AB2D-48FDD7AC5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4208" y="3119720"/>
            <a:ext cx="577410" cy="57741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3B8F39-EC83-3FCB-5A06-C66B920EF17B}"/>
              </a:ext>
            </a:extLst>
          </p:cNvPr>
          <p:cNvGrpSpPr/>
          <p:nvPr/>
        </p:nvGrpSpPr>
        <p:grpSpPr>
          <a:xfrm>
            <a:off x="6916786" y="2180703"/>
            <a:ext cx="1111597" cy="1111597"/>
            <a:chOff x="6916786" y="2180703"/>
            <a:chExt cx="1111597" cy="111159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22C4007-4C90-DDE7-ADD6-8CB5B459C8D8}"/>
                </a:ext>
              </a:extLst>
            </p:cNvPr>
            <p:cNvSpPr/>
            <p:nvPr/>
          </p:nvSpPr>
          <p:spPr>
            <a:xfrm>
              <a:off x="7328568" y="2356066"/>
              <a:ext cx="288032" cy="2262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7C81BBA-DE3C-7285-E232-3103B2AC3048}"/>
                </a:ext>
              </a:extLst>
            </p:cNvPr>
            <p:cNvSpPr/>
            <p:nvPr/>
          </p:nvSpPr>
          <p:spPr>
            <a:xfrm>
              <a:off x="7320358" y="2623388"/>
              <a:ext cx="288032" cy="22622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249A83A-5F6C-FCC7-DC38-E478E1672428}"/>
                </a:ext>
              </a:extLst>
            </p:cNvPr>
            <p:cNvSpPr/>
            <p:nvPr/>
          </p:nvSpPr>
          <p:spPr>
            <a:xfrm>
              <a:off x="7328568" y="2890710"/>
              <a:ext cx="288032" cy="22622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래픽 28" descr="신호등 단색으로 채워진">
              <a:extLst>
                <a:ext uri="{FF2B5EF4-FFF2-40B4-BE49-F238E27FC236}">
                  <a16:creationId xmlns:a16="http://schemas.microsoft.com/office/drawing/2014/main" id="{E39A1439-0F06-2ECA-A5D8-4AA9C44D0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16786" y="2180703"/>
              <a:ext cx="1111597" cy="1111597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8BE3F1-D807-4444-936D-C9C815502327}"/>
              </a:ext>
            </a:extLst>
          </p:cNvPr>
          <p:cNvGrpSpPr/>
          <p:nvPr/>
        </p:nvGrpSpPr>
        <p:grpSpPr>
          <a:xfrm>
            <a:off x="7226215" y="3292299"/>
            <a:ext cx="1316868" cy="1316868"/>
            <a:chOff x="7184093" y="3170113"/>
            <a:chExt cx="1316868" cy="131686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68648ED-1EE5-2456-BC5B-8F5B3C4A67FF}"/>
                </a:ext>
              </a:extLst>
            </p:cNvPr>
            <p:cNvGrpSpPr/>
            <p:nvPr/>
          </p:nvGrpSpPr>
          <p:grpSpPr>
            <a:xfrm>
              <a:off x="7184093" y="3170113"/>
              <a:ext cx="1316868" cy="1316868"/>
              <a:chOff x="7740352" y="3075806"/>
              <a:chExt cx="914400" cy="91440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91B2B65-F694-DE60-7682-EE599B7FF96E}"/>
                  </a:ext>
                </a:extLst>
              </p:cNvPr>
              <p:cNvSpPr/>
              <p:nvPr/>
            </p:nvSpPr>
            <p:spPr>
              <a:xfrm>
                <a:off x="7884368" y="3119720"/>
                <a:ext cx="616593" cy="68474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래픽 19" descr="불 켜기 단색으로 채워진">
                <a:extLst>
                  <a:ext uri="{FF2B5EF4-FFF2-40B4-BE49-F238E27FC236}">
                    <a16:creationId xmlns:a16="http://schemas.microsoft.com/office/drawing/2014/main" id="{23906E31-4564-CD2E-69A8-55EB7FC51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40352" y="3075806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31" name="그래픽 30" descr="왼쪽 화살표가 있는 원 단색으로 채워진">
              <a:extLst>
                <a:ext uri="{FF2B5EF4-FFF2-40B4-BE49-F238E27FC236}">
                  <a16:creationId xmlns:a16="http://schemas.microsoft.com/office/drawing/2014/main" id="{5E1D41C6-632A-DBCC-4974-C0C30E8C2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37692" y="3388782"/>
              <a:ext cx="783755" cy="783755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60D4D85-19F8-B6EB-1C25-1CD16D4F638A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0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96E49E6-6EAD-77CC-88F1-314B08269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13" y="2012852"/>
            <a:ext cx="4149820" cy="279114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무게센서를 이용한 신호제어 알고리즘 </a:t>
            </a: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>
                <a:latin typeface="+mn-ea"/>
              </a:rPr>
              <a:t>통행량이 </a:t>
            </a:r>
            <a:r>
              <a:rPr lang="ko-KR" altLang="en-US" sz="1200" dirty="0">
                <a:latin typeface="+mn-ea"/>
              </a:rPr>
              <a:t>많은 도로에서의 효율적인 신호관리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BC99A-62BA-E342-7C1D-3B717196451F}"/>
              </a:ext>
            </a:extLst>
          </p:cNvPr>
          <p:cNvSpPr txBox="1"/>
          <p:nvPr/>
        </p:nvSpPr>
        <p:spPr>
          <a:xfrm>
            <a:off x="2227213" y="4526999"/>
            <a:ext cx="104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 err="1"/>
              <a:t>우측판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386DFE-CF1D-4DF6-3BEA-A7222F6949FA}"/>
              </a:ext>
            </a:extLst>
          </p:cNvPr>
          <p:cNvSpPr/>
          <p:nvPr/>
        </p:nvSpPr>
        <p:spPr>
          <a:xfrm>
            <a:off x="719878" y="3012381"/>
            <a:ext cx="792088" cy="79208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무게센서</a:t>
            </a:r>
          </a:p>
        </p:txBody>
      </p:sp>
      <p:pic>
        <p:nvPicPr>
          <p:cNvPr id="16" name="그래픽 15" descr="오른쪽 화살표 단색으로 채워진">
            <a:extLst>
              <a:ext uri="{FF2B5EF4-FFF2-40B4-BE49-F238E27FC236}">
                <a16:creationId xmlns:a16="http://schemas.microsoft.com/office/drawing/2014/main" id="{8C0313B7-E508-B9F6-06A8-5D346DDA6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5396" y="3119720"/>
            <a:ext cx="577410" cy="577410"/>
          </a:xfrm>
          <a:prstGeom prst="rect">
            <a:avLst/>
          </a:prstGeom>
        </p:spPr>
      </p:pic>
      <p:pic>
        <p:nvPicPr>
          <p:cNvPr id="20" name="그래픽 19" descr="오른쪽 화살표 단색으로 채워진">
            <a:extLst>
              <a:ext uri="{FF2B5EF4-FFF2-40B4-BE49-F238E27FC236}">
                <a16:creationId xmlns:a16="http://schemas.microsoft.com/office/drawing/2014/main" id="{537C2EB5-D806-8B1B-96FD-0C027534A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208" y="3119720"/>
            <a:ext cx="577410" cy="57741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0EA069-1613-3960-DC01-9AE0D4B1579D}"/>
              </a:ext>
            </a:extLst>
          </p:cNvPr>
          <p:cNvGrpSpPr/>
          <p:nvPr/>
        </p:nvGrpSpPr>
        <p:grpSpPr>
          <a:xfrm>
            <a:off x="7021618" y="3257256"/>
            <a:ext cx="1299903" cy="1318306"/>
            <a:chOff x="7740352" y="3075806"/>
            <a:chExt cx="914400" cy="9144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D7EE648-0741-D399-1506-367862E0F81C}"/>
                </a:ext>
              </a:extLst>
            </p:cNvPr>
            <p:cNvSpPr/>
            <p:nvPr/>
          </p:nvSpPr>
          <p:spPr>
            <a:xfrm>
              <a:off x="7884368" y="3119720"/>
              <a:ext cx="616593" cy="6847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불 켜기 단색으로 채워진">
              <a:extLst>
                <a:ext uri="{FF2B5EF4-FFF2-40B4-BE49-F238E27FC236}">
                  <a16:creationId xmlns:a16="http://schemas.microsoft.com/office/drawing/2014/main" id="{1E951337-5544-9BE9-1D6C-0B814372B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0352" y="3075806"/>
              <a:ext cx="914400" cy="91440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24252AC-111C-88C8-D40E-B47E5EE79162}"/>
              </a:ext>
            </a:extLst>
          </p:cNvPr>
          <p:cNvSpPr txBox="1"/>
          <p:nvPr/>
        </p:nvSpPr>
        <p:spPr>
          <a:xfrm>
            <a:off x="8071874" y="4068679"/>
            <a:ext cx="110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+sec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A666DF0-0BCF-EACC-0AAB-F326399CEF46}"/>
              </a:ext>
            </a:extLst>
          </p:cNvPr>
          <p:cNvGrpSpPr/>
          <p:nvPr/>
        </p:nvGrpSpPr>
        <p:grpSpPr>
          <a:xfrm>
            <a:off x="6916786" y="2180703"/>
            <a:ext cx="1111597" cy="1111597"/>
            <a:chOff x="6916786" y="2180703"/>
            <a:chExt cx="1111597" cy="1111597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7279C52-0982-3ACF-032B-86CF6FBD3C8B}"/>
                </a:ext>
              </a:extLst>
            </p:cNvPr>
            <p:cNvSpPr/>
            <p:nvPr/>
          </p:nvSpPr>
          <p:spPr>
            <a:xfrm>
              <a:off x="7328568" y="2356066"/>
              <a:ext cx="288032" cy="2262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5D09251-6523-3A53-38D9-8715FE7570A5}"/>
                </a:ext>
              </a:extLst>
            </p:cNvPr>
            <p:cNvSpPr/>
            <p:nvPr/>
          </p:nvSpPr>
          <p:spPr>
            <a:xfrm>
              <a:off x="7320358" y="2623388"/>
              <a:ext cx="288032" cy="22622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EE0D8F9-211E-67C3-20C6-BBD010472254}"/>
                </a:ext>
              </a:extLst>
            </p:cNvPr>
            <p:cNvSpPr/>
            <p:nvPr/>
          </p:nvSpPr>
          <p:spPr>
            <a:xfrm>
              <a:off x="7328568" y="2890710"/>
              <a:ext cx="288032" cy="22622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래픽 27" descr="신호등 단색으로 채워진">
              <a:extLst>
                <a:ext uri="{FF2B5EF4-FFF2-40B4-BE49-F238E27FC236}">
                  <a16:creationId xmlns:a16="http://schemas.microsoft.com/office/drawing/2014/main" id="{F9E8D619-ECE8-61EF-F513-4B47814B0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16786" y="2180703"/>
              <a:ext cx="1111597" cy="1111597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C01F290-D2D1-C25E-7C68-13EF49139F5C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9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D115BF-E074-4986-A198-CCD301F48C72}"/>
              </a:ext>
            </a:extLst>
          </p:cNvPr>
          <p:cNvSpPr/>
          <p:nvPr/>
        </p:nvSpPr>
        <p:spPr>
          <a:xfrm>
            <a:off x="728295" y="3555801"/>
            <a:ext cx="792088" cy="79208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먼지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센서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그래픽 19" descr="오른쪽 화살표 단색으로 채워진">
            <a:extLst>
              <a:ext uri="{FF2B5EF4-FFF2-40B4-BE49-F238E27FC236}">
                <a16:creationId xmlns:a16="http://schemas.microsoft.com/office/drawing/2014/main" id="{4F741BB1-301B-4AEA-A8C8-CDBF5BD32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3697130"/>
            <a:ext cx="577410" cy="577410"/>
          </a:xfrm>
          <a:prstGeom prst="rect">
            <a:avLst/>
          </a:prstGeom>
        </p:spPr>
      </p:pic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625A7063-1231-4929-9DA5-EADB90E801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35" y="2084860"/>
            <a:ext cx="4872502" cy="2647130"/>
          </a:xfrm>
          <a:prstGeom prst="rect">
            <a:avLst/>
          </a:prstGeom>
        </p:spPr>
      </p:pic>
      <p:pic>
        <p:nvPicPr>
          <p:cNvPr id="22" name="그래픽 21" descr="오른쪽 화살표 단색으로 채워진">
            <a:extLst>
              <a:ext uri="{FF2B5EF4-FFF2-40B4-BE49-F238E27FC236}">
                <a16:creationId xmlns:a16="http://schemas.microsoft.com/office/drawing/2014/main" id="{E4AD0E79-AAAE-49E3-94E8-952845A9E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2571750"/>
            <a:ext cx="577410" cy="57741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BE0AC1-9800-44A7-9731-2EB82AA13194}"/>
              </a:ext>
            </a:extLst>
          </p:cNvPr>
          <p:cNvGrpSpPr/>
          <p:nvPr/>
        </p:nvGrpSpPr>
        <p:grpSpPr>
          <a:xfrm>
            <a:off x="393210" y="2475860"/>
            <a:ext cx="1445423" cy="792088"/>
            <a:chOff x="393210" y="2475860"/>
            <a:chExt cx="1445423" cy="79208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C74B390-DA53-44B1-ADE1-C3B9DC41153D}"/>
                </a:ext>
              </a:extLst>
            </p:cNvPr>
            <p:cNvSpPr/>
            <p:nvPr/>
          </p:nvSpPr>
          <p:spPr>
            <a:xfrm>
              <a:off x="719878" y="2475860"/>
              <a:ext cx="792088" cy="792088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60426F-9C02-41FA-94FC-7AF81B725F5D}"/>
                </a:ext>
              </a:extLst>
            </p:cNvPr>
            <p:cNvSpPr txBox="1"/>
            <p:nvPr/>
          </p:nvSpPr>
          <p:spPr>
            <a:xfrm>
              <a:off x="393210" y="2554366"/>
              <a:ext cx="14454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온습도</a:t>
              </a:r>
              <a:endParaRPr lang="en-US" altLang="ko-KR"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센서</a:t>
              </a:r>
              <a:endParaRPr lang="ko-KR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C58B6C7-5BBB-4D3F-8FAF-2AE17D8363F0}"/>
              </a:ext>
            </a:extLst>
          </p:cNvPr>
          <p:cNvSpPr txBox="1"/>
          <p:nvPr/>
        </p:nvSpPr>
        <p:spPr>
          <a:xfrm>
            <a:off x="611560" y="1176537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 스마트폴 온 </a:t>
            </a:r>
            <a:r>
              <a:rPr lang="en-US" altLang="ko-KR" sz="1200">
                <a:latin typeface="+mn-ea"/>
              </a:rPr>
              <a:t>• </a:t>
            </a:r>
            <a:r>
              <a:rPr lang="ko-KR" altLang="en-US" sz="1200">
                <a:latin typeface="+mn-ea"/>
              </a:rPr>
              <a:t>습도</a:t>
            </a:r>
            <a:r>
              <a:rPr lang="en-US" altLang="ko-KR" sz="1200">
                <a:latin typeface="+mn-ea"/>
              </a:rPr>
              <a:t>•</a:t>
            </a:r>
            <a:r>
              <a:rPr lang="ko-KR" altLang="en-US" sz="1200">
                <a:latin typeface="+mn-ea"/>
              </a:rPr>
              <a:t> 먼지 측정 및 </a:t>
            </a:r>
            <a:r>
              <a:rPr lang="en-US" altLang="ko-KR" sz="1200">
                <a:latin typeface="+mn-ea"/>
              </a:rPr>
              <a:t>LED </a:t>
            </a:r>
            <a:r>
              <a:rPr lang="ko-KR" altLang="en-US" sz="1200">
                <a:latin typeface="+mn-ea"/>
              </a:rPr>
              <a:t>화면 표시 기능</a:t>
            </a:r>
            <a:endParaRPr lang="ko-KR" altLang="en-US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>
                <a:latin typeface="+mn-ea"/>
              </a:rPr>
              <a:t>온습도 센서와 먼지 센서를 이용하여 데이터를 수집하고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디스플레이를 통해 표시</a:t>
            </a:r>
            <a:endParaRPr lang="en-US" altLang="ko-KR" sz="120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>
                <a:latin typeface="+mn-ea"/>
              </a:rPr>
              <a:t>보행자 이동에 영향을 주지 않는 높이에 설치 하여 온습도 정보 이외에 다른 정보제공 창구로 활용가능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5610B-0DCB-4000-9C83-C12BB878EEBC}"/>
              </a:ext>
            </a:extLst>
          </p:cNvPr>
          <p:cNvSpPr txBox="1"/>
          <p:nvPr/>
        </p:nvSpPr>
        <p:spPr>
          <a:xfrm>
            <a:off x="5148064" y="2944782"/>
            <a:ext cx="196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🌡</a:t>
            </a:r>
            <a:r>
              <a:rPr lang="en-US" altLang="ko-KR"/>
              <a:t>: 00°C  </a:t>
            </a:r>
            <a:r>
              <a:rPr lang="ko-KR" altLang="en-US"/>
              <a:t>💧</a:t>
            </a:r>
            <a:r>
              <a:rPr lang="en-US" altLang="ko-KR"/>
              <a:t>:00% </a:t>
            </a:r>
          </a:p>
          <a:p>
            <a:r>
              <a:rPr lang="ko-KR" altLang="en-US"/>
              <a:t>💨</a:t>
            </a:r>
            <a:r>
              <a:rPr lang="en-US" altLang="ko-KR"/>
              <a:t>: 00㎍/㎥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17</a:t>
            </a:r>
            <a:endParaRPr lang="ko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8A69632A-F6D6-4555-83F5-BB48553F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49" y="2042015"/>
            <a:ext cx="4872502" cy="2647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B99AD3-7AD0-4FB0-9DA6-FCB5E11DF9DD}"/>
              </a:ext>
            </a:extLst>
          </p:cNvPr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스마트폴에 비상벨 기능 통합</a:t>
            </a:r>
            <a:endParaRPr lang="ko-KR" altLang="en-US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>
                <a:latin typeface="+mn-ea"/>
              </a:rPr>
              <a:t>기존 분리되어있던 비상벨 기능을 스마트폴에 통합하여 일괄 관리 가능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7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18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988BE6E-79BD-41CC-BDB0-776E701F2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01516"/>
            <a:ext cx="4251494" cy="2952328"/>
          </a:xfrm>
          <a:prstGeom prst="rect">
            <a:avLst/>
          </a:prstGeom>
        </p:spPr>
      </p:pic>
      <p:pic>
        <p:nvPicPr>
          <p:cNvPr id="12" name="그림 11" descr="텍스트, 하늘, 실외이(가) 표시된 사진&#10;&#10;자동 생성된 설명">
            <a:extLst>
              <a:ext uri="{FF2B5EF4-FFF2-40B4-BE49-F238E27FC236}">
                <a16:creationId xmlns:a16="http://schemas.microsoft.com/office/drawing/2014/main" id="{3BC8B204-0847-44A7-83EE-824A14E6EB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85" y="1801516"/>
            <a:ext cx="4346177" cy="29523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CEDE28-F3C4-46FF-9BB8-E2CE30432609}"/>
              </a:ext>
            </a:extLst>
          </p:cNvPr>
          <p:cNvSpPr txBox="1"/>
          <p:nvPr/>
        </p:nvSpPr>
        <p:spPr>
          <a:xfrm>
            <a:off x="611560" y="10669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스마트폴 와이파이 기능 통합</a:t>
            </a:r>
            <a:endParaRPr lang="ko-KR" altLang="en-US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>
                <a:latin typeface="+mn-ea"/>
              </a:rPr>
              <a:t>견고한 공공 와이파이 서비스를 구축하는데 주요한 도시 인프라로 활용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0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3446" y="1360538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450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373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448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96" y="2561444"/>
            <a:ext cx="19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68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82599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31206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14334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389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75222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64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58350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814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148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02366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30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612D9-9513-47C0-9FCB-18C659CABCEF}"/>
              </a:ext>
            </a:extLst>
          </p:cNvPr>
          <p:cNvSpPr/>
          <p:nvPr/>
        </p:nvSpPr>
        <p:spPr>
          <a:xfrm>
            <a:off x="755576" y="2856796"/>
            <a:ext cx="784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2p-6p</a:t>
            </a:r>
            <a:r>
              <a:rPr lang="en-US" altLang="ko-KR" sz="1200" dirty="0"/>
              <a:t>	</a:t>
            </a:r>
            <a:r>
              <a:rPr lang="en-US" altLang="ko-KR" sz="1200"/>
              <a:t>         7p-11p	12p-18p</a:t>
            </a:r>
            <a:r>
              <a:rPr lang="en-US" altLang="ko-KR" sz="1200" dirty="0"/>
              <a:t>	</a:t>
            </a:r>
            <a:r>
              <a:rPr lang="en-US" altLang="ko-KR" sz="1200"/>
              <a:t>         19p-20p                21p-22p                23p-24p       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4A3E6-30B1-9E4A-6040-C5D77589891D}"/>
              </a:ext>
            </a:extLst>
          </p:cNvPr>
          <p:cNvSpPr txBox="1"/>
          <p:nvPr/>
        </p:nvSpPr>
        <p:spPr>
          <a:xfrm>
            <a:off x="5796136" y="3397954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기반 </a:t>
            </a: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스마트폴을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활용한 교통 임베디드 시스템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19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4030C-D3B6-82D2-72D8-539781FE7C5A}"/>
              </a:ext>
            </a:extLst>
          </p:cNvPr>
          <p:cNvSpPr txBox="1"/>
          <p:nvPr/>
        </p:nvSpPr>
        <p:spPr>
          <a:xfrm>
            <a:off x="5796136" y="3397954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기반 </a:t>
            </a: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스마트폴을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활용한 교통 임베디드 시스템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R&amp;R 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B2FD-9266-7BB1-F68A-666D9A7805F9}"/>
              </a:ext>
            </a:extLst>
          </p:cNvPr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4-1. R&amp;R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B8E8ADA-5053-0D21-989E-570BCB41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27" y="1136966"/>
            <a:ext cx="6553200" cy="3508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4EA9F0-31EB-0FF1-8DCA-AAC8EEA85BB9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3397954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기반 </a:t>
            </a: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스마트폴을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활용한 교통 임베디드 시스템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7465" y="639338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5-1.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22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798961-3AA0-DB29-A71A-78027CB4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3" y="1278309"/>
            <a:ext cx="7514683" cy="2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1880F-C728-F500-0B0F-FF57675A19F0}"/>
              </a:ext>
            </a:extLst>
          </p:cNvPr>
          <p:cNvSpPr txBox="1"/>
          <p:nvPr/>
        </p:nvSpPr>
        <p:spPr>
          <a:xfrm>
            <a:off x="5796136" y="3397954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기반 </a:t>
            </a: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스마트폴을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활용한 교통 임베디드 시스템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06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산출물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6-1.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24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1478F7-5741-3AA5-D304-85DC8AA222B5}"/>
              </a:ext>
            </a:extLst>
          </p:cNvPr>
          <p:cNvGrpSpPr/>
          <p:nvPr/>
        </p:nvGrpSpPr>
        <p:grpSpPr>
          <a:xfrm>
            <a:off x="557064" y="1061870"/>
            <a:ext cx="7649037" cy="3487770"/>
            <a:chOff x="557064" y="1061870"/>
            <a:chExt cx="7649037" cy="34877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16DC76-5506-A04E-05A9-940B25AE8106}"/>
                </a:ext>
              </a:extLst>
            </p:cNvPr>
            <p:cNvGrpSpPr/>
            <p:nvPr/>
          </p:nvGrpSpPr>
          <p:grpSpPr>
            <a:xfrm>
              <a:off x="557064" y="3065823"/>
              <a:ext cx="1656184" cy="1483817"/>
              <a:chOff x="1445736" y="1347613"/>
              <a:chExt cx="1656184" cy="148381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45736" y="1347613"/>
                <a:ext cx="1656184" cy="1483817"/>
              </a:xfrm>
              <a:prstGeom prst="rect">
                <a:avLst/>
              </a:prstGeom>
              <a:noFill/>
              <a:ln>
                <a:solidFill>
                  <a:srgbClr val="E008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>
                    <a:solidFill>
                      <a:schemeClr val="tx1"/>
                    </a:solidFill>
                  </a:rPr>
                  <a:t>통합 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관제 센터 페이지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445736" y="1355998"/>
                <a:ext cx="1656184" cy="362316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rgbClr val="E008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웹</a:t>
                </a: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447F9F9-75F0-7F0E-3500-F0578E05F56C}"/>
                </a:ext>
              </a:extLst>
            </p:cNvPr>
            <p:cNvGrpSpPr/>
            <p:nvPr/>
          </p:nvGrpSpPr>
          <p:grpSpPr>
            <a:xfrm>
              <a:off x="2555776" y="3065823"/>
              <a:ext cx="1656184" cy="1483817"/>
              <a:chOff x="5292080" y="1347613"/>
              <a:chExt cx="1656184" cy="148381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292080" y="1347613"/>
                <a:ext cx="1656184" cy="1483817"/>
              </a:xfrm>
              <a:prstGeom prst="rect">
                <a:avLst/>
              </a:prstGeom>
              <a:noFill/>
              <a:ln>
                <a:solidFill>
                  <a:srgbClr val="E008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제안서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marL="171450" indent="-171450" algn="ctr">
                  <a:buFont typeface="Wingdings" pitchFamily="2" charset="2"/>
                  <a:buChar char="§"/>
                </a:pP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설계서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marL="171450" indent="-171450" algn="ctr">
                  <a:buFont typeface="Wingdings" pitchFamily="2" charset="2"/>
                  <a:buChar char="§"/>
                </a:pP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완료 보고서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292080" y="1355998"/>
                <a:ext cx="1656184" cy="362316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rgbClr val="E008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문서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20D77CF-ADC7-55C8-0E0C-AC6186B85BBD}"/>
                </a:ext>
              </a:extLst>
            </p:cNvPr>
            <p:cNvGrpSpPr/>
            <p:nvPr/>
          </p:nvGrpSpPr>
          <p:grpSpPr>
            <a:xfrm>
              <a:off x="4554488" y="3055250"/>
              <a:ext cx="1656184" cy="1483817"/>
              <a:chOff x="1445736" y="3283445"/>
              <a:chExt cx="1656184" cy="148381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445736" y="3283445"/>
                <a:ext cx="1656184" cy="1483817"/>
              </a:xfrm>
              <a:prstGeom prst="rect">
                <a:avLst/>
              </a:prstGeom>
              <a:noFill/>
              <a:ln>
                <a:solidFill>
                  <a:srgbClr val="E008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온</a:t>
                </a:r>
                <a:r>
                  <a:rPr lang="en-US" altLang="ko-KR" sz="1000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·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습도 </a:t>
                </a:r>
                <a:r>
                  <a:rPr lang="ko-KR" altLang="en-US" sz="1000" b="1" dirty="0" err="1">
                    <a:solidFill>
                      <a:schemeClr val="tx1"/>
                    </a:solidFill>
                  </a:rPr>
                  <a:t>먼지량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 알림 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디스플레이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</a:rPr>
                  <a:t>비상호출벨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버튼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-</a:t>
                </a:r>
                <a:r>
                  <a:rPr lang="ko-KR" altLang="en-US" sz="1000" b="1" err="1">
                    <a:solidFill>
                      <a:schemeClr val="tx1"/>
                    </a:solidFill>
                  </a:rPr>
                  <a:t>부저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)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445736" y="3291830"/>
                <a:ext cx="1656184" cy="362316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rgbClr val="E008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/>
                  <a:t>IoT</a:t>
                </a:r>
                <a:r>
                  <a:rPr lang="en-US" altLang="ko-KR" sz="1200" b="1" dirty="0"/>
                  <a:t> </a:t>
                </a:r>
                <a:r>
                  <a:rPr lang="ko-KR" altLang="en-US" sz="1200" b="1" dirty="0"/>
                  <a:t>기기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97A6AEF-1E22-73D3-181F-51D718FDC52F}"/>
                </a:ext>
              </a:extLst>
            </p:cNvPr>
            <p:cNvGrpSpPr/>
            <p:nvPr/>
          </p:nvGrpSpPr>
          <p:grpSpPr>
            <a:xfrm>
              <a:off x="6549917" y="3055250"/>
              <a:ext cx="1656184" cy="1483817"/>
              <a:chOff x="5292080" y="3283445"/>
              <a:chExt cx="1656184" cy="148381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92080" y="3283445"/>
                <a:ext cx="1656184" cy="1483817"/>
              </a:xfrm>
              <a:prstGeom prst="rect">
                <a:avLst/>
              </a:prstGeom>
              <a:noFill/>
              <a:ln>
                <a:solidFill>
                  <a:srgbClr val="E008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신호 제어 알고리즘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292080" y="3291830"/>
                <a:ext cx="1656184" cy="362316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rgbClr val="E008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인공지능 모듈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D9FB14B-602B-15F1-444C-4A6E9AED72D7}"/>
                </a:ext>
              </a:extLst>
            </p:cNvPr>
            <p:cNvGrpSpPr/>
            <p:nvPr/>
          </p:nvGrpSpPr>
          <p:grpSpPr>
            <a:xfrm>
              <a:off x="3239852" y="1298754"/>
              <a:ext cx="2376264" cy="823272"/>
              <a:chOff x="3347864" y="1523205"/>
              <a:chExt cx="2376264" cy="82327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5E0430-1C4D-A072-5913-B3BCDBF4ABB0}"/>
                  </a:ext>
                </a:extLst>
              </p:cNvPr>
              <p:cNvSpPr txBox="1"/>
              <p:nvPr/>
            </p:nvSpPr>
            <p:spPr>
              <a:xfrm>
                <a:off x="3347864" y="1523205"/>
                <a:ext cx="2376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Smart Pole</a:t>
                </a:r>
                <a:endParaRPr lang="ko-KR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ABE454-5EB9-DE9F-FC30-D980DC84E2A4}"/>
                  </a:ext>
                </a:extLst>
              </p:cNvPr>
              <p:cNvSpPr txBox="1"/>
              <p:nvPr/>
            </p:nvSpPr>
            <p:spPr>
              <a:xfrm>
                <a:off x="3394750" y="2100256"/>
                <a:ext cx="22322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E00868"/>
                    </a:solidFill>
                    <a:latin typeface="10X10 Bold" panose="020D0604000000000000" pitchFamily="50" charset="-127"/>
                    <a:ea typeface="10X10 Bold" panose="020D0604000000000000" pitchFamily="50" charset="-127"/>
                  </a:rPr>
                  <a:t>: IoT</a:t>
                </a:r>
                <a:r>
                  <a:rPr lang="ko-KR" altLang="en-US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E00868"/>
                    </a:solidFill>
                    <a:latin typeface="10X10 Bold" panose="020D0604000000000000" pitchFamily="50" charset="-127"/>
                    <a:ea typeface="10X10 Bold" panose="020D0604000000000000" pitchFamily="50" charset="-127"/>
                  </a:rPr>
                  <a:t>기반 교통 임베디드 시스템 </a:t>
                </a:r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E00868"/>
                    </a:solidFill>
                    <a:latin typeface="10X10 Bold" panose="020D0604000000000000" pitchFamily="50" charset="-127"/>
                    <a:ea typeface="10X10 Bold" panose="020D0604000000000000" pitchFamily="50" charset="-127"/>
                  </a:rPr>
                  <a:t>:</a:t>
                </a:r>
                <a:endPara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E0086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89C536-52FD-1C39-AD2F-E397BF5835DF}"/>
                </a:ext>
              </a:extLst>
            </p:cNvPr>
            <p:cNvSpPr/>
            <p:nvPr/>
          </p:nvSpPr>
          <p:spPr>
            <a:xfrm>
              <a:off x="3059832" y="1061870"/>
              <a:ext cx="2736304" cy="1375327"/>
            </a:xfrm>
            <a:prstGeom prst="rect">
              <a:avLst/>
            </a:prstGeom>
            <a:noFill/>
            <a:ln w="44450"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D09E44-3BEA-5A6F-156B-58D013AF76F9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1385156" y="2731511"/>
              <a:ext cx="856" cy="342697"/>
            </a:xfrm>
            <a:prstGeom prst="line">
              <a:avLst/>
            </a:prstGeom>
            <a:ln w="47625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B06ACAD-C712-8407-AEE8-76935BCD698E}"/>
                </a:ext>
              </a:extLst>
            </p:cNvPr>
            <p:cNvCxnSpPr/>
            <p:nvPr/>
          </p:nvCxnSpPr>
          <p:spPr>
            <a:xfrm flipH="1" flipV="1">
              <a:off x="3382225" y="2758821"/>
              <a:ext cx="3" cy="294384"/>
            </a:xfrm>
            <a:prstGeom prst="line">
              <a:avLst/>
            </a:prstGeom>
            <a:ln w="47625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E7CC678-2865-226A-02F5-28B21A9114FB}"/>
                </a:ext>
              </a:extLst>
            </p:cNvPr>
            <p:cNvCxnSpPr/>
            <p:nvPr/>
          </p:nvCxnSpPr>
          <p:spPr>
            <a:xfrm flipH="1" flipV="1">
              <a:off x="5379291" y="2750436"/>
              <a:ext cx="3" cy="294384"/>
            </a:xfrm>
            <a:prstGeom prst="line">
              <a:avLst/>
            </a:prstGeom>
            <a:ln w="47625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562E87-F5A0-C1E2-F248-258199A150B2}"/>
                </a:ext>
              </a:extLst>
            </p:cNvPr>
            <p:cNvCxnSpPr/>
            <p:nvPr/>
          </p:nvCxnSpPr>
          <p:spPr>
            <a:xfrm flipH="1" flipV="1">
              <a:off x="7376354" y="2750436"/>
              <a:ext cx="3" cy="294384"/>
            </a:xfrm>
            <a:prstGeom prst="line">
              <a:avLst/>
            </a:prstGeom>
            <a:ln w="47625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081578F-BBA7-2FD3-63A7-CA7B8613D3D8}"/>
                </a:ext>
              </a:extLst>
            </p:cNvPr>
            <p:cNvCxnSpPr>
              <a:cxnSpLocks/>
            </p:cNvCxnSpPr>
            <p:nvPr/>
          </p:nvCxnSpPr>
          <p:spPr>
            <a:xfrm>
              <a:off x="1385156" y="2750001"/>
              <a:ext cx="6009702" cy="5609"/>
            </a:xfrm>
            <a:prstGeom prst="line">
              <a:avLst/>
            </a:prstGeom>
            <a:ln w="47625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8135617-6B81-5F5A-C2B2-982268DAACF1}"/>
                </a:ext>
              </a:extLst>
            </p:cNvPr>
            <p:cNvCxnSpPr>
              <a:cxnSpLocks/>
            </p:cNvCxnSpPr>
            <p:nvPr/>
          </p:nvCxnSpPr>
          <p:spPr>
            <a:xfrm>
              <a:off x="4402862" y="2465313"/>
              <a:ext cx="0" cy="274258"/>
            </a:xfrm>
            <a:prstGeom prst="line">
              <a:avLst/>
            </a:prstGeom>
            <a:ln w="47625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23DF50-AF48-3D7D-5DA5-E46939E086C8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BE7D4-71B6-3628-566A-85C31B2558EA}"/>
              </a:ext>
            </a:extLst>
          </p:cNvPr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2410599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2600" y="24277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2283718"/>
            <a:ext cx="614671" cy="30561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4030C-D3B6-82D2-72D8-539781FE7C5A}"/>
              </a:ext>
            </a:extLst>
          </p:cNvPr>
          <p:cNvSpPr txBox="1"/>
          <p:nvPr/>
        </p:nvSpPr>
        <p:spPr>
          <a:xfrm>
            <a:off x="5796136" y="3397954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기반 </a:t>
            </a: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스마트폴을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활용한 교통 임베디드 시스템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대한민국의 도로현황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2022</a:t>
            </a:r>
            <a:r>
              <a:rPr lang="ko-KR" altLang="en-US" sz="1200" dirty="0">
                <a:latin typeface="+mn-ea"/>
              </a:rPr>
              <a:t>년 자동차 등록대수 약 </a:t>
            </a:r>
            <a:r>
              <a:rPr lang="en-US" altLang="ko-KR" sz="1200" dirty="0">
                <a:latin typeface="+mn-ea"/>
              </a:rPr>
              <a:t>2521</a:t>
            </a:r>
            <a:r>
              <a:rPr lang="ko-KR" altLang="en-US" sz="1200" dirty="0">
                <a:latin typeface="+mn-ea"/>
              </a:rPr>
              <a:t>만대로 인구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명당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명 꼴의 인구대비 매우 높은 비율 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도심공동화 현상 대응 및 저밀도 지역에서의 효율적인 교통흐름 관리 필요성 증대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정부의 한국판 뉴딜 사업으로 </a:t>
            </a:r>
            <a:r>
              <a:rPr lang="en-US" altLang="ko-KR" sz="1200" dirty="0">
                <a:latin typeface="+mn-ea"/>
              </a:rPr>
              <a:t>2025</a:t>
            </a:r>
            <a:r>
              <a:rPr lang="ko-KR" altLang="en-US" sz="1200" dirty="0">
                <a:latin typeface="+mn-ea"/>
              </a:rPr>
              <a:t>년까지 </a:t>
            </a:r>
            <a:r>
              <a:rPr lang="ko-KR" altLang="en-US" sz="1200">
                <a:latin typeface="+mn-ea"/>
              </a:rPr>
              <a:t>스마트시티 사업에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조 투자예정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D4D85-19F8-B6EB-1C25-1CD16D4F638A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1" name="그림 10" descr="하늘, 실외, 도로, 길이(가) 표시된 사진&#10;&#10;자동 생성된 설명">
            <a:extLst>
              <a:ext uri="{FF2B5EF4-FFF2-40B4-BE49-F238E27FC236}">
                <a16:creationId xmlns:a16="http://schemas.microsoft.com/office/drawing/2014/main" id="{29767475-FC16-005A-06A4-FA13F1ED77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21479"/>
            <a:ext cx="3385379" cy="2819628"/>
          </a:xfrm>
          <a:prstGeom prst="rect">
            <a:avLst/>
          </a:prstGeom>
        </p:spPr>
      </p:pic>
      <p:pic>
        <p:nvPicPr>
          <p:cNvPr id="13" name="그림 12" descr="텍스트, 하늘, 실외, 자동차이(가) 표시된 사진&#10;&#10;자동 생성된 설명">
            <a:extLst>
              <a:ext uri="{FF2B5EF4-FFF2-40B4-BE49-F238E27FC236}">
                <a16:creationId xmlns:a16="http://schemas.microsoft.com/office/drawing/2014/main" id="{C96AC668-BBE0-1499-E2CA-9F05AB4263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21479"/>
            <a:ext cx="3385379" cy="28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벤치마킹 사례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신도시 지역에서 제한속도를 기반으로 신호등 연동을 통해 직진차량은 멈추지 않고 주행가능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국토에 비도시지역이 넓은 편인 미국에서 감응신호체계를 적용하여 불필요한 신호대기 방지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단순 신호등이 아닌 다양한 서비스를 모은 스마트 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D4D85-19F8-B6EB-1C25-1CD16D4F638A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 descr="신호등에 써 있는 감응신호가 뭔가요?">
            <a:extLst>
              <a:ext uri="{FF2B5EF4-FFF2-40B4-BE49-F238E27FC236}">
                <a16:creationId xmlns:a16="http://schemas.microsoft.com/office/drawing/2014/main" id="{B1940995-70ED-31A6-16F2-E69AD1CF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2" y="2571750"/>
            <a:ext cx="4154325" cy="229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신호연동을 위한 공통주기 및 신호연동효율 - e대리의 도시교통이야기">
            <a:extLst>
              <a:ext uri="{FF2B5EF4-FFF2-40B4-BE49-F238E27FC236}">
                <a16:creationId xmlns:a16="http://schemas.microsoft.com/office/drawing/2014/main" id="{0264DA56-6736-36EF-E9B1-F463635C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36" y="2589167"/>
            <a:ext cx="3679928" cy="229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도로의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다른 차량이 없는 교차로에서 불필요한 신호대기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 err="1">
                <a:latin typeface="+mn-ea"/>
              </a:rPr>
              <a:t>비도시</a:t>
            </a:r>
            <a:r>
              <a:rPr lang="ko-KR" altLang="en-US" sz="1200" dirty="0">
                <a:latin typeface="+mn-ea"/>
              </a:rPr>
              <a:t> 지역일수록 불필요한 신호대기로 인해 신호위반 사례 증가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D4D85-19F8-B6EB-1C25-1CD16D4F638A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65032-8B0D-53D4-0ABE-F24AA9D3BD08}"/>
              </a:ext>
            </a:extLst>
          </p:cNvPr>
          <p:cNvSpPr txBox="1"/>
          <p:nvPr/>
        </p:nvSpPr>
        <p:spPr>
          <a:xfrm>
            <a:off x="611560" y="185602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도심공동화 현상 대응 불가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주거지구와 업무지구가 분리된 우리나라 특성상 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퇴근 시간대에 막히는 도로 방향이 다름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1E5ED-3133-58D6-5A1D-C126228FC015}"/>
              </a:ext>
            </a:extLst>
          </p:cNvPr>
          <p:cNvSpPr txBox="1"/>
          <p:nvPr/>
        </p:nvSpPr>
        <p:spPr>
          <a:xfrm>
            <a:off x="611560" y="259983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교통정체시 기존 연동 신호시스템의 무용지물화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직진차량과 타 도로에서 진입한 차량 동선이 꼬여 혼잡도 가속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3DCD7-EA74-1778-9FC6-407733CBEFE6}"/>
              </a:ext>
            </a:extLst>
          </p:cNvPr>
          <p:cNvSpPr txBox="1"/>
          <p:nvPr/>
        </p:nvSpPr>
        <p:spPr>
          <a:xfrm>
            <a:off x="611560" y="330322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비보호 좌회전의 한계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제한속도가 높은 도로에서는 교통사고 확률 증가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주도로 </a:t>
            </a:r>
            <a:r>
              <a:rPr lang="ko-KR" altLang="en-US" sz="1200" dirty="0" err="1">
                <a:latin typeface="+mn-ea"/>
              </a:rPr>
              <a:t>통향량이</a:t>
            </a:r>
            <a:r>
              <a:rPr lang="ko-KR" altLang="en-US" sz="1200" dirty="0">
                <a:latin typeface="+mn-ea"/>
              </a:rPr>
              <a:t> 많을 경우 비보호 기회 감소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1-4.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도로와의 </a:t>
            </a:r>
            <a:r>
              <a:rPr lang="ko-KR" altLang="en-US" sz="1700" b="1" dirty="0" err="1">
                <a:latin typeface="나눔바른고딕" pitchFamily="50" charset="-127"/>
                <a:ea typeface="나눔바른고딕" pitchFamily="50" charset="-127"/>
              </a:rPr>
              <a:t>차별점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D4D85-19F8-B6EB-1C25-1CD16D4F638A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6F4D2-CF90-B9A1-B531-36537808C9A4}"/>
              </a:ext>
            </a:extLst>
          </p:cNvPr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정체구간을 인식하고 정체방향 신호시간 확대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차량의 빠른 통행으로 연쇄 정체방지 및 효율적인 신호관리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0E1F3-8286-0A43-8BDA-196B01980AB7}"/>
              </a:ext>
            </a:extLst>
          </p:cNvPr>
          <p:cNvSpPr txBox="1"/>
          <p:nvPr/>
        </p:nvSpPr>
        <p:spPr>
          <a:xfrm>
            <a:off x="611560" y="2935377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전력이 항상 공급되는 신호등을 활용한 스마트시티 서비스 제공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비상벨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와이파이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미세먼지 및 날씨정보 제공을 통해 편의성 증대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B35B2-52DF-50B6-EF35-F653E12A921A}"/>
              </a:ext>
            </a:extLst>
          </p:cNvPr>
          <p:cNvSpPr txBox="1"/>
          <p:nvPr/>
        </p:nvSpPr>
        <p:spPr>
          <a:xfrm>
            <a:off x="611560" y="1880025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저통행량</a:t>
            </a:r>
            <a:r>
              <a:rPr lang="ko-KR" altLang="en-US" sz="1200" dirty="0">
                <a:latin typeface="+mn-ea"/>
              </a:rPr>
              <a:t> 도로 진입 및 진출이 가능한 즉각적인 감응신호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무게센서 이용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기존 감응신호는 일정시간 정차 필요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루프코일 인식범위가 좁아 오류 발생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2F16A3D-D72B-4FE9-00BC-3E63EC06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896892"/>
            <a:ext cx="2880046" cy="33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3397954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기반 </a:t>
            </a: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스마트폴을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활용한 교통 임베디드 시스템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9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아키텍처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8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DE5E5D7-910E-2349-1D3E-0E6C55559B25}"/>
              </a:ext>
            </a:extLst>
          </p:cNvPr>
          <p:cNvSpPr/>
          <p:nvPr/>
        </p:nvSpPr>
        <p:spPr>
          <a:xfrm>
            <a:off x="4182778" y="2730420"/>
            <a:ext cx="792088" cy="79208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아두이노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그래픽 14" descr="오른쪽 화살표 단색으로 채워진">
            <a:extLst>
              <a:ext uri="{FF2B5EF4-FFF2-40B4-BE49-F238E27FC236}">
                <a16:creationId xmlns:a16="http://schemas.microsoft.com/office/drawing/2014/main" id="{3F10249A-4062-00DD-F598-EE49024AA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49625">
            <a:off x="1767359" y="3009432"/>
            <a:ext cx="577410" cy="577410"/>
          </a:xfrm>
          <a:prstGeom prst="rect">
            <a:avLst/>
          </a:prstGeom>
        </p:spPr>
      </p:pic>
      <p:pic>
        <p:nvPicPr>
          <p:cNvPr id="16" name="그래픽 15" descr="오른쪽 화살표 단색으로 채워진">
            <a:extLst>
              <a:ext uri="{FF2B5EF4-FFF2-40B4-BE49-F238E27FC236}">
                <a16:creationId xmlns:a16="http://schemas.microsoft.com/office/drawing/2014/main" id="{D8BF779C-5D8C-6A61-AB2D-48FDD7AC5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7811" y="3534036"/>
            <a:ext cx="577410" cy="57741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8648ED-1EE5-2456-BC5B-8F5B3C4A67FF}"/>
              </a:ext>
            </a:extLst>
          </p:cNvPr>
          <p:cNvGrpSpPr/>
          <p:nvPr/>
        </p:nvGrpSpPr>
        <p:grpSpPr>
          <a:xfrm>
            <a:off x="6764204" y="749092"/>
            <a:ext cx="914400" cy="914400"/>
            <a:chOff x="7740352" y="3075806"/>
            <a:chExt cx="914400" cy="914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91B2B65-F694-DE60-7682-EE599B7FF96E}"/>
                </a:ext>
              </a:extLst>
            </p:cNvPr>
            <p:cNvSpPr/>
            <p:nvPr/>
          </p:nvSpPr>
          <p:spPr>
            <a:xfrm>
              <a:off x="7884368" y="3119720"/>
              <a:ext cx="616593" cy="6847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래픽 19" descr="불 켜기 단색으로 채워진">
              <a:extLst>
                <a:ext uri="{FF2B5EF4-FFF2-40B4-BE49-F238E27FC236}">
                  <a16:creationId xmlns:a16="http://schemas.microsoft.com/office/drawing/2014/main" id="{23906E31-4564-CD2E-69A8-55EB7FC51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40352" y="3075806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3B8F39-EC83-3FCB-5A06-C66B920EF17B}"/>
              </a:ext>
            </a:extLst>
          </p:cNvPr>
          <p:cNvGrpSpPr/>
          <p:nvPr/>
        </p:nvGrpSpPr>
        <p:grpSpPr>
          <a:xfrm>
            <a:off x="5256745" y="1110253"/>
            <a:ext cx="1111597" cy="1111597"/>
            <a:chOff x="6916786" y="2180703"/>
            <a:chExt cx="1111597" cy="111159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22C4007-4C90-DDE7-ADD6-8CB5B459C8D8}"/>
                </a:ext>
              </a:extLst>
            </p:cNvPr>
            <p:cNvSpPr/>
            <p:nvPr/>
          </p:nvSpPr>
          <p:spPr>
            <a:xfrm>
              <a:off x="7328568" y="2356066"/>
              <a:ext cx="288032" cy="2262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7C81BBA-DE3C-7285-E232-3103B2AC3048}"/>
                </a:ext>
              </a:extLst>
            </p:cNvPr>
            <p:cNvSpPr/>
            <p:nvPr/>
          </p:nvSpPr>
          <p:spPr>
            <a:xfrm>
              <a:off x="7320358" y="2623388"/>
              <a:ext cx="288032" cy="22622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249A83A-5F6C-FCC7-DC38-E478E1672428}"/>
                </a:ext>
              </a:extLst>
            </p:cNvPr>
            <p:cNvSpPr/>
            <p:nvPr/>
          </p:nvSpPr>
          <p:spPr>
            <a:xfrm>
              <a:off x="7328568" y="2890710"/>
              <a:ext cx="288032" cy="22622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래픽 28" descr="신호등 단색으로 채워진">
              <a:extLst>
                <a:ext uri="{FF2B5EF4-FFF2-40B4-BE49-F238E27FC236}">
                  <a16:creationId xmlns:a16="http://schemas.microsoft.com/office/drawing/2014/main" id="{E39A1439-0F06-2ECA-A5D8-4AA9C44D0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16786" y="2180703"/>
              <a:ext cx="1111597" cy="111159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60D4D85-19F8-B6EB-1C25-1CD16D4F638A}"/>
              </a:ext>
            </a:extLst>
          </p:cNvPr>
          <p:cNvSpPr txBox="1"/>
          <p:nvPr/>
        </p:nvSpPr>
        <p:spPr>
          <a:xfrm>
            <a:off x="899591" y="256921"/>
            <a:ext cx="2618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기반 </a:t>
            </a:r>
            <a:r>
              <a:rPr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스마트폴을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활용한 교통 임베디드 시스템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42D2DD-1140-ABB1-923B-6BAE240D9D91}"/>
              </a:ext>
            </a:extLst>
          </p:cNvPr>
          <p:cNvSpPr/>
          <p:nvPr/>
        </p:nvSpPr>
        <p:spPr>
          <a:xfrm>
            <a:off x="2861027" y="1248867"/>
            <a:ext cx="792088" cy="79208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무게센서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3005F-DD9F-473C-414A-B966526E3966}"/>
              </a:ext>
            </a:extLst>
          </p:cNvPr>
          <p:cNvSpPr txBox="1"/>
          <p:nvPr/>
        </p:nvSpPr>
        <p:spPr>
          <a:xfrm>
            <a:off x="7451310" y="1179655"/>
            <a:ext cx="110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+sec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63897F-FE83-1BDE-5655-444B116A93BC}"/>
              </a:ext>
            </a:extLst>
          </p:cNvPr>
          <p:cNvGrpSpPr/>
          <p:nvPr/>
        </p:nvGrpSpPr>
        <p:grpSpPr>
          <a:xfrm>
            <a:off x="2112362" y="2801693"/>
            <a:ext cx="1445423" cy="792088"/>
            <a:chOff x="393210" y="2475860"/>
            <a:chExt cx="1445423" cy="7920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4C526B5-274E-6EEB-6DF9-FDF5606CCCC5}"/>
                </a:ext>
              </a:extLst>
            </p:cNvPr>
            <p:cNvSpPr/>
            <p:nvPr/>
          </p:nvSpPr>
          <p:spPr>
            <a:xfrm>
              <a:off x="719878" y="2475860"/>
              <a:ext cx="792088" cy="792088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5BA904-9294-A493-55FB-6793CCEAD68E}"/>
                </a:ext>
              </a:extLst>
            </p:cNvPr>
            <p:cNvSpPr txBox="1"/>
            <p:nvPr/>
          </p:nvSpPr>
          <p:spPr>
            <a:xfrm>
              <a:off x="393210" y="2554366"/>
              <a:ext cx="14454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온습도</a:t>
              </a:r>
              <a:endParaRPr lang="en-US" altLang="ko-KR"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센서</a:t>
              </a:r>
              <a:endParaRPr lang="ko-KR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DC13F7C-C5EC-856E-BB54-DF5D0CA6664C}"/>
              </a:ext>
            </a:extLst>
          </p:cNvPr>
          <p:cNvSpPr/>
          <p:nvPr/>
        </p:nvSpPr>
        <p:spPr>
          <a:xfrm>
            <a:off x="2455571" y="4047914"/>
            <a:ext cx="792088" cy="79208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먼지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센서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FADBC1-63E8-4110-69C6-5A5D4AC86768}"/>
              </a:ext>
            </a:extLst>
          </p:cNvPr>
          <p:cNvGrpSpPr/>
          <p:nvPr/>
        </p:nvGrpSpPr>
        <p:grpSpPr>
          <a:xfrm>
            <a:off x="56908" y="3364209"/>
            <a:ext cx="1922999" cy="577410"/>
            <a:chOff x="367740" y="2475860"/>
            <a:chExt cx="1445423" cy="57741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7959635-B48D-30E6-4714-59F424295DC3}"/>
                </a:ext>
              </a:extLst>
            </p:cNvPr>
            <p:cNvSpPr/>
            <p:nvPr/>
          </p:nvSpPr>
          <p:spPr>
            <a:xfrm>
              <a:off x="588017" y="2475860"/>
              <a:ext cx="1008111" cy="577410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95E3A-D98E-4201-F1AD-DB2347EFD175}"/>
                </a:ext>
              </a:extLst>
            </p:cNvPr>
            <p:cNvSpPr txBox="1"/>
            <p:nvPr/>
          </p:nvSpPr>
          <p:spPr>
            <a:xfrm>
              <a:off x="367740" y="2605540"/>
              <a:ext cx="14454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디스플레이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211B92D-75C0-01CC-D5A7-D047FD71AE0B}"/>
              </a:ext>
            </a:extLst>
          </p:cNvPr>
          <p:cNvSpPr/>
          <p:nvPr/>
        </p:nvSpPr>
        <p:spPr>
          <a:xfrm>
            <a:off x="5911238" y="3408831"/>
            <a:ext cx="792088" cy="79208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비상벨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C349EF-5B7F-B332-510D-15761FCFEB40}"/>
              </a:ext>
            </a:extLst>
          </p:cNvPr>
          <p:cNvGrpSpPr/>
          <p:nvPr/>
        </p:nvGrpSpPr>
        <p:grpSpPr>
          <a:xfrm>
            <a:off x="6764204" y="1933373"/>
            <a:ext cx="914400" cy="914400"/>
            <a:chOff x="7740352" y="3075806"/>
            <a:chExt cx="914400" cy="9144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16EEC1-37FD-75D1-A1C0-8A3AA88C831A}"/>
                </a:ext>
              </a:extLst>
            </p:cNvPr>
            <p:cNvSpPr/>
            <p:nvPr/>
          </p:nvSpPr>
          <p:spPr>
            <a:xfrm>
              <a:off x="7884368" y="3119720"/>
              <a:ext cx="616593" cy="68474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래픽 40" descr="불 켜기 단색으로 채워진">
              <a:extLst>
                <a:ext uri="{FF2B5EF4-FFF2-40B4-BE49-F238E27FC236}">
                  <a16:creationId xmlns:a16="http://schemas.microsoft.com/office/drawing/2014/main" id="{B00DB4BA-8428-2080-E97D-00AE5D687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40352" y="3075806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그래픽 30" descr="왼쪽 화살표가 있는 원 단색으로 채워진">
            <a:extLst>
              <a:ext uri="{FF2B5EF4-FFF2-40B4-BE49-F238E27FC236}">
                <a16:creationId xmlns:a16="http://schemas.microsoft.com/office/drawing/2014/main" id="{5E1D41C6-632A-DBCC-4974-C0C30E8C2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17995" y="2056657"/>
            <a:ext cx="616593" cy="616593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A5E287C-07B6-23DC-1122-B5215AE7CADD}"/>
              </a:ext>
            </a:extLst>
          </p:cNvPr>
          <p:cNvSpPr/>
          <p:nvPr/>
        </p:nvSpPr>
        <p:spPr>
          <a:xfrm>
            <a:off x="7689446" y="3408831"/>
            <a:ext cx="1198351" cy="79208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긴급차량신호우선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" name="그래픽 43" descr="오른쪽 화살표 단색으로 채워진">
            <a:extLst>
              <a:ext uri="{FF2B5EF4-FFF2-40B4-BE49-F238E27FC236}">
                <a16:creationId xmlns:a16="http://schemas.microsoft.com/office/drawing/2014/main" id="{BD787D91-0DEB-BFA6-3D53-4D9F94E43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91012">
            <a:off x="5145806" y="3258814"/>
            <a:ext cx="577410" cy="577410"/>
          </a:xfrm>
          <a:prstGeom prst="rect">
            <a:avLst/>
          </a:prstGeom>
        </p:spPr>
      </p:pic>
      <p:pic>
        <p:nvPicPr>
          <p:cNvPr id="46" name="그래픽 45" descr="오른쪽 화살표 단색으로 채워진">
            <a:extLst>
              <a:ext uri="{FF2B5EF4-FFF2-40B4-BE49-F238E27FC236}">
                <a16:creationId xmlns:a16="http://schemas.microsoft.com/office/drawing/2014/main" id="{65C9CDE3-41BE-CE52-7A75-BD34378E7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14368" y="2920273"/>
            <a:ext cx="577410" cy="577410"/>
          </a:xfrm>
          <a:prstGeom prst="rect">
            <a:avLst/>
          </a:prstGeom>
        </p:spPr>
      </p:pic>
      <p:pic>
        <p:nvPicPr>
          <p:cNvPr id="47" name="그래픽 46" descr="오른쪽 화살표 단색으로 채워진">
            <a:extLst>
              <a:ext uri="{FF2B5EF4-FFF2-40B4-BE49-F238E27FC236}">
                <a16:creationId xmlns:a16="http://schemas.microsoft.com/office/drawing/2014/main" id="{B22D17E2-01AC-D9D6-11EA-3514404D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0117" y="1365043"/>
            <a:ext cx="577410" cy="577410"/>
          </a:xfrm>
          <a:prstGeom prst="rect">
            <a:avLst/>
          </a:prstGeom>
        </p:spPr>
      </p:pic>
      <p:pic>
        <p:nvPicPr>
          <p:cNvPr id="48" name="그래픽 47" descr="오른쪽 화살표 단색으로 채워진">
            <a:extLst>
              <a:ext uri="{FF2B5EF4-FFF2-40B4-BE49-F238E27FC236}">
                <a16:creationId xmlns:a16="http://schemas.microsoft.com/office/drawing/2014/main" id="{30BD6603-C1E4-4058-A74A-4559D876F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290779">
            <a:off x="3657445" y="2026616"/>
            <a:ext cx="577410" cy="577410"/>
          </a:xfrm>
          <a:prstGeom prst="rect">
            <a:avLst/>
          </a:prstGeom>
        </p:spPr>
      </p:pic>
      <p:pic>
        <p:nvPicPr>
          <p:cNvPr id="49" name="그래픽 48" descr="오른쪽 화살표 단색으로 채워진">
            <a:extLst>
              <a:ext uri="{FF2B5EF4-FFF2-40B4-BE49-F238E27FC236}">
                <a16:creationId xmlns:a16="http://schemas.microsoft.com/office/drawing/2014/main" id="{26785412-F282-6058-8839-91AC4B216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612033">
            <a:off x="4862014" y="2024187"/>
            <a:ext cx="577410" cy="577410"/>
          </a:xfrm>
          <a:prstGeom prst="rect">
            <a:avLst/>
          </a:prstGeom>
        </p:spPr>
      </p:pic>
      <p:pic>
        <p:nvPicPr>
          <p:cNvPr id="50" name="그래픽 49" descr="오른쪽 화살표 단색으로 채워진">
            <a:extLst>
              <a:ext uri="{FF2B5EF4-FFF2-40B4-BE49-F238E27FC236}">
                <a16:creationId xmlns:a16="http://schemas.microsoft.com/office/drawing/2014/main" id="{CD4F411D-4936-6E77-E3B1-D29189C18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57825">
            <a:off x="1691201" y="3970617"/>
            <a:ext cx="577410" cy="5774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276B3B7-E146-E525-FA1F-2AC087978321}"/>
              </a:ext>
            </a:extLst>
          </p:cNvPr>
          <p:cNvSpPr txBox="1"/>
          <p:nvPr/>
        </p:nvSpPr>
        <p:spPr>
          <a:xfrm>
            <a:off x="1271716" y="2780144"/>
            <a:ext cx="117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시간당 정보제공</a:t>
            </a:r>
            <a:endParaRPr lang="en-US" altLang="ko-KR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4D1D76-FABA-5768-91E2-832A45659452}"/>
              </a:ext>
            </a:extLst>
          </p:cNvPr>
          <p:cNvSpPr txBox="1"/>
          <p:nvPr/>
        </p:nvSpPr>
        <p:spPr>
          <a:xfrm>
            <a:off x="1284889" y="4528352"/>
            <a:ext cx="117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시간당 정보제공</a:t>
            </a:r>
            <a:endParaRPr lang="en-US" altLang="ko-KR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083DAC-9DF7-1797-C9FD-E2BD5F8A7299}"/>
              </a:ext>
            </a:extLst>
          </p:cNvPr>
          <p:cNvSpPr txBox="1"/>
          <p:nvPr/>
        </p:nvSpPr>
        <p:spPr>
          <a:xfrm>
            <a:off x="6581928" y="4320847"/>
            <a:ext cx="1397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인근 경찰서로 송신</a:t>
            </a:r>
            <a:endParaRPr lang="en-US" altLang="ko-KR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A7CAB-046A-3EC0-4298-27EA3858BD5E}"/>
              </a:ext>
            </a:extLst>
          </p:cNvPr>
          <p:cNvSpPr txBox="1"/>
          <p:nvPr/>
        </p:nvSpPr>
        <p:spPr>
          <a:xfrm>
            <a:off x="3832559" y="1194734"/>
            <a:ext cx="1397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센서 </a:t>
            </a:r>
            <a:r>
              <a:rPr lang="ko-KR" altLang="en-US" sz="1000" b="1" dirty="0" err="1"/>
              <a:t>입력값</a:t>
            </a:r>
            <a:r>
              <a:rPr lang="ko-KR" altLang="en-US" sz="1000" b="1" dirty="0"/>
              <a:t> 반환</a:t>
            </a:r>
            <a:endParaRPr lang="en-US" altLang="ko-KR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FAAF44-643B-B7E7-D527-05BDBE6C38D1}"/>
              </a:ext>
            </a:extLst>
          </p:cNvPr>
          <p:cNvSpPr txBox="1"/>
          <p:nvPr/>
        </p:nvSpPr>
        <p:spPr>
          <a:xfrm>
            <a:off x="6236885" y="1663492"/>
            <a:ext cx="2167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무게센서 위치에 따른 신호 제공</a:t>
            </a:r>
            <a:endParaRPr lang="en-US" altLang="ko-KR" sz="1000" b="1" dirty="0"/>
          </a:p>
        </p:txBody>
      </p:sp>
      <p:pic>
        <p:nvPicPr>
          <p:cNvPr id="56" name="그래픽 55" descr="오른쪽 화살표 단색으로 채워진">
            <a:extLst>
              <a:ext uri="{FF2B5EF4-FFF2-40B4-BE49-F238E27FC236}">
                <a16:creationId xmlns:a16="http://schemas.microsoft.com/office/drawing/2014/main" id="{1883834B-31D9-CC81-7002-4842D5192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359853">
            <a:off x="3546277" y="3712201"/>
            <a:ext cx="577410" cy="5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1012</Words>
  <Application>Microsoft Office PowerPoint</Application>
  <PresentationFormat>화면 슬라이드 쇼(16:9)</PresentationFormat>
  <Paragraphs>326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10X10 Bold</vt:lpstr>
      <vt:lpstr>나눔바른고딕</vt:lpstr>
      <vt:lpstr>맑은 고딕</vt:lpstr>
      <vt:lpstr>배달의민족 한나는 열한살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 </cp:lastModifiedBy>
  <cp:revision>291</cp:revision>
  <dcterms:created xsi:type="dcterms:W3CDTF">2015-03-17T10:14:13Z</dcterms:created>
  <dcterms:modified xsi:type="dcterms:W3CDTF">2022-09-18T11:43:48Z</dcterms:modified>
</cp:coreProperties>
</file>