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1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80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91" autoAdjust="0"/>
    <p:restoredTop sz="90929"/>
  </p:normalViewPr>
  <p:slideViewPr>
    <p:cSldViewPr>
      <p:cViewPr varScale="1">
        <p:scale>
          <a:sx n="75" d="100"/>
          <a:sy n="75" d="100"/>
        </p:scale>
        <p:origin x="-2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064E-2C02-4A68-9504-37B6B53D18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0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3F33-08ED-4536-B853-D41F0208E4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3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D99D-FACA-4610-B64B-EF01D265256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BC7-E46F-47F0-AF3C-1CC1D7D57E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00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9312-6D31-4FC5-8EF4-BDB2FACC8C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CFEC-0E4B-4307-A5E6-9CF2A8B227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40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ECCF-34DA-41E2-85F8-57E753F6FF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6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5217-FA49-4F36-AA6A-9D269C1413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6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5739-5259-49BF-B5A5-F5FA492B30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79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6BDD-8A6E-4ECD-BADE-EF6B02227A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5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8CA-75FB-4F24-9139-9C32EBA8740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D077ED-8172-4B9D-8831-54652F9F359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8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4800600"/>
            <a:ext cx="7696200" cy="1066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6000" b="1" dirty="0" smtClean="0"/>
              <a:t>Paraphrasing:</a:t>
            </a:r>
            <a:r>
              <a:rPr lang="en-US" altLang="en-US" sz="10700" dirty="0" smtClean="0"/>
              <a:t> 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638800"/>
            <a:ext cx="8763000" cy="838200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Putting Someone Else’s Ideas in Your Own Words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7200" dirty="0" smtClean="0"/>
              <a:t>What is a paraphrase…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17713"/>
            <a:ext cx="76200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36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600" dirty="0" smtClean="0"/>
              <a:t>has the </a:t>
            </a:r>
            <a:r>
              <a:rPr lang="en-US" altLang="en-US" sz="3600" u="sng" dirty="0" smtClean="0"/>
              <a:t>same meaning as the original</a:t>
            </a:r>
            <a:r>
              <a:rPr lang="en-US" altLang="en-US" sz="3600" dirty="0" smtClean="0"/>
              <a:t> but the essential information and ideas expressed by someone else are presented in </a:t>
            </a:r>
            <a:r>
              <a:rPr lang="en-US" altLang="en-US" sz="3600" u="sng" dirty="0" smtClean="0"/>
              <a:t>new words/grammar</a:t>
            </a:r>
            <a:r>
              <a:rPr lang="en-US" altLang="en-US" sz="36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Paraphrasing is a valuable skill…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76962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-"/>
            </a:pPr>
            <a:endParaRPr lang="en-US" altLang="en-US" sz="2800" dirty="0" smtClean="0"/>
          </a:p>
          <a:p>
            <a:pPr eaLnBrk="1" hangingPunct="1">
              <a:buFontTx/>
              <a:buChar char="-"/>
            </a:pPr>
            <a:r>
              <a:rPr lang="en-US" altLang="en-US" sz="2800" dirty="0" smtClean="0"/>
              <a:t>because it shows that you understand the meaning of what you are reading</a:t>
            </a:r>
          </a:p>
          <a:p>
            <a:pPr eaLnBrk="1" hangingPunct="1">
              <a:buFontTx/>
              <a:buChar char="-"/>
            </a:pPr>
            <a:r>
              <a:rPr lang="en-US" altLang="en-US" sz="2800" dirty="0" smtClean="0"/>
              <a:t>because it is essential for essay writing </a:t>
            </a:r>
          </a:p>
          <a:p>
            <a:pPr eaLnBrk="1" hangingPunct="1">
              <a:buFontTx/>
              <a:buChar char="-"/>
            </a:pPr>
            <a:r>
              <a:rPr lang="en-US" altLang="en-US" sz="2800" dirty="0"/>
              <a:t>b</a:t>
            </a:r>
            <a:r>
              <a:rPr lang="en-US" altLang="en-US" sz="2800" dirty="0" smtClean="0"/>
              <a:t>ecause it helps </a:t>
            </a:r>
            <a:r>
              <a:rPr lang="en-US" altLang="en-US" sz="2800" dirty="0" smtClean="0"/>
              <a:t>students </a:t>
            </a:r>
            <a:r>
              <a:rPr lang="en-US" altLang="en-US" sz="2800" dirty="0" smtClean="0"/>
              <a:t>avoid plagiarism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Three important points of a good paraphrase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421688" cy="4075113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 smtClean="0"/>
              <a:t>1.  It has the </a:t>
            </a:r>
            <a:r>
              <a:rPr lang="en-US" altLang="en-US" sz="2400" b="1" dirty="0" smtClean="0"/>
              <a:t>same information/meaning</a:t>
            </a:r>
            <a:r>
              <a:rPr lang="en-US" altLang="en-US" sz="2400" dirty="0" smtClean="0"/>
              <a:t> as the original.</a:t>
            </a:r>
          </a:p>
          <a:p>
            <a:pPr marL="990600" lvl="1" indent="-533400"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Usually the content is expressed </a:t>
            </a:r>
            <a:r>
              <a:rPr lang="en-US" altLang="en-US" sz="2400" i="1" dirty="0" smtClean="0"/>
              <a:t>more simply</a:t>
            </a:r>
            <a:r>
              <a:rPr lang="en-US" altLang="en-US" sz="2400" dirty="0" smtClean="0"/>
              <a:t>, but the meaning always stays the same.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i="1" dirty="0" smtClean="0"/>
              <a:t>Nothing is added and nothing is taken away.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i="1" dirty="0" smtClean="0"/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 smtClean="0"/>
              <a:t>2.  The </a:t>
            </a:r>
            <a:r>
              <a:rPr lang="en-US" altLang="en-US" sz="2400" b="1" dirty="0" smtClean="0"/>
              <a:t>vocabulary and grammar (structure) are changed.</a:t>
            </a:r>
            <a:r>
              <a:rPr lang="en-US" altLang="en-US" sz="2400" dirty="0" smtClean="0"/>
              <a:t>  </a:t>
            </a:r>
          </a:p>
          <a:p>
            <a:pPr marL="990600" lvl="1" indent="-533400"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No more than a few words in a row are the same. </a:t>
            </a:r>
          </a:p>
          <a:p>
            <a:pPr marL="990600" lvl="1" indent="-533400"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 smtClean="0"/>
              <a:t>3.  Most paraphrases are about the </a:t>
            </a:r>
            <a:r>
              <a:rPr lang="en-US" altLang="en-US" sz="2400" b="1" dirty="0" smtClean="0"/>
              <a:t>same length</a:t>
            </a:r>
            <a:r>
              <a:rPr lang="en-US" altLang="en-US" sz="2400" dirty="0" smtClean="0"/>
              <a:t> as the original.</a:t>
            </a:r>
            <a:endParaRPr lang="en-US" altLang="en-US" sz="2800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96899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6 Steps to Effective Paraphrasing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193088" cy="4648201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sz="2400" dirty="0" smtClean="0"/>
              <a:t>STEP 1:  Read, re-read, re-re-read the passage. </a:t>
            </a:r>
          </a:p>
          <a:p>
            <a:pPr lvl="7"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  Make sure you understand the full meaning.</a:t>
            </a:r>
          </a:p>
          <a:p>
            <a:pPr marL="1371600" lvl="3" indent="0" eaLnBrk="1" hangingPunct="1">
              <a:lnSpc>
                <a:spcPct val="90000"/>
              </a:lnSpc>
              <a:buClr>
                <a:schemeClr val="tx1"/>
              </a:buClr>
              <a:buFont typeface="Wingdings" charset="2"/>
              <a:buNone/>
              <a:defRPr/>
            </a:pPr>
            <a:endParaRPr lang="en-US" sz="800" dirty="0" smtClean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sz="2400" dirty="0" smtClean="0"/>
              <a:t>STEP 2:  Highlight key words and word chunks.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sz="800" dirty="0" smtClean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sz="2400" dirty="0" smtClean="0"/>
              <a:t>STEP 3:  Make a list of key words / word chunks.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sz="800" dirty="0" smtClean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sz="2400" dirty="0" smtClean="0"/>
              <a:t>STEP 4:  Find simple synonyms for key words/chunks. </a:t>
            </a:r>
          </a:p>
          <a:p>
            <a:pPr lvl="8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 </a:t>
            </a:r>
            <a:r>
              <a:rPr lang="en-US" sz="1600" dirty="0" smtClean="0"/>
              <a:t> Use an English-English dictionary.</a:t>
            </a:r>
          </a:p>
          <a:p>
            <a:pPr marL="1371600" lvl="3" indent="0" eaLnBrk="1" hangingPunct="1">
              <a:lnSpc>
                <a:spcPct val="90000"/>
              </a:lnSpc>
              <a:buClr>
                <a:schemeClr val="tx1"/>
              </a:buClr>
              <a:buFont typeface="Wingdings" charset="2"/>
              <a:buNone/>
              <a:defRPr/>
            </a:pPr>
            <a:endParaRPr lang="en-US" sz="800" dirty="0" smtClean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sz="2400" dirty="0" smtClean="0"/>
              <a:t>STEP 5:  Change the grammar structure of the sentence.</a:t>
            </a:r>
          </a:p>
          <a:p>
            <a:pPr lvl="8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 </a:t>
            </a:r>
            <a:r>
              <a:rPr lang="en-US" sz="1600" dirty="0" smtClean="0"/>
              <a:t> For example:  Make the object of the original sentence the subject of the paraphrase.</a:t>
            </a:r>
          </a:p>
          <a:p>
            <a:pPr marL="1371600" lvl="3" indent="0" eaLnBrk="1" hangingPunct="1">
              <a:lnSpc>
                <a:spcPct val="90000"/>
              </a:lnSpc>
              <a:buClr>
                <a:schemeClr val="tx1"/>
              </a:buClr>
              <a:buFont typeface="Wingdings" charset="2"/>
              <a:buNone/>
              <a:defRPr/>
            </a:pPr>
            <a:endParaRPr lang="en-US" sz="800" dirty="0" smtClean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sz="2400" dirty="0" smtClean="0"/>
              <a:t>STEP 6:  Re-write the sentence in your own words.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sz="24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Sentence Paraphrasing</a:t>
            </a:r>
            <a:endParaRPr lang="en-US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726488" cy="430371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Original Sentence: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00"/>
                </a:solidFill>
              </a:rPr>
              <a:t>	The </a:t>
            </a:r>
            <a:r>
              <a:rPr lang="en-US" alt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hardest</a:t>
            </a:r>
            <a:r>
              <a:rPr lang="en-US" altLang="en-US" sz="2800" dirty="0" smtClean="0">
                <a:solidFill>
                  <a:srgbClr val="000000"/>
                </a:solidFill>
              </a:rPr>
              <a:t> language </a:t>
            </a:r>
            <a:r>
              <a:rPr lang="en-US" alt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 learn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</a:rPr>
              <a:t>is 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Mandarin</a:t>
            </a:r>
            <a:r>
              <a:rPr lang="en-US" altLang="en-US" sz="2800" dirty="0" smtClean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0000"/>
                </a:solidFill>
              </a:rPr>
              <a:t>	(Step 2: highlight the key words)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00"/>
                </a:solidFill>
              </a:rPr>
              <a:t>	The </a:t>
            </a:r>
            <a:r>
              <a:rPr lang="en-US" alt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 difficult</a:t>
            </a:r>
            <a:r>
              <a:rPr lang="en-US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</a:rPr>
              <a:t>language to learn is Mandarin.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0000"/>
                </a:solidFill>
              </a:rPr>
              <a:t>     (Step 4:  find synonyms)</a:t>
            </a:r>
            <a:endParaRPr lang="en-US" altLang="en-US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00"/>
                </a:solidFill>
              </a:rPr>
              <a:t>	The most difficult language </a:t>
            </a:r>
            <a:r>
              <a:rPr lang="en-US" alt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 master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</a:rPr>
              <a:t>is Mandarin.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0000"/>
                </a:solidFill>
              </a:rPr>
              <a:t>      (Step 4:  find synonyms)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Paraphrase:</a:t>
            </a:r>
            <a:r>
              <a:rPr lang="en-US" altLang="en-US" sz="2800" b="1" i="1" dirty="0" smtClean="0">
                <a:solidFill>
                  <a:srgbClr val="FF0000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i="1" dirty="0" smtClean="0">
                <a:solidFill>
                  <a:srgbClr val="FFC000"/>
                </a:solidFill>
              </a:rPr>
              <a:t>Mandarin</a:t>
            </a:r>
            <a:r>
              <a:rPr lang="en-US" altLang="en-US" sz="2800" dirty="0" smtClean="0">
                <a:solidFill>
                  <a:srgbClr val="000000"/>
                </a:solidFill>
              </a:rPr>
              <a:t> is one of the </a:t>
            </a:r>
            <a:r>
              <a:rPr lang="en-US" alt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 difficult </a:t>
            </a:r>
            <a:r>
              <a:rPr lang="en-US" altLang="en-US" sz="2800" b="1" dirty="0" smtClean="0">
                <a:solidFill>
                  <a:srgbClr val="000000"/>
                </a:solidFill>
              </a:rPr>
              <a:t>languages </a:t>
            </a:r>
            <a:r>
              <a:rPr lang="en-US" alt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 master</a:t>
            </a:r>
            <a:r>
              <a:rPr lang="en-US" altLang="en-US" sz="2800" b="1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0000"/>
                </a:solidFill>
              </a:rPr>
              <a:t>(Step 5: change the structure)</a:t>
            </a:r>
            <a:endParaRPr lang="en-US" altLang="en-US" sz="28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Your turn…. </a:t>
            </a:r>
            <a:br>
              <a:rPr lang="en-US" altLang="en-US" smtClean="0"/>
            </a:br>
            <a:r>
              <a:rPr lang="en-US" altLang="en-US" smtClean="0"/>
              <a:t>paraphrasing practice!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17713"/>
            <a:ext cx="8650288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/>
              <a:t>Original: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400" dirty="0" smtClean="0"/>
              <a:t>As the chain </a:t>
            </a:r>
            <a:r>
              <a:rPr lang="en-US" altLang="en-US" sz="2400" b="1" dirty="0" smtClean="0">
                <a:solidFill>
                  <a:schemeClr val="hlink"/>
                </a:solidFill>
              </a:rPr>
              <a:t>(McDonald’s) expanded nationwide in the mid-1960’s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it sought to cut </a:t>
            </a:r>
            <a:r>
              <a:rPr lang="en-US" altLang="en-US" sz="2400" b="1" dirty="0" err="1" smtClean="0">
                <a:solidFill>
                  <a:schemeClr val="folHlink"/>
                </a:solidFill>
              </a:rPr>
              <a:t>labour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 costs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>
                <a:solidFill>
                  <a:srgbClr val="FF0080"/>
                </a:solidFill>
              </a:rPr>
              <a:t>reduce the number of suppliers</a:t>
            </a:r>
            <a:r>
              <a:rPr lang="en-US" altLang="en-US" sz="2400" dirty="0" smtClean="0"/>
              <a:t>, and </a:t>
            </a:r>
            <a:r>
              <a:rPr lang="en-US" altLang="en-US" sz="2400" b="1" dirty="0" smtClean="0">
                <a:solidFill>
                  <a:srgbClr val="00FF80"/>
                </a:solidFill>
              </a:rPr>
              <a:t>ensure that its fries taste the same at every restaurant</a:t>
            </a:r>
            <a:r>
              <a:rPr lang="en-US" altLang="en-US" sz="2400" dirty="0" smtClean="0"/>
              <a:t>.  - Source:  </a:t>
            </a:r>
            <a:r>
              <a:rPr lang="en-US" altLang="en-US" sz="2400" b="1" dirty="0" smtClean="0">
                <a:solidFill>
                  <a:schemeClr val="accent2"/>
                </a:solidFill>
              </a:rPr>
              <a:t>Schlosser, Eric (2002),</a:t>
            </a:r>
            <a:r>
              <a:rPr lang="en-US" altLang="en-US" sz="2400" dirty="0" smtClean="0"/>
              <a:t> Why McDonald’s Fries Taste So Good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/>
              <a:t>Paraphrase: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</a:rPr>
              <a:t>	Schlosser (2002)</a:t>
            </a:r>
            <a:r>
              <a:rPr lang="en-US" altLang="en-US" sz="2400" dirty="0" smtClean="0"/>
              <a:t> writes that while </a:t>
            </a:r>
            <a:r>
              <a:rPr lang="en-US" altLang="en-US" sz="2400" b="1" dirty="0" smtClean="0">
                <a:solidFill>
                  <a:schemeClr val="hlink"/>
                </a:solidFill>
              </a:rPr>
              <a:t>McDonald’s spread all over the country during the 1960s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the company tried to spend less on its workers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80"/>
                </a:solidFill>
              </a:rPr>
              <a:t>get its suppliers from fewer sources</a:t>
            </a:r>
            <a:r>
              <a:rPr lang="en-US" altLang="en-US" sz="2400" dirty="0" smtClean="0"/>
              <a:t>, and </a:t>
            </a:r>
            <a:r>
              <a:rPr lang="en-US" altLang="en-US" sz="2400" b="1" dirty="0" smtClean="0">
                <a:solidFill>
                  <a:srgbClr val="00FF80"/>
                </a:solidFill>
              </a:rPr>
              <a:t>guarantee that its French fries always tasted the same</a:t>
            </a:r>
            <a:r>
              <a:rPr lang="en-US" altLang="en-US" sz="2400" dirty="0" smtClean="0"/>
              <a:t>.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Resources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Adapted from:  http://owl.english.purdue.edu/owl/resource/619/01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300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Paraphrasing:   </vt:lpstr>
      <vt:lpstr>What is a paraphrase…</vt:lpstr>
      <vt:lpstr>Paraphrasing is a valuable skill…</vt:lpstr>
      <vt:lpstr>Three important points of a good paraphrase</vt:lpstr>
      <vt:lpstr>6 Steps to Effective Paraphrasing</vt:lpstr>
      <vt:lpstr>Sentence Paraphrasing</vt:lpstr>
      <vt:lpstr>Your turn….  paraphrasing practice!</vt:lpstr>
      <vt:lpstr>Example:</vt:lpstr>
      <vt:lpstr>Resources</vt:lpstr>
    </vt:vector>
  </TitlesOfParts>
  <Company>+Ἄ蓕뫤卌䐸뿿죀Ā䀀蓖ኌ뿿죔뿿죀_x000f_틴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Paraphrase:  Write it in your own words</dc:title>
  <dc:creator>Agnes Orzechowski</dc:creator>
  <cp:lastModifiedBy>Michael</cp:lastModifiedBy>
  <cp:revision>58</cp:revision>
  <dcterms:created xsi:type="dcterms:W3CDTF">2011-08-30T02:35:50Z</dcterms:created>
  <dcterms:modified xsi:type="dcterms:W3CDTF">2017-09-06T20:29:59Z</dcterms:modified>
</cp:coreProperties>
</file>