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a1980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a1980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d498ae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d498ae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60c53eb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a60c53eb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a1980f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a1980f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e3ec7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e3ec7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e3ec7d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e3ec7d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youtu.be/FcJtMZ-gcm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FcJtMZ-gcm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EBo4FfAnLRdS3pXu9MrCAlChgnqMsclCC5jRu-w_yc8/edit?usp=sharing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IzHrl-vHvfK8_9Ydye9A4OiQpKNgYzJF/view?usp=sharing" TargetMode="External"/><Relationship Id="rId4" Type="http://schemas.openxmlformats.org/officeDocument/2006/relationships/hyperlink" Target="https://www.google.ca/search?q=new+york+fries&amp;source=lnms&amp;tbm=isch&amp;sa=X&amp;ved=2ahUKEwi53eqL1eLyAhUBUt8KHYxpDUYQ_AUoAnoECAEQBA&amp;biw=2025&amp;bih=1004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75450"/>
            <a:ext cx="91440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P.R.E.P Introduction</a:t>
            </a:r>
            <a:endParaRPr b="1"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484525"/>
            <a:ext cx="54441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“Where </a:t>
            </a:r>
            <a:r>
              <a:rPr i="1" lang="en" sz="1600">
                <a:solidFill>
                  <a:schemeClr val="dk1"/>
                </a:solidFill>
              </a:rPr>
              <a:t>should</a:t>
            </a:r>
            <a:r>
              <a:rPr i="1" lang="en" sz="1600">
                <a:solidFill>
                  <a:schemeClr val="dk1"/>
                </a:solidFill>
              </a:rPr>
              <a:t> I go on my next </a:t>
            </a:r>
            <a:r>
              <a:rPr i="1" lang="en" sz="1600">
                <a:solidFill>
                  <a:schemeClr val="dk1"/>
                </a:solidFill>
              </a:rPr>
              <a:t>vacation</a:t>
            </a:r>
            <a:r>
              <a:rPr i="1" lang="en" sz="1600">
                <a:solidFill>
                  <a:schemeClr val="dk1"/>
                </a:solidFill>
              </a:rPr>
              <a:t>?”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i="1" lang="en" sz="1600">
                <a:solidFill>
                  <a:schemeClr val="dk1"/>
                </a:solidFill>
              </a:rPr>
              <a:t>Ummmmm….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i="1" lang="en" sz="1600">
                <a:solidFill>
                  <a:schemeClr val="dk1"/>
                </a:solidFill>
              </a:rPr>
              <a:t>I don’t know.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i="1" lang="en" sz="1600">
                <a:solidFill>
                  <a:schemeClr val="dk1"/>
                </a:solidFill>
              </a:rPr>
              <a:t>Maybe...Greece.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“Have you ever been asked to give your opinion or asked a question about something?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But do you ever feel like you don't know what to say?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 maybe you are talking too much or too little?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P.R.E.P. is an easy way to help you answer </a:t>
            </a:r>
            <a:r>
              <a:rPr lang="en" sz="1600" u="sng">
                <a:solidFill>
                  <a:schemeClr val="dk1"/>
                </a:solidFill>
              </a:rPr>
              <a:t>any</a:t>
            </a:r>
            <a:r>
              <a:rPr lang="en" sz="1600">
                <a:solidFill>
                  <a:schemeClr val="dk1"/>
                </a:solidFill>
              </a:rPr>
              <a:t> question, give your opinion on </a:t>
            </a:r>
            <a:r>
              <a:rPr lang="en" sz="1600" u="sng">
                <a:solidFill>
                  <a:schemeClr val="dk1"/>
                </a:solidFill>
              </a:rPr>
              <a:t>any</a:t>
            </a:r>
            <a:r>
              <a:rPr lang="en" sz="1600">
                <a:solidFill>
                  <a:schemeClr val="dk1"/>
                </a:solidFill>
              </a:rPr>
              <a:t> topic or even give an impromptu speech.”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Watch the intro video on </a:t>
            </a:r>
            <a:r>
              <a:rPr b="1" lang="en" sz="1600" u="sng">
                <a:solidFill>
                  <a:srgbClr val="0000FF"/>
                </a:solidFill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P.R.E.P</a:t>
            </a:r>
            <a:r>
              <a:rPr lang="en" sz="1600">
                <a:solidFill>
                  <a:srgbClr val="0000FF"/>
                </a:solidFill>
              </a:rPr>
              <a:t>. </a:t>
            </a: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o see how it works.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5168" r="0" t="0"/>
          <a:stretch/>
        </p:blipFill>
        <p:spPr>
          <a:xfrm>
            <a:off x="5265050" y="631175"/>
            <a:ext cx="3844598" cy="2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870550" y="3141775"/>
            <a:ext cx="323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“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Answer Questions: The P.R.E.P. Method”, Virtual Speech Coach,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https://youtu.be/FcJtMZ-gcm0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-75450"/>
            <a:ext cx="91440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P.R.E.P Introduction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Watch the video to see P.R.E.P in action</a:t>
            </a:r>
            <a:endParaRPr sz="2000"/>
          </a:p>
        </p:txBody>
      </p:sp>
      <p:pic>
        <p:nvPicPr>
          <p:cNvPr descr="When asked a question at work or in an interview, do you ramble or get tongue-tied? Wouldn't you rather be clear and confident, and have an executive presence? Try the simple, 4-step P.R.E.P. Method." id="63" name="Google Shape;63;p14" title="How to Answer Questions: The P.R.E.P. Metho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525" y="1061525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2364525" y="4490525"/>
            <a:ext cx="386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https://www.youtube.com/watch?v=FcJtMZ-gcm0&amp;t=1s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-75450"/>
            <a:ext cx="91440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P.R.E.P Introduction</a:t>
            </a:r>
            <a:endParaRPr b="1" sz="3200"/>
          </a:p>
        </p:txBody>
      </p:sp>
      <p:sp>
        <p:nvSpPr>
          <p:cNvPr id="70" name="Google Shape;70;p15"/>
          <p:cNvSpPr txBox="1"/>
          <p:nvPr/>
        </p:nvSpPr>
        <p:spPr>
          <a:xfrm>
            <a:off x="0" y="484525"/>
            <a:ext cx="19752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P: Point/ Position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Give your opinion or answer a question by first stating your main point.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one point so you are focused.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Have a 2nd point?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Repeat the whole PREP process.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I think/ I feel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my opinion,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my point of view,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begin with,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902300" y="484525"/>
            <a:ext cx="19752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R: Reason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Give a clear, strong, specific reason to support your opinion. 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reason I say that is…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think that because…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877500" y="482275"/>
            <a:ext cx="22602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E: Evidence/ 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Provide evidence that supports your reason.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example, expert knowledge from something you have read, common sense or a statistic that you have read about.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example,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illustrate,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According to Statistics Canada...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Everyone knows that…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37700" y="484525"/>
            <a:ext cx="30000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P: Restate your Point/Position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Conclude your answer, opinion or speech by restating your main point so that the person or people listening can remember what you said.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Overall,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in all,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wrap up,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325" y="3679008"/>
            <a:ext cx="2260200" cy="14229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938325" y="4897650"/>
            <a:ext cx="179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 by Sasin Tipchai from Pixabay 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-75450"/>
            <a:ext cx="91440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P.R.E.P Example</a:t>
            </a:r>
            <a:endParaRPr b="1" sz="3200"/>
          </a:p>
        </p:txBody>
      </p:sp>
      <p:sp>
        <p:nvSpPr>
          <p:cNvPr id="81" name="Google Shape;81;p16"/>
          <p:cNvSpPr txBox="1"/>
          <p:nvPr/>
        </p:nvSpPr>
        <p:spPr>
          <a:xfrm>
            <a:off x="0" y="441425"/>
            <a:ext cx="60696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Question</a:t>
            </a:r>
            <a:r>
              <a:rPr lang="en" sz="1600">
                <a:solidFill>
                  <a:schemeClr val="dk1"/>
                </a:solidFill>
              </a:rPr>
              <a:t>: Where should I go on my next vacation?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 (position/point): </a:t>
            </a:r>
            <a:r>
              <a:rPr lang="en" sz="1600">
                <a:solidFill>
                  <a:schemeClr val="dk1"/>
                </a:solidFill>
              </a:rPr>
              <a:t>I think you should consider going on a cruise for your next vacation.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 (reason): </a:t>
            </a:r>
            <a:r>
              <a:rPr lang="en" sz="1600">
                <a:solidFill>
                  <a:schemeClr val="dk1"/>
                </a:solidFill>
              </a:rPr>
              <a:t>There are many reasons why cruises are great. The biggest reason for me is </a:t>
            </a:r>
            <a:r>
              <a:rPr b="1" lang="en" sz="1600">
                <a:solidFill>
                  <a:srgbClr val="0000FF"/>
                </a:solidFill>
              </a:rPr>
              <a:t>convenience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 (evidence): </a:t>
            </a:r>
            <a:r>
              <a:rPr lang="en" sz="1600">
                <a:solidFill>
                  <a:schemeClr val="dk1"/>
                </a:solidFill>
              </a:rPr>
              <a:t>For example, my husband and I went on a 22-day, 18-port cruise this fall. It was so </a:t>
            </a:r>
            <a:r>
              <a:rPr b="1" lang="en" sz="1600">
                <a:solidFill>
                  <a:srgbClr val="0000FF"/>
                </a:solidFill>
              </a:rPr>
              <a:t>convenient</a:t>
            </a:r>
            <a:r>
              <a:rPr lang="en" sz="1600">
                <a:solidFill>
                  <a:schemeClr val="dk1"/>
                </a:solidFill>
              </a:rPr>
              <a:t> to have the ship take us from </a:t>
            </a:r>
            <a:r>
              <a:rPr lang="en" sz="1600">
                <a:solidFill>
                  <a:schemeClr val="dk1"/>
                </a:solidFill>
              </a:rPr>
              <a:t>port to port as we only had to carry and unpack our bags once.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 (restate position):</a:t>
            </a:r>
            <a:r>
              <a:rPr lang="en" sz="1600">
                <a:solidFill>
                  <a:schemeClr val="dk1"/>
                </a:solidFill>
              </a:rPr>
              <a:t> So, if you want to see a lot of places without a lot of stress, you should think about cruising.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Remember: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(P + R + E + P = </a:t>
            </a:r>
            <a:r>
              <a:rPr b="1" lang="en" sz="1600" u="sng">
                <a:solidFill>
                  <a:srgbClr val="0000FF"/>
                </a:solidFill>
              </a:rPr>
              <a:t>▽</a:t>
            </a:r>
            <a:r>
              <a:rPr b="1" lang="en" sz="1600">
                <a:solidFill>
                  <a:srgbClr val="0000FF"/>
                </a:solidFill>
              </a:rPr>
              <a:t>)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 can also r</a:t>
            </a:r>
            <a:r>
              <a:rPr lang="en" sz="1600">
                <a:solidFill>
                  <a:schemeClr val="dk1"/>
                </a:solidFill>
              </a:rPr>
              <a:t>eview P.R.E.P and another example on this </a:t>
            </a:r>
            <a:r>
              <a:rPr b="1" lang="en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Doc</a:t>
            </a:r>
            <a:r>
              <a:rPr b="1" lang="en" sz="1600">
                <a:solidFill>
                  <a:srgbClr val="0000FF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746" y="677550"/>
            <a:ext cx="3074256" cy="16091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768000" y="2417850"/>
            <a:ext cx="237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by dayamay from Pixabay 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-74000"/>
            <a:ext cx="9056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 Convo</a:t>
            </a:r>
            <a:r>
              <a:rPr b="1" lang="en" sz="3000">
                <a:solidFill>
                  <a:srgbClr val="0000FF"/>
                </a:solidFill>
              </a:rPr>
              <a:t> - P.R.E.P.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</p:txBody>
      </p:sp>
      <p:sp>
        <p:nvSpPr>
          <p:cNvPr id="89" name="Google Shape;89;p17"/>
          <p:cNvSpPr txBox="1"/>
          <p:nvPr/>
        </p:nvSpPr>
        <p:spPr>
          <a:xfrm>
            <a:off x="-45100" y="514600"/>
            <a:ext cx="4929000" cy="4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0850" y="433750"/>
            <a:ext cx="9144000" cy="4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Yuka</a:t>
            </a:r>
            <a:r>
              <a:rPr lang="en" sz="1600">
                <a:solidFill>
                  <a:schemeClr val="dk1"/>
                </a:solidFill>
              </a:rPr>
              <a:t>: Hi Mario, </a:t>
            </a:r>
            <a:r>
              <a:rPr lang="en" sz="1600" u="sng">
                <a:solidFill>
                  <a:schemeClr val="dk1"/>
                </a:solidFill>
              </a:rPr>
              <a:t>so</a:t>
            </a:r>
            <a:r>
              <a:rPr lang="en" sz="1600">
                <a:solidFill>
                  <a:schemeClr val="dk1"/>
                </a:solidFill>
              </a:rPr>
              <a:t>, I have a question for you. What is the best traditional food from your country that people should try?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Mario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 u="sng">
                <a:solidFill>
                  <a:schemeClr val="dk1"/>
                </a:solidFill>
              </a:rPr>
              <a:t>Well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Yuka, one of the most popular kinds of food to try in Canada is poutine. </a:t>
            </a:r>
            <a:r>
              <a:rPr b="1" lang="en" sz="1600">
                <a:solidFill>
                  <a:srgbClr val="FF0000"/>
                </a:solidFill>
              </a:rPr>
              <a:t>(always repeat Q)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It originally came from Quebec, but now you can get it anywhere. It’s french fries, gravy and a special kind of cheese called cheese curds. </a:t>
            </a:r>
            <a:r>
              <a:rPr b="1" lang="en" sz="1600">
                <a:solidFill>
                  <a:srgbClr val="FF0000"/>
                </a:solidFill>
              </a:rPr>
              <a:t>(P)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Yuka</a:t>
            </a:r>
            <a:r>
              <a:rPr lang="en" sz="1600">
                <a:solidFill>
                  <a:schemeClr val="dk1"/>
                </a:solidFill>
              </a:rPr>
              <a:t>: mmmmm, sounds delicious!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Mario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 u="sng">
                <a:solidFill>
                  <a:schemeClr val="dk1"/>
                </a:solidFill>
              </a:rPr>
              <a:t>Totally</a:t>
            </a:r>
            <a:r>
              <a:rPr lang="en" sz="1600">
                <a:solidFill>
                  <a:schemeClr val="dk1"/>
                </a:solidFill>
              </a:rPr>
              <a:t>! Even though poutine isn’t healthy at all, I think everyone should try it at least once. The combo of fries, gravy and cheese is so tasty, and it’s a perfect dish to eat after going to a nightclub or if you’re at a pub with friends. </a:t>
            </a:r>
            <a:r>
              <a:rPr b="1" lang="en" sz="1600">
                <a:solidFill>
                  <a:srgbClr val="FF0000"/>
                </a:solidFill>
              </a:rPr>
              <a:t>(R)</a:t>
            </a:r>
            <a:r>
              <a:rPr lang="en" sz="1600">
                <a:solidFill>
                  <a:schemeClr val="dk1"/>
                </a:solidFill>
              </a:rPr>
              <a:t> Actually, I just had it last week when I went to Niagara Falls. I figured that since I was going to such a touristy city, I should have a traditional Canadian dish. It was so yummy! </a:t>
            </a:r>
            <a:r>
              <a:rPr b="1" lang="en" sz="1600">
                <a:solidFill>
                  <a:srgbClr val="FF0000"/>
                </a:solidFill>
              </a:rPr>
              <a:t>(E) </a:t>
            </a:r>
            <a:r>
              <a:rPr lang="en" sz="1600" u="sng">
                <a:solidFill>
                  <a:schemeClr val="dk1"/>
                </a:solidFill>
              </a:rPr>
              <a:t>So</a:t>
            </a:r>
            <a:r>
              <a:rPr lang="en" sz="1600">
                <a:solidFill>
                  <a:schemeClr val="dk1"/>
                </a:solidFill>
              </a:rPr>
              <a:t>, for sure, if you’re in Canada, you gotta try poutine! </a:t>
            </a:r>
            <a:r>
              <a:rPr b="1" lang="en" sz="1600">
                <a:solidFill>
                  <a:srgbClr val="FF0000"/>
                </a:solidFill>
              </a:rPr>
              <a:t>(P)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Yuka: </a:t>
            </a:r>
            <a:r>
              <a:rPr lang="en" sz="1600" u="sng">
                <a:solidFill>
                  <a:schemeClr val="dk1"/>
                </a:solidFill>
              </a:rPr>
              <a:t>Wow</a:t>
            </a:r>
            <a:r>
              <a:rPr lang="en" sz="1600">
                <a:solidFill>
                  <a:schemeClr val="dk1"/>
                </a:solidFill>
              </a:rPr>
              <a:t>, your description makes me want to try it! Maybe even today! Wanna come with me?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Mario: </a:t>
            </a:r>
            <a:r>
              <a:rPr lang="en" sz="1600" u="sng">
                <a:solidFill>
                  <a:schemeClr val="dk1"/>
                </a:solidFill>
              </a:rPr>
              <a:t>Ya!</a:t>
            </a:r>
            <a:r>
              <a:rPr lang="en" sz="1600">
                <a:solidFill>
                  <a:schemeClr val="dk1"/>
                </a:solidFill>
              </a:rPr>
              <a:t> Let’s go to </a:t>
            </a:r>
            <a:r>
              <a:rPr lang="en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York Fries</a:t>
            </a:r>
            <a:r>
              <a:rPr lang="en" sz="1600">
                <a:solidFill>
                  <a:schemeClr val="dk1"/>
                </a:solidFill>
              </a:rPr>
              <a:t>; their original poutine is the best!  </a:t>
            </a:r>
            <a:r>
              <a:rPr lang="en" sz="1600" u="sng">
                <a:solidFill>
                  <a:schemeClr val="dk1"/>
                </a:solidFill>
              </a:rPr>
              <a:t>So</a:t>
            </a:r>
            <a:r>
              <a:rPr lang="en" sz="1600">
                <a:solidFill>
                  <a:schemeClr val="dk1"/>
                </a:solidFill>
              </a:rPr>
              <a:t>, Yuka, what’s a traditional food from Japan that I should try?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11636" r="6011" t="0"/>
          <a:stretch/>
        </p:blipFill>
        <p:spPr>
          <a:xfrm>
            <a:off x="8025175" y="1764000"/>
            <a:ext cx="914302" cy="8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-75450"/>
            <a:ext cx="91440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Your Turn</a:t>
            </a:r>
            <a:endParaRPr b="1" sz="3200"/>
          </a:p>
        </p:txBody>
      </p:sp>
      <p:sp>
        <p:nvSpPr>
          <p:cNvPr id="97" name="Google Shape;97;p18"/>
          <p:cNvSpPr txBox="1"/>
          <p:nvPr/>
        </p:nvSpPr>
        <p:spPr>
          <a:xfrm>
            <a:off x="0" y="2940875"/>
            <a:ext cx="90741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Use the strategies you have learned for expressing your opinion and active listening to discuss the following question: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Q: What is the best traditional food from your country that people should try?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137350" y="2677750"/>
            <a:ext cx="23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by Free-Photos from Pixabay </a:t>
            </a:r>
            <a:endParaRPr sz="10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150" y="525150"/>
            <a:ext cx="3440851" cy="22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