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63" r:id="rId4"/>
    <p:sldId id="257" r:id="rId6"/>
    <p:sldId id="258" r:id="rId7"/>
    <p:sldId id="260" r:id="rId8"/>
    <p:sldId id="262" r:id="rId9"/>
    <p:sldId id="259"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0"/>
    <p:restoredTop sz="94706"/>
  </p:normalViewPr>
  <p:slideViewPr>
    <p:cSldViewPr snapToGrid="0">
      <p:cViewPr varScale="1">
        <p:scale>
          <a:sx n="97" d="100"/>
          <a:sy n="97" d="100"/>
        </p:scale>
        <p:origin x="240" y="1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765CD-8003-3541-8883-F6B49FCDBA7F}"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A5382-0AC7-0747-B6C2-FD21E3ECB06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CA" altLang="zh-CN">
                <a:effectLst/>
                <a:latin typeface="Söhne"/>
                <a:sym typeface="+mn-ea"/>
              </a:rPr>
              <a:t>《Sound of da Police》</a:t>
            </a:r>
            <a:r>
              <a:rPr lang="zh-CN" altLang="en-US">
                <a:effectLst/>
                <a:latin typeface="Söhne"/>
                <a:sym typeface="+mn-ea"/>
              </a:rPr>
              <a:t>是由美国说唱艺人</a:t>
            </a:r>
            <a:r>
              <a:rPr lang="en-CA" altLang="zh-CN">
                <a:effectLst/>
                <a:latin typeface="Söhne"/>
                <a:sym typeface="+mn-ea"/>
              </a:rPr>
              <a:t>KRS-One</a:t>
            </a:r>
            <a:r>
              <a:rPr lang="zh-CN" altLang="en-US">
                <a:effectLst/>
                <a:latin typeface="Söhne"/>
                <a:sym typeface="+mn-ea"/>
              </a:rPr>
              <a:t>于</a:t>
            </a:r>
            <a:r>
              <a:rPr lang="en-US" altLang="zh-CN">
                <a:effectLst/>
                <a:latin typeface="Söhne"/>
                <a:sym typeface="+mn-ea"/>
              </a:rPr>
              <a:t>1993</a:t>
            </a:r>
            <a:r>
              <a:rPr lang="zh-CN" altLang="en-US">
                <a:effectLst/>
                <a:latin typeface="Söhne"/>
                <a:sym typeface="+mn-ea"/>
              </a:rPr>
              <a:t>年发行的一首歌曲。这首歌不是是</a:t>
            </a:r>
            <a:r>
              <a:rPr lang="en-CA" altLang="zh-CN">
                <a:effectLst/>
                <a:latin typeface="Söhne"/>
                <a:sym typeface="+mn-ea"/>
              </a:rPr>
              <a:t>KRS-One</a:t>
            </a:r>
            <a:r>
              <a:rPr lang="zh-CN" altLang="en-US">
                <a:effectLst/>
                <a:latin typeface="Söhne"/>
                <a:sym typeface="+mn-ea"/>
              </a:rPr>
              <a:t>的代表作之一，也被认为是</a:t>
            </a:r>
            <a:r>
              <a:rPr lang="en-CA" altLang="zh-CN">
                <a:effectLst/>
                <a:latin typeface="Söhne"/>
                <a:sym typeface="+mn-ea"/>
              </a:rPr>
              <a:t>Hip Hop</a:t>
            </a:r>
            <a:r>
              <a:rPr lang="zh-CN" altLang="en-US">
                <a:effectLst/>
                <a:latin typeface="Söhne"/>
                <a:sym typeface="+mn-ea"/>
              </a:rPr>
              <a:t>文化中的经典之作。</a:t>
            </a:r>
            <a:endParaRPr lang="zh-CN" altLang="en-US" b="0" i="0">
              <a:effectLst/>
              <a:latin typeface="Söhne"/>
            </a:endParaRPr>
          </a:p>
          <a:p>
            <a:r>
              <a:rPr lang="en-CA" altLang="zh-CN">
                <a:effectLst/>
                <a:latin typeface="Söhne"/>
                <a:sym typeface="+mn-ea"/>
              </a:rPr>
              <a:t>Sound of da Police》</a:t>
            </a:r>
            <a:r>
              <a:rPr lang="zh-CN" altLang="en-US">
                <a:effectLst/>
                <a:latin typeface="Söhne"/>
                <a:sym typeface="+mn-ea"/>
              </a:rPr>
              <a:t>探讨了警察制度、种族歧视和警察对少数族裔社区的暴力压迫等</a:t>
            </a:r>
            <a:r>
              <a:rPr lang="zh-CN" altLang="en-US">
                <a:effectLst/>
                <a:latin typeface="Söhne"/>
                <a:sym typeface="+mn-ea"/>
              </a:rPr>
              <a:t>社会问题</a:t>
            </a:r>
            <a:r>
              <a:rPr lang="zh-CN" altLang="en-US">
                <a:effectLst/>
                <a:latin typeface="Söhne"/>
                <a:sym typeface="+mn-ea"/>
              </a:rPr>
              <a:t>。因而受到广泛的赞誉和认可。被许多人视为反对种族歧视和警察暴力的象征。</a:t>
            </a:r>
            <a:endParaRPr lang="zh-CN" altLang="en-US" b="0" i="0">
              <a:effectLst/>
              <a:latin typeface="Söhne"/>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总结了歌曲作者</a:t>
            </a:r>
            <a:r>
              <a:rPr kumimoji="1" lang="en-US" altLang="zh-CN" dirty="0"/>
              <a:t>/</a:t>
            </a:r>
            <a:r>
              <a:rPr kumimoji="1" lang="zh-CN" altLang="en-US" dirty="0"/>
              <a:t>歌手的传记</a:t>
            </a:r>
            <a:endParaRPr kumimoji="1" lang="zh-CN" altLang="en-US" dirty="0"/>
          </a:p>
        </p:txBody>
      </p:sp>
      <p:sp>
        <p:nvSpPr>
          <p:cNvPr id="4" name="灯片编号占位符 3"/>
          <p:cNvSpPr>
            <a:spLocks noGrp="1"/>
          </p:cNvSpPr>
          <p:nvPr>
            <p:ph type="sldNum" sz="quarter" idx="5"/>
          </p:nvPr>
        </p:nvSpPr>
        <p:spPr/>
        <p:txBody>
          <a:bodyPr/>
          <a:lstStyle/>
          <a:p>
            <a:fld id="{4C7A5382-0AC7-0747-B6C2-FD21E3ECB06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latin typeface="Montserrat" panose="020F0502020204030204" pitchFamily="34" charset="0"/>
                <a:sym typeface="+mn-ea"/>
              </a:rPr>
              <a:t>创作灵感</a:t>
            </a:r>
            <a:endParaRPr lang="zh-CN" altLang="en-US" b="1" dirty="0">
              <a:latin typeface="Montserrat" panose="020F0502020204030204" pitchFamily="34" charset="0"/>
              <a:sym typeface="+mn-ea"/>
            </a:endParaRPr>
          </a:p>
          <a:p>
            <a:r>
              <a:rPr lang="en-CA" altLang="zh-CN" dirty="0">
                <a:solidFill>
                  <a:srgbClr val="374151"/>
                </a:solidFill>
                <a:effectLst/>
                <a:latin typeface="Söhne"/>
                <a:sym typeface="+mn-ea"/>
              </a:rPr>
              <a:t>KRS-One</a:t>
            </a:r>
            <a:r>
              <a:rPr lang="zh-CN" altLang="en-US" dirty="0">
                <a:solidFill>
                  <a:srgbClr val="374151"/>
                </a:solidFill>
                <a:effectLst/>
                <a:latin typeface="Söhne"/>
                <a:sym typeface="+mn-ea"/>
              </a:rPr>
              <a:t>本人出生于纽约市的布朗克斯区，他在成长过程中亲眼目睹了警察针对少数族裔社区的不公平对待和暴力行为。</a:t>
            </a:r>
            <a:endParaRPr lang="zh-CN" altLang="en-US" b="0" i="0" dirty="0">
              <a:solidFill>
                <a:srgbClr val="374151"/>
              </a:solidFill>
              <a:effectLst/>
              <a:latin typeface="Söhne"/>
            </a:endParaRPr>
          </a:p>
          <a:p>
            <a:r>
              <a:rPr lang="zh-CN" altLang="en-US" dirty="0">
                <a:solidFill>
                  <a:srgbClr val="374151"/>
                </a:solidFill>
                <a:effectLst/>
                <a:latin typeface="Söhne"/>
                <a:sym typeface="+mn-ea"/>
              </a:rPr>
              <a:t>并且当时的美国社会，特别是黑人社区，不断因为警察暴力执法而引发严重的暴动事件。甚至是大面积的黑人社区与警察的武装对峙。</a:t>
            </a:r>
            <a:endParaRPr lang="zh-CN" altLang="en-US" b="0" i="0" dirty="0">
              <a:solidFill>
                <a:srgbClr val="374151"/>
              </a:solidFill>
              <a:effectLst/>
              <a:latin typeface="Söhne"/>
            </a:endParaRPr>
          </a:p>
          <a:p>
            <a:r>
              <a:rPr lang="zh-CN" altLang="en-US" dirty="0">
                <a:solidFill>
                  <a:srgbClr val="374151"/>
                </a:solidFill>
                <a:effectLst/>
                <a:latin typeface="Söhne"/>
                <a:sym typeface="+mn-ea"/>
              </a:rPr>
              <a:t>所以，</a:t>
            </a:r>
            <a:r>
              <a:rPr lang="en-CA" altLang="zh-CN" dirty="0">
                <a:solidFill>
                  <a:srgbClr val="374151"/>
                </a:solidFill>
                <a:effectLst/>
                <a:latin typeface="Söhne"/>
                <a:sym typeface="+mn-ea"/>
              </a:rPr>
              <a:t>KRS-One</a:t>
            </a:r>
            <a:r>
              <a:rPr lang="zh-CN" altLang="en-US" dirty="0">
                <a:solidFill>
                  <a:srgbClr val="374151"/>
                </a:solidFill>
                <a:effectLst/>
                <a:latin typeface="Söhne"/>
                <a:sym typeface="+mn-ea"/>
              </a:rPr>
              <a:t>试图通过这首歌来唤起人们对这些问题的关注，并鼓励他们对社会不公进行反抗和改变。</a:t>
            </a:r>
            <a:endParaRPr kumimoji="1" lang="zh-CN" altLang="en-US"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https://www.npr.org/2023/05/29/1178279383/for-black-drivers-a-police-officers-first-45-words-are-a-portent-of-whats-to-com</a:t>
            </a:r>
            <a:endParaRPr lang="zh-CN" altLang="en-US"/>
          </a:p>
          <a:p>
            <a:r>
              <a:rPr lang="zh-CN" altLang="en-US" b="1" dirty="0">
                <a:latin typeface="Montserrat" panose="020F0502020204030204" pitchFamily="34" charset="0"/>
                <a:sym typeface="+mn-ea"/>
              </a:rPr>
              <a:t>歌词分析</a:t>
            </a:r>
            <a:endParaRPr lang="zh-CN" altLang="en-US" b="1" dirty="0">
              <a:latin typeface="Montserrat" panose="020F0502020204030204" pitchFamily="34" charset="0"/>
              <a:sym typeface="+mn-ea"/>
            </a:endParaRPr>
          </a:p>
          <a:p>
            <a:pPr algn="l"/>
            <a:r>
              <a:rPr lang="zh-CN" altLang="en-US" dirty="0">
                <a:sym typeface="+mn-ea"/>
              </a:rPr>
              <a:t>这段歌词及时整首歌的开头，也反复出现多次。</a:t>
            </a:r>
            <a:endParaRPr lang="zh-CN" altLang="en-US" dirty="0"/>
          </a:p>
          <a:p>
            <a:pPr algn="l"/>
            <a:r>
              <a:rPr lang="zh-CN" altLang="en-US" dirty="0">
                <a:sym typeface="+mn-ea"/>
              </a:rPr>
              <a:t>体现了黑人生活中，警车鸣笛的声音太常见了。</a:t>
            </a:r>
            <a:endParaRPr lang="zh-CN" altLang="en-US" dirty="0"/>
          </a:p>
          <a:p>
            <a:pPr algn="l"/>
            <a:r>
              <a:rPr lang="zh-CN" altLang="en-US" dirty="0">
                <a:sym typeface="+mn-ea"/>
              </a:rPr>
              <a:t>已经成为他们日常生活的背景音了。</a:t>
            </a:r>
            <a:endParaRPr lang="zh-CN" altLang="en-US" dirty="0"/>
          </a:p>
          <a:p>
            <a:pPr algn="l"/>
            <a:r>
              <a:rPr lang="zh-CN" altLang="en-US" dirty="0">
                <a:sym typeface="+mn-ea"/>
              </a:rPr>
              <a:t>其中</a:t>
            </a:r>
            <a:r>
              <a:rPr lang="en-US" altLang="zh-CN" dirty="0">
                <a:sym typeface="+mn-ea"/>
              </a:rPr>
              <a:t>Da police </a:t>
            </a:r>
            <a:r>
              <a:rPr lang="zh-CN" altLang="en-US" dirty="0">
                <a:sym typeface="+mn-ea"/>
              </a:rPr>
              <a:t>和</a:t>
            </a:r>
            <a:r>
              <a:rPr lang="en-US" altLang="zh-CN" dirty="0">
                <a:sym typeface="+mn-ea"/>
              </a:rPr>
              <a:t> beast </a:t>
            </a:r>
            <a:r>
              <a:rPr lang="zh-CN" altLang="en-US" dirty="0">
                <a:sym typeface="+mn-ea"/>
              </a:rPr>
              <a:t>的反复交替出现。</a:t>
            </a:r>
            <a:endParaRPr lang="zh-CN" altLang="en-US" dirty="0"/>
          </a:p>
          <a:p>
            <a:pPr algn="l"/>
            <a:r>
              <a:rPr lang="zh-CN" altLang="en-US" dirty="0">
                <a:sym typeface="+mn-ea"/>
              </a:rPr>
              <a:t>也体现了黑人社区对警察的厌恶</a:t>
            </a:r>
            <a:endParaRPr lang="zh-CN" altLang="en-US" dirty="0"/>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https://www.lubbockonline.com/story/news/nation-world/2015/04/28/riot-looting-prompt-state-emergency-curfew-baltimore/14980128007/</a:t>
            </a:r>
            <a:endParaRPr lang="zh-CN" altLang="en-US"/>
          </a:p>
          <a:p>
            <a:pPr algn="l"/>
            <a:r>
              <a:rPr lang="zh-CN" altLang="en-US">
                <a:sym typeface="+mn-ea"/>
              </a:rPr>
              <a:t>正如歌词唱的，在黑人社区，被捕入狱成为每一代黑人男子的</a:t>
            </a:r>
            <a:endParaRPr lang="zh-CN" altLang="en-US"/>
          </a:p>
          <a:p>
            <a:pPr algn="l"/>
            <a:r>
              <a:rPr lang="zh-CN" altLang="en-US">
                <a:sym typeface="+mn-ea"/>
              </a:rPr>
              <a:t>的传承。这也是歌词在最后发出的哀嚎，</a:t>
            </a:r>
            <a:endParaRPr lang="zh-CN" altLang="en-US"/>
          </a:p>
          <a:p>
            <a:pPr algn="l"/>
            <a:r>
              <a:rPr lang="zh-CN" altLang="en-US">
                <a:sym typeface="+mn-ea"/>
              </a:rPr>
              <a:t>这样的人生遭遇什么时候能够停止。</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与我的歌曲相关的社会问题，以及有关运动原因、日期、地点等的所有内容。</a:t>
            </a:r>
            <a:r>
              <a:rPr lang="en-CA" altLang="zh-CN" sz="1200" b="1" i="0" dirty="0">
                <a:effectLst/>
                <a:latin typeface="Montserrat" panose="020F0502020204030204" pitchFamily="34" charset="0"/>
              </a:rPr>
              <a:t> </a:t>
            </a:r>
            <a:endParaRPr kumimoji="1" lang="zh-CN" altLang="en-US" dirty="0"/>
          </a:p>
        </p:txBody>
      </p:sp>
      <p:sp>
        <p:nvSpPr>
          <p:cNvPr id="4" name="灯片编号占位符 3"/>
          <p:cNvSpPr>
            <a:spLocks noGrp="1"/>
          </p:cNvSpPr>
          <p:nvPr>
            <p:ph type="sldNum" sz="quarter" idx="5"/>
          </p:nvPr>
        </p:nvSpPr>
        <p:spPr/>
        <p:txBody>
          <a:bodyPr/>
          <a:lstStyle/>
          <a:p>
            <a:fld id="{4C7A5382-0AC7-0747-B6C2-FD21E3ECB061}"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228600">
              <a:lnSpc>
                <a:spcPct val="90000"/>
              </a:lnSpc>
              <a:spcAft>
                <a:spcPts val="600"/>
              </a:spcAft>
              <a:buFont typeface="Arial" panose="020B0604020202020204" pitchFamily="34" charset="0"/>
              <a:buChar char="•"/>
            </a:pPr>
            <a:r>
              <a:rPr lang="zh-CN" altLang="en-US">
                <a:sym typeface="+mn-ea"/>
              </a:rPr>
              <a:t>歌已经发表</a:t>
            </a:r>
            <a:r>
              <a:rPr lang="en-US" altLang="zh-CN">
                <a:sym typeface="+mn-ea"/>
              </a:rPr>
              <a:t>30</a:t>
            </a:r>
            <a:r>
              <a:rPr lang="zh-CN" altLang="en-US">
                <a:sym typeface="+mn-ea"/>
              </a:rPr>
              <a:t>年了，可是黑人的平权问题，警察暴力问题，仍然没有坚决。</a:t>
            </a:r>
            <a:endParaRPr lang="zh-CN" altLang="en-US"/>
          </a:p>
          <a:p>
            <a:pPr indent="-228600">
              <a:lnSpc>
                <a:spcPct val="90000"/>
              </a:lnSpc>
              <a:spcAft>
                <a:spcPts val="600"/>
              </a:spcAft>
              <a:buFont typeface="Arial" panose="020B0604020202020204" pitchFamily="34" charset="0"/>
              <a:buChar char="•"/>
            </a:pPr>
            <a:r>
              <a:rPr lang="en-US" altLang="zh-CN">
                <a:sym typeface="+mn-ea"/>
              </a:rPr>
              <a:t>93</a:t>
            </a:r>
            <a:r>
              <a:rPr lang="zh-CN" altLang="en-US">
                <a:sym typeface="+mn-ea"/>
              </a:rPr>
              <a:t>年的时候，因为警察暴力发生了骚乱。</a:t>
            </a:r>
            <a:r>
              <a:rPr lang="en-US" altLang="zh-CN">
                <a:sym typeface="+mn-ea"/>
              </a:rPr>
              <a:t>20</a:t>
            </a:r>
            <a:r>
              <a:rPr lang="zh-CN" altLang="en-US">
                <a:sym typeface="+mn-ea"/>
              </a:rPr>
              <a:t>年的时候，仍然是因为警察暴力。</a:t>
            </a:r>
            <a:endParaRPr lang="zh-CN" altLang="en-US"/>
          </a:p>
          <a:p>
            <a:pPr indent="-228600">
              <a:lnSpc>
                <a:spcPct val="90000"/>
              </a:lnSpc>
              <a:spcAft>
                <a:spcPts val="600"/>
              </a:spcAft>
              <a:buFont typeface="Arial" panose="020B0604020202020204" pitchFamily="34" charset="0"/>
              <a:buChar char="•"/>
            </a:pPr>
            <a:r>
              <a:rPr lang="zh-CN" altLang="en-US">
                <a:sym typeface="+mn-ea"/>
              </a:rPr>
              <a:t>让黑命贵运动再一次兴起。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D6B107DC-39C4-9A45-8191-0B49A75B8CB7}" type="datetimeFigureOut">
              <a:rPr kumimoji="1" lang="zh-CN" altLang="en-US" smtClean="0"/>
            </a:fld>
            <a:endParaRPr kumimoji="1" lang="zh-CN"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B107DC-39C4-9A45-8191-0B49A75B8CB7}" type="datetimeFigureOut">
              <a:rPr kumimoji="1" lang="zh-CN" altLang="en-US" smtClean="0"/>
            </a:fld>
            <a:endParaRPr kumimoji="1"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45EB5CD-C154-654A-B32B-EB5B56AE71A5}"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6B107DC-39C4-9A45-8191-0B49A75B8CB7}"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45EB5CD-C154-654A-B32B-EB5B56AE71A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CA" altLang="zh-CN" sz="4400" b="1" dirty="0">
                <a:solidFill>
                  <a:schemeClr val="tx1"/>
                </a:solidFill>
                <a:effectLst/>
                <a:latin typeface="Arial" panose="020B0604020202020204" pitchFamily="34" charset="0"/>
                <a:cs typeface="Arial" panose="020B0604020202020204" pitchFamily="34" charset="0"/>
              </a:rPr>
              <a:t>Lyric analysis</a:t>
            </a:r>
            <a:r>
              <a:rPr lang="zh-CN" altLang="en-US" sz="4400" b="1" dirty="0">
                <a:solidFill>
                  <a:schemeClr val="tx1"/>
                </a:solidFill>
                <a:effectLst/>
                <a:latin typeface="Arial" panose="020B0604020202020204" pitchFamily="34" charset="0"/>
                <a:cs typeface="Arial" panose="020B0604020202020204" pitchFamily="34" charset="0"/>
              </a:rPr>
              <a:t> </a:t>
            </a:r>
            <a:r>
              <a:rPr lang="en-US" altLang="zh-CN" sz="4400" b="1" dirty="0">
                <a:solidFill>
                  <a:schemeClr val="tx1"/>
                </a:solidFill>
                <a:effectLst/>
                <a:latin typeface="Arial" panose="020B0604020202020204" pitchFamily="34" charset="0"/>
                <a:cs typeface="Arial" panose="020B0604020202020204" pitchFamily="34" charset="0"/>
              </a:rPr>
              <a:t>of</a:t>
            </a:r>
            <a:br>
              <a:rPr lang="en-US" altLang="zh-CN" sz="4800" b="1" dirty="0">
                <a:solidFill>
                  <a:schemeClr val="tx1"/>
                </a:solidFill>
                <a:latin typeface="Arial" panose="020B0604020202020204" pitchFamily="34" charset="0"/>
                <a:cs typeface="Arial" panose="020B0604020202020204" pitchFamily="34" charset="0"/>
              </a:rPr>
            </a:br>
            <a:r>
              <a:rPr kumimoji="1" lang="en-CA" altLang="zh-CN" sz="4800" b="1" dirty="0">
                <a:solidFill>
                  <a:schemeClr val="tx1"/>
                </a:solidFill>
                <a:latin typeface="Arial" panose="020B0604020202020204" pitchFamily="34" charset="0"/>
                <a:cs typeface="Arial" panose="020B0604020202020204" pitchFamily="34" charset="0"/>
              </a:rPr>
              <a:t>Sound Of Da Police</a:t>
            </a:r>
            <a:br>
              <a:rPr kumimoji="1" lang="en-CA" altLang="zh-CN" sz="4800" b="1" dirty="0">
                <a:solidFill>
                  <a:schemeClr val="tx1"/>
                </a:solidFill>
                <a:latin typeface="Arial" panose="020B0604020202020204" pitchFamily="34" charset="0"/>
                <a:cs typeface="Arial" panose="020B0604020202020204" pitchFamily="34" charset="0"/>
              </a:rPr>
            </a:br>
            <a:r>
              <a:rPr kumimoji="1" lang="en-CA" altLang="zh-CN" sz="3600" dirty="0"/>
              <a:t>by KRS-One</a:t>
            </a:r>
            <a:endParaRPr kumimoji="1" lang="zh-CN" altLang="en-US" sz="3600" b="1"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88950" y="457890"/>
            <a:ext cx="5251316" cy="867327"/>
          </a:xfrm>
        </p:spPr>
        <p:txBody>
          <a:bodyPr vert="horz" lIns="91440" tIns="45720" rIns="91440" bIns="45720" rtlCol="0">
            <a:normAutofit/>
          </a:bodyPr>
          <a:lstStyle/>
          <a:p>
            <a:r>
              <a:rPr lang="en-CA" altLang="zh-CN" sz="2600" b="1" dirty="0">
                <a:latin typeface="Montserrat" panose="020F0502020204030204" pitchFamily="34" charset="0"/>
              </a:rPr>
              <a:t>Sound Of Da Police</a:t>
            </a:r>
            <a:endParaRPr lang="zh-CN" altLang="en-US" sz="2600" b="1" dirty="0">
              <a:latin typeface="Montserrat" panose="020F0502020204030204" pitchFamily="34" charset="0"/>
            </a:endParaRPr>
          </a:p>
        </p:txBody>
      </p:sp>
      <p:sp>
        <p:nvSpPr>
          <p:cNvPr id="3" name="内容占位符 2"/>
          <p:cNvSpPr>
            <a:spLocks noGrp="1"/>
          </p:cNvSpPr>
          <p:nvPr>
            <p:ph idx="1"/>
          </p:nvPr>
        </p:nvSpPr>
        <p:spPr>
          <a:xfrm>
            <a:off x="488950" y="1325245"/>
            <a:ext cx="5043805" cy="3843655"/>
          </a:xfrm>
        </p:spPr>
        <p:txBody>
          <a:bodyPr>
            <a:normAutofit/>
          </a:bodyPr>
          <a:lstStyle/>
          <a:p>
            <a:r>
              <a:rPr kumimoji="1" lang="zh-CN" altLang="en-US" sz="1600"/>
              <a:t>"Sound of da Police" is a song released by American rapper KRS-One in 1993.</a:t>
            </a:r>
            <a:endParaRPr kumimoji="1" lang="zh-CN" altLang="en-US" sz="1600"/>
          </a:p>
          <a:p>
            <a:r>
              <a:rPr kumimoji="1" lang="zh-CN" altLang="en-US" sz="1600"/>
              <a:t>Not only is it one of KRS-One's signature works, but it is also regarded as a classic in Hip Hop culture. </a:t>
            </a:r>
            <a:endParaRPr kumimoji="1" lang="zh-CN" altLang="en-US" sz="1600"/>
          </a:p>
          <a:p>
            <a:r>
              <a:rPr kumimoji="1" lang="zh-CN" altLang="en-US" sz="1600"/>
              <a:t>"Sound of da Police" explores social issues such as the police system, racial discrimination, and police violence against minority communities. </a:t>
            </a:r>
            <a:endParaRPr kumimoji="1" lang="zh-CN" altLang="en-US" sz="1600"/>
          </a:p>
          <a:p>
            <a:r>
              <a:rPr kumimoji="1" lang="zh-CN" altLang="en-US" sz="1600"/>
              <a:t>As a result, it has received widespread praise and recognition, being considered a symbol of resistance against racial discrimination and police brutality by many.</a:t>
            </a:r>
            <a:endParaRPr kumimoji="1" lang="zh-CN" altLang="en-US" sz="1600"/>
          </a:p>
        </p:txBody>
      </p:sp>
      <p:pic>
        <p:nvPicPr>
          <p:cNvPr id="205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9291" r="3763"/>
          <a:stretch>
            <a:fillRect/>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32174" y="220586"/>
            <a:ext cx="6268278" cy="1609344"/>
          </a:xfrm>
        </p:spPr>
        <p:txBody>
          <a:bodyPr vert="horz" lIns="91440" tIns="45720" rIns="91440" bIns="45720" rtlCol="0" anchor="ctr">
            <a:normAutofit/>
          </a:bodyPr>
          <a:lstStyle/>
          <a:p>
            <a:r>
              <a:rPr lang="en-CA" altLang="zh-CN" sz="2600" b="1" dirty="0">
                <a:latin typeface="Montserrat" panose="020F0502020204030204" pitchFamily="34" charset="0"/>
              </a:rPr>
              <a:t>KRS-One’</a:t>
            </a:r>
            <a:r>
              <a:rPr lang="en-US" altLang="zh-CN" sz="2600" b="1" dirty="0">
                <a:latin typeface="Montserrat" panose="020F0502020204030204" pitchFamily="34" charset="0"/>
              </a:rPr>
              <a:t>s historical</a:t>
            </a:r>
            <a:endParaRPr lang="zh-CN" altLang="en-US" sz="2600" b="1" dirty="0">
              <a:latin typeface="Montserrat" panose="020F0502020204030204" pitchFamily="34" charset="0"/>
            </a:endParaRPr>
          </a:p>
        </p:txBody>
      </p:sp>
      <p:sp>
        <p:nvSpPr>
          <p:cNvPr id="3" name="内容占位符 2"/>
          <p:cNvSpPr>
            <a:spLocks noGrp="1"/>
          </p:cNvSpPr>
          <p:nvPr>
            <p:ph idx="1"/>
          </p:nvPr>
        </p:nvSpPr>
        <p:spPr>
          <a:xfrm>
            <a:off x="5458681" y="1517523"/>
            <a:ext cx="5670201" cy="4050792"/>
          </a:xfrm>
        </p:spPr>
        <p:txBody>
          <a:bodyPr>
            <a:normAutofit fontScale="90000" lnSpcReduction="10000"/>
          </a:bodyPr>
          <a:lstStyle/>
          <a:p>
            <a:endParaRPr lang="en-CA" altLang="zh-CN" b="0" i="0" dirty="0">
              <a:solidFill>
                <a:srgbClr val="374151"/>
              </a:solidFill>
              <a:effectLst/>
              <a:latin typeface="Söhne"/>
            </a:endParaRPr>
          </a:p>
          <a:p>
            <a:r>
              <a:rPr lang="en-CA" altLang="zh-CN" b="0" i="0" dirty="0">
                <a:solidFill>
                  <a:srgbClr val="374151"/>
                </a:solidFill>
                <a:effectLst/>
                <a:latin typeface="Söhne"/>
              </a:rPr>
              <a:t>KRS-One, born Lawrence Parker on August 20, 1965, in Brooklyn, NY, United States, is widely acclaimed as one of the most influential rappers in history. </a:t>
            </a:r>
            <a:endParaRPr lang="en-CA" altLang="zh-CN" b="0" i="0" dirty="0">
              <a:solidFill>
                <a:srgbClr val="374151"/>
              </a:solidFill>
              <a:effectLst/>
              <a:latin typeface="Söhne"/>
            </a:endParaRPr>
          </a:p>
          <a:p>
            <a:r>
              <a:rPr lang="en-CA" altLang="zh-CN" b="0" i="0" dirty="0">
                <a:solidFill>
                  <a:srgbClr val="374151"/>
                </a:solidFill>
                <a:effectLst/>
                <a:latin typeface="Söhne"/>
              </a:rPr>
              <a:t>Renowned for his socially conscious lyrics, he eschews materialism in favor of addressing political and social issues through his music. </a:t>
            </a:r>
            <a:endParaRPr lang="en-CA" altLang="zh-CN" b="0" i="0" dirty="0">
              <a:solidFill>
                <a:srgbClr val="374151"/>
              </a:solidFill>
              <a:effectLst/>
              <a:latin typeface="Söhne"/>
            </a:endParaRPr>
          </a:p>
          <a:p>
            <a:r>
              <a:rPr lang="en-CA" altLang="zh-CN" b="0" i="0" dirty="0">
                <a:solidFill>
                  <a:srgbClr val="374151"/>
                </a:solidFill>
                <a:effectLst/>
                <a:latin typeface="Söhne"/>
              </a:rPr>
              <a:t>In recognition of his significant contributions to the Stop the Violence Movement and his pioneering role in shaping hip-hop music and culture</a:t>
            </a:r>
            <a:r>
              <a:rPr lang="en-US" altLang="en-CA" b="0" i="0" dirty="0">
                <a:solidFill>
                  <a:srgbClr val="374151"/>
                </a:solidFill>
                <a:effectLst/>
                <a:latin typeface="Söhne"/>
              </a:rPr>
              <a:t>.</a:t>
            </a:r>
            <a:endParaRPr lang="en-CA" altLang="zh-CN" b="0" i="0" dirty="0">
              <a:solidFill>
                <a:srgbClr val="374151"/>
              </a:solidFill>
              <a:effectLst/>
              <a:latin typeface="Söhne"/>
            </a:endParaRPr>
          </a:p>
          <a:p>
            <a:r>
              <a:rPr lang="en-US" altLang="en-CA" b="0" i="0" dirty="0">
                <a:solidFill>
                  <a:srgbClr val="374151"/>
                </a:solidFill>
                <a:effectLst/>
                <a:latin typeface="Söhne"/>
              </a:rPr>
              <a:t>H</a:t>
            </a:r>
            <a:r>
              <a:rPr lang="en-CA" altLang="zh-CN" b="0" i="0" dirty="0">
                <a:solidFill>
                  <a:srgbClr val="374151"/>
                </a:solidFill>
                <a:effectLst/>
                <a:latin typeface="Söhne"/>
              </a:rPr>
              <a:t>e was honored with the Lifetime Achievement Award at the BET Awards in 2008.</a:t>
            </a:r>
            <a:endParaRPr lang="en-CA" altLang="zh-CN" b="0" i="0" dirty="0">
              <a:solidFill>
                <a:srgbClr val="374151"/>
              </a:solidFill>
              <a:effectLst/>
              <a:latin typeface="Söhne"/>
            </a:endParaRPr>
          </a:p>
        </p:txBody>
      </p:sp>
      <p:sp>
        <p:nvSpPr>
          <p:cNvPr id="4" name="文本框 3"/>
          <p:cNvSpPr txBox="1"/>
          <p:nvPr/>
        </p:nvSpPr>
        <p:spPr>
          <a:xfrm>
            <a:off x="957426" y="6443895"/>
            <a:ext cx="10170821" cy="261610"/>
          </a:xfrm>
          <a:prstGeom prst="rect">
            <a:avLst/>
          </a:prstGeom>
          <a:noFill/>
        </p:spPr>
        <p:txBody>
          <a:bodyPr wrap="square" rtlCol="0">
            <a:spAutoFit/>
          </a:bodyPr>
          <a:lstStyle/>
          <a:p>
            <a:r>
              <a:rPr lang="en-CA" altLang="zh-CN" sz="1100" i="0" u="none" strike="noStrike" dirty="0" err="1">
                <a:effectLst/>
                <a:latin typeface="Arial" panose="020B0604020202020204" pitchFamily="34" charset="0"/>
                <a:cs typeface="Arial" panose="020B0604020202020204" pitchFamily="34" charset="0"/>
              </a:rPr>
              <a:t>Saquan</a:t>
            </a:r>
            <a:r>
              <a:rPr lang="en-CA" altLang="zh-CN" sz="1100" i="0" u="none" strike="noStrike" dirty="0">
                <a:effectLst/>
                <a:latin typeface="Arial" panose="020B0604020202020204" pitchFamily="34" charset="0"/>
                <a:cs typeface="Arial" panose="020B0604020202020204" pitchFamily="34" charset="0"/>
              </a:rPr>
              <a:t> Stimpson, </a:t>
            </a:r>
            <a:r>
              <a:rPr lang="en-CA" altLang="zh-CN" sz="1100" i="0" dirty="0">
                <a:solidFill>
                  <a:srgbClr val="212124"/>
                </a:solidFill>
                <a:effectLst/>
                <a:latin typeface="Arial" panose="020B0604020202020204" pitchFamily="34" charset="0"/>
                <a:cs typeface="Arial" panose="020B0604020202020204" pitchFamily="34" charset="0"/>
              </a:rPr>
              <a:t>KRS-1 Invades Wilmington (A Tribute To Bob Marley),</a:t>
            </a:r>
            <a:r>
              <a:rPr lang="en-CA" altLang="zh-CN" sz="1100" i="0" dirty="0">
                <a:effectLst/>
                <a:latin typeface="Arial" panose="020B0604020202020204" pitchFamily="34" charset="0"/>
                <a:cs typeface="Arial" panose="020B0604020202020204" pitchFamily="34" charset="0"/>
              </a:rPr>
              <a:t> https://</a:t>
            </a:r>
            <a:r>
              <a:rPr lang="en-CA" altLang="zh-CN" sz="1100" i="0" dirty="0" err="1">
                <a:effectLst/>
                <a:latin typeface="Arial" panose="020B0604020202020204" pitchFamily="34" charset="0"/>
                <a:cs typeface="Arial" panose="020B0604020202020204" pitchFamily="34" charset="0"/>
              </a:rPr>
              <a:t>www.flickr.com</a:t>
            </a:r>
            <a:r>
              <a:rPr lang="en-CA" altLang="zh-CN" sz="1100" i="0" dirty="0">
                <a:effectLst/>
                <a:latin typeface="Arial" panose="020B0604020202020204" pitchFamily="34" charset="0"/>
                <a:cs typeface="Arial" panose="020B0604020202020204" pitchFamily="34" charset="0"/>
              </a:rPr>
              <a:t>/photos/9892787@N05/2707834284</a:t>
            </a:r>
            <a:endParaRPr kumimoji="1" lang="zh-CN" altLang="en-US" sz="1100" dirty="0">
              <a:latin typeface="Arial" panose="020B0604020202020204" pitchFamily="34" charset="0"/>
              <a:cs typeface="Arial" panose="020B0604020202020204" pitchFamily="34" charset="0"/>
            </a:endParaRPr>
          </a:p>
        </p:txBody>
      </p:sp>
      <p:pic>
        <p:nvPicPr>
          <p:cNvPr id="1028" name="Picture 4" descr="KRS-One in 2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6837" y="0"/>
            <a:ext cx="5261113"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07240" y="409926"/>
            <a:ext cx="6218847" cy="1609344"/>
          </a:xfrm>
        </p:spPr>
        <p:txBody>
          <a:bodyPr vert="horz" lIns="91440" tIns="45720" rIns="91440" bIns="45720" rtlCol="0" anchor="ctr">
            <a:normAutofit/>
          </a:bodyPr>
          <a:lstStyle/>
          <a:p>
            <a:r>
              <a:rPr lang="zh-CN" altLang="en-US" sz="2600" b="1" dirty="0">
                <a:latin typeface="Montserrat" panose="020F0502020204030204" pitchFamily="34" charset="0"/>
              </a:rPr>
              <a:t>Creative inspiration</a:t>
            </a:r>
            <a:endParaRPr lang="zh-CN" altLang="en-US" sz="2600" b="1" dirty="0">
              <a:latin typeface="Montserrat" panose="020F0502020204030204" pitchFamily="34" charset="0"/>
            </a:endParaRPr>
          </a:p>
        </p:txBody>
      </p:sp>
      <p:sp>
        <p:nvSpPr>
          <p:cNvPr id="3" name="内容占位符 2"/>
          <p:cNvSpPr>
            <a:spLocks noGrp="1"/>
          </p:cNvSpPr>
          <p:nvPr>
            <p:ph idx="1"/>
          </p:nvPr>
        </p:nvSpPr>
        <p:spPr>
          <a:xfrm>
            <a:off x="304930" y="1759294"/>
            <a:ext cx="5663609" cy="4050792"/>
          </a:xfrm>
        </p:spPr>
        <p:txBody>
          <a:bodyPr>
            <a:normAutofit lnSpcReduction="20000"/>
          </a:bodyPr>
          <a:lstStyle/>
          <a:p>
            <a:r>
              <a:rPr kumimoji="1" lang="zh-CN" altLang="en-US" dirty="0"/>
              <a:t>KRS-One was born in the Bronx borough of New York City, where he witnessed firsthand the unfair treatment and violent actions of the police towards minority communities during his upbringing.</a:t>
            </a:r>
            <a:endParaRPr kumimoji="1" lang="zh-CN" altLang="en-US" dirty="0"/>
          </a:p>
          <a:p>
            <a:r>
              <a:rPr kumimoji="1" lang="zh-CN" altLang="en-US" dirty="0"/>
              <a:t>Moreover, the American society at that time, particularly the black community, experienced severe riot incidents due to police brutality. There were even large-scale armed standoffs between the black community and the police.</a:t>
            </a:r>
            <a:endParaRPr kumimoji="1" lang="zh-CN" altLang="en-US" dirty="0"/>
          </a:p>
          <a:p>
            <a:r>
              <a:rPr kumimoji="1" lang="zh-CN" altLang="en-US" dirty="0"/>
              <a:t>Therefore, KRS-One attempted to raise awareness of these issues through this song and encourage people to resist and change social injustice."</a:t>
            </a:r>
            <a:endParaRPr kumimoji="1" lang="zh-CN" altLang="en-US" dirty="0"/>
          </a:p>
        </p:txBody>
      </p:sp>
      <p:pic>
        <p:nvPicPr>
          <p:cNvPr id="3074" name="Picture 2" descr="Image: NYPD pro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625" y="0"/>
            <a:ext cx="9157167" cy="6096745"/>
          </a:xfrm>
          <a:prstGeom prst="rect">
            <a:avLst/>
          </a:prstGeom>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226326" y="6096745"/>
            <a:ext cx="4777327" cy="507831"/>
          </a:xfrm>
          <a:prstGeom prst="rect">
            <a:avLst/>
          </a:prstGeom>
          <a:noFill/>
        </p:spPr>
        <p:txBody>
          <a:bodyPr wrap="square">
            <a:spAutoFit/>
          </a:bodyPr>
          <a:lstStyle/>
          <a:p>
            <a:r>
              <a:rPr lang="en-CA" altLang="zh-CN" sz="900" i="0" dirty="0">
                <a:solidFill>
                  <a:srgbClr val="555555"/>
                </a:solidFill>
                <a:effectLst/>
                <a:latin typeface="Arial" panose="020B0604020202020204" pitchFamily="34" charset="0"/>
                <a:cs typeface="Arial" panose="020B0604020202020204" pitchFamily="34" charset="0"/>
              </a:rPr>
              <a:t>Wong Maye</a:t>
            </a:r>
            <a:r>
              <a:rPr lang="en-CA" altLang="zh-CN" sz="900" dirty="0">
                <a:solidFill>
                  <a:srgbClr val="555555"/>
                </a:solidFill>
                <a:latin typeface="Arial" panose="020B0604020202020204" pitchFamily="34" charset="0"/>
                <a:cs typeface="Arial" panose="020B0604020202020204" pitchFamily="34" charset="0"/>
              </a:rPr>
              <a:t>,</a:t>
            </a:r>
            <a:r>
              <a:rPr lang="en-CA" altLang="zh-CN" sz="900" i="0" dirty="0">
                <a:effectLst/>
                <a:latin typeface="Arial" panose="020B0604020202020204" pitchFamily="34" charset="0"/>
                <a:cs typeface="Arial" panose="020B0604020202020204" pitchFamily="34" charset="0"/>
              </a:rPr>
              <a:t> “New York officers could face suspension after street clashes, commissioner says”, </a:t>
            </a:r>
            <a:r>
              <a:rPr lang="en-CA" altLang="zh-CN" sz="900" i="1" dirty="0">
                <a:effectLst/>
                <a:latin typeface="Arial" panose="020B0604020202020204" pitchFamily="34" charset="0"/>
                <a:cs typeface="Arial" panose="020B0604020202020204" pitchFamily="34" charset="0"/>
              </a:rPr>
              <a:t>NBC NEWS</a:t>
            </a:r>
            <a:r>
              <a:rPr lang="en-CA" altLang="zh-CN" sz="900" dirty="0">
                <a:latin typeface="Arial" panose="020B0604020202020204" pitchFamily="34" charset="0"/>
                <a:cs typeface="Arial" panose="020B0604020202020204" pitchFamily="34" charset="0"/>
              </a:rPr>
              <a:t>.</a:t>
            </a:r>
            <a:r>
              <a:rPr lang="en-CA" altLang="zh-CN" sz="900" i="0" dirty="0">
                <a:solidFill>
                  <a:srgbClr val="555555"/>
                </a:solidFill>
                <a:effectLst/>
                <a:latin typeface="Arial" panose="020B0604020202020204" pitchFamily="34" charset="0"/>
                <a:cs typeface="Arial" panose="020B0604020202020204" pitchFamily="34" charset="0"/>
              </a:rPr>
              <a:t> June 4, 2020, https://</a:t>
            </a:r>
            <a:r>
              <a:rPr lang="en-CA" altLang="zh-CN" sz="900" i="0" dirty="0" err="1">
                <a:solidFill>
                  <a:srgbClr val="555555"/>
                </a:solidFill>
                <a:effectLst/>
                <a:latin typeface="Arial" panose="020B0604020202020204" pitchFamily="34" charset="0"/>
                <a:cs typeface="Arial" panose="020B0604020202020204" pitchFamily="34" charset="0"/>
              </a:rPr>
              <a:t>www.nbcnews.com</a:t>
            </a:r>
            <a:r>
              <a:rPr lang="en-CA" altLang="zh-CN" sz="900" i="0" dirty="0">
                <a:solidFill>
                  <a:srgbClr val="555555"/>
                </a:solidFill>
                <a:effectLst/>
                <a:latin typeface="Arial" panose="020B0604020202020204" pitchFamily="34" charset="0"/>
                <a:cs typeface="Arial" panose="020B0604020202020204" pitchFamily="34" charset="0"/>
              </a:rPr>
              <a:t>/news/us-news/new-york-officers-could-face-suspension-after-street-clashes-commissioner-n1225391.</a:t>
            </a:r>
            <a:endParaRPr lang="en-CA" altLang="zh-CN" sz="900" i="0" dirty="0">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15133" r="26526"/>
          <a:stretch>
            <a:fillRect/>
          </a:stretch>
        </p:blipFill>
        <p:spPr>
          <a:xfrm>
            <a:off x="7054491" y="0"/>
            <a:ext cx="5137509" cy="6858000"/>
          </a:xfrm>
          <a:prstGeom prst="rect">
            <a:avLst/>
          </a:prstGeom>
        </p:spPr>
      </p:pic>
      <p:sp>
        <p:nvSpPr>
          <p:cNvPr id="2" name="标题 1"/>
          <p:cNvSpPr>
            <a:spLocks noGrp="1"/>
          </p:cNvSpPr>
          <p:nvPr>
            <p:ph type="title"/>
          </p:nvPr>
        </p:nvSpPr>
        <p:spPr>
          <a:xfrm>
            <a:off x="261466" y="352111"/>
            <a:ext cx="10058400" cy="1609344"/>
          </a:xfrm>
        </p:spPr>
        <p:txBody>
          <a:bodyPr vert="horz" lIns="91440" tIns="45720" rIns="91440" bIns="45720" rtlCol="0" anchor="ctr">
            <a:normAutofit/>
          </a:bodyPr>
          <a:lstStyle/>
          <a:p>
            <a:r>
              <a:rPr lang="zh-CN" altLang="en-US" sz="2600" b="1" dirty="0">
                <a:latin typeface="Montserrat" panose="020F0502020204030204" pitchFamily="34" charset="0"/>
              </a:rPr>
              <a:t>Lyrics Analysis</a:t>
            </a:r>
            <a:r>
              <a:rPr lang="en-US" altLang="zh-CN" sz="2600" b="1" dirty="0">
                <a:latin typeface="Montserrat" panose="020F0502020204030204" pitchFamily="34" charset="0"/>
              </a:rPr>
              <a:t>: police &amp; beast</a:t>
            </a:r>
            <a:endParaRPr lang="en-US" altLang="zh-CN" sz="2600" b="1" dirty="0">
              <a:latin typeface="Montserrat" panose="020F0502020204030204" pitchFamily="34" charset="0"/>
            </a:endParaRPr>
          </a:p>
        </p:txBody>
      </p:sp>
      <p:sp>
        <p:nvSpPr>
          <p:cNvPr id="6" name="文本框 5"/>
          <p:cNvSpPr txBox="1"/>
          <p:nvPr/>
        </p:nvSpPr>
        <p:spPr>
          <a:xfrm>
            <a:off x="261466" y="1505321"/>
            <a:ext cx="5200650" cy="1383665"/>
          </a:xfrm>
          <a:prstGeom prst="rect">
            <a:avLst/>
          </a:prstGeom>
          <a:noFill/>
        </p:spPr>
        <p:txBody>
          <a:bodyPr wrap="square" rtlCol="0">
            <a:spAutoFit/>
          </a:bodyPr>
          <a:lstStyle/>
          <a:p>
            <a:pPr>
              <a:lnSpc>
                <a:spcPct val="150000"/>
              </a:lnSpc>
            </a:pPr>
            <a:r>
              <a:rPr lang="zh-CN" altLang="en-US" sz="1400" dirty="0"/>
              <a:t>Woop-woop!</a:t>
            </a:r>
            <a:endParaRPr lang="zh-CN" altLang="en-US" sz="1400" dirty="0"/>
          </a:p>
          <a:p>
            <a:pPr>
              <a:lnSpc>
                <a:spcPct val="150000"/>
              </a:lnSpc>
            </a:pPr>
            <a:r>
              <a:rPr lang="zh-CN" altLang="en-US" sz="1400" dirty="0"/>
              <a:t>That's the sound of da police!</a:t>
            </a:r>
            <a:endParaRPr lang="zh-CN" altLang="en-US" sz="1400" dirty="0"/>
          </a:p>
          <a:p>
            <a:pPr>
              <a:lnSpc>
                <a:spcPct val="150000"/>
              </a:lnSpc>
            </a:pPr>
            <a:r>
              <a:rPr lang="zh-CN" altLang="en-US" sz="1400" dirty="0"/>
              <a:t>Woop-woop!</a:t>
            </a:r>
            <a:endParaRPr lang="zh-CN" altLang="en-US" sz="1400" dirty="0"/>
          </a:p>
          <a:p>
            <a:pPr>
              <a:lnSpc>
                <a:spcPct val="150000"/>
              </a:lnSpc>
            </a:pPr>
            <a:r>
              <a:rPr lang="zh-CN" altLang="en-US" sz="1400" dirty="0"/>
              <a:t>That's the sound of the beast!</a:t>
            </a:r>
            <a:endParaRPr lang="zh-CN" altLang="en-US" sz="1400" dirty="0"/>
          </a:p>
        </p:txBody>
      </p:sp>
      <p:sp>
        <p:nvSpPr>
          <p:cNvPr id="7" name="文本框 6"/>
          <p:cNvSpPr txBox="1"/>
          <p:nvPr/>
        </p:nvSpPr>
        <p:spPr>
          <a:xfrm>
            <a:off x="261620" y="3138170"/>
            <a:ext cx="6204585" cy="2584450"/>
          </a:xfrm>
          <a:prstGeom prst="rect">
            <a:avLst/>
          </a:prstGeom>
          <a:noFill/>
        </p:spPr>
        <p:txBody>
          <a:bodyPr wrap="square" rtlCol="0">
            <a:spAutoFit/>
          </a:bodyPr>
          <a:lstStyle/>
          <a:p>
            <a:pPr algn="l"/>
            <a:r>
              <a:rPr lang="zh-CN" altLang="en-US" dirty="0"/>
              <a:t>This passage of lyrics serves as the beginning of the song and recurs multiple times, reflecting how common the sound of police sirens has become in black lives, almost becoming a background noise to their daily existence. </a:t>
            </a:r>
            <a:endParaRPr lang="zh-CN" altLang="en-US" dirty="0"/>
          </a:p>
          <a:p>
            <a:pPr algn="l"/>
            <a:endParaRPr lang="zh-CN" altLang="en-US" dirty="0"/>
          </a:p>
          <a:p>
            <a:pPr algn="l"/>
            <a:r>
              <a:rPr lang="zh-CN" altLang="en-US" dirty="0"/>
              <a:t>The repeated alternation between "Da police" and "beast" underscores the deep-seated resentment of the police within the black community.</a:t>
            </a:r>
            <a:endParaRPr lang="zh-CN" altLang="en-US" dirty="0"/>
          </a:p>
        </p:txBody>
      </p:sp>
      <p:sp>
        <p:nvSpPr>
          <p:cNvPr id="8" name="文本框 7"/>
          <p:cNvSpPr txBox="1"/>
          <p:nvPr/>
        </p:nvSpPr>
        <p:spPr>
          <a:xfrm>
            <a:off x="261620" y="6158865"/>
            <a:ext cx="2008505" cy="229870"/>
          </a:xfrm>
          <a:prstGeom prst="rect">
            <a:avLst/>
          </a:prstGeom>
          <a:noFill/>
        </p:spPr>
        <p:txBody>
          <a:bodyPr wrap="none" rtlCol="0">
            <a:spAutoFit/>
          </a:bodyPr>
          <a:lstStyle/>
          <a:p>
            <a:pPr algn="l"/>
            <a:r>
              <a:rPr lang="zh-CN" altLang="en-US" sz="900"/>
              <a:t>Hill Street Studios/Getty Images</a:t>
            </a:r>
            <a:endParaRPr lang="zh-CN" altLang="en-US"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463540" y="378460"/>
            <a:ext cx="5908675" cy="1609090"/>
          </a:xfrm>
        </p:spPr>
        <p:txBody>
          <a:bodyPr vert="horz" lIns="91440" tIns="45720" rIns="91440" bIns="45720" rtlCol="0" anchor="ctr">
            <a:normAutofit/>
          </a:bodyPr>
          <a:lstStyle/>
          <a:p>
            <a:r>
              <a:rPr lang="zh-CN" altLang="en-US" sz="2600" b="1" dirty="0">
                <a:latin typeface="Montserrat" panose="020F0502020204030204" pitchFamily="34" charset="0"/>
                <a:sym typeface="+mn-ea"/>
              </a:rPr>
              <a:t>Lyrics Analysis</a:t>
            </a:r>
            <a:r>
              <a:rPr lang="en-US" altLang="zh-CN" sz="2600" b="1" dirty="0">
                <a:latin typeface="Montserrat" panose="020F0502020204030204" pitchFamily="34" charset="0"/>
                <a:sym typeface="+mn-ea"/>
              </a:rPr>
              <a:t>: </a:t>
            </a:r>
            <a:r>
              <a:rPr lang="en-US" altLang="zh-CN" sz="2600" b="1" dirty="0">
                <a:latin typeface="Montserrat" panose="020F0502020204030204" pitchFamily="34" charset="0"/>
                <a:sym typeface="+mn-ea"/>
              </a:rPr>
              <a:t>Cops Stop </a:t>
            </a:r>
            <a:endParaRPr lang="zh-CN" altLang="en-US" sz="2600" b="1" dirty="0">
              <a:latin typeface="Montserrat" panose="020F0502020204030204" pitchFamily="34" charset="0"/>
            </a:endParaRPr>
          </a:p>
        </p:txBody>
      </p:sp>
      <p:pic>
        <p:nvPicPr>
          <p:cNvPr id="4" name="内容占位符 3"/>
          <p:cNvPicPr>
            <a:picLocks noGrp="1" noChangeAspect="1"/>
          </p:cNvPicPr>
          <p:nvPr>
            <p:ph idx="1"/>
          </p:nvPr>
        </p:nvPicPr>
        <p:blipFill rotWithShape="1">
          <a:blip r:embed="rId2"/>
          <a:srcRect l="18921" r="11009"/>
          <a:stretch>
            <a:fillRect/>
          </a:stretch>
        </p:blipFill>
        <p:spPr>
          <a:xfrm>
            <a:off x="0" y="-4445"/>
            <a:ext cx="4465982" cy="6862445"/>
          </a:xfrm>
          <a:prstGeom prst="rect">
            <a:avLst/>
          </a:prstGeom>
        </p:spPr>
      </p:pic>
      <p:sp>
        <p:nvSpPr>
          <p:cNvPr id="5" name="文本框 4"/>
          <p:cNvSpPr txBox="1"/>
          <p:nvPr/>
        </p:nvSpPr>
        <p:spPr>
          <a:xfrm>
            <a:off x="5421630" y="1588770"/>
            <a:ext cx="6438900" cy="1383665"/>
          </a:xfrm>
          <a:prstGeom prst="rect">
            <a:avLst/>
          </a:prstGeom>
          <a:noFill/>
        </p:spPr>
        <p:txBody>
          <a:bodyPr wrap="square" rtlCol="0">
            <a:spAutoFit/>
          </a:bodyPr>
          <a:lstStyle/>
          <a:p>
            <a:pPr algn="l">
              <a:lnSpc>
                <a:spcPct val="150000"/>
              </a:lnSpc>
            </a:pPr>
            <a:r>
              <a:rPr lang="zh-CN" altLang="en-US" sz="1400"/>
              <a:t>My grand</a:t>
            </a:r>
            <a:r>
              <a:rPr lang="en-US" altLang="zh-CN" sz="1400"/>
              <a:t> </a:t>
            </a:r>
            <a:r>
              <a:rPr lang="zh-CN" altLang="en-US" sz="1400"/>
              <a:t>father had to deal with the cops</a:t>
            </a:r>
            <a:endParaRPr lang="zh-CN" altLang="en-US" sz="1400"/>
          </a:p>
          <a:p>
            <a:pPr algn="l">
              <a:lnSpc>
                <a:spcPct val="150000"/>
              </a:lnSpc>
            </a:pPr>
            <a:r>
              <a:rPr lang="zh-CN" altLang="en-US" sz="1400"/>
              <a:t>My great</a:t>
            </a:r>
            <a:r>
              <a:rPr lang="en-US" altLang="zh-CN" sz="1400"/>
              <a:t> </a:t>
            </a:r>
            <a:r>
              <a:rPr lang="zh-CN" altLang="en-US" sz="1400"/>
              <a:t>grandfather dealt with the cops</a:t>
            </a:r>
            <a:endParaRPr lang="zh-CN" altLang="en-US" sz="1400"/>
          </a:p>
          <a:p>
            <a:pPr algn="l">
              <a:lnSpc>
                <a:spcPct val="150000"/>
              </a:lnSpc>
            </a:pPr>
            <a:r>
              <a:rPr lang="zh-CN" altLang="en-US" sz="1400"/>
              <a:t>My </a:t>
            </a:r>
            <a:r>
              <a:rPr lang="zh-CN" altLang="en-US" sz="1400">
                <a:sym typeface="+mn-ea"/>
              </a:rPr>
              <a:t>great</a:t>
            </a:r>
            <a:r>
              <a:rPr lang="zh-CN" altLang="en-US" sz="1400"/>
              <a:t> grandfather had to deal with the cops</a:t>
            </a:r>
            <a:endParaRPr lang="zh-CN" altLang="en-US" sz="1400"/>
          </a:p>
          <a:p>
            <a:pPr algn="l">
              <a:lnSpc>
                <a:spcPct val="150000"/>
              </a:lnSpc>
            </a:pPr>
            <a:r>
              <a:rPr lang="zh-CN" altLang="en-US" sz="1400"/>
              <a:t>And then my great, great, great, great... when it's gonna stop?!</a:t>
            </a:r>
            <a:endParaRPr lang="zh-CN" altLang="en-US" sz="1400"/>
          </a:p>
        </p:txBody>
      </p:sp>
      <p:sp>
        <p:nvSpPr>
          <p:cNvPr id="6" name="文本框 5"/>
          <p:cNvSpPr txBox="1"/>
          <p:nvPr/>
        </p:nvSpPr>
        <p:spPr>
          <a:xfrm>
            <a:off x="1069975" y="6374130"/>
            <a:ext cx="3202305" cy="368300"/>
          </a:xfrm>
          <a:prstGeom prst="rect">
            <a:avLst/>
          </a:prstGeom>
          <a:noFill/>
        </p:spPr>
        <p:txBody>
          <a:bodyPr wrap="none" rtlCol="0">
            <a:spAutoFit/>
          </a:bodyPr>
          <a:lstStyle/>
          <a:p>
            <a:pPr algn="l"/>
            <a:r>
              <a:rPr lang="zh-CN" altLang="en-US"/>
              <a:t>AP Photo/Juliet Linderman</a:t>
            </a:r>
            <a:endParaRPr lang="zh-CN" altLang="en-US"/>
          </a:p>
        </p:txBody>
      </p:sp>
      <p:sp>
        <p:nvSpPr>
          <p:cNvPr id="7" name="文本框 6"/>
          <p:cNvSpPr txBox="1"/>
          <p:nvPr/>
        </p:nvSpPr>
        <p:spPr>
          <a:xfrm>
            <a:off x="5464175" y="3277870"/>
            <a:ext cx="6354445" cy="2030095"/>
          </a:xfrm>
          <a:prstGeom prst="rect">
            <a:avLst/>
          </a:prstGeom>
          <a:noFill/>
        </p:spPr>
        <p:txBody>
          <a:bodyPr wrap="square" rtlCol="0">
            <a:spAutoFit/>
          </a:bodyPr>
          <a:lstStyle/>
          <a:p>
            <a:pPr algn="l"/>
            <a:r>
              <a:rPr lang="zh-CN" altLang="en-US"/>
              <a:t>As the lyrics depict, in the black community, the cycle of incarceration is a legacy passed down from one generation of black men to the next. </a:t>
            </a:r>
            <a:endParaRPr lang="zh-CN" altLang="en-US"/>
          </a:p>
          <a:p>
            <a:pPr algn="l"/>
            <a:endParaRPr lang="zh-CN" altLang="en-US"/>
          </a:p>
          <a:p>
            <a:pPr algn="l"/>
            <a:r>
              <a:rPr lang="zh-CN" altLang="en-US"/>
              <a:t>This sentiment is also the lament expressed in the final lines of the song, questioning when such life experiences will ever cease.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7" name="Rectangle 4116"/>
          <p:cNvSpPr>
            <a:spLocks noGrp="1" noRot="1" noChangeAspect="1" noMove="1" noResize="1" noEditPoints="1" noAdjustHandles="1" noChangeArrowheads="1" noChangeShapeType="1" noTextEdit="1"/>
          </p:cNvSpPr>
          <p:nvPr/>
        </p:nvSpPr>
        <p:spPr>
          <a:xfrm>
            <a:off x="3344" y="0"/>
            <a:ext cx="12188656" cy="6857999"/>
          </a:xfrm>
          <a:prstGeom prst="rect">
            <a:avLst/>
          </a:prstGeom>
          <a:blipFill dpi="0" rotWithShape="1">
            <a:blip r:embed="rId1">
              <a:alphaModFix amt="60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970109" y="484632"/>
            <a:ext cx="6730277" cy="1609344"/>
          </a:xfrm>
        </p:spPr>
        <p:txBody>
          <a:bodyPr vert="horz" lIns="91440" tIns="45720" rIns="91440" bIns="45720" rtlCol="0" anchor="ctr">
            <a:normAutofit/>
          </a:bodyPr>
          <a:lstStyle/>
          <a:p>
            <a:r>
              <a:rPr lang="en-CA" altLang="zh-CN" sz="2600" b="1" dirty="0">
                <a:latin typeface="Montserrat" panose="020F0502020204030204" pitchFamily="34" charset="0"/>
              </a:rPr>
              <a:t>End Police Violence </a:t>
            </a:r>
            <a:endParaRPr lang="zh-CN" altLang="en-US" sz="2600" b="1" dirty="0">
              <a:latin typeface="Montserrat" panose="020F0502020204030204" pitchFamily="34" charset="0"/>
            </a:endParaRPr>
          </a:p>
        </p:txBody>
      </p:sp>
      <p:sp>
        <p:nvSpPr>
          <p:cNvPr id="3" name="内容占位符 2"/>
          <p:cNvSpPr>
            <a:spLocks noGrp="1"/>
          </p:cNvSpPr>
          <p:nvPr>
            <p:ph idx="1"/>
          </p:nvPr>
        </p:nvSpPr>
        <p:spPr>
          <a:xfrm>
            <a:off x="4970109" y="1708023"/>
            <a:ext cx="6730276" cy="4050792"/>
          </a:xfrm>
        </p:spPr>
        <p:txBody>
          <a:bodyPr>
            <a:normAutofit fontScale="80000"/>
          </a:bodyPr>
          <a:lstStyle/>
          <a:p>
            <a:r>
              <a:rPr lang="en-CA" altLang="zh-CN"/>
              <a:t>The 1992 LA riots</a:t>
            </a:r>
            <a:endParaRPr lang="en-CA" altLang="zh-CN"/>
          </a:p>
          <a:p>
            <a:pPr marL="0" indent="0">
              <a:buNone/>
            </a:pPr>
            <a:r>
              <a:rPr lang="en-US" altLang="zh-CN"/>
              <a:t>It were a series of civil disturbances in Los Angeles County during April and May of that year. The unrest began in South Central LA on April 29, following the acquittal of four LAPD officers accused of excessive force in Rodney King's arrest and beating. Over six days, riots spread across the LA metropolitan area, with thousands engaging in violence and looting. </a:t>
            </a:r>
            <a:endParaRPr lang="en-US" altLang="zh-CN"/>
          </a:p>
          <a:p>
            <a:pPr marL="0" indent="0">
              <a:buNone/>
            </a:pPr>
            <a:endParaRPr lang="en-US" altLang="zh-CN"/>
          </a:p>
          <a:p>
            <a:pPr algn="l"/>
            <a:r>
              <a:rPr lang="en-CA" altLang="zh-CN"/>
              <a:t>Black Lives Matter 2013-present</a:t>
            </a:r>
            <a:endParaRPr lang="en-CA" altLang="zh-CN"/>
          </a:p>
          <a:p>
            <a:pPr marL="0" indent="0">
              <a:buNone/>
            </a:pPr>
            <a:r>
              <a:t>In 2013, Black Lives Matter</a:t>
            </a:r>
            <a:r>
              <a:rPr lang="en-US"/>
              <a:t> had been </a:t>
            </a:r>
            <a:r>
              <a:rPr>
                <a:sym typeface="+mn-ea"/>
              </a:rPr>
              <a:t>founded</a:t>
            </a:r>
            <a:r>
              <a:t>, a political movement aimed at addressing systemic racism and violence against Black communities. The movement gained traction following the murder of a black person by a white police officer in Minneapolis in May 2020.</a:t>
            </a:r>
          </a:p>
        </p:txBody>
      </p:sp>
      <p:grpSp>
        <p:nvGrpSpPr>
          <p:cNvPr id="4119" name="Group 4118"/>
          <p:cNvGrpSpPr>
            <a:grpSpLocks noGrp="1" noRot="1" noChangeAspect="1" noMove="1" noResize="1" noUngrp="1"/>
          </p:cNvGrpSpPr>
          <p:nvPr/>
        </p:nvGrpSpPr>
        <p:grpSpPr>
          <a:xfrm>
            <a:off x="11401725" y="6229681"/>
            <a:ext cx="457200" cy="457200"/>
            <a:chOff x="11361456" y="6195813"/>
            <a:chExt cx="548640" cy="548640"/>
          </a:xfrm>
        </p:grpSpPr>
        <p:sp>
          <p:nvSpPr>
            <p:cNvPr id="4120" name="Oval 4119"/>
            <p:cNvSpPr/>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21" name="Oval 41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文本框 4"/>
          <p:cNvSpPr txBox="1"/>
          <p:nvPr/>
        </p:nvSpPr>
        <p:spPr>
          <a:xfrm>
            <a:off x="5037233" y="6288357"/>
            <a:ext cx="6096000" cy="369332"/>
          </a:xfrm>
          <a:prstGeom prst="rect">
            <a:avLst/>
          </a:prstGeom>
          <a:noFill/>
        </p:spPr>
        <p:txBody>
          <a:bodyPr wrap="square">
            <a:spAutoFit/>
          </a:bodyPr>
          <a:lstStyle/>
          <a:p>
            <a:pPr>
              <a:spcAft>
                <a:spcPts val="600"/>
              </a:spcAft>
            </a:pPr>
            <a:r>
              <a:rPr lang="en-CA" altLang="zh-CN" sz="900" i="1" dirty="0">
                <a:effectLst/>
                <a:latin typeface="Arial" panose="020B0604020202020204" pitchFamily="34" charset="0"/>
                <a:cs typeface="Arial" panose="020B0604020202020204" pitchFamily="34" charset="0"/>
              </a:rPr>
              <a:t>Dozier Mobley/AP </a:t>
            </a:r>
            <a:r>
              <a:rPr lang="en-CA" altLang="zh-CN" sz="900" i="1" dirty="0">
                <a:effectLst/>
                <a:latin typeface="Arial" panose="020B0604020202020204" pitchFamily="34" charset="0"/>
                <a:ea typeface="NPRSans"/>
                <a:cs typeface="Arial" panose="020B0604020202020204" pitchFamily="34" charset="0"/>
              </a:rPr>
              <a:t> </a:t>
            </a:r>
            <a:r>
              <a:rPr lang="en-CA" altLang="zh-CN" sz="900" i="1" dirty="0">
                <a:latin typeface="Arial" panose="020B0604020202020204" pitchFamily="34" charset="0"/>
                <a:cs typeface="Arial" panose="020B0604020202020204" pitchFamily="34" charset="0"/>
              </a:rPr>
              <a:t>https://</a:t>
            </a:r>
            <a:r>
              <a:rPr lang="en-CA" altLang="zh-CN" sz="900" i="1" dirty="0" err="1">
                <a:latin typeface="Arial" panose="020B0604020202020204" pitchFamily="34" charset="0"/>
                <a:cs typeface="Arial" panose="020B0604020202020204" pitchFamily="34" charset="0"/>
              </a:rPr>
              <a:t>www.npr.org</a:t>
            </a:r>
            <a:r>
              <a:rPr lang="en-CA" altLang="zh-CN" sz="900" i="1" dirty="0">
                <a:latin typeface="Arial" panose="020B0604020202020204" pitchFamily="34" charset="0"/>
                <a:cs typeface="Arial" panose="020B0604020202020204" pitchFamily="34" charset="0"/>
              </a:rPr>
              <a:t>/sections/codeswitch/2014/08/24/342170766/50-years-before-ferguson-a-summer-of-riots-racked-the-u-s</a:t>
            </a:r>
            <a:endParaRPr lang="zh-CN" altLang="en-US" sz="900" i="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4"/>
          <a:stretch>
            <a:fillRect/>
          </a:stretch>
        </p:blipFill>
        <p:spPr>
          <a:xfrm>
            <a:off x="3175" y="0"/>
            <a:ext cx="3848735"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p:cNvPicPr>
            <a:picLocks noGrp="1" noChangeAspect="1"/>
          </p:cNvPicPr>
          <p:nvPr>
            <p:ph idx="1"/>
          </p:nvPr>
        </p:nvPicPr>
        <p:blipFill rotWithShape="1">
          <a:blip r:embed="rId1"/>
          <a:srcRect l="7649" r="13040"/>
          <a:stretch>
            <a:fillRect/>
          </a:stretch>
        </p:blipFill>
        <p:spPr>
          <a:xfrm>
            <a:off x="2522356" y="10"/>
            <a:ext cx="9669642"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a:xfrm>
            <a:off x="274320" y="175260"/>
            <a:ext cx="4950460" cy="1643380"/>
          </a:xfrm>
        </p:spPr>
        <p:txBody>
          <a:bodyPr vert="horz" lIns="91440" tIns="45720" rIns="91440" bIns="45720" rtlCol="0" anchor="ctr">
            <a:normAutofit/>
          </a:bodyPr>
          <a:lstStyle/>
          <a:p>
            <a:r>
              <a:rPr sz="2600">
                <a:sym typeface="+mn-ea"/>
              </a:rPr>
              <a:t>"Sound Of Da Police" reflects social issues </a:t>
            </a:r>
            <a:endParaRPr lang="zh-CN" altLang="en-US" sz="2600" b="1" dirty="0">
              <a:latin typeface="Montserrat" panose="020F0502020204030204" pitchFamily="34" charset="0"/>
            </a:endParaRPr>
          </a:p>
        </p:txBody>
      </p:sp>
      <p:sp>
        <p:nvSpPr>
          <p:cNvPr id="6" name="文本框 5"/>
          <p:cNvSpPr txBox="1"/>
          <p:nvPr/>
        </p:nvSpPr>
        <p:spPr>
          <a:xfrm>
            <a:off x="274320" y="1651635"/>
            <a:ext cx="5224780" cy="4970780"/>
          </a:xfrm>
          <a:prstGeom prst="rect">
            <a:avLst/>
          </a:prstGeom>
        </p:spPr>
        <p:txBody>
          <a:bodyPr vert="horz" lIns="91440" tIns="45720" rIns="91440" bIns="45720" rtlCol="0">
            <a:normAutofit fontScale="80000"/>
          </a:bodyPr>
          <a:lstStyle/>
          <a:p>
            <a:pPr indent="0">
              <a:lnSpc>
                <a:spcPct val="90000"/>
              </a:lnSpc>
              <a:spcAft>
                <a:spcPts val="600"/>
              </a:spcAft>
              <a:buNone/>
            </a:pPr>
            <a:r>
              <a:rPr lang="en-CA" altLang="zh-CN" sz="2000"/>
              <a:t>In the current situation, despite some progress made over the past few decades, police violence and racial discrimination remain realities in today's society. </a:t>
            </a:r>
            <a:endParaRPr lang="en-CA" altLang="zh-CN" sz="2000"/>
          </a:p>
          <a:p>
            <a:pPr indent="0">
              <a:lnSpc>
                <a:spcPct val="90000"/>
              </a:lnSpc>
              <a:spcAft>
                <a:spcPts val="600"/>
              </a:spcAft>
              <a:buNone/>
            </a:pPr>
            <a:endParaRPr lang="en-CA" altLang="zh-CN" sz="2000"/>
          </a:p>
          <a:p>
            <a:pPr indent="0">
              <a:lnSpc>
                <a:spcPct val="90000"/>
              </a:lnSpc>
              <a:spcAft>
                <a:spcPts val="600"/>
              </a:spcAft>
              <a:buNone/>
            </a:pPr>
            <a:r>
              <a:rPr lang="en-CA" altLang="zh-CN" sz="2000"/>
              <a:t>In recent years, protests have erupted in many countries and regions, protesting against police violence against minority communities. </a:t>
            </a:r>
            <a:endParaRPr lang="en-CA" altLang="zh-CN" sz="2000"/>
          </a:p>
          <a:p>
            <a:pPr indent="0">
              <a:lnSpc>
                <a:spcPct val="90000"/>
              </a:lnSpc>
              <a:spcAft>
                <a:spcPts val="600"/>
              </a:spcAft>
              <a:buNone/>
            </a:pPr>
            <a:endParaRPr lang="en-CA" altLang="zh-CN" sz="2000"/>
          </a:p>
          <a:p>
            <a:pPr indent="0">
              <a:lnSpc>
                <a:spcPct val="90000"/>
              </a:lnSpc>
              <a:spcAft>
                <a:spcPts val="600"/>
              </a:spcAft>
              <a:buNone/>
            </a:pPr>
            <a:r>
              <a:rPr lang="en-CA" altLang="zh-CN" sz="2000"/>
              <a:t>Furthermore, social media and news coverage increasingly highlight similar incidents, sparking broader attention and discussion.</a:t>
            </a:r>
            <a:endParaRPr lang="en-CA" altLang="zh-CN" sz="2000"/>
          </a:p>
          <a:p>
            <a:pPr indent="0">
              <a:lnSpc>
                <a:spcPct val="90000"/>
              </a:lnSpc>
              <a:spcAft>
                <a:spcPts val="600"/>
              </a:spcAft>
              <a:buNone/>
            </a:pPr>
            <a:endParaRPr sz="2000"/>
          </a:p>
          <a:p>
            <a:pPr indent="0">
              <a:lnSpc>
                <a:spcPct val="90000"/>
              </a:lnSpc>
              <a:spcAft>
                <a:spcPts val="600"/>
              </a:spcAft>
              <a:buFont typeface="Arial" panose="020B0604020202020204" pitchFamily="34" charset="0"/>
              <a:buNone/>
            </a:pPr>
            <a:r>
              <a:rPr sz="2000"/>
              <a:t>Therefore, the issues reflected in "Sound Of Da Police" remain relevant and require ongoing attention and efforts to address.</a:t>
            </a:r>
            <a:endParaRPr sz="20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4466</Words>
  <Application>WPS 演示</Application>
  <PresentationFormat>宽屏</PresentationFormat>
  <Paragraphs>72</Paragraphs>
  <Slides>8</Slides>
  <Notes>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vt:i4>
      </vt:variant>
    </vt:vector>
  </HeadingPairs>
  <TitlesOfParts>
    <vt:vector size="30" baseType="lpstr">
      <vt:lpstr>Arial</vt:lpstr>
      <vt:lpstr>宋体</vt:lpstr>
      <vt:lpstr>Wingdings</vt:lpstr>
      <vt:lpstr>Rockwell Extra Bold</vt:lpstr>
      <vt:lpstr>Calibri</vt:lpstr>
      <vt:lpstr>Montserrat</vt:lpstr>
      <vt:lpstr>苹方-简</vt:lpstr>
      <vt:lpstr>Söhne</vt:lpstr>
      <vt:lpstr>NPRSans</vt:lpstr>
      <vt:lpstr>Rockwell</vt:lpstr>
      <vt:lpstr>Rockwell Condensed</vt:lpstr>
      <vt:lpstr>微软雅黑</vt:lpstr>
      <vt:lpstr>汉仪旗黑</vt:lpstr>
      <vt:lpstr>宋体</vt:lpstr>
      <vt:lpstr>Arial Unicode MS</vt:lpstr>
      <vt:lpstr>Helvetica Neue</vt:lpstr>
      <vt:lpstr>方正姚体</vt:lpstr>
      <vt:lpstr>宋体-简</vt:lpstr>
      <vt:lpstr>等线</vt:lpstr>
      <vt:lpstr>Thonburi</vt:lpstr>
      <vt:lpstr>Wingdings</vt:lpstr>
      <vt:lpstr>木材纹理</vt:lpstr>
      <vt:lpstr>Lyric analysis of Sound Of Da Police by KRS-One</vt:lpstr>
      <vt:lpstr>Sound Of Da Police</vt:lpstr>
      <vt:lpstr>KRS-One’s historical</vt:lpstr>
      <vt:lpstr>创作灵感</vt:lpstr>
      <vt:lpstr>歌词分析</vt:lpstr>
      <vt:lpstr>歌词分析</vt:lpstr>
      <vt:lpstr>黑人的抗争从没有停止End Police Violence </vt:lpstr>
      <vt:lpstr>问题现状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Lyric analysis of Sound Of Da Police by KRS-One</dc:title>
  <dc:creator>Wei Tong</dc:creator>
  <cp:lastModifiedBy>max</cp:lastModifiedBy>
  <cp:revision>52</cp:revision>
  <dcterms:created xsi:type="dcterms:W3CDTF">2024-02-14T04:24:35Z</dcterms:created>
  <dcterms:modified xsi:type="dcterms:W3CDTF">2024-02-14T04:24:35Z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2052-5.6.0.8082</vt:lpwstr>
  </property>
</Properties>
</file>