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2" r:id="rId3"/>
    <p:sldId id="282" r:id="rId4"/>
    <p:sldId id="324" r:id="rId5"/>
    <p:sldId id="309" r:id="rId6"/>
    <p:sldId id="310" r:id="rId7"/>
    <p:sldId id="334" r:id="rId8"/>
    <p:sldId id="311" r:id="rId9"/>
    <p:sldId id="335" r:id="rId10"/>
    <p:sldId id="326" r:id="rId11"/>
    <p:sldId id="339" r:id="rId12"/>
    <p:sldId id="325" r:id="rId13"/>
    <p:sldId id="323" r:id="rId14"/>
    <p:sldId id="341" r:id="rId15"/>
    <p:sldId id="322" r:id="rId16"/>
    <p:sldId id="321" r:id="rId17"/>
    <p:sldId id="340" r:id="rId18"/>
    <p:sldId id="312" r:id="rId19"/>
    <p:sldId id="336" r:id="rId20"/>
    <p:sldId id="337" r:id="rId21"/>
    <p:sldId id="338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789626"/>
    <a:srgbClr val="90C226"/>
    <a:srgbClr val="4EC9B0"/>
    <a:srgbClr val="E97E48"/>
    <a:srgbClr val="EBB105"/>
    <a:srgbClr val="8AE232"/>
    <a:srgbClr val="719DCF"/>
    <a:srgbClr val="BFBFBF"/>
    <a:srgbClr val="0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39" autoAdjust="0"/>
    <p:restoredTop sz="93567" autoAdjust="0"/>
  </p:normalViewPr>
  <p:slideViewPr>
    <p:cSldViewPr>
      <p:cViewPr varScale="1">
        <p:scale>
          <a:sx n="60" d="100"/>
          <a:sy n="60" d="100"/>
        </p:scale>
        <p:origin x="7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Chapter 9 -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Chapter 9 -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-us/dotnet/standard/collections/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91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9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25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jcsites.juniata.edu</a:t>
            </a:r>
            <a:r>
              <a:rPr lang="en-US" dirty="0"/>
              <a:t>/faculty/</a:t>
            </a:r>
            <a:r>
              <a:rPr lang="en-US" dirty="0" err="1"/>
              <a:t>kruse</a:t>
            </a:r>
            <a:r>
              <a:rPr lang="en-US" dirty="0"/>
              <a:t>/cs240/</a:t>
            </a:r>
            <a:r>
              <a:rPr lang="en-US" dirty="0" err="1"/>
              <a:t>stackapps.htm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4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8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7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0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8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99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89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02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0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1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7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3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0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64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8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7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2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Narendra Pershad</a:t>
            </a:r>
          </a:p>
          <a:p>
            <a:r>
              <a:rPr lang="en-CA" dirty="0"/>
              <a:t>Programming II</a:t>
            </a:r>
          </a:p>
          <a:p>
            <a:r>
              <a:rPr lang="en-CA" dirty="0"/>
              <a:t>Centennial College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E6A7-C908-2F4E-9528-38ADD99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E9EB-A153-C34F-AD70-8C31213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0387218" cy="4700594"/>
          </a:xfrm>
        </p:spPr>
        <p:txBody>
          <a:bodyPr/>
          <a:lstStyle/>
          <a:p>
            <a:r>
              <a:rPr lang="en-US" dirty="0"/>
              <a:t>Also known as </a:t>
            </a:r>
            <a:r>
              <a:rPr lang="en-US" dirty="0" err="1"/>
              <a:t>hashmap</a:t>
            </a:r>
            <a:r>
              <a:rPr lang="en-US" dirty="0"/>
              <a:t> or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Can be used as a very fast lookup table</a:t>
            </a:r>
          </a:p>
          <a:p>
            <a:r>
              <a:rPr lang="en-US" dirty="0"/>
              <a:t>Can add or remove items (pairs) without performance overhead</a:t>
            </a:r>
          </a:p>
          <a:p>
            <a:r>
              <a:rPr lang="en-CA" dirty="0"/>
              <a:t>A generic collection of keys and values pairs.</a:t>
            </a:r>
          </a:p>
          <a:p>
            <a:r>
              <a:rPr lang="en-CA" dirty="0"/>
              <a:t>Each key must be unique in the collection.</a:t>
            </a:r>
          </a:p>
          <a:p>
            <a:r>
              <a:rPr lang="en-CA" dirty="0"/>
              <a:t>Values may be nulls or be duplicated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478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478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478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478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478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9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7C79-BFB0-424A-A6C5-43C435EC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1F11-FFAD-49D8-9178-1ECF0656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an un-ordered collection that does not permit duplicates.</a:t>
            </a:r>
          </a:p>
          <a:p>
            <a:r>
              <a:rPr lang="en-CA" dirty="0"/>
              <a:t>It checks uniqueness by the </a:t>
            </a:r>
            <a:r>
              <a:rPr lang="en-CA" dirty="0" err="1"/>
              <a:t>GetHashCode</a:t>
            </a:r>
            <a:r>
              <a:rPr lang="en-CA" dirty="0"/>
              <a:t>() method and Equals() method.</a:t>
            </a:r>
          </a:p>
          <a:p>
            <a:pPr lvl="1"/>
            <a:r>
              <a:rPr lang="en-CA" dirty="0"/>
              <a:t>You may override these methods to specify uniqueness</a:t>
            </a:r>
          </a:p>
          <a:p>
            <a:r>
              <a:rPr lang="en-CA" dirty="0"/>
              <a:t>It is based on the model of mathematical sets. It provide high performance set operations such as:</a:t>
            </a:r>
          </a:p>
          <a:p>
            <a:pPr lvl="1"/>
            <a:r>
              <a:rPr lang="en-CA" dirty="0" err="1"/>
              <a:t>UnionWith</a:t>
            </a:r>
            <a:r>
              <a:rPr lang="en-CA" dirty="0"/>
              <a:t>, </a:t>
            </a:r>
            <a:r>
              <a:rPr lang="en-CA" dirty="0" err="1"/>
              <a:t>IntersectWith</a:t>
            </a:r>
            <a:r>
              <a:rPr lang="en-CA" dirty="0"/>
              <a:t>, </a:t>
            </a:r>
            <a:r>
              <a:rPr lang="en-CA" dirty="0" err="1"/>
              <a:t>ExceptWith</a:t>
            </a:r>
            <a:r>
              <a:rPr lang="en-CA" dirty="0"/>
              <a:t>, </a:t>
            </a:r>
            <a:r>
              <a:rPr lang="en-CA" dirty="0" err="1"/>
              <a:t>SymmetricExceptWith</a:t>
            </a:r>
            <a:r>
              <a:rPr lang="en-CA" dirty="0"/>
              <a:t>, Overlaps, </a:t>
            </a:r>
            <a:r>
              <a:rPr lang="en-CA" dirty="0" err="1"/>
              <a:t>IsSubsetOf</a:t>
            </a:r>
            <a:r>
              <a:rPr lang="en-CA" dirty="0"/>
              <a:t>, </a:t>
            </a:r>
            <a:r>
              <a:rPr lang="en-CA" dirty="0" err="1"/>
              <a:t>IsProperSubsetOf</a:t>
            </a:r>
            <a:r>
              <a:rPr lang="en-CA" dirty="0"/>
              <a:t>, </a:t>
            </a:r>
            <a:r>
              <a:rPr lang="en-CA" dirty="0" err="1"/>
              <a:t>IsSuperSetOf</a:t>
            </a:r>
            <a:r>
              <a:rPr lang="en-CA" dirty="0"/>
              <a:t>, </a:t>
            </a:r>
            <a:r>
              <a:rPr lang="en-CA" dirty="0" err="1"/>
              <a:t>IsProperSuperSetOf</a:t>
            </a:r>
            <a:r>
              <a:rPr lang="en-CA" dirty="0"/>
              <a:t>, </a:t>
            </a:r>
            <a:r>
              <a:rPr lang="en-CA" dirty="0" err="1"/>
              <a:t>SetEquals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&gt;{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"COMP100"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"COMP123"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27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145A-EDFF-C04C-8DA3-B40822C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AD8-F936-8E43-961F-191142EC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foundation of all other collection: stacks, queues, double-linked list sorted list, circular list etc.</a:t>
            </a:r>
          </a:p>
          <a:p>
            <a:r>
              <a:rPr lang="en-US" dirty="0"/>
              <a:t>Manages file clusters.</a:t>
            </a:r>
          </a:p>
          <a:p>
            <a:r>
              <a:rPr lang="en-US" dirty="0"/>
              <a:t>Manages memory allocation.</a:t>
            </a:r>
          </a:p>
          <a:p>
            <a:r>
              <a:rPr lang="en-US" dirty="0"/>
              <a:t>Web browsers uses it to maintain a list of web-pages visited.</a:t>
            </a:r>
          </a:p>
          <a:p>
            <a:r>
              <a:rPr lang="en-US" dirty="0"/>
              <a:t>Useful for collections where insertions and deletions occurs frequently at the non-terminals.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8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 class represents a last-in-first-out (LIFO) Stack of Objects. </a:t>
            </a:r>
          </a:p>
          <a:p>
            <a:r>
              <a:rPr lang="en-US" dirty="0"/>
              <a:t>Stack follows the push-pop operations. </a:t>
            </a:r>
          </a:p>
          <a:p>
            <a:r>
              <a:rPr lang="en-US" dirty="0"/>
              <a:t>You can Push (insert) Items into Stack and Pop (retrieve) it back . </a:t>
            </a:r>
          </a:p>
          <a:p>
            <a:r>
              <a:rPr lang="en-US" dirty="0"/>
              <a:t>Stack is implemented as a circular buffer. That is, we can push the items into a stack and get it in reverse order</a:t>
            </a:r>
          </a:p>
          <a:p>
            <a:r>
              <a:rPr lang="en-US" dirty="0"/>
              <a:t>As elements are added to a Stack, the capacity is automatically increased as required through reallocation.</a:t>
            </a:r>
          </a:p>
        </p:txBody>
      </p:sp>
    </p:spTree>
    <p:extLst>
      <p:ext uri="{BB962C8B-B14F-4D97-AF65-F5344CB8AC3E}">
        <p14:creationId xmlns:p14="http://schemas.microsoft.com/office/powerpoint/2010/main" val="214937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D6066CE3-9AE8-4841-8644-60E22474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Push() and Pop()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43FC30-2F54-4867-AD8F-56B9CDE37CB3}"/>
              </a:ext>
            </a:extLst>
          </p:cNvPr>
          <p:cNvGrpSpPr/>
          <p:nvPr/>
        </p:nvGrpSpPr>
        <p:grpSpPr>
          <a:xfrm>
            <a:off x="5867066" y="2165558"/>
            <a:ext cx="2016144" cy="720000"/>
            <a:chOff x="6456040" y="2089126"/>
            <a:chExt cx="2016144" cy="720000"/>
          </a:xfrm>
        </p:grpSpPr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213AEEE9-8072-46CD-B2C2-E694A29D517D}"/>
                </a:ext>
              </a:extLst>
            </p:cNvPr>
            <p:cNvSpPr/>
            <p:nvPr/>
          </p:nvSpPr>
          <p:spPr>
            <a:xfrm>
              <a:off x="6456040" y="2161134"/>
              <a:ext cx="1152128" cy="57598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Push()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7E1849-4A4A-436C-AA15-887384E8CD18}"/>
                </a:ext>
              </a:extLst>
            </p:cNvPr>
            <p:cNvSpPr/>
            <p:nvPr/>
          </p:nvSpPr>
          <p:spPr>
            <a:xfrm>
              <a:off x="7752184" y="2089126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Fourth </a:t>
              </a:r>
            </a:p>
            <a:p>
              <a:pPr algn="ctr"/>
              <a:r>
                <a:rPr lang="en-CA" sz="1200" dirty="0"/>
                <a:t>Item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8602BA-C812-43B9-B718-F2BFDDBCA1D1}"/>
              </a:ext>
            </a:extLst>
          </p:cNvPr>
          <p:cNvGrpSpPr/>
          <p:nvPr/>
        </p:nvGrpSpPr>
        <p:grpSpPr>
          <a:xfrm>
            <a:off x="5867066" y="5085184"/>
            <a:ext cx="2016144" cy="720000"/>
            <a:chOff x="5867066" y="5085184"/>
            <a:chExt cx="2016144" cy="720000"/>
          </a:xfrm>
        </p:grpSpPr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8C2C608B-036F-477C-B4A2-5D293003DA02}"/>
                </a:ext>
              </a:extLst>
            </p:cNvPr>
            <p:cNvSpPr/>
            <p:nvPr/>
          </p:nvSpPr>
          <p:spPr>
            <a:xfrm flipH="1">
              <a:off x="5867066" y="5157192"/>
              <a:ext cx="1152128" cy="57598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Pop()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60CB5-AC81-43F8-BE19-20F1EB773738}"/>
                </a:ext>
              </a:extLst>
            </p:cNvPr>
            <p:cNvSpPr/>
            <p:nvPr/>
          </p:nvSpPr>
          <p:spPr>
            <a:xfrm>
              <a:off x="7163210" y="50851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Fourth </a:t>
              </a:r>
            </a:p>
            <a:p>
              <a:pPr algn="ctr"/>
              <a:r>
                <a:rPr lang="en-CA" sz="1200" dirty="0"/>
                <a:t>Item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32F2E3-3820-4BF0-8819-D2757E022FAA}"/>
              </a:ext>
            </a:extLst>
          </p:cNvPr>
          <p:cNvGrpSpPr/>
          <p:nvPr/>
        </p:nvGrpSpPr>
        <p:grpSpPr>
          <a:xfrm>
            <a:off x="2575187" y="2008480"/>
            <a:ext cx="2700260" cy="864096"/>
            <a:chOff x="1410742" y="2017078"/>
            <a:chExt cx="2700260" cy="8640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E79714-A6CC-4CE3-AAF9-446A842D8365}"/>
                </a:ext>
              </a:extLst>
            </p:cNvPr>
            <p:cNvSpPr/>
            <p:nvPr/>
          </p:nvSpPr>
          <p:spPr>
            <a:xfrm>
              <a:off x="1410742" y="2017078"/>
              <a:ext cx="2700260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B8D748-9614-47F9-BB7F-7E3E795A02C9}"/>
                </a:ext>
              </a:extLst>
            </p:cNvPr>
            <p:cNvGrpSpPr/>
            <p:nvPr/>
          </p:nvGrpSpPr>
          <p:grpSpPr>
            <a:xfrm>
              <a:off x="1544643" y="2091925"/>
              <a:ext cx="2425538" cy="720000"/>
              <a:chOff x="1991544" y="2896988"/>
              <a:chExt cx="2425538" cy="72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780F1B-B460-494F-AB0B-06D025A18B67}"/>
                  </a:ext>
                </a:extLst>
              </p:cNvPr>
              <p:cNvSpPr/>
              <p:nvPr/>
            </p:nvSpPr>
            <p:spPr>
              <a:xfrm>
                <a:off x="1991544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First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64EB71-C07C-464C-84A1-E44DFBA9B0DF}"/>
                  </a:ext>
                </a:extLst>
              </p:cNvPr>
              <p:cNvSpPr/>
              <p:nvPr/>
            </p:nvSpPr>
            <p:spPr>
              <a:xfrm>
                <a:off x="2844313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5967D4-AE94-4622-9102-1480DF688A20}"/>
                  </a:ext>
                </a:extLst>
              </p:cNvPr>
              <p:cNvSpPr/>
              <p:nvPr/>
            </p:nvSpPr>
            <p:spPr>
              <a:xfrm>
                <a:off x="3697082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E3B76A-47FA-4C34-83A0-AD39349A9102}"/>
              </a:ext>
            </a:extLst>
          </p:cNvPr>
          <p:cNvGrpSpPr/>
          <p:nvPr/>
        </p:nvGrpSpPr>
        <p:grpSpPr>
          <a:xfrm>
            <a:off x="2547461" y="3496589"/>
            <a:ext cx="3553029" cy="864096"/>
            <a:chOff x="3445094" y="3615804"/>
            <a:chExt cx="3553029" cy="86409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A51386-1569-4041-9017-A16D2EE1C2EE}"/>
                </a:ext>
              </a:extLst>
            </p:cNvPr>
            <p:cNvSpPr/>
            <p:nvPr/>
          </p:nvSpPr>
          <p:spPr>
            <a:xfrm>
              <a:off x="3445094" y="3615804"/>
              <a:ext cx="3553029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E7CABF-2ECD-472D-8028-C009BA52EC9A}"/>
                </a:ext>
              </a:extLst>
            </p:cNvPr>
            <p:cNvGrpSpPr/>
            <p:nvPr/>
          </p:nvGrpSpPr>
          <p:grpSpPr>
            <a:xfrm>
              <a:off x="3610181" y="3687852"/>
              <a:ext cx="3278307" cy="720000"/>
              <a:chOff x="2063552" y="2018275"/>
              <a:chExt cx="3278307" cy="72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8D3DF9-A34D-4A78-9D3B-B48AD19D6744}"/>
                  </a:ext>
                </a:extLst>
              </p:cNvPr>
              <p:cNvSpPr/>
              <p:nvPr/>
            </p:nvSpPr>
            <p:spPr>
              <a:xfrm>
                <a:off x="2063552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First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2759D2-3D3E-4475-BAF3-22DCA2FCF0AF}"/>
                  </a:ext>
                </a:extLst>
              </p:cNvPr>
              <p:cNvSpPr/>
              <p:nvPr/>
            </p:nvSpPr>
            <p:spPr>
              <a:xfrm>
                <a:off x="2916321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70DEE54-9B65-40F5-B5C0-3D07C9722516}"/>
                  </a:ext>
                </a:extLst>
              </p:cNvPr>
              <p:cNvSpPr/>
              <p:nvPr/>
            </p:nvSpPr>
            <p:spPr>
              <a:xfrm>
                <a:off x="3769090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E7629E-A675-438C-B769-80E74829E6F4}"/>
                  </a:ext>
                </a:extLst>
              </p:cNvPr>
              <p:cNvSpPr/>
              <p:nvPr/>
            </p:nvSpPr>
            <p:spPr>
              <a:xfrm>
                <a:off x="4621859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Fourth 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F99D2-8AAD-4A82-9244-CB4C719194F8}"/>
              </a:ext>
            </a:extLst>
          </p:cNvPr>
          <p:cNvGrpSpPr/>
          <p:nvPr/>
        </p:nvGrpSpPr>
        <p:grpSpPr>
          <a:xfrm>
            <a:off x="2547461" y="5013136"/>
            <a:ext cx="2700260" cy="864096"/>
            <a:chOff x="2348474" y="5013136"/>
            <a:chExt cx="2700260" cy="8640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EB2EF3-5DFA-47FE-A6A1-DB88ADB44A02}"/>
                </a:ext>
              </a:extLst>
            </p:cNvPr>
            <p:cNvSpPr/>
            <p:nvPr/>
          </p:nvSpPr>
          <p:spPr>
            <a:xfrm>
              <a:off x="2348474" y="5013136"/>
              <a:ext cx="2700260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EA944E-AB14-43DC-9D17-B661DAB65701}"/>
                </a:ext>
              </a:extLst>
            </p:cNvPr>
            <p:cNvGrpSpPr/>
            <p:nvPr/>
          </p:nvGrpSpPr>
          <p:grpSpPr>
            <a:xfrm>
              <a:off x="2482690" y="5085184"/>
              <a:ext cx="2425538" cy="720000"/>
              <a:chOff x="1991544" y="2896988"/>
              <a:chExt cx="2425538" cy="7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1517DA-6319-4C86-8883-4B2F7B0C943B}"/>
                  </a:ext>
                </a:extLst>
              </p:cNvPr>
              <p:cNvSpPr/>
              <p:nvPr/>
            </p:nvSpPr>
            <p:spPr>
              <a:xfrm>
                <a:off x="1991544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First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C7FA40F-A854-4516-AC47-A62D46633F4C}"/>
                  </a:ext>
                </a:extLst>
              </p:cNvPr>
              <p:cNvSpPr/>
              <p:nvPr/>
            </p:nvSpPr>
            <p:spPr>
              <a:xfrm>
                <a:off x="2844313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C372AC-C550-4BFA-9623-875E6A0877AB}"/>
                  </a:ext>
                </a:extLst>
              </p:cNvPr>
              <p:cNvSpPr/>
              <p:nvPr/>
            </p:nvSpPr>
            <p:spPr>
              <a:xfrm>
                <a:off x="3697082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26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837332" cy="4556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simplest application of a stack is to reverse a word. You push a given word to stack - letter by letter - and then pop letters from the stack. </a:t>
            </a:r>
          </a:p>
          <a:p>
            <a:r>
              <a:rPr lang="en-US" dirty="0"/>
              <a:t>Another application is an "undo" mechanism in text editors; this operation is accomplished by keeping all text changes in a stack. </a:t>
            </a:r>
          </a:p>
          <a:p>
            <a:r>
              <a:rPr lang="en-US" b="1" dirty="0"/>
              <a:t>Backtracking</a:t>
            </a:r>
            <a:r>
              <a:rPr lang="en-US" dirty="0"/>
              <a:t>. This is a process when you need to access the most recent data element in a series of elements. Think of a labyrinth or maze - how do you find a way from an entrance to an exit? Once you reach a dead end, you must backtrack. But backtrack to where? to the previous choice point. Therefore, at each choice point you store on a stack all possible choices. Then backtracking simply means popping a next choice from the stack. </a:t>
            </a:r>
          </a:p>
          <a:p>
            <a:r>
              <a:rPr lang="en-US" dirty="0"/>
              <a:t>Memory management, run-time environment for nested language features.</a:t>
            </a:r>
          </a:p>
          <a:p>
            <a:r>
              <a:rPr lang="en-US" dirty="0"/>
              <a:t>Language processing: </a:t>
            </a:r>
          </a:p>
          <a:p>
            <a:pPr lvl="1"/>
            <a:r>
              <a:rPr lang="en-US" dirty="0"/>
              <a:t>space for parameters and local variables is created internally using a stack. </a:t>
            </a:r>
          </a:p>
          <a:p>
            <a:pPr lvl="1"/>
            <a:r>
              <a:rPr lang="en-US" dirty="0"/>
              <a:t>compiler's syntax check for matching braces is implemented by using stack. </a:t>
            </a:r>
          </a:p>
          <a:p>
            <a:pPr lvl="1"/>
            <a:r>
              <a:rPr lang="en-US" dirty="0"/>
              <a:t>support for recursion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140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Queue works like FIFO system , a first-in, first-out collection of Objects. </a:t>
            </a:r>
          </a:p>
          <a:p>
            <a:r>
              <a:rPr lang="en-US" dirty="0"/>
              <a:t>Objects stored in a Queue are inserted at one end and removed from the other. </a:t>
            </a:r>
          </a:p>
          <a:p>
            <a:r>
              <a:rPr lang="en-US" b="1" dirty="0">
                <a:latin typeface="Consolas" panose="020B0609020204030204" pitchFamily="49" charset="0"/>
              </a:rPr>
              <a:t>Enqueue&lt;T&gt;()</a:t>
            </a:r>
            <a:r>
              <a:rPr lang="en-US" dirty="0"/>
              <a:t> adds items in Queue</a:t>
            </a:r>
          </a:p>
          <a:p>
            <a:r>
              <a:rPr lang="en-US" b="1" dirty="0">
                <a:latin typeface="Consolas" panose="020B0609020204030204" pitchFamily="49" charset="0"/>
              </a:rPr>
              <a:t>Dequeue()</a:t>
            </a:r>
            <a:r>
              <a:rPr lang="en-US" dirty="0"/>
              <a:t> removes items from Queue</a:t>
            </a:r>
          </a:p>
          <a:p>
            <a:r>
              <a:rPr lang="en-US" b="1" dirty="0">
                <a:latin typeface="Consolas" panose="020B0609020204030204" pitchFamily="49" charset="0"/>
              </a:rPr>
              <a:t>Peek()</a:t>
            </a:r>
            <a:r>
              <a:rPr lang="en-US" dirty="0"/>
              <a:t> allows access to the item to be removed, but does not remove it</a:t>
            </a:r>
          </a:p>
          <a:p>
            <a:r>
              <a:rPr lang="en-US" dirty="0"/>
              <a:t>Queue accepts null reference as a valid value and allows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16998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19586D-6867-4E58-B44A-8FF5F22DA928}"/>
              </a:ext>
            </a:extLst>
          </p:cNvPr>
          <p:cNvGrpSpPr/>
          <p:nvPr/>
        </p:nvGrpSpPr>
        <p:grpSpPr>
          <a:xfrm>
            <a:off x="4026149" y="5045668"/>
            <a:ext cx="2700260" cy="864096"/>
            <a:chOff x="5267396" y="5085144"/>
            <a:chExt cx="2700260" cy="8640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E9E0EA-D679-406E-9303-6CCC0E47E45C}"/>
                </a:ext>
              </a:extLst>
            </p:cNvPr>
            <p:cNvSpPr/>
            <p:nvPr/>
          </p:nvSpPr>
          <p:spPr>
            <a:xfrm>
              <a:off x="5267396" y="5085144"/>
              <a:ext cx="2700260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4538B5-FE8D-4014-B521-106FE9276A58}"/>
                </a:ext>
              </a:extLst>
            </p:cNvPr>
            <p:cNvGrpSpPr/>
            <p:nvPr/>
          </p:nvGrpSpPr>
          <p:grpSpPr>
            <a:xfrm>
              <a:off x="5404757" y="5157192"/>
              <a:ext cx="2425538" cy="720000"/>
              <a:chOff x="2916321" y="2018275"/>
              <a:chExt cx="2425538" cy="72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4D64A3-8B46-4702-85D3-1C377A320C96}"/>
                  </a:ext>
                </a:extLst>
              </p:cNvPr>
              <p:cNvSpPr/>
              <p:nvPr/>
            </p:nvSpPr>
            <p:spPr>
              <a:xfrm>
                <a:off x="4621859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Fourth 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AFC489-909B-4567-AFBF-41B1E956F886}"/>
                  </a:ext>
                </a:extLst>
              </p:cNvPr>
              <p:cNvSpPr/>
              <p:nvPr/>
            </p:nvSpPr>
            <p:spPr>
              <a:xfrm>
                <a:off x="2916321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6BD46B8-953A-4028-9A96-847B1180166B}"/>
                  </a:ext>
                </a:extLst>
              </p:cNvPr>
              <p:cNvSpPr/>
              <p:nvPr/>
            </p:nvSpPr>
            <p:spPr>
              <a:xfrm>
                <a:off x="3769090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D6066CE3-9AE8-4841-8644-60E22474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Enqueue() and Dequeue()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DE86CF-E5CB-43E1-9180-EB1F5AEB1413}"/>
              </a:ext>
            </a:extLst>
          </p:cNvPr>
          <p:cNvGrpSpPr/>
          <p:nvPr/>
        </p:nvGrpSpPr>
        <p:grpSpPr>
          <a:xfrm>
            <a:off x="6730317" y="2123762"/>
            <a:ext cx="2016144" cy="720000"/>
            <a:chOff x="6030885" y="2146504"/>
            <a:chExt cx="2016144" cy="720000"/>
          </a:xfrm>
        </p:grpSpPr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213AEEE9-8072-46CD-B2C2-E694A29D517D}"/>
                </a:ext>
              </a:extLst>
            </p:cNvPr>
            <p:cNvSpPr/>
            <p:nvPr/>
          </p:nvSpPr>
          <p:spPr>
            <a:xfrm>
              <a:off x="6030885" y="2218512"/>
              <a:ext cx="1152128" cy="57598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Enqueue()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7E1849-4A4A-436C-AA15-887384E8CD18}"/>
                </a:ext>
              </a:extLst>
            </p:cNvPr>
            <p:cNvSpPr/>
            <p:nvPr/>
          </p:nvSpPr>
          <p:spPr>
            <a:xfrm>
              <a:off x="7327029" y="214650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Fourth </a:t>
              </a:r>
            </a:p>
            <a:p>
              <a:pPr algn="ctr"/>
              <a:r>
                <a:rPr lang="en-CA" sz="1200" dirty="0"/>
                <a:t>Item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879F4-AFA1-48C0-B698-60452A257E6E}"/>
              </a:ext>
            </a:extLst>
          </p:cNvPr>
          <p:cNvGrpSpPr/>
          <p:nvPr/>
        </p:nvGrpSpPr>
        <p:grpSpPr>
          <a:xfrm>
            <a:off x="1516165" y="5117716"/>
            <a:ext cx="2004897" cy="720000"/>
            <a:chOff x="2757412" y="5157192"/>
            <a:chExt cx="2004897" cy="720000"/>
          </a:xfrm>
        </p:grpSpPr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7180F0E5-7753-4538-92CA-791749A9D9F3}"/>
                </a:ext>
              </a:extLst>
            </p:cNvPr>
            <p:cNvSpPr/>
            <p:nvPr/>
          </p:nvSpPr>
          <p:spPr>
            <a:xfrm>
              <a:off x="3610181" y="5229200"/>
              <a:ext cx="1152128" cy="57598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Dequeue()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3AA43C-5AF7-4BB9-BEF9-BA384A3149C0}"/>
                </a:ext>
              </a:extLst>
            </p:cNvPr>
            <p:cNvSpPr/>
            <p:nvPr/>
          </p:nvSpPr>
          <p:spPr>
            <a:xfrm>
              <a:off x="2757412" y="515719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First</a:t>
              </a:r>
            </a:p>
            <a:p>
              <a:pPr algn="ctr"/>
              <a:r>
                <a:rPr lang="en-CA" sz="1200" dirty="0"/>
                <a:t>Item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0A52FA-3838-4C61-9998-0077EB7FB4EE}"/>
              </a:ext>
            </a:extLst>
          </p:cNvPr>
          <p:cNvGrpSpPr/>
          <p:nvPr/>
        </p:nvGrpSpPr>
        <p:grpSpPr>
          <a:xfrm>
            <a:off x="3222049" y="2047568"/>
            <a:ext cx="2700260" cy="864096"/>
            <a:chOff x="2522617" y="2070310"/>
            <a:chExt cx="2700260" cy="8640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E5735D-BD73-4AF0-8B2F-E600F824B21D}"/>
                </a:ext>
              </a:extLst>
            </p:cNvPr>
            <p:cNvSpPr/>
            <p:nvPr/>
          </p:nvSpPr>
          <p:spPr>
            <a:xfrm>
              <a:off x="2522617" y="2070310"/>
              <a:ext cx="2700260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B8D748-9614-47F9-BB7F-7E3E795A02C9}"/>
                </a:ext>
              </a:extLst>
            </p:cNvPr>
            <p:cNvGrpSpPr/>
            <p:nvPr/>
          </p:nvGrpSpPr>
          <p:grpSpPr>
            <a:xfrm>
              <a:off x="2646509" y="2146504"/>
              <a:ext cx="2425538" cy="720000"/>
              <a:chOff x="1991544" y="2896988"/>
              <a:chExt cx="2425538" cy="72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780F1B-B460-494F-AB0B-06D025A18B67}"/>
                  </a:ext>
                </a:extLst>
              </p:cNvPr>
              <p:cNvSpPr/>
              <p:nvPr/>
            </p:nvSpPr>
            <p:spPr>
              <a:xfrm>
                <a:off x="1991544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First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64EB71-C07C-464C-84A1-E44DFBA9B0DF}"/>
                  </a:ext>
                </a:extLst>
              </p:cNvPr>
              <p:cNvSpPr/>
              <p:nvPr/>
            </p:nvSpPr>
            <p:spPr>
              <a:xfrm>
                <a:off x="2844313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5967D4-AE94-4622-9102-1480DF688A20}"/>
                  </a:ext>
                </a:extLst>
              </p:cNvPr>
              <p:cNvSpPr/>
              <p:nvPr/>
            </p:nvSpPr>
            <p:spPr>
              <a:xfrm>
                <a:off x="3697082" y="28969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FC80F-DDD9-425D-B12A-790B03EB0032}"/>
              </a:ext>
            </a:extLst>
          </p:cNvPr>
          <p:cNvGrpSpPr/>
          <p:nvPr/>
        </p:nvGrpSpPr>
        <p:grpSpPr>
          <a:xfrm>
            <a:off x="3221019" y="3514203"/>
            <a:ext cx="3509298" cy="864096"/>
            <a:chOff x="3468228" y="3613751"/>
            <a:chExt cx="3509298" cy="8640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178B58-D752-4005-8AC1-09BF40E9C650}"/>
                </a:ext>
              </a:extLst>
            </p:cNvPr>
            <p:cNvSpPr/>
            <p:nvPr/>
          </p:nvSpPr>
          <p:spPr>
            <a:xfrm>
              <a:off x="3468228" y="3613751"/>
              <a:ext cx="3509298" cy="8640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E7CABF-2ECD-472D-8028-C009BA52EC9A}"/>
                </a:ext>
              </a:extLst>
            </p:cNvPr>
            <p:cNvGrpSpPr/>
            <p:nvPr/>
          </p:nvGrpSpPr>
          <p:grpSpPr>
            <a:xfrm>
              <a:off x="3610181" y="3687852"/>
              <a:ext cx="3278307" cy="720000"/>
              <a:chOff x="2063552" y="2018275"/>
              <a:chExt cx="3278307" cy="72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8D3DF9-A34D-4A78-9D3B-B48AD19D6744}"/>
                  </a:ext>
                </a:extLst>
              </p:cNvPr>
              <p:cNvSpPr/>
              <p:nvPr/>
            </p:nvSpPr>
            <p:spPr>
              <a:xfrm>
                <a:off x="2063552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First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2759D2-3D3E-4475-BAF3-22DCA2FCF0AF}"/>
                  </a:ext>
                </a:extLst>
              </p:cNvPr>
              <p:cNvSpPr/>
              <p:nvPr/>
            </p:nvSpPr>
            <p:spPr>
              <a:xfrm>
                <a:off x="2916321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Second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70DEE54-9B65-40F5-B5C0-3D07C9722516}"/>
                  </a:ext>
                </a:extLst>
              </p:cNvPr>
              <p:cNvSpPr/>
              <p:nvPr/>
            </p:nvSpPr>
            <p:spPr>
              <a:xfrm>
                <a:off x="3769090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Third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E7629E-A675-438C-B769-80E74829E6F4}"/>
                  </a:ext>
                </a:extLst>
              </p:cNvPr>
              <p:cNvSpPr/>
              <p:nvPr/>
            </p:nvSpPr>
            <p:spPr>
              <a:xfrm>
                <a:off x="4621859" y="201827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Fourth </a:t>
                </a:r>
              </a:p>
              <a:p>
                <a:pPr algn="ctr"/>
                <a:r>
                  <a:rPr lang="en-CA" sz="1200" dirty="0"/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87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0483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55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547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Collection</a:t>
                      </a:r>
                      <a:endParaRPr lang="en-CA" sz="2000" b="1" dirty="0">
                        <a:effectLst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Ordering</a:t>
                      </a:r>
                      <a:endParaRPr lang="en-CA" sz="2000" b="1" dirty="0">
                        <a:effectLst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Contiguous Storage?</a:t>
                      </a:r>
                      <a:endParaRPr lang="en-CA" sz="2000" b="1" dirty="0">
                        <a:effectLst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Direct Access?</a:t>
                      </a:r>
                      <a:endParaRPr lang="en-CA" sz="2000" b="1" dirty="0">
                        <a:effectLst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Notes</a:t>
                      </a:r>
                      <a:endParaRPr lang="en-CA" sz="2000" b="1" dirty="0">
                        <a:effectLst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onsolas" panose="020B0609020204030204" pitchFamily="49" charset="0"/>
                        </a:rPr>
                        <a:t>Dictionary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Unordered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Yes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Via Key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Best for high performance lookups.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963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 err="1">
                          <a:effectLst/>
                          <a:latin typeface="Consolas" panose="020B0609020204030204" pitchFamily="49" charset="0"/>
                        </a:rPr>
                        <a:t>SortedList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Sorted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Yes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Via Key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Very similar to </a:t>
                      </a:r>
                      <a:r>
                        <a:rPr lang="en-CA" sz="2000" dirty="0" err="1">
                          <a:effectLst/>
                        </a:rPr>
                        <a:t>SortedDictionary</a:t>
                      </a:r>
                      <a:r>
                        <a:rPr lang="en-CA" sz="2000" dirty="0">
                          <a:effectLst/>
                        </a:rPr>
                        <a:t>, except tree is implemented in an array, so has faster lookup on preloaded data, but slower loads.</a:t>
                      </a:r>
                    </a:p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Values maybe accessed with key or index.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326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User has precise control over element ordering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Yes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Via Index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Best for smaller lists where direct access required and no sorting.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0090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 err="1">
                          <a:effectLst/>
                          <a:latin typeface="Consolas" panose="020B0609020204030204" pitchFamily="49" charset="0"/>
                        </a:rPr>
                        <a:t>LinkedList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User has precise control over element ordering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No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Best for lists where inserting/deleting in middle is common and no direct access required.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onsolas" panose="020B0609020204030204" pitchFamily="49" charset="0"/>
                        </a:rPr>
                        <a:t>Stack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LIFO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Yes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Only Top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Essentially same as List&lt;T&gt; except only process as LIFO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onsolas" panose="020B0609020204030204" pitchFamily="49" charset="0"/>
                        </a:rPr>
                        <a:t>Queue</a:t>
                      </a:r>
                      <a:endParaRPr lang="en-CA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FIFO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Yes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Only Front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Essentially same as List&lt;T&gt; except only process as FIFO</a:t>
                      </a:r>
                    </a:p>
                  </a:txBody>
                  <a:tcPr marL="36796" marR="36796" marT="18398" marB="18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3A7-8C80-49A7-850F-184BBF18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properties/methods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9A23-9CDA-40C7-AB5D-FAEDDBEB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Count</a:t>
            </a:r>
          </a:p>
          <a:p>
            <a:r>
              <a:rPr lang="en-CA" dirty="0"/>
              <a:t>Returns a int representing the number of items in the collection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Add(&lt;T&gt;)</a:t>
            </a:r>
          </a:p>
          <a:p>
            <a:r>
              <a:rPr lang="en-CA" dirty="0"/>
              <a:t>Adds an item to the collection</a:t>
            </a:r>
          </a:p>
          <a:p>
            <a:r>
              <a:rPr lang="en-CA" dirty="0"/>
              <a:t>Identical functionality in Stack and Queue are </a:t>
            </a:r>
            <a:r>
              <a:rPr lang="en-CA" dirty="0">
                <a:latin typeface="Consolas" panose="020B0609020204030204" pitchFamily="49" charset="0"/>
              </a:rPr>
              <a:t>Push()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Enqueue() </a:t>
            </a:r>
            <a:r>
              <a:rPr lang="en-CA" dirty="0"/>
              <a:t>respectively.</a:t>
            </a:r>
          </a:p>
          <a:p>
            <a:r>
              <a:rPr lang="en-CA" dirty="0"/>
              <a:t>A Dictionary has </a:t>
            </a:r>
            <a:r>
              <a:rPr lang="en-CA" dirty="0">
                <a:latin typeface="Consolas" panose="020B0609020204030204" pitchFamily="49" charset="0"/>
              </a:rPr>
              <a:t>Add(&lt;T&gt;,&lt;U&gt;)</a:t>
            </a:r>
          </a:p>
          <a:p>
            <a:r>
              <a:rPr lang="en-CA" dirty="0"/>
              <a:t>Additionally List has </a:t>
            </a:r>
            <a:r>
              <a:rPr lang="en-CA" dirty="0" err="1">
                <a:latin typeface="Consolas" panose="020B0609020204030204" pitchFamily="49" charset="0"/>
              </a:rPr>
              <a:t>AddRange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Clear()</a:t>
            </a:r>
          </a:p>
          <a:p>
            <a:r>
              <a:rPr lang="en-CA" dirty="0"/>
              <a:t>Removes all the items from the collection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4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398A-3EB5-4147-A528-D7FD7F6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2A6A-2B74-4114-BC93-1EB290B3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collections?</a:t>
            </a:r>
          </a:p>
          <a:p>
            <a:r>
              <a:rPr lang="en-CA" dirty="0"/>
              <a:t>Benefits of working with collections</a:t>
            </a:r>
          </a:p>
          <a:p>
            <a:r>
              <a:rPr lang="en-CA" dirty="0"/>
              <a:t>Some common collections:</a:t>
            </a:r>
          </a:p>
          <a:p>
            <a:r>
              <a:rPr lang="en-CA" dirty="0"/>
              <a:t>List, Dictionary and HashSet</a:t>
            </a:r>
          </a:p>
          <a:p>
            <a:r>
              <a:rPr lang="en-CA" dirty="0" err="1"/>
              <a:t>SortedList</a:t>
            </a:r>
            <a:r>
              <a:rPr lang="en-CA" dirty="0"/>
              <a:t>, </a:t>
            </a:r>
            <a:r>
              <a:rPr lang="en-CA" dirty="0" err="1"/>
              <a:t>SortedDictionary</a:t>
            </a:r>
            <a:r>
              <a:rPr lang="en-CA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7074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3A7-8C80-49A7-850F-184BBF18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properties/methods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9A23-9CDA-40C7-AB5D-FAEDDBEB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Remove(&lt;T&gt;)</a:t>
            </a:r>
          </a:p>
          <a:p>
            <a:r>
              <a:rPr lang="en-CA" dirty="0"/>
              <a:t>Removes the specified item from the collection</a:t>
            </a:r>
          </a:p>
          <a:p>
            <a:r>
              <a:rPr lang="en-CA" dirty="0"/>
              <a:t>Identical functionality in Stack and Queue are </a:t>
            </a:r>
            <a:r>
              <a:rPr lang="en-CA" dirty="0">
                <a:latin typeface="Consolas" panose="020B0609020204030204" pitchFamily="49" charset="0"/>
              </a:rPr>
              <a:t>Pop() </a:t>
            </a:r>
            <a:r>
              <a:rPr lang="en-CA" dirty="0"/>
              <a:t>and </a:t>
            </a:r>
            <a:r>
              <a:rPr lang="en-CA" dirty="0">
                <a:latin typeface="Consolas" panose="020B0609020204030204" pitchFamily="49" charset="0"/>
              </a:rPr>
              <a:t>Dequeue()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Contains(&lt;T&gt;)</a:t>
            </a:r>
          </a:p>
          <a:p>
            <a:r>
              <a:rPr lang="en-CA" dirty="0"/>
              <a:t>Returns a bool indicating if the argument is present in the collection</a:t>
            </a:r>
          </a:p>
          <a:p>
            <a:r>
              <a:rPr lang="en-CA" dirty="0"/>
              <a:t>Alternately, a Dictionary and </a:t>
            </a:r>
            <a:r>
              <a:rPr lang="en-CA" dirty="0" err="1"/>
              <a:t>SortedList</a:t>
            </a:r>
            <a:r>
              <a:rPr lang="en-CA" dirty="0"/>
              <a:t> has </a:t>
            </a:r>
            <a:r>
              <a:rPr lang="en-CA" dirty="0" err="1">
                <a:latin typeface="Consolas" panose="020B0609020204030204" pitchFamily="49" charset="0"/>
              </a:rPr>
              <a:t>ContainKey</a:t>
            </a:r>
            <a:r>
              <a:rPr lang="en-CA" dirty="0">
                <a:latin typeface="Consolas" panose="020B0609020204030204" pitchFamily="49" charset="0"/>
              </a:rPr>
              <a:t>(&lt;T&gt;) </a:t>
            </a:r>
            <a:r>
              <a:rPr lang="en-CA" dirty="0"/>
              <a:t>and </a:t>
            </a:r>
            <a:r>
              <a:rPr lang="en-CA" dirty="0" err="1">
                <a:latin typeface="Consolas" panose="020B0609020204030204" pitchFamily="49" charset="0"/>
              </a:rPr>
              <a:t>ContainsValue</a:t>
            </a:r>
            <a:r>
              <a:rPr lang="en-CA" dirty="0">
                <a:latin typeface="Consolas" panose="020B0609020204030204" pitchFamily="49" charset="0"/>
              </a:rPr>
              <a:t>(&lt;T&gt;)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38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73AA-F78A-4C2C-B8D0-2BCB932B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Specialized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4F9A-7EF1-4B1F-962F-BEF0595C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Stack, Queue</a:t>
            </a:r>
          </a:p>
          <a:p>
            <a:r>
              <a:rPr lang="en-CA" dirty="0">
                <a:latin typeface="Consolas" panose="020B0609020204030204" pitchFamily="49" charset="0"/>
              </a:rPr>
              <a:t>Peek()</a:t>
            </a:r>
          </a:p>
          <a:p>
            <a:pPr lvl="1"/>
            <a:r>
              <a:rPr lang="en-CA" dirty="0"/>
              <a:t>Returns the top element without removing from collection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List</a:t>
            </a:r>
          </a:p>
          <a:p>
            <a:r>
              <a:rPr lang="en-CA" dirty="0" err="1">
                <a:latin typeface="Consolas" panose="020B0609020204030204" pitchFamily="49" charset="0"/>
              </a:rPr>
              <a:t>RemoveAt</a:t>
            </a:r>
            <a:r>
              <a:rPr lang="en-CA" dirty="0">
                <a:latin typeface="Consolas" panose="020B0609020204030204" pitchFamily="49" charset="0"/>
              </a:rPr>
              <a:t>(int)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RemoveAll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RemoveRange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>
                <a:latin typeface="Consolas" panose="020B0609020204030204" pitchFamily="49" charset="0"/>
              </a:rPr>
              <a:t>Find()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FindFirst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FindLast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FindAll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FindIndex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>
                <a:latin typeface="Consolas" panose="020B0609020204030204" pitchFamily="49" charset="0"/>
              </a:rPr>
              <a:t>Insert()</a:t>
            </a:r>
            <a:r>
              <a:rPr lang="en-CA" dirty="0"/>
              <a:t>, </a:t>
            </a:r>
            <a:r>
              <a:rPr lang="en-CA" dirty="0" err="1">
                <a:latin typeface="Consolas" panose="020B0609020204030204" pitchFamily="49" charset="0"/>
              </a:rPr>
              <a:t>InsertRange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>
                <a:latin typeface="Consolas" panose="020B0609020204030204" pitchFamily="49" charset="0"/>
              </a:rPr>
              <a:t>Reverse()</a:t>
            </a:r>
          </a:p>
          <a:p>
            <a:r>
              <a:rPr lang="en-CA" dirty="0">
                <a:latin typeface="Consolas" panose="020B0609020204030204" pitchFamily="49" charset="0"/>
              </a:rPr>
              <a:t>Sort()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24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63082" cy="3880773"/>
          </a:xfrm>
        </p:spPr>
        <p:txBody>
          <a:bodyPr>
            <a:normAutofit/>
          </a:bodyPr>
          <a:lstStyle/>
          <a:p>
            <a:r>
              <a:rPr lang="en-CA" dirty="0"/>
              <a:t>.NET provides collection classes are specialized for data processing and storage. </a:t>
            </a:r>
          </a:p>
          <a:p>
            <a:r>
              <a:rPr lang="en-CA" dirty="0"/>
              <a:t>These classes provide support for stacks, queues, lists, sets, and dictionaries. </a:t>
            </a:r>
          </a:p>
          <a:p>
            <a:r>
              <a:rPr lang="en-CA" dirty="0"/>
              <a:t>Be sure to select the appropriate collection for your use.</a:t>
            </a:r>
          </a:p>
          <a:p>
            <a:r>
              <a:rPr lang="en-CA" dirty="0"/>
              <a:t>Most collection classes implement the same interfaces. E.g.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</a:p>
          <a:p>
            <a:r>
              <a:rPr lang="en-CA" dirty="0"/>
              <a:t>You must include the </a:t>
            </a:r>
            <a:r>
              <a:rPr lang="en-CA" i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CA" dirty="0"/>
              <a:t> namespace.</a:t>
            </a:r>
          </a:p>
        </p:txBody>
      </p:sp>
    </p:spTree>
    <p:extLst>
      <p:ext uri="{BB962C8B-B14F-4D97-AF65-F5344CB8AC3E}">
        <p14:creationId xmlns:p14="http://schemas.microsoft.com/office/powerpoint/2010/main" val="34570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collections?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9739146" cy="470059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An array is a data structure that works with a group of strongly-type objects</a:t>
            </a:r>
          </a:p>
          <a:p>
            <a:pPr lvl="1"/>
            <a:r>
              <a:rPr lang="en-CA" dirty="0"/>
              <a:t>Array are not dynamically sized</a:t>
            </a:r>
          </a:p>
          <a:p>
            <a:r>
              <a:rPr lang="en-CA" dirty="0"/>
              <a:t>Collection provides a more flexible way to work with groups of objects</a:t>
            </a:r>
          </a:p>
          <a:p>
            <a:r>
              <a:rPr lang="en-CA" dirty="0"/>
              <a:t>Collections are enhancements to arrays</a:t>
            </a:r>
          </a:p>
          <a:p>
            <a:pPr lvl="1"/>
            <a:r>
              <a:rPr lang="en-CA" dirty="0"/>
              <a:t>Less expensive to insert items in the middle of the collection</a:t>
            </a:r>
          </a:p>
          <a:p>
            <a:pPr lvl="1"/>
            <a:r>
              <a:rPr lang="en-CA" dirty="0"/>
              <a:t>Less expensive to grow and shrink</a:t>
            </a:r>
          </a:p>
          <a:p>
            <a:pPr lvl="1"/>
            <a:r>
              <a:rPr lang="en-CA" dirty="0"/>
              <a:t>Easier to locate a particular item, and to order</a:t>
            </a:r>
          </a:p>
          <a:p>
            <a:r>
              <a:rPr lang="en-CA" dirty="0"/>
              <a:t>There are two types of collections:</a:t>
            </a:r>
          </a:p>
          <a:p>
            <a:pPr lvl="1"/>
            <a:r>
              <a:rPr lang="en-CA" dirty="0"/>
              <a:t>Standard collection found in the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CA" dirty="0"/>
              <a:t>Generic collection found in the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/>
              <a:t>Generic collection is preferred because it enhances:</a:t>
            </a:r>
          </a:p>
          <a:p>
            <a:pPr lvl="1"/>
            <a:r>
              <a:rPr lang="en-CA" dirty="0"/>
              <a:t>Code re-use</a:t>
            </a:r>
          </a:p>
          <a:p>
            <a:pPr lvl="1"/>
            <a:r>
              <a:rPr lang="en-CA" dirty="0"/>
              <a:t>Type safety</a:t>
            </a:r>
          </a:p>
          <a:p>
            <a:pPr lvl="1"/>
            <a:r>
              <a:rPr lang="en-CA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4206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collections?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/>
          </a:bodyPr>
          <a:lstStyle/>
          <a:p>
            <a:r>
              <a:rPr lang="en-CA" dirty="0"/>
              <a:t>An object that is able to contain multiple values (value or ref types)</a:t>
            </a:r>
          </a:p>
          <a:p>
            <a:r>
              <a:rPr lang="en-CA" dirty="0"/>
              <a:t>All collection implements the </a:t>
            </a:r>
            <a:r>
              <a:rPr lang="en-CA" dirty="0" err="1"/>
              <a:t>IEnumerable</a:t>
            </a:r>
            <a:r>
              <a:rPr lang="en-CA" dirty="0"/>
              <a:t>&lt;T&gt; interface</a:t>
            </a:r>
          </a:p>
          <a:p>
            <a:pPr lvl="1"/>
            <a:r>
              <a:rPr lang="en-CA" dirty="0"/>
              <a:t>Can be iterated through using a foreach loop</a:t>
            </a:r>
          </a:p>
          <a:p>
            <a:pPr lvl="1"/>
            <a:r>
              <a:rPr lang="en-CA" dirty="0"/>
              <a:t>Can be queried using LIINQ</a:t>
            </a:r>
          </a:p>
          <a:p>
            <a:r>
              <a:rPr lang="en-CA" dirty="0"/>
              <a:t>Most collections implements one or more of the following interfaces:</a:t>
            </a:r>
          </a:p>
          <a:p>
            <a:r>
              <a:rPr lang="en-CA" dirty="0" err="1"/>
              <a:t>IList</a:t>
            </a:r>
            <a:r>
              <a:rPr lang="en-CA" dirty="0"/>
              <a:t>&lt;T&gt;, </a:t>
            </a:r>
            <a:r>
              <a:rPr lang="en-CA" dirty="0" err="1"/>
              <a:t>ICollection</a:t>
            </a:r>
            <a:r>
              <a:rPr lang="en-CA" dirty="0"/>
              <a:t>&lt;T&gt;, </a:t>
            </a:r>
            <a:r>
              <a:rPr lang="en-CA" dirty="0" err="1"/>
              <a:t>IDictionary</a:t>
            </a:r>
            <a:r>
              <a:rPr lang="en-CA" dirty="0"/>
              <a:t>&lt;U, T&gt;</a:t>
            </a:r>
            <a:endParaRPr lang="en-CA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8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47258" cy="3880773"/>
          </a:xfrm>
        </p:spPr>
        <p:txBody>
          <a:bodyPr/>
          <a:lstStyle/>
          <a:p>
            <a:r>
              <a:rPr lang="en-CA" dirty="0"/>
              <a:t>Collections are useful is lots of application</a:t>
            </a:r>
          </a:p>
          <a:p>
            <a:r>
              <a:rPr lang="en-CA" dirty="0"/>
              <a:t>.NET supplies numerous collections for free, so you don’t need to create your own collection class</a:t>
            </a:r>
          </a:p>
          <a:p>
            <a:r>
              <a:rPr lang="en-CA" dirty="0"/>
              <a:t>.NET collections allows you to process all groups of data in a uniform way e.g. </a:t>
            </a:r>
          </a:p>
          <a:p>
            <a:pPr lvl="1"/>
            <a:r>
              <a:rPr lang="en-CA" dirty="0"/>
              <a:t>You can get a count of all the data value</a:t>
            </a:r>
          </a:p>
          <a:p>
            <a:pPr lvl="1"/>
            <a:r>
              <a:rPr lang="en-CA" dirty="0"/>
              <a:t>Some maintain uniqueness</a:t>
            </a:r>
          </a:p>
          <a:p>
            <a:pPr lvl="1"/>
            <a:r>
              <a:rPr lang="en-CA" dirty="0"/>
              <a:t>Some maintain ordering</a:t>
            </a:r>
          </a:p>
          <a:p>
            <a:pPr lvl="1"/>
            <a:r>
              <a:rPr lang="en-CA" dirty="0"/>
              <a:t>Provides a way to enumerate the data values</a:t>
            </a:r>
          </a:p>
          <a:p>
            <a:pPr lvl="1"/>
            <a:r>
              <a:rPr lang="en-CA" dirty="0"/>
              <a:t>Perform queries on the items (next few topics)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10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List, Dictionary and HashSet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</a:t>
            </a:r>
          </a:p>
          <a:p>
            <a:pPr lvl="1"/>
            <a:r>
              <a:rPr lang="en-CA" dirty="0"/>
              <a:t>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&lt;TValue&gt;</a:t>
            </a:r>
            <a:r>
              <a:rPr lang="en-CA" dirty="0"/>
              <a:t> items</a:t>
            </a:r>
          </a:p>
          <a:p>
            <a:pPr lvl="1"/>
            <a:r>
              <a:rPr lang="en-CA" dirty="0"/>
              <a:t>The workhorse of all the collection</a:t>
            </a:r>
          </a:p>
          <a:p>
            <a:pPr lvl="1"/>
            <a:r>
              <a:rPr lang="en-CA" dirty="0"/>
              <a:t>Items accessed by index</a:t>
            </a:r>
          </a:p>
          <a:p>
            <a:r>
              <a:rPr lang="en-CA" dirty="0"/>
              <a:t>Dictionary</a:t>
            </a:r>
          </a:p>
          <a:p>
            <a:pPr lvl="1"/>
            <a:r>
              <a:rPr lang="en-CA" dirty="0"/>
              <a:t>Unordered 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TValue&gt;</a:t>
            </a:r>
            <a:r>
              <a:rPr lang="en-CA" dirty="0"/>
              <a:t> pairs</a:t>
            </a:r>
          </a:p>
          <a:p>
            <a:pPr lvl="1"/>
            <a:r>
              <a:rPr lang="en-CA" dirty="0"/>
              <a:t>Value accessed by key</a:t>
            </a:r>
          </a:p>
          <a:p>
            <a:r>
              <a:rPr lang="en-CA" dirty="0"/>
              <a:t>HashSet</a:t>
            </a:r>
          </a:p>
          <a:p>
            <a:pPr lvl="1"/>
            <a:r>
              <a:rPr lang="en-CA" dirty="0"/>
              <a:t>Unordered 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&lt;TValue&gt;</a:t>
            </a:r>
            <a:r>
              <a:rPr lang="en-CA" dirty="0"/>
              <a:t> </a:t>
            </a:r>
            <a:r>
              <a:rPr lang="en-CA"/>
              <a:t>unique items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07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SortedSet</a:t>
            </a:r>
            <a:r>
              <a:rPr lang="en-CA" dirty="0"/>
              <a:t>, </a:t>
            </a:r>
            <a:r>
              <a:rPr lang="en-CA" dirty="0" err="1"/>
              <a:t>SortedList</a:t>
            </a:r>
            <a:r>
              <a:rPr lang="en-CA" dirty="0"/>
              <a:t>, </a:t>
            </a:r>
            <a:r>
              <a:rPr lang="en-CA" dirty="0" err="1"/>
              <a:t>SortedDictionary</a:t>
            </a:r>
            <a:r>
              <a:rPr lang="en-CA" dirty="0"/>
              <a:t> and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SortedSet</a:t>
            </a:r>
            <a:endParaRPr lang="en-CA" dirty="0"/>
          </a:p>
          <a:p>
            <a:pPr lvl="1"/>
            <a:r>
              <a:rPr lang="en-CA" dirty="0"/>
              <a:t>Ordered 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&lt;TValue&gt;</a:t>
            </a:r>
            <a:r>
              <a:rPr lang="en-CA" dirty="0"/>
              <a:t> unique items.</a:t>
            </a:r>
          </a:p>
          <a:p>
            <a:r>
              <a:rPr lang="en-CA" dirty="0" err="1"/>
              <a:t>SortedList</a:t>
            </a:r>
            <a:endParaRPr lang="en-CA" dirty="0"/>
          </a:p>
          <a:p>
            <a:pPr lvl="1"/>
            <a:r>
              <a:rPr lang="en-CA" dirty="0"/>
              <a:t>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TValue&gt;</a:t>
            </a:r>
            <a:r>
              <a:rPr lang="en-CA" dirty="0"/>
              <a:t> pairs, orders by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CA" dirty="0"/>
          </a:p>
          <a:p>
            <a:pPr lvl="1"/>
            <a:r>
              <a:rPr lang="en-CA" dirty="0"/>
              <a:t>Value accessed by key or index</a:t>
            </a:r>
          </a:p>
          <a:p>
            <a:pPr lvl="1"/>
            <a:r>
              <a:rPr lang="en-CA" dirty="0"/>
              <a:t>Similar to a </a:t>
            </a:r>
            <a:r>
              <a:rPr lang="en-CA" dirty="0" err="1"/>
              <a:t>SortedDictionary</a:t>
            </a:r>
            <a:endParaRPr lang="en-CA" dirty="0"/>
          </a:p>
          <a:p>
            <a:r>
              <a:rPr lang="en-CA" dirty="0" err="1"/>
              <a:t>SortedDictionary</a:t>
            </a:r>
            <a:endParaRPr lang="en-CA" dirty="0"/>
          </a:p>
          <a:p>
            <a:pPr lvl="1"/>
            <a:r>
              <a:rPr lang="en-CA" dirty="0"/>
              <a:t>Collection of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TValue&gt;</a:t>
            </a:r>
            <a:r>
              <a:rPr lang="en-CA" dirty="0"/>
              <a:t> pairs, orders by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CA" dirty="0"/>
          </a:p>
          <a:p>
            <a:pPr lvl="1"/>
            <a:r>
              <a:rPr lang="en-CA" dirty="0"/>
              <a:t>Value accessed by key</a:t>
            </a:r>
          </a:p>
          <a:p>
            <a:r>
              <a:rPr lang="en-CA" dirty="0"/>
              <a:t>LinkedList</a:t>
            </a:r>
          </a:p>
          <a:p>
            <a:pPr lvl="1"/>
            <a:r>
              <a:rPr lang="en-CA" dirty="0"/>
              <a:t>No direct access to elements</a:t>
            </a:r>
          </a:p>
          <a:p>
            <a:pPr lvl="1"/>
            <a:r>
              <a:rPr lang="en-CA" dirty="0"/>
              <a:t>Efficient insertions and deletions</a:t>
            </a:r>
          </a:p>
        </p:txBody>
      </p:sp>
    </p:spTree>
    <p:extLst>
      <p:ext uri="{BB962C8B-B14F-4D97-AF65-F5344CB8AC3E}">
        <p14:creationId xmlns:p14="http://schemas.microsoft.com/office/powerpoint/2010/main" val="332627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Stacks 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are sequential collection where the elements are discarded after its value is retrieved.</a:t>
            </a:r>
          </a:p>
          <a:p>
            <a:r>
              <a:rPr lang="en-CA" dirty="0"/>
              <a:t>Stack</a:t>
            </a:r>
          </a:p>
          <a:p>
            <a:pPr lvl="1"/>
            <a:r>
              <a:rPr lang="en-CA" dirty="0"/>
              <a:t>Last In First Out</a:t>
            </a:r>
          </a:p>
          <a:p>
            <a:r>
              <a:rPr lang="en-CA" dirty="0"/>
              <a:t>Queue</a:t>
            </a:r>
          </a:p>
          <a:p>
            <a:pPr lvl="1"/>
            <a:r>
              <a:rPr lang="en-CA" dirty="0"/>
              <a:t>First In First Out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62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6"/>
            <a:ext cx="10603242" cy="4835623"/>
          </a:xfrm>
        </p:spPr>
        <p:txBody>
          <a:bodyPr>
            <a:normAutofit/>
          </a:bodyPr>
          <a:lstStyle/>
          <a:p>
            <a:r>
              <a:rPr lang="en-CA" dirty="0"/>
              <a:t>Collection of strongly type objects.</a:t>
            </a:r>
          </a:p>
          <a:p>
            <a:r>
              <a:rPr lang="en-CA" dirty="0"/>
              <a:t>It is probable the most used collection in the .NET framework.</a:t>
            </a:r>
          </a:p>
          <a:p>
            <a:r>
              <a:rPr lang="en-CA" dirty="0"/>
              <a:t>It can do pretty much anything that you might want a normal collection to do.</a:t>
            </a:r>
          </a:p>
          <a:p>
            <a:pPr lvl="1"/>
            <a:r>
              <a:rPr lang="en-CA" dirty="0"/>
              <a:t>Sort the list using the default comparator (normally none is present)</a:t>
            </a:r>
          </a:p>
          <a:p>
            <a:endParaRPr lang="en-CA" dirty="0"/>
          </a:p>
          <a:p>
            <a:pPr marL="354013" indent="0">
              <a:buNone/>
              <a:tabLst>
                <a:tab pos="354013" algn="l"/>
              </a:tabLst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&gt;{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"COMP100"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"COMP100"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"COMP123"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099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11875</TotalTime>
  <Words>1609</Words>
  <Application>Microsoft Office PowerPoint</Application>
  <PresentationFormat>Widescreen</PresentationFormat>
  <Paragraphs>271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</vt:lpstr>
      <vt:lpstr>Collections</vt:lpstr>
      <vt:lpstr>Objectives</vt:lpstr>
      <vt:lpstr>What are collections?</vt:lpstr>
      <vt:lpstr>What are collections?</vt:lpstr>
      <vt:lpstr>Benefits</vt:lpstr>
      <vt:lpstr>List, Dictionary and HashSet</vt:lpstr>
      <vt:lpstr>SortedSet, SortedList, SortedDictionary and LinkedList</vt:lpstr>
      <vt:lpstr>Stacks and Queues</vt:lpstr>
      <vt:lpstr>List</vt:lpstr>
      <vt:lpstr>Dictionary</vt:lpstr>
      <vt:lpstr>HashSet</vt:lpstr>
      <vt:lpstr>LinkList</vt:lpstr>
      <vt:lpstr>Stack</vt:lpstr>
      <vt:lpstr>Push() and Pop()</vt:lpstr>
      <vt:lpstr>Applications of Stack</vt:lpstr>
      <vt:lpstr>Queue</vt:lpstr>
      <vt:lpstr>Enqueue() and Dequeue()</vt:lpstr>
      <vt:lpstr>PowerPoint Presentation</vt:lpstr>
      <vt:lpstr>Common properties/methods</vt:lpstr>
      <vt:lpstr>Common properties/methods</vt:lpstr>
      <vt:lpstr>Specialized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198</cp:revision>
  <cp:lastPrinted>2013-05-08T12:02:47Z</cp:lastPrinted>
  <dcterms:created xsi:type="dcterms:W3CDTF">2013-05-01T13:47:21Z</dcterms:created>
  <dcterms:modified xsi:type="dcterms:W3CDTF">2021-11-22T03:41:27Z</dcterms:modified>
</cp:coreProperties>
</file>