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27"/>
  </p:notesMasterIdLst>
  <p:sldIdLst>
    <p:sldId id="256" r:id="rId2"/>
    <p:sldId id="278" r:id="rId3"/>
    <p:sldId id="277" r:id="rId4"/>
    <p:sldId id="279" r:id="rId5"/>
    <p:sldId id="280" r:id="rId6"/>
    <p:sldId id="258" r:id="rId7"/>
    <p:sldId id="275" r:id="rId8"/>
    <p:sldId id="276" r:id="rId9"/>
    <p:sldId id="257" r:id="rId10"/>
    <p:sldId id="259" r:id="rId11"/>
    <p:sldId id="261" r:id="rId12"/>
    <p:sldId id="262" r:id="rId13"/>
    <p:sldId id="260" r:id="rId14"/>
    <p:sldId id="263" r:id="rId15"/>
    <p:sldId id="265" r:id="rId16"/>
    <p:sldId id="264" r:id="rId17"/>
    <p:sldId id="266" r:id="rId18"/>
    <p:sldId id="267" r:id="rId19"/>
    <p:sldId id="273" r:id="rId20"/>
    <p:sldId id="269" r:id="rId21"/>
    <p:sldId id="270" r:id="rId22"/>
    <p:sldId id="272" r:id="rId23"/>
    <p:sldId id="274" r:id="rId24"/>
    <p:sldId id="271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7FF"/>
    <a:srgbClr val="110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47" autoAdjust="0"/>
    <p:restoredTop sz="94673"/>
  </p:normalViewPr>
  <p:slideViewPr>
    <p:cSldViewPr snapToGrid="0" snapToObjects="1">
      <p:cViewPr varScale="1">
        <p:scale>
          <a:sx n="79" d="100"/>
          <a:sy n="79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0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EC4A7-9ACB-E146-BEDE-C36752CFDB3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DCECF-FBB6-3745-BC18-74080995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18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DCECF-FBB6-3745-BC18-740809951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0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DCECF-FBB6-3745-BC18-7408099514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TabControl</a:t>
            </a:r>
            <a:r>
              <a:rPr lang="en-US" dirty="0"/>
              <a:t>, Label, </a:t>
            </a:r>
            <a:r>
              <a:rPr lang="en-US" dirty="0" err="1"/>
              <a:t>TextBox</a:t>
            </a:r>
            <a:r>
              <a:rPr lang="en-US" dirty="0"/>
              <a:t>, </a:t>
            </a:r>
            <a:r>
              <a:rPr lang="en-US" dirty="0" err="1"/>
              <a:t>UpDownNumeric</a:t>
            </a:r>
            <a:r>
              <a:rPr lang="en-US" dirty="0"/>
              <a:t>, </a:t>
            </a:r>
            <a:r>
              <a:rPr lang="en-US" dirty="0" err="1"/>
              <a:t>CheckBox</a:t>
            </a:r>
            <a:r>
              <a:rPr lang="en-US" dirty="0"/>
              <a:t>, </a:t>
            </a:r>
            <a:r>
              <a:rPr lang="en-US" dirty="0" err="1"/>
              <a:t>ComboBox</a:t>
            </a:r>
            <a:r>
              <a:rPr lang="en-US" dirty="0"/>
              <a:t>, Button, </a:t>
            </a:r>
            <a:r>
              <a:rPr lang="en-US" dirty="0" err="1"/>
              <a:t>DataGridView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CECF-FBB6-3745-BC18-7408099514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1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87BE-1599-3E4B-983B-DC22815388D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F846-DB08-3949-A6D0-B0F461FC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3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87BE-1599-3E4B-983B-DC22815388D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F846-DB08-3949-A6D0-B0F461FC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7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87BE-1599-3E4B-983B-DC22815388D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F846-DB08-3949-A6D0-B0F461FCE36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0087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87BE-1599-3E4B-983B-DC22815388D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F846-DB08-3949-A6D0-B0F461FC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77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87BE-1599-3E4B-983B-DC22815388D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F846-DB08-3949-A6D0-B0F461FCE36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280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87BE-1599-3E4B-983B-DC22815388D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F846-DB08-3949-A6D0-B0F461FC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46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87BE-1599-3E4B-983B-DC22815388D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F846-DB08-3949-A6D0-B0F461FC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5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87BE-1599-3E4B-983B-DC22815388D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F846-DB08-3949-A6D0-B0F461FC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6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87BE-1599-3E4B-983B-DC22815388D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F846-DB08-3949-A6D0-B0F461FC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0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87BE-1599-3E4B-983B-DC22815388D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F846-DB08-3949-A6D0-B0F461FC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4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87BE-1599-3E4B-983B-DC22815388D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F846-DB08-3949-A6D0-B0F461FC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87BE-1599-3E4B-983B-DC22815388D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F846-DB08-3949-A6D0-B0F461FC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87BE-1599-3E4B-983B-DC22815388D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F846-DB08-3949-A6D0-B0F461FC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3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87BE-1599-3E4B-983B-DC22815388D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F846-DB08-3949-A6D0-B0F461FC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87BE-1599-3E4B-983B-DC22815388D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F846-DB08-3949-A6D0-B0F461FC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F846-DB08-3949-A6D0-B0F461FCE36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87BE-1599-3E4B-983B-DC22815388DF}" type="datetimeFigureOut">
              <a:rPr lang="en-US" smtClean="0"/>
              <a:t>11/14/2021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087BE-1599-3E4B-983B-DC22815388D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87F846-DB08-3949-A6D0-B0F461FC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6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GUI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II</a:t>
            </a:r>
          </a:p>
          <a:p>
            <a:r>
              <a:rPr lang="en-US" dirty="0"/>
              <a:t>Narendra Pershad</a:t>
            </a:r>
          </a:p>
          <a:p>
            <a:r>
              <a:rPr lang="en-US" dirty="0"/>
              <a:t>Centennial College</a:t>
            </a:r>
          </a:p>
        </p:txBody>
      </p:sp>
    </p:spTree>
    <p:extLst>
      <p:ext uri="{BB962C8B-B14F-4D97-AF65-F5344CB8AC3E}">
        <p14:creationId xmlns:p14="http://schemas.microsoft.com/office/powerpoint/2010/main" val="120275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Control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502779"/>
              </p:ext>
            </p:extLst>
          </p:nvPr>
        </p:nvGraphicFramePr>
        <p:xfrm>
          <a:off x="696000" y="1587483"/>
          <a:ext cx="10800000" cy="5040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4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188">
                <a:tc>
                  <a:txBody>
                    <a:bodyPr/>
                    <a:lstStyle/>
                    <a:p>
                      <a:r>
                        <a:rPr lang="en-US" dirty="0"/>
                        <a:t>UI </a:t>
                      </a:r>
                      <a:r>
                        <a:rPr lang="en-US" dirty="0" err="1"/>
                        <a:t>Wiget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707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CheckBox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a Boolean property checked.</a:t>
                      </a:r>
                    </a:p>
                    <a:p>
                      <a:r>
                        <a:rPr lang="en-US" dirty="0"/>
                        <a:t>Allows you to select this item.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80707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RadioButton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Operates in</a:t>
                      </a:r>
                      <a:r>
                        <a:rPr lang="en-US" baseline="0" dirty="0"/>
                        <a:t> groups. </a:t>
                      </a:r>
                    </a:p>
                    <a:p>
                      <a:r>
                        <a:rPr lang="en-US" baseline="0" dirty="0"/>
                        <a:t>Only one can be turned on at any time.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818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NumericUpDown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</a:t>
                      </a:r>
                      <a:r>
                        <a:rPr lang="en-US" baseline="0" dirty="0"/>
                        <a:t> numeric that can be browsed and selected.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818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PictureBox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display bitmaps.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818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TabControl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Facilitates the creation</a:t>
                      </a:r>
                      <a:r>
                        <a:rPr lang="en-US" baseline="0" dirty="0"/>
                        <a:t> of tabs.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0583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DataGridView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Able to display tabular data.</a:t>
                      </a:r>
                    </a:p>
                    <a:p>
                      <a:r>
                        <a:rPr lang="en-US" dirty="0"/>
                        <a:t>Very complex control.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15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CF57-A41E-7B4B-83ED-D5AAB307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8792-9DF3-2646-8B74-0345F873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72"/>
            <a:ext cx="8596668" cy="4627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mostly used for displaying un-editable text.</a:t>
            </a:r>
          </a:p>
          <a:p>
            <a:r>
              <a:rPr lang="en-US" dirty="0"/>
              <a:t>The most frequently used member of this control is the text property which is of type string.</a:t>
            </a:r>
          </a:p>
          <a:p>
            <a:r>
              <a:rPr lang="en-US" dirty="0"/>
              <a:t>The text can be set at design time and updated at runtime.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//setting the text property</a:t>
            </a:r>
          </a:p>
          <a:p>
            <a:pPr marL="0" indent="0">
              <a:buNone/>
            </a:pPr>
            <a:r>
              <a:rPr lang="en-US" strike="sngStrike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lblName</a:t>
            </a:r>
            <a:r>
              <a:rPr lang="en-US" strike="sngStrik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trike="sngStrike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"Narendra"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//this does not work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lblName.Text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"Narendra"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lblUser.Text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{name}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logged in since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{time}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//reading the text property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lblName.Text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age 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.ToInt32(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lblAge.Text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8734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CF57-A41E-7B4B-83ED-D5AAB307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8792-9DF3-2646-8B74-0345F873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5503"/>
            <a:ext cx="10295466" cy="5396803"/>
          </a:xfrm>
        </p:spPr>
        <p:txBody>
          <a:bodyPr>
            <a:normAutofit fontScale="92500"/>
          </a:bodyPr>
          <a:lstStyle/>
          <a:p>
            <a:r>
              <a:rPr lang="en-US" dirty="0"/>
              <a:t>This is mostly used for initiating an action</a:t>
            </a:r>
          </a:p>
          <a:p>
            <a:r>
              <a:rPr lang="en-US" dirty="0"/>
              <a:t>The most frequently used member of this control is the click property which is of type delegate.</a:t>
            </a:r>
          </a:p>
          <a:p>
            <a:r>
              <a:rPr lang="en-US" dirty="0"/>
              <a:t>You may also set the text can be set at design time or runtime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btnOk.Text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//setting the text property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btnOk.Enabled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110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//disabling a button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10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btnOk.Enabled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"enabled"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"disabled"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//get the state of a button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10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btnOk_handler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0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110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EventArg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e);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//click the event handler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sender </a:t>
            </a:r>
            <a:r>
              <a:rPr lang="en-US" dirty="0">
                <a:solidFill>
                  <a:srgbClr val="110F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   		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//reckless code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MessageBox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"You have clicked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button.Text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button"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18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CF57-A41E-7B4B-83ED-D5AAB307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8792-9DF3-2646-8B74-0345F873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9888"/>
            <a:ext cx="9370433" cy="4949951"/>
          </a:xfrm>
        </p:spPr>
        <p:txBody>
          <a:bodyPr>
            <a:normAutofit/>
          </a:bodyPr>
          <a:lstStyle/>
          <a:p>
            <a:r>
              <a:rPr lang="en-US" dirty="0"/>
              <a:t>This is the most common way of accepting text input.</a:t>
            </a:r>
          </a:p>
          <a:p>
            <a:r>
              <a:rPr lang="en-US" dirty="0"/>
              <a:t>The most frequently used member of this control is the text property which is of type string.</a:t>
            </a:r>
          </a:p>
          <a:p>
            <a:r>
              <a:rPr lang="en-US" dirty="0"/>
              <a:t>The text can be set at design time or runtime.</a:t>
            </a:r>
          </a:p>
          <a:p>
            <a:r>
              <a:rPr lang="en-US" dirty="0"/>
              <a:t>Set the Multiline property to true to work with more that one line.</a:t>
            </a:r>
          </a:p>
          <a:p>
            <a:r>
              <a:rPr lang="en-US" dirty="0"/>
              <a:t>You may set the </a:t>
            </a:r>
            <a:r>
              <a:rPr lang="en-US" dirty="0" err="1"/>
              <a:t>PasswordChar</a:t>
            </a:r>
            <a:r>
              <a:rPr lang="en-US" dirty="0"/>
              <a:t> for it to behave like a password box.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txtSalary.Text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24000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//setting the text property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txtUser.Text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"Narendra"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salary = </a:t>
            </a:r>
            <a:r>
              <a:rPr lang="en-US" dirty="0" err="1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.ToDouble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txtSalary.Text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//reading the text property</a:t>
            </a:r>
          </a:p>
          <a:p>
            <a:pPr marL="0" indent="0">
              <a:buNone/>
            </a:pPr>
            <a:r>
              <a:rPr lang="en-US" strike="sngStrike" dirty="0" err="1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MessageBox</a:t>
            </a:r>
            <a:r>
              <a:rPr lang="en-US" strike="sngStrike" dirty="0" err="1">
                <a:latin typeface="Consolas" panose="020B0609020204030204" pitchFamily="49" charset="0"/>
                <a:cs typeface="Consolas" panose="020B0609020204030204" pitchFamily="49" charset="0"/>
              </a:rPr>
              <a:t>.Show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trike="sngStrike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txtSalary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//display gibberish</a:t>
            </a:r>
          </a:p>
        </p:txBody>
      </p:sp>
    </p:spTree>
    <p:extLst>
      <p:ext uri="{BB962C8B-B14F-4D97-AF65-F5344CB8AC3E}">
        <p14:creationId xmlns:p14="http://schemas.microsoft.com/office/powerpoint/2010/main" val="276166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CF57-A41E-7B4B-83ED-D5AAB307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8792-9DF3-2646-8B74-0345F873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86270"/>
            <a:ext cx="10863026" cy="4740654"/>
          </a:xfrm>
        </p:spPr>
        <p:txBody>
          <a:bodyPr>
            <a:normAutofit/>
          </a:bodyPr>
          <a:lstStyle/>
          <a:p>
            <a:r>
              <a:rPr lang="en-US" dirty="0"/>
              <a:t>This is commonly used for enabling/disabling an option.</a:t>
            </a:r>
          </a:p>
          <a:p>
            <a:r>
              <a:rPr lang="en-US" dirty="0"/>
              <a:t>The most used member of this control is the </a:t>
            </a:r>
            <a:r>
              <a:rPr lang="en-US" dirty="0">
                <a:latin typeface="Consolas" panose="020B0609020204030204" pitchFamily="49" charset="0"/>
              </a:rPr>
              <a:t>Checked</a:t>
            </a:r>
            <a:r>
              <a:rPr lang="en-US" dirty="0"/>
              <a:t> property which is of type </a:t>
            </a: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CheckedChanged</a:t>
            </a:r>
            <a:r>
              <a:rPr lang="en-US" dirty="0"/>
              <a:t> property which is an </a:t>
            </a:r>
            <a:r>
              <a:rPr lang="en-US" dirty="0" err="1">
                <a:solidFill>
                  <a:srgbClr val="4897FF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//reading the checked property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chkTaxable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_CheckedChanged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4897FF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chkTaxable.Checked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//Calculate tax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 … }</a:t>
            </a:r>
          </a:p>
          <a:p>
            <a:pPr marL="0" indent="0">
              <a:buNone/>
            </a:pPr>
            <a:r>
              <a:rPr lang="en-US" dirty="0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	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//Do not calculate tax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 … }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50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CF57-A41E-7B4B-83ED-D5AAB307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ComboBox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8792-9DF3-2646-8B74-0345F873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13945"/>
            <a:ext cx="10863026" cy="53129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Like the previous widget, this is most used for displaying a set of options</a:t>
            </a:r>
          </a:p>
          <a:p>
            <a:r>
              <a:rPr lang="en-US" dirty="0"/>
              <a:t>You may also set the text can be set at design time or runtime.</a:t>
            </a:r>
          </a:p>
          <a:p>
            <a:r>
              <a:rPr lang="en-US" dirty="0"/>
              <a:t>Set the </a:t>
            </a:r>
            <a:r>
              <a:rPr lang="en-US" dirty="0" err="1"/>
              <a:t>DataSource</a:t>
            </a:r>
            <a:r>
              <a:rPr lang="en-US" dirty="0"/>
              <a:t> property to a collection.</a:t>
            </a:r>
          </a:p>
          <a:p>
            <a:r>
              <a:rPr lang="en-US" dirty="0"/>
              <a:t>You may also set the </a:t>
            </a:r>
            <a:r>
              <a:rPr lang="en-US" dirty="0" err="1"/>
              <a:t>DisplayMember</a:t>
            </a:r>
            <a:r>
              <a:rPr lang="en-US" dirty="0"/>
              <a:t> and the </a:t>
            </a:r>
            <a:r>
              <a:rPr lang="en-US" dirty="0" err="1"/>
              <a:t>ValueMember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cboDesignation.DataSource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//setting the text property at runtime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dirty="0">
                <a:solidFill>
                  <a:srgbClr val="110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110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[]{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"Faculty"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"Course lead"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"Coordinator"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"Chair"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cboPower.DataSource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Enum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PowerEnum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//implementing the event handler</a:t>
            </a:r>
          </a:p>
          <a:p>
            <a:pPr marL="0" indent="0">
              <a:buNone/>
            </a:pPr>
            <a:r>
              <a:rPr lang="en-US" dirty="0">
                <a:solidFill>
                  <a:srgbClr val="110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cboDesignation_SelectedIndexChanged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0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110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MessageBox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"You have selected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{(</a:t>
            </a:r>
            <a:r>
              <a:rPr lang="en-US" dirty="0">
                <a:solidFill>
                  <a:srgbClr val="110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cboDesignation.SelectedItem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226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CF57-A41E-7B4B-83ED-D5AAB307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8792-9DF3-2646-8B74-0345F873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13945"/>
            <a:ext cx="10863026" cy="531297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is commonly used for displaying a set of options</a:t>
            </a:r>
          </a:p>
          <a:p>
            <a:r>
              <a:rPr lang="en-US" dirty="0"/>
              <a:t>The most used members of this control are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SelectedIndexValue</a:t>
            </a:r>
            <a:r>
              <a:rPr lang="en-US" dirty="0"/>
              <a:t> property which is of type delegate.</a:t>
            </a:r>
          </a:p>
          <a:p>
            <a:r>
              <a:rPr lang="en-US" dirty="0"/>
              <a:t>You may specify if single items or multiple items can be selected by setting the </a:t>
            </a:r>
            <a:r>
              <a:rPr lang="en-US" dirty="0" err="1"/>
              <a:t>SelectionMode</a:t>
            </a:r>
            <a:r>
              <a:rPr lang="en-US" dirty="0"/>
              <a:t> property at design 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lstMealChoice.DataSource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//setting all the items at once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dirty="0">
                <a:solidFill>
                  <a:srgbClr val="110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[]{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"Breakfast"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"Lunch"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"Dinner"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lstMealChoice.Items.Add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"Brunch"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//this does not work if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set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//implementing the event handler</a:t>
            </a:r>
          </a:p>
          <a:p>
            <a:pPr marL="0" indent="0">
              <a:buNone/>
            </a:pPr>
            <a:r>
              <a:rPr lang="en-US" dirty="0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lstMealChoice_SelectedIndexChanged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choice = (</a:t>
            </a:r>
            <a:r>
              <a:rPr lang="en-US" dirty="0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lstMealChoice.SelectedItem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MessageBox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"You have selected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{choice}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8955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CF57-A41E-7B4B-83ED-D5AAB307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RadioButton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8792-9DF3-2646-8B74-0345F873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13945"/>
            <a:ext cx="10863026" cy="53129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commonly used for select ONE option from a group.</a:t>
            </a:r>
          </a:p>
          <a:p>
            <a:r>
              <a:rPr lang="en-US" dirty="0"/>
              <a:t>The most used members of this control are the </a:t>
            </a:r>
            <a:r>
              <a:rPr lang="en-US" dirty="0">
                <a:latin typeface="Consolas" panose="020B0609020204030204" pitchFamily="49" charset="0"/>
              </a:rPr>
              <a:t>Checked</a:t>
            </a:r>
            <a:r>
              <a:rPr lang="en-US" dirty="0"/>
              <a:t> and the </a:t>
            </a:r>
            <a:r>
              <a:rPr lang="en-US" dirty="0" err="1">
                <a:latin typeface="Consolas" panose="020B0609020204030204" pitchFamily="49" charset="0"/>
              </a:rPr>
              <a:t>CheckedChanged</a:t>
            </a:r>
            <a:r>
              <a:rPr lang="en-US" dirty="0"/>
              <a:t> properties which are of type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 and </a:t>
            </a:r>
            <a:r>
              <a:rPr lang="en-US" dirty="0" err="1">
                <a:solidFill>
                  <a:srgbClr val="4897FF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/>
              <a:t> respectively.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//single handler for all the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RadioButtons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AllRadioButton_CheckedChanged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4897FF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rbtnGround.Checked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//ground shipping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 … }</a:t>
            </a:r>
          </a:p>
          <a:p>
            <a:pPr marL="0" indent="0">
              <a:buNone/>
            </a:pPr>
            <a:r>
              <a:rPr lang="en-US" dirty="0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 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rbtnAir.Checked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//air shipping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 … }</a:t>
            </a:r>
          </a:p>
          <a:p>
            <a:pPr marL="0" indent="0">
              <a:buNone/>
            </a:pPr>
            <a:r>
              <a:rPr lang="en-US" dirty="0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Sameday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shipping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 … }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7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CF57-A41E-7B4B-83ED-D5AAB307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DataGridView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8792-9DF3-2646-8B74-0345F873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40" y="1391154"/>
            <a:ext cx="10863026" cy="4857246"/>
          </a:xfrm>
        </p:spPr>
        <p:txBody>
          <a:bodyPr>
            <a:normAutofit/>
          </a:bodyPr>
          <a:lstStyle/>
          <a:p>
            <a:r>
              <a:rPr lang="en-US" dirty="0"/>
              <a:t>This is most commonly used for displaying tabular data.</a:t>
            </a:r>
          </a:p>
          <a:p>
            <a:r>
              <a:rPr lang="en-US" dirty="0"/>
              <a:t>The cells can be set at design time or runtime.</a:t>
            </a:r>
          </a:p>
          <a:p>
            <a:r>
              <a:rPr lang="en-US" dirty="0"/>
              <a:t>This will not be used interactively.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dgrd.DataSource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«collection»;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//setting 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property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dgrd.DataSource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		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 collection reset 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property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	</a:t>
            </a:r>
            <a:endParaRPr lang="en-US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								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//code statements that modify the collection</a:t>
            </a:r>
            <a:endParaRPr lang="en-US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dgrd.DataSource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«collection»;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//when deleting/inserting/updating items in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	   //resetting 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property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18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CF57-A41E-7B4B-83ED-D5AAB307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Picturebox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8792-9DF3-2646-8B74-0345F873A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used for displaying bitmaps</a:t>
            </a:r>
          </a:p>
          <a:p>
            <a:pPr lvl="1"/>
            <a:r>
              <a:rPr lang="en-US" dirty="0"/>
              <a:t>The most frequently used member of this control is the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ImageLocation</a:t>
            </a:r>
            <a:r>
              <a:rPr lang="en-US" dirty="0"/>
              <a:t> property which is the pathname of the bitmap.</a:t>
            </a:r>
          </a:p>
          <a:p>
            <a:r>
              <a:rPr lang="en-US" dirty="0"/>
              <a:t>This can be set at design time or runtime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//setting the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ImageLocation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property</a:t>
            </a:r>
          </a:p>
          <a:p>
            <a:pPr marL="0" indent="0">
              <a:buNone/>
            </a:pPr>
            <a:r>
              <a:rPr lang="en-CA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picFace.</a:t>
            </a:r>
            <a:r>
              <a:rPr lang="en-CA" sz="1900" dirty="0" err="1">
                <a:solidFill>
                  <a:schemeClr val="tx1"/>
                </a:solidFill>
                <a:latin typeface="Consolas" panose="020B0609020204030204" pitchFamily="49" charset="0"/>
              </a:rPr>
              <a:t>ImageLocation</a:t>
            </a:r>
            <a:r>
              <a:rPr lang="en-CA" sz="1800" dirty="0">
                <a:solidFill>
                  <a:schemeClr val="tx1"/>
                </a:solidFill>
                <a:latin typeface="Consolas" panose="020B0609020204030204" pitchFamily="49" charset="0"/>
              </a:rPr>
              <a:t> = «pathname of 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</a:rPr>
              <a:t>bitmap</a:t>
            </a:r>
            <a:r>
              <a:rPr lang="en-CA" sz="1800" dirty="0">
                <a:solidFill>
                  <a:schemeClr val="tx1"/>
                </a:solidFill>
                <a:latin typeface="Consolas" panose="020B0609020204030204" pitchFamily="49" charset="0"/>
              </a:rPr>
              <a:t>»;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You may also use the </a:t>
            </a:r>
            <a:r>
              <a:rPr lang="en-US" dirty="0" err="1">
                <a:solidFill>
                  <a:srgbClr val="4897FF"/>
                </a:solidFill>
              </a:rPr>
              <a:t>SizeMode</a:t>
            </a:r>
            <a:r>
              <a:rPr lang="en-US" dirty="0"/>
              <a:t> property:</a:t>
            </a:r>
          </a:p>
          <a:p>
            <a:pPr marL="358775" indent="0">
              <a:buNone/>
            </a:pPr>
            <a:r>
              <a:rPr lang="en-US" dirty="0">
                <a:latin typeface="Consolas" panose="020B0609020204030204" pitchFamily="49" charset="0"/>
              </a:rPr>
              <a:t>Normal, </a:t>
            </a:r>
            <a:r>
              <a:rPr lang="en-US" dirty="0" err="1">
                <a:latin typeface="Consolas" panose="020B0609020204030204" pitchFamily="49" charset="0"/>
              </a:rPr>
              <a:t>StretchImage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AutoSize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CenterImage</a:t>
            </a:r>
            <a:r>
              <a:rPr lang="en-US" dirty="0">
                <a:latin typeface="Consolas" panose="020B0609020204030204" pitchFamily="49" charset="0"/>
              </a:rPr>
              <a:t>, Zoom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46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AD96-2074-4C7C-AB03-61633763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84CB-A3D0-41AC-8911-5ECE345B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Other techniques of building apps</a:t>
            </a:r>
          </a:p>
          <a:p>
            <a:r>
              <a:rPr lang="en-CA" dirty="0"/>
              <a:t>What is WinForms</a:t>
            </a:r>
          </a:p>
          <a:p>
            <a:r>
              <a:rPr lang="en-CA" dirty="0"/>
              <a:t>Survey some common controls. </a:t>
            </a:r>
          </a:p>
          <a:p>
            <a:r>
              <a:rPr lang="en-CA" dirty="0"/>
              <a:t>Coding will be done in the schedule class time.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4203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463298-03BA-744F-9E20-B0AE57BA8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01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0AF718-7E02-0C44-A630-2DBE35962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0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0958-3BA5-4D3C-90EB-0CC2CD91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Layout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A0182-3D7E-471E-AD63-0294B66BF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you place widgets on the form, its position and sizes does not change even if you resize the form.</a:t>
            </a:r>
          </a:p>
          <a:p>
            <a:r>
              <a:rPr lang="en-CA" dirty="0"/>
              <a:t>Sometimes this is not what is intended.</a:t>
            </a:r>
          </a:p>
          <a:p>
            <a:r>
              <a:rPr lang="en-CA" dirty="0"/>
              <a:t>Layout manager forces the re-positioning and re-sizing of widget in their host container. There are 2 layout managers:</a:t>
            </a:r>
          </a:p>
          <a:p>
            <a:r>
              <a:rPr lang="en-CA" dirty="0" err="1"/>
              <a:t>FlowLayoutPanel</a:t>
            </a:r>
            <a:endParaRPr lang="en-CA" dirty="0"/>
          </a:p>
          <a:p>
            <a:pPr lvl="1"/>
            <a:r>
              <a:rPr lang="en-CA" dirty="0"/>
              <a:t>You may set the </a:t>
            </a:r>
            <a:r>
              <a:rPr lang="en-CA" dirty="0" err="1"/>
              <a:t>FlowDirection</a:t>
            </a:r>
            <a:r>
              <a:rPr lang="en-CA" dirty="0"/>
              <a:t> to: </a:t>
            </a:r>
            <a:r>
              <a:rPr lang="en-CA" dirty="0" err="1">
                <a:latin typeface="Consolas" panose="020B0609020204030204" pitchFamily="49" charset="0"/>
              </a:rPr>
              <a:t>TopDown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BottomUp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LeftToRight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RightToLeft</a:t>
            </a:r>
            <a:endParaRPr lang="en-CA" dirty="0">
              <a:latin typeface="Consolas" panose="020B0609020204030204" pitchFamily="49" charset="0"/>
            </a:endParaRPr>
          </a:p>
          <a:p>
            <a:r>
              <a:rPr lang="en-CA" dirty="0" err="1"/>
              <a:t>TableLayoutPanel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8291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F477-1A5C-47A6-83B7-652EEA2C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1EDF-E41A-4C36-816E-AE0029EB8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Unless you have very compelling reasons to the contrary, do not change the default font face, size and color of widgets.</a:t>
            </a:r>
          </a:p>
          <a:p>
            <a:r>
              <a:rPr lang="en-CA" dirty="0"/>
              <a:t>Do not hide widget, instead disable them if they should not be active.</a:t>
            </a:r>
          </a:p>
          <a:p>
            <a:r>
              <a:rPr lang="en-CA" dirty="0"/>
              <a:t>Do not change the expected behavior of widget e.g. button are to be clicked, label are meant to display un-editable text and not to be clicked.</a:t>
            </a:r>
          </a:p>
          <a:p>
            <a:r>
              <a:rPr lang="en-CA" dirty="0"/>
              <a:t>Container such as </a:t>
            </a:r>
            <a:r>
              <a:rPr lang="en-CA" dirty="0" err="1"/>
              <a:t>FlowLayoutPanel</a:t>
            </a:r>
            <a:r>
              <a:rPr lang="en-CA" dirty="0"/>
              <a:t>, </a:t>
            </a:r>
            <a:r>
              <a:rPr lang="en-CA" dirty="0" err="1"/>
              <a:t>GroupBox</a:t>
            </a:r>
            <a:r>
              <a:rPr lang="en-CA" dirty="0"/>
              <a:t>, Panel, </a:t>
            </a:r>
            <a:r>
              <a:rPr lang="en-CA" dirty="0" err="1"/>
              <a:t>SplitContainer</a:t>
            </a:r>
            <a:r>
              <a:rPr lang="en-CA" dirty="0"/>
              <a:t>, </a:t>
            </a:r>
            <a:r>
              <a:rPr lang="en-CA" dirty="0" err="1"/>
              <a:t>TabControl</a:t>
            </a:r>
            <a:r>
              <a:rPr lang="en-CA" dirty="0"/>
              <a:t> and </a:t>
            </a:r>
            <a:r>
              <a:rPr lang="en-CA" dirty="0" err="1"/>
              <a:t>SplitContainer</a:t>
            </a:r>
            <a:r>
              <a:rPr lang="en-CA" dirty="0"/>
              <a:t> can be host containers to other Widget or even to other containers.</a:t>
            </a:r>
          </a:p>
          <a:p>
            <a:r>
              <a:rPr lang="en-CA" dirty="0"/>
              <a:t>The Dock property specifies how a widget will file its host container, </a:t>
            </a:r>
          </a:p>
          <a:p>
            <a:r>
              <a:rPr lang="en-CA" dirty="0"/>
              <a:t>An easy way to debug your application is by using the static method </a:t>
            </a:r>
            <a:r>
              <a:rPr lang="en-CA" b="1" dirty="0">
                <a:latin typeface="Consolas" panose="020B0609020204030204" pitchFamily="49" charset="0"/>
              </a:rPr>
              <a:t>Show()</a:t>
            </a:r>
            <a:r>
              <a:rPr lang="en-CA" dirty="0"/>
              <a:t> of the </a:t>
            </a:r>
            <a:r>
              <a:rPr lang="en-CA" b="1" dirty="0" err="1">
                <a:latin typeface="Consolas" panose="020B0609020204030204" pitchFamily="49" charset="0"/>
              </a:rPr>
              <a:t>MessageBox</a:t>
            </a:r>
            <a:r>
              <a:rPr lang="en-CA" dirty="0"/>
              <a:t> class to display variable.</a:t>
            </a:r>
          </a:p>
        </p:txBody>
      </p:sp>
    </p:spTree>
    <p:extLst>
      <p:ext uri="{BB962C8B-B14F-4D97-AF65-F5344CB8AC3E}">
        <p14:creationId xmlns:p14="http://schemas.microsoft.com/office/powerpoint/2010/main" val="1185829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2579-F415-EF47-AF91-C17F40A9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348A-7DEF-7447-AD13-0B0EBF0B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98179"/>
            <a:ext cx="10957619" cy="4843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Power {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Amored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Blaster,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Elemental_Control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Magician,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Marksman,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Speedster,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Teleporter,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Healer,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Size_Changer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Gageteer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025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2579-F415-EF47-AF91-C17F40A9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Hero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348A-7DEF-7447-AD13-0B0EBF0B6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«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property, no setter» Name : </a:t>
            </a:r>
            <a:r>
              <a:rPr lang="en-US" dirty="0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«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property private setter» Age : </a:t>
            </a:r>
            <a:r>
              <a:rPr lang="en-US" dirty="0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«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property private setter»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IsGood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«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property private setter» Power :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«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constructor» Hero(name: </a:t>
            </a:r>
            <a:r>
              <a:rPr lang="en-US" dirty="0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age: </a:t>
            </a:r>
            <a:r>
              <a:rPr lang="en-US" dirty="0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isGood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power: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UpdateHero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(age: </a:t>
            </a:r>
            <a:r>
              <a:rPr lang="en-US" dirty="0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isGood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power: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489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+$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CreateHeros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: &lt;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77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AD96-2074-4C7C-AB03-61633763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GUI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84CB-A3D0-41AC-8911-5ECE345B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will be developing Graphical User Interface (</a:t>
            </a:r>
            <a:r>
              <a:rPr lang="en-CA" dirty="0" err="1"/>
              <a:t>Gui</a:t>
            </a:r>
            <a:r>
              <a:rPr lang="en-CA" dirty="0"/>
              <a:t>) using Windows Forms.</a:t>
            </a:r>
          </a:p>
          <a:p>
            <a:r>
              <a:rPr lang="en-CA" dirty="0"/>
              <a:t>Like all the other applications that we have develop so far is based on the .NET Framework, so it will only run an a windows box.</a:t>
            </a:r>
          </a:p>
          <a:p>
            <a:r>
              <a:rPr lang="en-CA" dirty="0"/>
              <a:t>Other technologies that have emerged after WinForms and are being replaced are Windows Presentation Foundation (WPF), Universal Windows Platform (UWP) and Xamarin forms.</a:t>
            </a:r>
          </a:p>
          <a:p>
            <a:r>
              <a:rPr lang="en-CA" dirty="0"/>
              <a:t>The newest technology that might seem to persevere is .NET Maui. </a:t>
            </a:r>
          </a:p>
          <a:p>
            <a:r>
              <a:rPr lang="en-CA" dirty="0"/>
              <a:t>This is a cross platform technology that was recently released by Microsoft.</a:t>
            </a:r>
          </a:p>
        </p:txBody>
      </p:sp>
    </p:spTree>
    <p:extLst>
      <p:ext uri="{BB962C8B-B14F-4D97-AF65-F5344CB8AC3E}">
        <p14:creationId xmlns:p14="http://schemas.microsoft.com/office/powerpoint/2010/main" val="236478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F4EB-EB9F-4B63-A9D7-C96AF4D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Gui</a:t>
            </a:r>
            <a:r>
              <a:rPr lang="en-CA" dirty="0"/>
              <a:t>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50C1-BA35-4A96-BCD6-854542A69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Applications that run in their own window.</a:t>
            </a:r>
          </a:p>
          <a:p>
            <a:r>
              <a:rPr lang="en-CA" dirty="0"/>
              <a:t>Does not interact with other windows (unless by design).</a:t>
            </a:r>
          </a:p>
          <a:p>
            <a:r>
              <a:rPr lang="en-CA" dirty="0"/>
              <a:t>This app is consistent with other apps.</a:t>
            </a:r>
          </a:p>
          <a:p>
            <a:pPr lvl="1"/>
            <a:r>
              <a:rPr lang="en-CA" dirty="0"/>
              <a:t>Rectangular, distinct borders, may sport a uniform menu system, icons, toolbars, short-cut keys.</a:t>
            </a:r>
          </a:p>
          <a:p>
            <a:pPr lvl="1"/>
            <a:r>
              <a:rPr lang="en-CA" dirty="0"/>
              <a:t>Supports a pointer interface.</a:t>
            </a:r>
          </a:p>
          <a:p>
            <a:r>
              <a:rPr lang="en-CA" dirty="0"/>
              <a:t>The simple UI makes the apps accessible to more people.</a:t>
            </a:r>
          </a:p>
          <a:p>
            <a:r>
              <a:rPr lang="en-CA" dirty="0"/>
              <a:t>Building a </a:t>
            </a:r>
            <a:r>
              <a:rPr lang="en-CA" dirty="0" err="1"/>
              <a:t>WinForm</a:t>
            </a:r>
            <a:r>
              <a:rPr lang="en-CA" dirty="0"/>
              <a:t> app is as simple as starting with a </a:t>
            </a:r>
            <a:r>
              <a:rPr lang="en-CA" dirty="0" err="1"/>
              <a:t>WindowsForm</a:t>
            </a:r>
            <a:r>
              <a:rPr lang="en-CA" dirty="0"/>
              <a:t> template and positioning, and customizing controls on your main form.</a:t>
            </a:r>
          </a:p>
          <a:p>
            <a:r>
              <a:rPr lang="en-CA" dirty="0"/>
              <a:t>Visual Studio facilitates an excellent workflow in creating rich immersive </a:t>
            </a:r>
            <a:r>
              <a:rPr lang="en-CA" dirty="0" err="1"/>
              <a:t>Gui</a:t>
            </a:r>
            <a:r>
              <a:rPr lang="en-CA" dirty="0"/>
              <a:t> apps.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088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DB01-F10A-425C-90BA-AF2574B1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main for a GUI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586B7-18C3-45D4-9437-475B5DA35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112586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STAThread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	</a:t>
            </a:r>
            <a:r>
              <a:rPr lang="en-CA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The main entry point for the application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Application.EnableVisualStyles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Application.SetCompatibleTextRenderingDefault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Application.Run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Form1());	</a:t>
            </a:r>
            <a:r>
              <a:rPr lang="en-CA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//Form1 inherits from </a:t>
            </a:r>
            <a:r>
              <a:rPr lang="en-CA" sz="18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System.Windows.Form</a:t>
            </a:r>
            <a:endParaRPr lang="en-CA" sz="18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598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10626542" cy="4981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three steps in creating a UI</a:t>
            </a:r>
          </a:p>
          <a:p>
            <a:r>
              <a:rPr lang="en-US" dirty="0"/>
              <a:t>Adding controls to the design surface</a:t>
            </a:r>
          </a:p>
          <a:p>
            <a:pPr lvl="1"/>
            <a:r>
              <a:rPr lang="en-US" dirty="0"/>
              <a:t>Mouse is used to drag controls from the toolbox</a:t>
            </a:r>
          </a:p>
          <a:p>
            <a:pPr lvl="1"/>
            <a:r>
              <a:rPr lang="en-US" dirty="0"/>
              <a:t>Set the appropriate size</a:t>
            </a:r>
          </a:p>
          <a:p>
            <a:pPr lvl="1"/>
            <a:r>
              <a:rPr lang="en-US" dirty="0"/>
              <a:t>Drag to the desired location</a:t>
            </a:r>
          </a:p>
          <a:p>
            <a:pPr lvl="1"/>
            <a:r>
              <a:rPr lang="en-US" dirty="0"/>
              <a:t>You may use layout managers e.g. </a:t>
            </a:r>
            <a:r>
              <a:rPr lang="en-US" dirty="0" err="1"/>
              <a:t>FlowLayout</a:t>
            </a:r>
            <a:r>
              <a:rPr lang="en-US" dirty="0"/>
              <a:t>, </a:t>
            </a:r>
            <a:r>
              <a:rPr lang="en-US" dirty="0" err="1"/>
              <a:t>TableLayout</a:t>
            </a:r>
            <a:endParaRPr lang="en-US" dirty="0"/>
          </a:p>
          <a:p>
            <a:r>
              <a:rPr lang="en-US" dirty="0"/>
              <a:t>Setting initial properties for the controls</a:t>
            </a:r>
          </a:p>
          <a:p>
            <a:pPr lvl="1"/>
            <a:r>
              <a:rPr lang="en-US" dirty="0"/>
              <a:t>From the properties window, customize the color, text, docking, font, etc.</a:t>
            </a:r>
          </a:p>
          <a:p>
            <a:r>
              <a:rPr lang="en-US" dirty="0"/>
              <a:t>Writing handlers for specified events</a:t>
            </a:r>
          </a:p>
          <a:p>
            <a:pPr lvl="1"/>
            <a:r>
              <a:rPr lang="en-US" dirty="0"/>
              <a:t>Double-clicking the control will make the designer to add the default handler in the code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6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properties of controls/widgets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9191"/>
            <a:ext cx="10263568" cy="45421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Name:</a:t>
            </a:r>
          </a:p>
          <a:p>
            <a:r>
              <a:rPr lang="en-US" dirty="0"/>
              <a:t>This is how a control is referenced in code.</a:t>
            </a:r>
          </a:p>
          <a:p>
            <a:r>
              <a:rPr lang="en-US" dirty="0"/>
              <a:t>All controls that is referenced in code MUST have a custom name.</a:t>
            </a:r>
          </a:p>
          <a:p>
            <a:r>
              <a:rPr lang="en-US" dirty="0"/>
              <a:t>Naming conventions is a three or four letters prefix.</a:t>
            </a:r>
          </a:p>
          <a:p>
            <a:pPr lvl="1"/>
            <a:r>
              <a:rPr lang="en-US" dirty="0" err="1"/>
              <a:t>TextBox</a:t>
            </a:r>
            <a:r>
              <a:rPr lang="en-US" dirty="0"/>
              <a:t>: </a:t>
            </a:r>
            <a:r>
              <a:rPr lang="en-US" dirty="0" err="1"/>
              <a:t>txtName</a:t>
            </a:r>
            <a:r>
              <a:rPr lang="en-US" dirty="0"/>
              <a:t>, Button -&gt; </a:t>
            </a:r>
            <a:r>
              <a:rPr lang="en-US" dirty="0" err="1"/>
              <a:t>btnOk</a:t>
            </a:r>
            <a:r>
              <a:rPr lang="en-US" dirty="0"/>
              <a:t>, Label -&gt; </a:t>
            </a:r>
            <a:r>
              <a:rPr lang="en-US" dirty="0" err="1"/>
              <a:t>lblStatus</a:t>
            </a:r>
            <a:r>
              <a:rPr lang="en-US" dirty="0"/>
              <a:t>, </a:t>
            </a:r>
            <a:r>
              <a:rPr lang="en-US" dirty="0" err="1"/>
              <a:t>Combobox</a:t>
            </a:r>
            <a:r>
              <a:rPr lang="en-US" dirty="0"/>
              <a:t> -&gt; </a:t>
            </a:r>
            <a:r>
              <a:rPr lang="en-US" dirty="0" err="1"/>
              <a:t>cboProgram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Text:</a:t>
            </a:r>
          </a:p>
          <a:p>
            <a:r>
              <a:rPr lang="en-US" dirty="0"/>
              <a:t>This is a string literal that shows up in the GUI (Label, Button, Textbox).</a:t>
            </a:r>
          </a:p>
          <a:p>
            <a:r>
              <a:rPr lang="en-US" dirty="0"/>
              <a:t>You may change the font face, color, or size.</a:t>
            </a:r>
          </a:p>
          <a:p>
            <a:pPr marL="0" indent="0">
              <a:buNone/>
            </a:pPr>
            <a:r>
              <a:rPr lang="en-US" dirty="0"/>
              <a:t>Enabled:</a:t>
            </a:r>
          </a:p>
          <a:p>
            <a:r>
              <a:rPr lang="en-US" dirty="0"/>
              <a:t>This is a bool that indicate if this control will allow user input.</a:t>
            </a:r>
          </a:p>
          <a:p>
            <a:pPr marL="0" indent="0">
              <a:buNone/>
            </a:pPr>
            <a:r>
              <a:rPr lang="en-US" dirty="0"/>
              <a:t>Visible:</a:t>
            </a:r>
          </a:p>
          <a:p>
            <a:r>
              <a:rPr lang="en-US" dirty="0"/>
              <a:t>This is a bool indicating if this control will be visible.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3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properties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9191"/>
            <a:ext cx="10263568" cy="4542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TabStop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/>
              <a:t>This bool indicate if this control will receive focus by using the tab key.</a:t>
            </a:r>
          </a:p>
          <a:p>
            <a:r>
              <a:rPr lang="en-US" dirty="0"/>
              <a:t>Critical for developing app, that does not support a pointing device, or the user is not able to use a pointing device.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TabIndex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/>
              <a:t>This int indicates the order that this control will get focus, while using the tab key.</a:t>
            </a:r>
          </a:p>
          <a:p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Tag:</a:t>
            </a:r>
          </a:p>
          <a:p>
            <a:r>
              <a:rPr lang="en-US" dirty="0"/>
              <a:t>This is string is for you to use as you see fit.</a:t>
            </a:r>
          </a:p>
          <a:p>
            <a:r>
              <a:rPr lang="en-US" dirty="0"/>
              <a:t>It is present in all controls.</a:t>
            </a:r>
          </a:p>
        </p:txBody>
      </p:sp>
    </p:spTree>
    <p:extLst>
      <p:ext uri="{BB962C8B-B14F-4D97-AF65-F5344CB8AC3E}">
        <p14:creationId xmlns:p14="http://schemas.microsoft.com/office/powerpoint/2010/main" val="225531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Control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937165"/>
              </p:ext>
            </p:extLst>
          </p:nvPr>
        </p:nvGraphicFramePr>
        <p:xfrm>
          <a:off x="714666" y="1561004"/>
          <a:ext cx="10800000" cy="50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217">
                <a:tc>
                  <a:txBody>
                    <a:bodyPr/>
                    <a:lstStyle/>
                    <a:p>
                      <a:r>
                        <a:rPr lang="en-US" dirty="0"/>
                        <a:t>UI </a:t>
                      </a:r>
                      <a:r>
                        <a:rPr lang="en-US" dirty="0" err="1"/>
                        <a:t>Wiget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547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TextBox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  <a:r>
                        <a:rPr lang="en-US" baseline="0" dirty="0"/>
                        <a:t> capture textual input. </a:t>
                      </a:r>
                    </a:p>
                    <a:p>
                      <a:r>
                        <a:rPr lang="en-US" baseline="0" dirty="0"/>
                        <a:t>You can make it multi-line, add scroll bar, right-to-left display.</a:t>
                      </a:r>
                    </a:p>
                    <a:p>
                      <a:r>
                        <a:rPr lang="en-US" baseline="0" dirty="0"/>
                        <a:t>You can also make the text un-editable.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6484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Label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display un-editable information such as description or status.</a:t>
                      </a:r>
                    </a:p>
                    <a:p>
                      <a:r>
                        <a:rPr lang="en-US" dirty="0"/>
                        <a:t>This may also be modified in code as runtime.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6484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Button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way to trigger an action.</a:t>
                      </a:r>
                    </a:p>
                    <a:p>
                      <a:r>
                        <a:rPr lang="en-US" baseline="0" dirty="0"/>
                        <a:t>This has become the natural way to control/drive an application.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648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ListBox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  <a:r>
                        <a:rPr lang="en-US" baseline="0" dirty="0"/>
                        <a:t> a list of choices. A scroll bar might be present.</a:t>
                      </a:r>
                    </a:p>
                    <a:p>
                      <a:r>
                        <a:rPr lang="en-US" baseline="0" dirty="0"/>
                        <a:t>You may select single or multiple items.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78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ComboBox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similar to the above widget.</a:t>
                      </a:r>
                    </a:p>
                    <a:p>
                      <a:r>
                        <a:rPr lang="en-US" dirty="0"/>
                        <a:t>Operates as a drop-down list.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1511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2514</TotalTime>
  <Words>2115</Words>
  <Application>Microsoft Office PowerPoint</Application>
  <PresentationFormat>Widescreen</PresentationFormat>
  <Paragraphs>266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Trebuchet MS</vt:lpstr>
      <vt:lpstr>Wingdings 3</vt:lpstr>
      <vt:lpstr>Facet</vt:lpstr>
      <vt:lpstr>Building GUI Applications</vt:lpstr>
      <vt:lpstr>Objectives</vt:lpstr>
      <vt:lpstr>GUI apps</vt:lpstr>
      <vt:lpstr>What is Gui app?</vt:lpstr>
      <vt:lpstr>The main for a GUI app</vt:lpstr>
      <vt:lpstr>Creating a User Interface</vt:lpstr>
      <vt:lpstr>Common properties of controls/widgets</vt:lpstr>
      <vt:lpstr>Common properties cont’d</vt:lpstr>
      <vt:lpstr>Common Control</vt:lpstr>
      <vt:lpstr>Common Control</vt:lpstr>
      <vt:lpstr>Label</vt:lpstr>
      <vt:lpstr>Button</vt:lpstr>
      <vt:lpstr>Textbox</vt:lpstr>
      <vt:lpstr>CheckBox</vt:lpstr>
      <vt:lpstr>ComboBox</vt:lpstr>
      <vt:lpstr>ListBox</vt:lpstr>
      <vt:lpstr>RadioButton</vt:lpstr>
      <vt:lpstr>DataGridView</vt:lpstr>
      <vt:lpstr>Picturebox</vt:lpstr>
      <vt:lpstr>PowerPoint Presentation</vt:lpstr>
      <vt:lpstr>PowerPoint Presentation</vt:lpstr>
      <vt:lpstr>Layout manager</vt:lpstr>
      <vt:lpstr>Advise</vt:lpstr>
      <vt:lpstr>The Power enum</vt:lpstr>
      <vt:lpstr>The Hero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GUI Applications</dc:title>
  <dc:creator>Microsoft Office User</dc:creator>
  <cp:lastModifiedBy>Narendra Pershad</cp:lastModifiedBy>
  <cp:revision>42</cp:revision>
  <dcterms:created xsi:type="dcterms:W3CDTF">2017-02-03T02:33:37Z</dcterms:created>
  <dcterms:modified xsi:type="dcterms:W3CDTF">2021-11-15T04:00:25Z</dcterms:modified>
</cp:coreProperties>
</file>