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5"/>
  </p:notesMasterIdLst>
  <p:sldIdLst>
    <p:sldId id="257" r:id="rId2"/>
    <p:sldId id="264" r:id="rId3"/>
    <p:sldId id="271" r:id="rId4"/>
    <p:sldId id="267" r:id="rId5"/>
    <p:sldId id="410" r:id="rId6"/>
    <p:sldId id="411" r:id="rId7"/>
    <p:sldId id="412" r:id="rId8"/>
    <p:sldId id="268" r:id="rId9"/>
    <p:sldId id="266" r:id="rId10"/>
    <p:sldId id="269" r:id="rId11"/>
    <p:sldId id="270" r:id="rId12"/>
    <p:sldId id="265" r:id="rId13"/>
    <p:sldId id="41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3394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833FF-2B0D-4D8E-921E-A96E097A61E4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3997-4460-4F95-9ACE-948A6626B2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85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C4D3B-8860-844B-AE3F-B04342215A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132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17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2224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273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590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123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454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15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68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69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09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81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68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59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27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6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82D73-5FC2-4773-A59B-1BA6A5A549DC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18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1124262" y="2404534"/>
            <a:ext cx="8149741" cy="1646302"/>
          </a:xfrm>
        </p:spPr>
        <p:txBody>
          <a:bodyPr/>
          <a:lstStyle/>
          <a:p>
            <a:pPr eaLnBrk="1" hangingPunct="1"/>
            <a:r>
              <a:rPr lang="en-US" dirty="0"/>
              <a:t>Language features necessary to support </a:t>
            </a:r>
            <a:r>
              <a:rPr lang="en-US" dirty="0" err="1"/>
              <a:t>linq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Narendra Pershad</a:t>
            </a:r>
          </a:p>
          <a:p>
            <a:r>
              <a:rPr lang="en-US" sz="3200" dirty="0">
                <a:solidFill>
                  <a:schemeClr val="tx1"/>
                </a:solidFill>
              </a:rPr>
              <a:t>Programming II</a:t>
            </a:r>
          </a:p>
          <a:p>
            <a:r>
              <a:rPr lang="en-US" sz="3200" dirty="0">
                <a:solidFill>
                  <a:schemeClr val="tx1"/>
                </a:solidFill>
              </a:rPr>
              <a:t>Centennial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extension method is a static method that can be associates with a type, so that it can be called as it it was an instance method of the type.</a:t>
            </a:r>
          </a:p>
          <a:p>
            <a:r>
              <a:rPr lang="en-US" dirty="0"/>
              <a:t>Allows you to add new methods to existing types without actually modifying them </a:t>
            </a:r>
          </a:p>
        </p:txBody>
      </p:sp>
    </p:spTree>
    <p:extLst>
      <p:ext uri="{BB962C8B-B14F-4D97-AF65-F5344CB8AC3E}">
        <p14:creationId xmlns:p14="http://schemas.microsoft.com/office/powerpoint/2010/main" val="259091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inline function that uses the =&gt; operator to separate input parameter from the function body.</a:t>
            </a:r>
          </a:p>
          <a:p>
            <a:r>
              <a:rPr lang="en-US" dirty="0"/>
              <a:t>Can be converted at compile time to a delegate or an expression tree.</a:t>
            </a:r>
          </a:p>
          <a:p>
            <a:r>
              <a:rPr lang="en-US" dirty="0"/>
              <a:t>The its power is the convenience of writing/passing logic.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a declarative syntax similar to SQL or XQuery to query over </a:t>
            </a:r>
            <a:r>
              <a:rPr lang="en-US" dirty="0" err="1"/>
              <a:t>IEnumerable</a:t>
            </a:r>
            <a:r>
              <a:rPr lang="en-US" dirty="0"/>
              <a:t> collections.</a:t>
            </a:r>
          </a:p>
          <a:p>
            <a:r>
              <a:rPr lang="en-US" dirty="0"/>
              <a:t>At compile time, it is converted to method calls.</a:t>
            </a:r>
          </a:p>
          <a:p>
            <a:r>
              <a:rPr lang="en-US" dirty="0"/>
              <a:t>Don’t worry if you don’t understand the statement below, we will cover that in the next video.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719DCF"/>
                </a:solidFill>
                <a:latin typeface="Consolas" charset="0"/>
                <a:cs typeface="Consolas" charset="0"/>
              </a:rPr>
              <a:t>var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query = </a:t>
            </a:r>
            <a:r>
              <a:rPr lang="en-US" dirty="0">
                <a:solidFill>
                  <a:srgbClr val="719DCF"/>
                </a:solidFill>
                <a:latin typeface="Consolas" charset="0"/>
                <a:cs typeface="Consolas" charset="0"/>
              </a:rPr>
              <a:t>from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719DCF"/>
                </a:solidFill>
                <a:latin typeface="Consolas" charset="0"/>
                <a:cs typeface="Consolas" charset="0"/>
              </a:rPr>
              <a:t>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stringArray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solidFill>
                  <a:srgbClr val="719DCF"/>
                </a:solidFill>
                <a:latin typeface="Consolas" charset="0"/>
                <a:cs typeface="Consolas" charset="0"/>
              </a:rPr>
              <a:t>group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719DCF"/>
                </a:solidFill>
                <a:latin typeface="Consolas" charset="0"/>
                <a:cs typeface="Consolas" charset="0"/>
              </a:rPr>
              <a:t>by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>
                <a:solidFill>
                  <a:srgbClr val="8AE232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 </a:t>
            </a:r>
            <a:r>
              <a:rPr lang="en-US" dirty="0">
                <a:solidFill>
                  <a:srgbClr val="719DCF"/>
                </a:solidFill>
                <a:latin typeface="Consolas" charset="0"/>
                <a:cs typeface="Consolas" charset="0"/>
              </a:rPr>
              <a:t>into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stringGroup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solidFill>
                  <a:srgbClr val="719DCF"/>
                </a:solidFill>
                <a:latin typeface="Consolas" charset="0"/>
                <a:cs typeface="Consolas" charset="0"/>
              </a:rPr>
              <a:t>orderby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stringGroup.Key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solidFill>
                  <a:srgbClr val="719DCF"/>
                </a:solidFill>
                <a:latin typeface="Consolas" charset="0"/>
                <a:cs typeface="Consolas" charset="0"/>
              </a:rPr>
              <a:t>select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stringGroup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3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5CCA-38DD-B145-AFD4-206C4038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D63A-1E69-EF48-9D4E-547D28CB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the proceeding features were covered in C# 3.0.</a:t>
            </a:r>
          </a:p>
          <a:p>
            <a:r>
              <a:rPr lang="en-US" dirty="0"/>
              <a:t>These were necessary to implement </a:t>
            </a:r>
            <a:r>
              <a:rPr lang="en-US" dirty="0" err="1"/>
              <a:t>linq</a:t>
            </a:r>
            <a:endParaRPr lang="en-US" dirty="0"/>
          </a:p>
          <a:p>
            <a:r>
              <a:rPr lang="en-US" dirty="0"/>
              <a:t>examples uses primitive type (int and string) as the query source.</a:t>
            </a:r>
          </a:p>
          <a:p>
            <a:r>
              <a:rPr lang="en-US" dirty="0"/>
              <a:t>The real strength of </a:t>
            </a:r>
            <a:r>
              <a:rPr lang="en-US" dirty="0" err="1"/>
              <a:t>linq</a:t>
            </a:r>
            <a:r>
              <a:rPr lang="en-US" dirty="0"/>
              <a:t> lies in the way you are able to access the parts of the underlying object to apply the </a:t>
            </a:r>
            <a:r>
              <a:rPr lang="en-US" dirty="0" err="1"/>
              <a:t>linq</a:t>
            </a:r>
            <a:r>
              <a:rPr lang="en-US" dirty="0"/>
              <a:t> operators.</a:t>
            </a:r>
          </a:p>
          <a:p>
            <a:r>
              <a:rPr lang="en-US" dirty="0"/>
              <a:t>In the next video, we will be using the query syntax to query a collection.</a:t>
            </a:r>
          </a:p>
          <a:p>
            <a:r>
              <a:rPr lang="en-US" dirty="0"/>
              <a:t>And the following one, we will be using method syntax to query a collection.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8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Features That Support 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133600"/>
            <a:ext cx="10464800" cy="3962400"/>
          </a:xfrm>
        </p:spPr>
        <p:txBody>
          <a:bodyPr>
            <a:normAutofit/>
          </a:bodyPr>
          <a:lstStyle/>
          <a:p>
            <a:r>
              <a:rPr lang="en-US" dirty="0"/>
              <a:t>Query Expression</a:t>
            </a:r>
          </a:p>
          <a:p>
            <a:r>
              <a:rPr lang="en-US" dirty="0"/>
              <a:t>Implicitly types Variables</a:t>
            </a:r>
          </a:p>
          <a:p>
            <a:r>
              <a:rPr lang="en-US" dirty="0"/>
              <a:t>Object and Collection Initializers</a:t>
            </a:r>
          </a:p>
          <a:p>
            <a:r>
              <a:rPr lang="en-US" dirty="0"/>
              <a:t>Anonymous Types</a:t>
            </a:r>
          </a:p>
          <a:p>
            <a:r>
              <a:rPr lang="en-US" dirty="0"/>
              <a:t>Extension Methods</a:t>
            </a:r>
          </a:p>
          <a:p>
            <a:r>
              <a:rPr lang="en-US" dirty="0"/>
              <a:t>Lambda Expression</a:t>
            </a:r>
          </a:p>
          <a:p>
            <a:r>
              <a:rPr lang="en-US" dirty="0"/>
              <a:t>Auto-Implemented Properties</a:t>
            </a:r>
          </a:p>
        </p:txBody>
      </p:sp>
    </p:spTree>
    <p:extLst>
      <p:ext uri="{BB962C8B-B14F-4D97-AF65-F5344CB8AC3E}">
        <p14:creationId xmlns:p14="http://schemas.microsoft.com/office/powerpoint/2010/main" val="354543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Auto-Implemented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makes property-declaration more concise</a:t>
            </a:r>
          </a:p>
          <a:p>
            <a:r>
              <a:rPr lang="en-US" dirty="0"/>
              <a:t>The compiler creates private anonymous backing filed that is not accessible except through the property getter and setter</a:t>
            </a:r>
          </a:p>
          <a:p>
            <a:endParaRPr lang="en-US" dirty="0"/>
          </a:p>
          <a:p>
            <a:pPr marL="360363" indent="0">
              <a:buNone/>
            </a:pPr>
            <a:r>
              <a:rPr lang="en-US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public string</a:t>
            </a:r>
            <a:r>
              <a:rPr lang="en-US" dirty="0">
                <a:solidFill>
                  <a:srgbClr val="719DC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Name { </a:t>
            </a:r>
            <a:r>
              <a:rPr lang="en-US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set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78760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 Typed Variables </a:t>
            </a:r>
            <a:r>
              <a:rPr lang="mr-IN" dirty="0"/>
              <a:t>–</a:t>
            </a:r>
            <a:r>
              <a:rPr lang="en-US" dirty="0"/>
              <a:t> the </a:t>
            </a:r>
            <a:r>
              <a:rPr lang="en-US" dirty="0" err="1"/>
              <a:t>var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the compiler to infer and assign the type</a:t>
            </a:r>
          </a:p>
          <a:p>
            <a:pPr marL="360363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age = </a:t>
            </a:r>
            <a:r>
              <a:rPr lang="en-US" dirty="0">
                <a:solidFill>
                  <a:srgbClr val="719DCF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360363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name = 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"Narendra"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More importantly </a:t>
            </a:r>
            <a:r>
              <a:rPr lang="en-US" dirty="0" err="1"/>
              <a:t>var</a:t>
            </a:r>
            <a:r>
              <a:rPr lang="en-US" dirty="0"/>
              <a:t> makes it possible to create anonymous types</a:t>
            </a:r>
          </a:p>
          <a:p>
            <a:r>
              <a:rPr lang="en-US" dirty="0"/>
              <a:t>Or to work with complex types</a:t>
            </a:r>
          </a:p>
        </p:txBody>
      </p:sp>
    </p:spTree>
    <p:extLst>
      <p:ext uri="{BB962C8B-B14F-4D97-AF65-F5344CB8AC3E}">
        <p14:creationId xmlns:p14="http://schemas.microsoft.com/office/powerpoint/2010/main" val="94598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F575-D4D8-E84F-9915-809E098F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2EA9-E87A-964D-BCFC-14C4BBAB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variable may be declared without giving an explicit type</a:t>
            </a:r>
          </a:p>
          <a:p>
            <a:r>
              <a:rPr lang="en-US" dirty="0"/>
              <a:t>The </a:t>
            </a:r>
            <a:r>
              <a:rPr lang="en-US" dirty="0" err="1"/>
              <a:t>var</a:t>
            </a:r>
            <a:r>
              <a:rPr lang="en-US" dirty="0"/>
              <a:t> key instructs the complier to infer the type </a:t>
            </a:r>
            <a:r>
              <a:rPr lang="en-CA" dirty="0"/>
              <a:t>of the variable from the expression on the right side of the initialization statement</a:t>
            </a:r>
          </a:p>
          <a:p>
            <a:pPr marL="40005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indent="0">
              <a:buNone/>
            </a:pP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5; 			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compiled as an int </a:t>
            </a:r>
          </a:p>
          <a:p>
            <a:pPr marL="400050" indent="0">
              <a:buNone/>
            </a:pPr>
            <a:r>
              <a:rPr lang="en-CA" strike="sngStrike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trike="sngStrike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CA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CA" strike="sngStrik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cannot assign a string to an int variable </a:t>
            </a:r>
          </a:p>
          <a:p>
            <a:pPr marL="40005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indent="0">
              <a:buNone/>
            </a:pP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s =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 is compiled as a string </a:t>
            </a:r>
          </a:p>
          <a:p>
            <a:pPr marL="400050" indent="0">
              <a:buNone/>
            </a:pPr>
            <a:endParaRPr lang="en-CA" dirty="0">
              <a:solidFill>
                <a:srgbClr val="719DC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indent="0">
              <a:buNone/>
            </a:pP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[] { 0, 1, 2 };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// a is compiled as int[] </a:t>
            </a:r>
          </a:p>
          <a:p>
            <a:pPr marL="40005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8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7B7A-620E-D443-8096-D7DADAC8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 on </a:t>
            </a:r>
            <a:r>
              <a:rPr lang="en-US" dirty="0" err="1"/>
              <a:t>var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C347-8F52-3D41-A86B-B40A7345C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var</a:t>
            </a:r>
            <a:r>
              <a:rPr lang="en-CA" dirty="0"/>
              <a:t> can only be used when a local variable is declared and initialized in the same statement</a:t>
            </a:r>
          </a:p>
          <a:p>
            <a:r>
              <a:rPr lang="en-CA" dirty="0"/>
              <a:t>Cannot be initialized to null, or to a method group or an anonymous function. </a:t>
            </a:r>
          </a:p>
          <a:p>
            <a:r>
              <a:rPr lang="en-CA" dirty="0" err="1"/>
              <a:t>var</a:t>
            </a:r>
            <a:r>
              <a:rPr lang="en-CA" dirty="0"/>
              <a:t> cannot be used on fields at class scope. </a:t>
            </a:r>
          </a:p>
          <a:p>
            <a:r>
              <a:rPr lang="en-CA" dirty="0"/>
              <a:t>Variables declared by using </a:t>
            </a:r>
            <a:r>
              <a:rPr lang="en-CA" dirty="0" err="1"/>
              <a:t>var</a:t>
            </a:r>
            <a:r>
              <a:rPr lang="en-CA" dirty="0"/>
              <a:t> cannot be used in the initialization expression</a:t>
            </a:r>
          </a:p>
          <a:p>
            <a:pPr lvl="1"/>
            <a:r>
              <a:rPr lang="en-CA" dirty="0"/>
              <a:t>this expression is legal: </a:t>
            </a: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20);</a:t>
            </a:r>
            <a:r>
              <a:rPr lang="en-CA" dirty="0"/>
              <a:t> </a:t>
            </a:r>
          </a:p>
          <a:p>
            <a:pPr lvl="1"/>
            <a:r>
              <a:rPr lang="en-CA" dirty="0"/>
              <a:t>but this is not: </a:t>
            </a: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20);</a:t>
            </a:r>
          </a:p>
          <a:p>
            <a:r>
              <a:rPr lang="en-CA" dirty="0"/>
              <a:t>Multiple implicitly-typed variables cannot be initialized in the same statement. </a:t>
            </a:r>
          </a:p>
          <a:p>
            <a:r>
              <a:rPr lang="en-CA" dirty="0"/>
              <a:t>Can make your program more difficult for other to read.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2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E3EE-3178-6B4F-81CC-B8E31904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var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2411A-0065-2E47-90D6-71B28952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Can be useful with query expressions in which.</a:t>
            </a:r>
          </a:p>
          <a:p>
            <a:r>
              <a:rPr lang="en-CA" dirty="0"/>
              <a:t>The </a:t>
            </a:r>
            <a:r>
              <a:rPr lang="en-CA" dirty="0" err="1"/>
              <a:t>var</a:t>
            </a:r>
            <a:r>
              <a:rPr lang="en-CA" dirty="0"/>
              <a:t> keyword can also be useful when </a:t>
            </a:r>
          </a:p>
          <a:p>
            <a:pPr lvl="1"/>
            <a:r>
              <a:rPr lang="en-CA" dirty="0"/>
              <a:t>the specific type of the variable is tedious to type on the keyboard, </a:t>
            </a:r>
          </a:p>
          <a:p>
            <a:pPr lvl="1"/>
            <a:r>
              <a:rPr lang="en-CA" dirty="0"/>
              <a:t>the exact constructed type of the query variable is difficult to determine</a:t>
            </a:r>
          </a:p>
          <a:p>
            <a:pPr lvl="1"/>
            <a:r>
              <a:rPr lang="en-CA" dirty="0"/>
              <a:t>or is obvious, </a:t>
            </a:r>
          </a:p>
          <a:p>
            <a:pPr lvl="1"/>
            <a:r>
              <a:rPr lang="en-CA" dirty="0"/>
              <a:t>or does not add to the readability of the code. </a:t>
            </a:r>
          </a:p>
          <a:p>
            <a:r>
              <a:rPr lang="en-CA" dirty="0"/>
              <a:t>One example where </a:t>
            </a:r>
            <a:r>
              <a:rPr lang="en-CA" dirty="0" err="1"/>
              <a:t>var</a:t>
            </a:r>
            <a:r>
              <a:rPr lang="en-CA" dirty="0"/>
              <a:t> is helpful in this manner is with nested generic types such as those used with group operations. In one of the following queries, the type of the result is 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IGrouping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</a:p>
          <a:p>
            <a:r>
              <a:rPr lang="en-CA" dirty="0"/>
              <a:t>Implicit typing is </a:t>
            </a:r>
            <a:r>
              <a:rPr lang="en-CA" dirty="0" err="1"/>
              <a:t>userful</a:t>
            </a:r>
            <a:r>
              <a:rPr lang="en-CA" dirty="0"/>
              <a:t> for convenience and brevity.</a:t>
            </a:r>
          </a:p>
          <a:p>
            <a:r>
              <a:rPr lang="en-CA" dirty="0"/>
              <a:t>Indispensable when </a:t>
            </a:r>
            <a:r>
              <a:rPr lang="en-US" dirty="0"/>
              <a:t>working with anonymous types</a:t>
            </a:r>
          </a:p>
        </p:txBody>
      </p:sp>
    </p:spTree>
    <p:extLst>
      <p:ext uri="{BB962C8B-B14F-4D97-AF65-F5344CB8AC3E}">
        <p14:creationId xmlns:p14="http://schemas.microsoft.com/office/powerpoint/2010/main" val="221404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Collection Initializers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it possible to initialize object without explicitly calling a constructor</a:t>
            </a:r>
          </a:p>
          <a:p>
            <a:r>
              <a:rPr lang="en-US" dirty="0"/>
              <a:t>Are typically used in query expression when they project source data into a new data type</a:t>
            </a:r>
          </a:p>
          <a:p>
            <a:pPr marL="360363" indent="0">
              <a:buNone/>
            </a:pPr>
            <a:endParaRPr lang="en-US" dirty="0">
              <a:solidFill>
                <a:srgbClr val="4EC9B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360363" indent="0">
              <a:buNone/>
            </a:pPr>
            <a:r>
              <a:rPr lang="en-US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Customer</a:t>
            </a:r>
            <a:r>
              <a:rPr lang="en-US" dirty="0">
                <a:solidFill>
                  <a:srgbClr val="00A9AB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cust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			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//object initializer</a:t>
            </a:r>
          </a:p>
          <a:p>
            <a:pPr marL="360363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= </a:t>
            </a:r>
            <a:r>
              <a:rPr lang="en-US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Customer</a:t>
            </a:r>
            <a:r>
              <a:rPr lang="en-US" dirty="0">
                <a:solidFill>
                  <a:srgbClr val="00A9AB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 Name = 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"Narendra"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Cell = 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"416-123-4567"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360363" indent="0">
              <a:buNone/>
            </a:pPr>
            <a:endParaRPr lang="en-US" dirty="0">
              <a:solidFill>
                <a:srgbClr val="00B0F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360363" indent="0">
              <a:buNone/>
            </a:pPr>
            <a:r>
              <a:rPr lang="en-US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List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dirty="0">
                <a:solidFill>
                  <a:srgbClr val="00A9AB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friends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			//object initializer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360363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= </a:t>
            </a:r>
            <a:r>
              <a:rPr lang="en-US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List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dirty="0">
                <a:solidFill>
                  <a:srgbClr val="00A9AB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Mayy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"Ilia"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"Hao"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Arben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};</a:t>
            </a:r>
          </a:p>
        </p:txBody>
      </p:sp>
    </p:spTree>
    <p:extLst>
      <p:ext uri="{BB962C8B-B14F-4D97-AF65-F5344CB8AC3E}">
        <p14:creationId xmlns:p14="http://schemas.microsoft.com/office/powerpoint/2010/main" val="415741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constructed by the compiler and the type name is only available to the compiler.</a:t>
            </a:r>
          </a:p>
          <a:p>
            <a:r>
              <a:rPr lang="en-US" dirty="0"/>
              <a:t>Provides a convenient way to group a set of properties temporarily in a query result without having to define a separate name type</a:t>
            </a:r>
          </a:p>
          <a:p>
            <a:r>
              <a:rPr lang="en-US" dirty="0"/>
              <a:t>Anonymous types are  initialized with a new expression and an object initializer. </a:t>
            </a:r>
          </a:p>
          <a:p>
            <a:endParaRPr lang="en-US" dirty="0"/>
          </a:p>
          <a:p>
            <a:pPr marL="360363" indent="0">
              <a:buNone/>
            </a:pPr>
            <a:r>
              <a:rPr lang="en-US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 Name = 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"Narendra"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Cell = 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"416-123-4567"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68086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858</Words>
  <Application>Microsoft Office PowerPoint</Application>
  <PresentationFormat>Widescreen</PresentationFormat>
  <Paragraphs>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Trebuchet MS</vt:lpstr>
      <vt:lpstr>Wingdings 3</vt:lpstr>
      <vt:lpstr>Facet</vt:lpstr>
      <vt:lpstr>Language features necessary to support linq</vt:lpstr>
      <vt:lpstr>C# Features That Support LINQ</vt:lpstr>
      <vt:lpstr>Auto-Implemented Properties</vt:lpstr>
      <vt:lpstr>Implicitly Typed Variables – the var keyword</vt:lpstr>
      <vt:lpstr>The var keyword</vt:lpstr>
      <vt:lpstr>Restrictions on var</vt:lpstr>
      <vt:lpstr>Advantages of var</vt:lpstr>
      <vt:lpstr>Object and Collection Initializers</vt:lpstr>
      <vt:lpstr>Anonymous Types</vt:lpstr>
      <vt:lpstr>Extension Methods</vt:lpstr>
      <vt:lpstr>Lambda Expressions</vt:lpstr>
      <vt:lpstr>Query Expression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II</dc:title>
  <dc:creator>Narendra Pershad</dc:creator>
  <cp:lastModifiedBy>Narendra Pershad</cp:lastModifiedBy>
  <cp:revision>8</cp:revision>
  <dcterms:created xsi:type="dcterms:W3CDTF">2021-11-16T03:20:29Z</dcterms:created>
  <dcterms:modified xsi:type="dcterms:W3CDTF">2021-11-22T04:04:13Z</dcterms:modified>
</cp:coreProperties>
</file>