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8"/>
  </p:notesMasterIdLst>
  <p:sldIdLst>
    <p:sldId id="257" r:id="rId2"/>
    <p:sldId id="379" r:id="rId3"/>
    <p:sldId id="409" r:id="rId4"/>
    <p:sldId id="445" r:id="rId5"/>
    <p:sldId id="418" r:id="rId6"/>
    <p:sldId id="283" r:id="rId7"/>
    <p:sldId id="420" r:id="rId8"/>
    <p:sldId id="402" r:id="rId9"/>
    <p:sldId id="419" r:id="rId10"/>
    <p:sldId id="422" r:id="rId11"/>
    <p:sldId id="405" r:id="rId12"/>
    <p:sldId id="403" r:id="rId13"/>
    <p:sldId id="429" r:id="rId14"/>
    <p:sldId id="415" r:id="rId15"/>
    <p:sldId id="444" r:id="rId16"/>
    <p:sldId id="44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87844" autoAdjust="0"/>
  </p:normalViewPr>
  <p:slideViewPr>
    <p:cSldViewPr snapToGrid="0">
      <p:cViewPr varScale="1">
        <p:scale>
          <a:sx n="92" d="100"/>
          <a:sy n="92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33FF-2B0D-4D8E-921E-A96E097A61E4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3997-4460-4F95-9ACE-948A6626B2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85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query syntax all queries must end with a select or group by clause.</a:t>
            </a:r>
          </a:p>
          <a:p>
            <a:r>
              <a:rPr lang="en-US" dirty="0"/>
              <a:t>This is not the same for method syntax.</a:t>
            </a:r>
          </a:p>
          <a:p>
            <a:r>
              <a:rPr lang="en-US" dirty="0"/>
              <a:t>N.B. the variable x is privately scoped to each lambda expression. So, it is ok to reuse </a:t>
            </a:r>
            <a:r>
              <a:rPr lang="en-US"/>
              <a:t>the identifier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query is a number selection</a:t>
            </a:r>
          </a:p>
          <a:p>
            <a:r>
              <a:rPr lang="en-US" dirty="0"/>
              <a:t>The next ones are projections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C4D3B-8860-844B-AE3F-B04342215A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3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digit five is odd.</a:t>
            </a:r>
            <a:br>
              <a:rPr lang="en-CA" dirty="0"/>
            </a:br>
            <a:r>
              <a:rPr lang="en-CA" dirty="0"/>
              <a:t>The digit four is even.</a:t>
            </a:r>
            <a:br>
              <a:rPr lang="en-CA" dirty="0"/>
            </a:br>
            <a:r>
              <a:rPr lang="en-CA" dirty="0"/>
              <a:t>The digit one is odd.</a:t>
            </a:r>
            <a:br>
              <a:rPr lang="en-CA" dirty="0"/>
            </a:br>
            <a:r>
              <a:rPr lang="en-CA" dirty="0"/>
              <a:t>The digit three is odd.</a:t>
            </a:r>
            <a:br>
              <a:rPr lang="en-CA" dirty="0"/>
            </a:br>
            <a:r>
              <a:rPr lang="en-CA" dirty="0"/>
              <a:t>The digit nine is odd.</a:t>
            </a:r>
            <a:br>
              <a:rPr lang="en-CA" dirty="0"/>
            </a:br>
            <a:r>
              <a:rPr lang="en-CA" dirty="0"/>
              <a:t>The digit eight is even.</a:t>
            </a:r>
            <a:br>
              <a:rPr lang="en-CA" dirty="0"/>
            </a:br>
            <a:r>
              <a:rPr lang="en-CA" dirty="0"/>
              <a:t>The digit six is even.</a:t>
            </a:r>
            <a:br>
              <a:rPr lang="en-CA" dirty="0"/>
            </a:br>
            <a:r>
              <a:rPr lang="en-CA" dirty="0"/>
              <a:t>The digit seven is odd.</a:t>
            </a:r>
            <a:br>
              <a:rPr lang="en-CA" dirty="0"/>
            </a:br>
            <a:r>
              <a:rPr lang="en-CA" dirty="0"/>
              <a:t>The digit two is even.</a:t>
            </a:r>
            <a:br>
              <a:rPr lang="en-CA" dirty="0"/>
            </a:br>
            <a:r>
              <a:rPr lang="en-CA" dirty="0"/>
              <a:t>The digit zero is even.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Short digits: </a:t>
            </a:r>
            <a:br>
              <a:rPr lang="en-CA" dirty="0"/>
            </a:br>
            <a:r>
              <a:rPr lang="en-CA" dirty="0"/>
              <a:t>The word five is shorter than its value. </a:t>
            </a:r>
            <a:br>
              <a:rPr lang="en-CA" dirty="0"/>
            </a:br>
            <a:r>
              <a:rPr lang="en-CA" dirty="0"/>
              <a:t>The word six is shorter than its value. </a:t>
            </a:r>
            <a:br>
              <a:rPr lang="en-CA" dirty="0"/>
            </a:br>
            <a:r>
              <a:rPr lang="en-CA" dirty="0"/>
              <a:t>The word seven is shorter than its value. </a:t>
            </a:r>
            <a:br>
              <a:rPr lang="en-CA" dirty="0"/>
            </a:br>
            <a:r>
              <a:rPr lang="en-CA" dirty="0"/>
              <a:t>The word eight is shorter than its value. </a:t>
            </a:r>
            <a:br>
              <a:rPr lang="en-CA" dirty="0"/>
            </a:br>
            <a:r>
              <a:rPr lang="en-CA" dirty="0"/>
              <a:t>The word nine is shorter than its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Number: In-place?</a:t>
            </a:r>
            <a:br>
              <a:rPr lang="en-CA" dirty="0"/>
            </a:br>
            <a:r>
              <a:rPr lang="en-CA" dirty="0"/>
              <a:t>5: False</a:t>
            </a:r>
            <a:br>
              <a:rPr lang="en-CA" dirty="0"/>
            </a:br>
            <a:r>
              <a:rPr lang="en-CA" dirty="0"/>
              <a:t>4: False</a:t>
            </a:r>
            <a:br>
              <a:rPr lang="en-CA" dirty="0"/>
            </a:br>
            <a:r>
              <a:rPr lang="en-CA" dirty="0"/>
              <a:t>1: False</a:t>
            </a:r>
            <a:br>
              <a:rPr lang="en-CA" dirty="0"/>
            </a:br>
            <a:r>
              <a:rPr lang="en-CA" dirty="0"/>
              <a:t>3: True</a:t>
            </a:r>
            <a:br>
              <a:rPr lang="en-CA" dirty="0"/>
            </a:br>
            <a:r>
              <a:rPr lang="en-CA" dirty="0"/>
              <a:t>9: False</a:t>
            </a:r>
            <a:br>
              <a:rPr lang="en-CA" dirty="0"/>
            </a:br>
            <a:r>
              <a:rPr lang="en-CA" dirty="0"/>
              <a:t>8: False</a:t>
            </a:r>
            <a:br>
              <a:rPr lang="en-CA" dirty="0"/>
            </a:br>
            <a:r>
              <a:rPr lang="en-CA" dirty="0"/>
              <a:t>6: True</a:t>
            </a:r>
            <a:br>
              <a:rPr lang="en-CA" dirty="0"/>
            </a:br>
            <a:r>
              <a:rPr lang="en-CA" dirty="0"/>
              <a:t>7: True</a:t>
            </a:r>
            <a:br>
              <a:rPr lang="en-CA" dirty="0"/>
            </a:br>
            <a:r>
              <a:rPr lang="en-CA" dirty="0"/>
              <a:t>2: False</a:t>
            </a:r>
            <a:br>
              <a:rPr lang="en-CA" dirty="0"/>
            </a:br>
            <a:r>
              <a:rPr lang="en-CA" dirty="0"/>
              <a:t>0: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9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change the order by the descending modifier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Words that start with the letter 'b' -&gt; blueberry, </a:t>
            </a:r>
            <a:r>
              <a:rPr lang="en-CA" dirty="0" err="1"/>
              <a:t>bonzai</a:t>
            </a:r>
            <a:r>
              <a:rPr lang="en-CA" dirty="0"/>
              <a:t>, banana</a:t>
            </a:r>
          </a:p>
          <a:p>
            <a:r>
              <a:rPr lang="en-CA" dirty="0"/>
              <a:t>Words that start with the letter 'c' -&gt; cherry, chimpanzee, chalk, cheese</a:t>
            </a:r>
          </a:p>
          <a:p>
            <a:r>
              <a:rPr lang="en-CA" dirty="0"/>
              <a:t>Words that start with the letter 'a' -&gt; abacus, apple, apricot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32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17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224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273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90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123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45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15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68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69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09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81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68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59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27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6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2D73-5FC2-4773-A59B-1BA6A5A549DC}" type="datetimeFigureOut">
              <a:rPr lang="en-CA" smtClean="0"/>
              <a:t>2021-11-28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B3155-D416-4EDE-9763-EA7D4A1ACD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18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linq</a:t>
            </a:r>
            <a:r>
              <a:rPr lang="en-US" dirty="0"/>
              <a:t> – Method Syntax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Narendra Pershad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Programming II</a:t>
            </a:r>
          </a:p>
          <a:p>
            <a:r>
              <a:rPr lang="en-US" sz="3200" dirty="0">
                <a:solidFill>
                  <a:schemeClr val="tx1"/>
                </a:solidFill>
              </a:rPr>
              <a:t>Centennial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AD2A-77D0-2E43-B154-D10DEEE2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85800"/>
            <a:ext cx="11125200" cy="61722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dirty="0">
              <a:solidFill>
                <a:srgbClr val="719DC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[] numbers = { </a:t>
            </a:r>
            <a:r>
              <a:rPr lang="en-CA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numsInPlace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 = numbers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.Select((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 index) 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=&gt; 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InPlace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 == index) });         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"Number: In-place?"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      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 n 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numsInPlace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      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          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n.Num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n.InPlace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);      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4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C26B-6358-1547-A4A0-29E19227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5C62-9FE3-FD4E-9488-41A11B12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133541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r1 = poem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w.Length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ThenBy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(x =&gt; x);</a:t>
            </a:r>
          </a:p>
          <a:p>
            <a:pPr marL="0" indent="0">
              <a:lnSpc>
                <a:spcPct val="150000"/>
              </a:lnSpc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r1 = persons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p.Name.Split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()[1].Length)	//</a:t>
            </a:r>
            <a:r>
              <a:rPr lang="en-US" dirty="0"/>
              <a:t>order by the length of the last name</a:t>
            </a:r>
            <a:endParaRPr lang="en-US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ThenByDescending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		//then by age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407611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5397-D929-FD4E-B6D9-97222174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A188-C01B-3244-8C2E-BC5D5629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r2 = poem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(w =&gt;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w.Length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grp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r2)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grp.Count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words of length 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grp.Key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w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grp) 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{w}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1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AD2A-77D0-2E43-B154-D10DEEE2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85800"/>
            <a:ext cx="11125200" cy="61722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[] words = {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"blueberry"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"cherry"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"chimpanzee"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F7FF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bonzai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"abacus"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F7FF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chalk"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"banana"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"cheese"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2000" dirty="0">
                <a:solidFill>
                  <a:srgbClr val="F7FF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apricot"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wordGroups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words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(w =&gt; w[</a:t>
            </a:r>
            <a:r>
              <a:rPr lang="en-CA" sz="20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grp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wordGroups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"Words that start with the letter '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grp.Key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2000" dirty="0">
                <a:solidFill>
                  <a:srgbClr val="F7FF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-&gt; "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,);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($"</a:t>
            </a:r>
            <a:r>
              <a:rPr lang="en-CA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string.Join</a:t>
            </a:r>
            <a:r>
              <a:rPr lang="en-CA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",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grp</a:t>
            </a:r>
            <a:r>
              <a:rPr lang="en-CA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)}</a:t>
            </a:r>
            <a:r>
              <a:rPr lang="en-CA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8375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1518-4134-8F46-AACF-59B8DE97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Enumerable class to generate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8AA7-9C97-4F46-ABE8-2E42AC14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6383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 = new </a:t>
            </a:r>
            <a:r>
              <a:rPr lang="en-CA" sz="16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 r1 = </a:t>
            </a:r>
            <a:r>
              <a:rPr lang="en-CA" sz="16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.Range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(-10, 21); 				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//sequence from -10 to + 10</a:t>
            </a:r>
          </a:p>
          <a:p>
            <a:pPr marL="0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r1 = </a:t>
            </a:r>
            <a:r>
              <a:rPr lang="en-CA" sz="16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.Range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(1, 5).Select(x =&gt; x * x); 	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//the first 5 squares</a:t>
            </a:r>
          </a:p>
          <a:p>
            <a:pPr marL="0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r1 = </a:t>
            </a:r>
            <a:r>
              <a:rPr lang="en-CA" sz="16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.Range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(0, 20).Select(x =&gt; 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rnd.Next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(0, 10)); 	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//20 random numbers less than 10</a:t>
            </a:r>
          </a:p>
          <a:p>
            <a:pPr marL="0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 r2 = </a:t>
            </a:r>
            <a:r>
              <a:rPr lang="en-CA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.Repeat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(1, 10); 				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//10 one’s</a:t>
            </a: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600">
                <a:latin typeface="Consolas" panose="020B0609020204030204" pitchFamily="49" charset="0"/>
                <a:cs typeface="Consolas" panose="020B0609020204030204" pitchFamily="49" charset="0"/>
              </a:rPr>
              <a:t> r3 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 </a:t>
            </a:r>
            <a:r>
              <a:rPr lang="en-CA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.Repeat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"Narendra"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 5);		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 strings of "Narendra"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8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8AA7-9C97-4F46-ABE8-2E42AC14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85800"/>
            <a:ext cx="8605101" cy="6096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 r2 = 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.Range(0, 21)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.Select(x =&gt; (</a:t>
            </a: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CA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 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+ x % 3)); 				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//the sequence ABCABC...</a:t>
            </a:r>
          </a:p>
          <a:p>
            <a:pPr marL="0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r2 = 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.Range(0, 50)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.Select(x =&gt; (</a:t>
            </a: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CA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 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+ 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rnd.Next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(0, 26))); 	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//random letter sequence </a:t>
            </a:r>
          </a:p>
          <a:p>
            <a:pPr marL="0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 r3 = 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.Range(1, 5)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SelectMany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(x =&gt; 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Enumerable.Range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(10, 5)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.Select(y =&gt; x + </a:t>
            </a:r>
            <a:r>
              <a:rPr lang="en-CA" sz="1600" dirty="0">
                <a:solidFill>
                  <a:srgbClr val="F7FF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 "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 + y)); 					</a:t>
            </a:r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//cartesian product</a:t>
            </a:r>
          </a:p>
          <a:p>
            <a:pPr marL="0" indent="0">
              <a:buNone/>
            </a:pP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7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4E6E-F238-473B-AFBF-9E92BE8F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C9A3-BDEF-4F67-9D51-39C868A1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the second way of writing </a:t>
            </a:r>
            <a:r>
              <a:rPr lang="en-CA" dirty="0" err="1"/>
              <a:t>linq</a:t>
            </a:r>
            <a:r>
              <a:rPr lang="en-CA" dirty="0"/>
              <a:t> queries.</a:t>
            </a:r>
          </a:p>
          <a:p>
            <a:r>
              <a:rPr lang="en-CA" dirty="0"/>
              <a:t>The compiler translates the query syntax into method syntax.</a:t>
            </a:r>
          </a:p>
          <a:p>
            <a:r>
              <a:rPr lang="en-CA" dirty="0"/>
              <a:t>You can write more capable queries using the method syntax. </a:t>
            </a:r>
          </a:p>
          <a:p>
            <a:r>
              <a:rPr lang="en-CA" dirty="0"/>
              <a:t>You can even mix the two syntaxes.</a:t>
            </a:r>
          </a:p>
          <a:p>
            <a:r>
              <a:rPr lang="en-CA" dirty="0"/>
              <a:t>There are many other operators that we did not cover but hopefully after understanding these operators, you will be able to figure </a:t>
            </a:r>
            <a:r>
              <a:rPr lang="en-CA"/>
              <a:t>out how </a:t>
            </a:r>
            <a:r>
              <a:rPr lang="en-CA" dirty="0"/>
              <a:t>to use the other ones.</a:t>
            </a:r>
          </a:p>
        </p:txBody>
      </p:sp>
    </p:spTree>
    <p:extLst>
      <p:ext uri="{BB962C8B-B14F-4D97-AF65-F5344CB8AC3E}">
        <p14:creationId xmlns:p14="http://schemas.microsoft.com/office/powerpoint/2010/main" val="373096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Linq</a:t>
            </a:r>
            <a:r>
              <a:rPr lang="en-US" dirty="0"/>
              <a:t> Execution model</a:t>
            </a:r>
          </a:p>
          <a:p>
            <a:r>
              <a:rPr lang="en-US" dirty="0"/>
              <a:t>Chaining queries</a:t>
            </a:r>
          </a:p>
          <a:p>
            <a:pPr lvl="1"/>
            <a:r>
              <a:rPr lang="en-US" dirty="0"/>
              <a:t>Select(), Where(), </a:t>
            </a:r>
          </a:p>
          <a:p>
            <a:pPr lvl="1"/>
            <a:r>
              <a:rPr lang="en-US" dirty="0" err="1"/>
              <a:t>OrderBy</a:t>
            </a:r>
            <a:r>
              <a:rPr lang="en-US" dirty="0"/>
              <a:t>(), </a:t>
            </a:r>
            <a:r>
              <a:rPr lang="en-US" dirty="0" err="1"/>
              <a:t>ThenBy</a:t>
            </a:r>
            <a:r>
              <a:rPr lang="en-US" dirty="0"/>
              <a:t>(), </a:t>
            </a:r>
          </a:p>
          <a:p>
            <a:pPr lvl="1"/>
            <a:r>
              <a:rPr lang="en-US" dirty="0" err="1"/>
              <a:t>OrderByDescending</a:t>
            </a:r>
            <a:r>
              <a:rPr lang="en-US" dirty="0"/>
              <a:t>(), </a:t>
            </a:r>
            <a:r>
              <a:rPr lang="en-US" dirty="0" err="1"/>
              <a:t>ThenByDescending</a:t>
            </a:r>
            <a:r>
              <a:rPr lang="en-US" dirty="0"/>
              <a:t>(), </a:t>
            </a:r>
          </a:p>
          <a:p>
            <a:pPr lvl="1"/>
            <a:r>
              <a:rPr lang="en-US" dirty="0" err="1"/>
              <a:t>GroupBy</a:t>
            </a:r>
            <a:endParaRPr lang="en-US" dirty="0"/>
          </a:p>
          <a:p>
            <a:r>
              <a:rPr lang="en-US"/>
              <a:t>The Enumerable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3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728-27C6-244E-9F34-1A21FCBF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execution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3C3-01E8-BD47-A0B7-0E9B8BBB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uses a model called </a:t>
            </a:r>
            <a:r>
              <a:rPr lang="en-US" i="1" dirty="0"/>
              <a:t>deferred execution </a:t>
            </a:r>
            <a:r>
              <a:rPr lang="en-US" dirty="0"/>
              <a:t>or </a:t>
            </a:r>
            <a:r>
              <a:rPr lang="en-US" i="1" dirty="0"/>
              <a:t>lazy loaded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means that a query is not executed until the first bit of data is required by another statement.</a:t>
            </a:r>
          </a:p>
          <a:p>
            <a:pPr lvl="1"/>
            <a:r>
              <a:rPr lang="en-US" dirty="0"/>
              <a:t>You can force the execution by converting the resulting collection into a concrete collection, for example, by calling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method or requiring other data linked to the actual use of the collection, such as counting the number of rows returned.</a:t>
            </a:r>
          </a:p>
        </p:txBody>
      </p:sp>
    </p:spTree>
    <p:extLst>
      <p:ext uri="{BB962C8B-B14F-4D97-AF65-F5344CB8AC3E}">
        <p14:creationId xmlns:p14="http://schemas.microsoft.com/office/powerpoint/2010/main" val="34947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8AA7-9C97-4F46-ABE8-2E42AC14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26128"/>
            <a:ext cx="8605101" cy="461356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&gt;{ 4, 2, 3};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r1 =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% 2 == 0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nums.AddRange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new int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 6, 5, 8 });</a:t>
            </a:r>
          </a:p>
          <a:p>
            <a:pPr marL="0" indent="0">
              <a:buNone/>
            </a:pPr>
            <a:r>
              <a:rPr lang="en-CA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r1))}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//outputs 4, 2, 6, 8, why???</a:t>
            </a:r>
            <a:endParaRPr lang="en-CA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CA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4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728-27C6-244E-9F34-1A21FCBF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3C3-01E8-BD47-A0B7-0E9B8BBB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323155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of the queries produce a result of type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cs typeface="Consolas" panose="020B0609020204030204" pitchFamily="49" charset="0"/>
              </a:rPr>
              <a:t>So, your query does not HAVE to end with a select method.</a:t>
            </a:r>
          </a:p>
          <a:p>
            <a:r>
              <a:rPr lang="en-US" dirty="0"/>
              <a:t>So, you may use the result of one query as the source of another query e.g.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.Where(x =&gt; x &gt; 10)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//returns 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&lt;T&gt;, x is scoped locally, ok to reuse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.Select(x =&gt; x * x)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//returns 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 =&gt; x % 2);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//returns 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IGrouping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363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36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N.B. The last query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produces a result of type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IGrouping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so you will not be able to chain as you did before</a:t>
            </a:r>
          </a:p>
          <a:p>
            <a:pPr marL="360363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(Projections)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65385"/>
            <a:ext cx="9858497" cy="5076092"/>
          </a:xfrm>
        </p:spPr>
        <p:txBody>
          <a:bodyPr>
            <a:normAutofit/>
          </a:bodyPr>
          <a:lstStyle/>
          <a:p>
            <a:r>
              <a:rPr lang="en-US" dirty="0"/>
              <a:t>The select clause produces the results of the query</a:t>
            </a:r>
          </a:p>
          <a:p>
            <a:r>
              <a:rPr lang="en-US" dirty="0"/>
              <a:t>It specifies the shape or the type of each returned element</a:t>
            </a:r>
          </a:p>
          <a:p>
            <a:r>
              <a:rPr lang="en-US" dirty="0"/>
              <a:t>When the select clause produces something other than a copy or portion of the source element, the operation is called a projection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result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customer.Select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 =&gt; c);	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//selection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result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customer.Select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 =&gt;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c.Name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//project captures the name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result = customer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.Select(c =&gt; </a:t>
            </a:r>
            <a:r>
              <a:rPr lang="en-US" dirty="0">
                <a:solidFill>
                  <a:srgbClr val="0000FF"/>
                </a:solidFill>
                <a:latin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 Name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c.Name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Tel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c.Tel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});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//projection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result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numbers.Select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 =&gt; $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{x}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-&gt;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{x * x}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//projection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7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AD2A-77D0-2E43-B154-D10DEEE2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42900"/>
            <a:ext cx="10896600" cy="61722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1800" dirty="0">
              <a:solidFill>
                <a:srgbClr val="719DC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[] numbers = { 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[] digits = 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"zero"</a:t>
            </a:r>
            <a:r>
              <a:rPr lang="en-CA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"one"</a:t>
            </a:r>
            <a:r>
              <a:rPr lang="en-CA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"two"</a:t>
            </a:r>
            <a:r>
              <a:rPr lang="en-CA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"three"</a:t>
            </a:r>
            <a:r>
              <a:rPr lang="en-CA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"four"</a:t>
            </a:r>
            <a:r>
              <a:rPr lang="en-CA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"five"</a:t>
            </a:r>
            <a:r>
              <a:rPr lang="en-CA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"six"</a:t>
            </a:r>
            <a:r>
              <a:rPr lang="en-CA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"seven"</a:t>
            </a:r>
            <a:r>
              <a:rPr lang="en-CA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"eight"</a:t>
            </a:r>
            <a:r>
              <a:rPr lang="en-CA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"nine"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digitOddEvens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= numbers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.Select(n =&gt;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{ Digit = digits[n], Even = (n % 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sz="1800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)});          </a:t>
            </a: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d 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digitOddEvens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      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{          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 digit 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d.Digit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is 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{(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d.Even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 ? 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"even" 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"odd"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)}</a:t>
            </a:r>
            <a:r>
              <a:rPr lang="en-CA" sz="1800" dirty="0">
                <a:solidFill>
                  <a:srgbClr val="F7FF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);      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084A-88BB-1843-B1DA-1A10FE2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 (Filter)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B305-171B-CC45-9C3D-89DD9D23D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191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poem = 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"Mary had a little lamb its fleece was white as </a:t>
            </a:r>
            <a:r>
              <a:rPr lang="en-CA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snow"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containsA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=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poem.Where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(w =&gt;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w.Contains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dirty="0" err="1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CA" dirty="0" err="1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containsA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r1 = Enumeration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.Range(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.Where(x =&gt; x %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|| x %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.Select(x =&gt; $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{x}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F7FF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=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{x * </a:t>
            </a:r>
            <a:r>
              <a:rPr lang="en-CA" dirty="0">
                <a:solidFill>
                  <a:srgbClr val="8AE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9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B305-171B-CC45-9C3D-89DD9D23D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10910"/>
            <a:ext cx="11226051" cy="41835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[] digits =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"zero"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"one"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"two"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"three"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"four"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"five"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"six"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"seven"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"eight"</a:t>
            </a:r>
            <a:r>
              <a:rPr lang="en-CA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"nine"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shortDigits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digits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.Where((digit, index) 		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//this form of where gets the item as well as the index 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=&gt;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digit.Length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&lt; index); 	</a:t>
            </a:r>
            <a:endParaRPr lang="en-CA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								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"Short digits:"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d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shortDigits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word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{d}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shorter than its value."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36239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1071</TotalTime>
  <Words>1726</Words>
  <Application>Microsoft Office PowerPoint</Application>
  <PresentationFormat>Widescreen</PresentationFormat>
  <Paragraphs>169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Trebuchet MS</vt:lpstr>
      <vt:lpstr>Wingdings 3</vt:lpstr>
      <vt:lpstr>Facet</vt:lpstr>
      <vt:lpstr>linq – Method Syntax</vt:lpstr>
      <vt:lpstr>Agenda</vt:lpstr>
      <vt:lpstr>The execution model</vt:lpstr>
      <vt:lpstr>PowerPoint Presentation</vt:lpstr>
      <vt:lpstr>Chaining queries</vt:lpstr>
      <vt:lpstr>Selecting (Projections)</vt:lpstr>
      <vt:lpstr>PowerPoint Presentation</vt:lpstr>
      <vt:lpstr>Restriction (Filter)</vt:lpstr>
      <vt:lpstr>PowerPoint Presentation</vt:lpstr>
      <vt:lpstr>PowerPoint Presentation</vt:lpstr>
      <vt:lpstr>Ordering</vt:lpstr>
      <vt:lpstr>Grouping</vt:lpstr>
      <vt:lpstr>PowerPoint Presentation</vt:lpstr>
      <vt:lpstr>Using Enumerable class to generate data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II</dc:title>
  <dc:creator>Narendra Pershad</dc:creator>
  <cp:lastModifiedBy>Narendra Pershad</cp:lastModifiedBy>
  <cp:revision>26</cp:revision>
  <dcterms:created xsi:type="dcterms:W3CDTF">2021-11-16T03:20:29Z</dcterms:created>
  <dcterms:modified xsi:type="dcterms:W3CDTF">2021-11-29T02:34:32Z</dcterms:modified>
</cp:coreProperties>
</file>