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notesMasterIdLst>
    <p:notesMasterId r:id="rId20"/>
  </p:notesMasterIdLst>
  <p:sldIdLst>
    <p:sldId id="257" r:id="rId2"/>
    <p:sldId id="379" r:id="rId3"/>
    <p:sldId id="380" r:id="rId4"/>
    <p:sldId id="258" r:id="rId5"/>
    <p:sldId id="414" r:id="rId6"/>
    <p:sldId id="259" r:id="rId7"/>
    <p:sldId id="404" r:id="rId8"/>
    <p:sldId id="415" r:id="rId9"/>
    <p:sldId id="401" r:id="rId10"/>
    <p:sldId id="402" r:id="rId11"/>
    <p:sldId id="405" r:id="rId12"/>
    <p:sldId id="407" r:id="rId13"/>
    <p:sldId id="403" r:id="rId14"/>
    <p:sldId id="406" r:id="rId15"/>
    <p:sldId id="408" r:id="rId16"/>
    <p:sldId id="416" r:id="rId17"/>
    <p:sldId id="409" r:id="rId18"/>
    <p:sldId id="41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2" autoAdjust="0"/>
    <p:restoredTop sz="92362" autoAdjust="0"/>
  </p:normalViewPr>
  <p:slideViewPr>
    <p:cSldViewPr snapToGrid="0">
      <p:cViewPr varScale="1">
        <p:scale>
          <a:sx n="97" d="100"/>
          <a:sy n="97" d="100"/>
        </p:scale>
        <p:origin x="4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9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833FF-2B0D-4D8E-921E-A96E097A61E4}" type="datetimeFigureOut">
              <a:rPr lang="en-CA" smtClean="0"/>
              <a:t>2021-11-26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43997-4460-4F95-9ACE-948A6626B2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2853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replaces </a:t>
            </a:r>
            <a:r>
              <a:rPr lang="en-US" dirty="0" err="1"/>
              <a:t>sql</a:t>
            </a:r>
            <a:r>
              <a:rPr lang="en-US" dirty="0"/>
              <a:t> for DBMS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D96D2-8EAB-4BD1-A555-E720BE28B21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68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D96D2-8EAB-4BD1-A555-E720BE28B21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40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little fleece white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D96D2-8EAB-4BD1-A555-E720BE28B21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56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may change the order by the descending modifier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D96D2-8EAB-4BD1-A555-E720BE28B21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49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type of r2 is</a:t>
            </a:r>
          </a:p>
          <a:p>
            <a:r>
              <a:rPr lang="en-US" dirty="0" err="1"/>
              <a:t>IEnumerable</a:t>
            </a:r>
            <a:r>
              <a:rPr lang="en-US" dirty="0"/>
              <a:t>&lt;</a:t>
            </a:r>
            <a:r>
              <a:rPr lang="en-US" dirty="0" err="1"/>
              <a:t>IGrouping</a:t>
            </a:r>
            <a:r>
              <a:rPr lang="en-US" dirty="0"/>
              <a:t>&lt;int, string&gt;&gt;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D96D2-8EAB-4BD1-A555-E720BE28B21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21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Projection is when you create a new type in your select statement</a:t>
            </a:r>
          </a:p>
          <a:p>
            <a:r>
              <a:rPr lang="en-CA" dirty="0"/>
              <a:t>Original collection was int and the resulting collection is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43997-4460-4F95-9ACE-948A6626B20C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659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Cartesian join left and right joins are also possible -&gt; next video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D96D2-8EAB-4BD1-A555-E720BE28B21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58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D96D2-8EAB-4BD1-A555-E720BE28B21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592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will be covered in your next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D96D2-8EAB-4BD1-A555-E720BE28B21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93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2D73-5FC2-4773-A59B-1BA6A5A549DC}" type="datetimeFigureOut">
              <a:rPr lang="en-CA" smtClean="0"/>
              <a:t>2021-11-26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3155-D416-4EDE-9763-EA7D4A1ACD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1327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2D73-5FC2-4773-A59B-1BA6A5A549DC}" type="datetimeFigureOut">
              <a:rPr lang="en-CA" smtClean="0"/>
              <a:t>2021-11-26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3155-D416-4EDE-9763-EA7D4A1ACD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7172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2D73-5FC2-4773-A59B-1BA6A5A549DC}" type="datetimeFigureOut">
              <a:rPr lang="en-CA" smtClean="0"/>
              <a:t>2021-11-26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3155-D416-4EDE-9763-EA7D4A1ACDEB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2224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2D73-5FC2-4773-A59B-1BA6A5A549DC}" type="datetimeFigureOut">
              <a:rPr lang="en-CA" smtClean="0"/>
              <a:t>2021-11-26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3155-D416-4EDE-9763-EA7D4A1ACD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0273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2D73-5FC2-4773-A59B-1BA6A5A549DC}" type="datetimeFigureOut">
              <a:rPr lang="en-CA" smtClean="0"/>
              <a:t>2021-11-26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3155-D416-4EDE-9763-EA7D4A1ACDEB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5909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2D73-5FC2-4773-A59B-1BA6A5A549DC}" type="datetimeFigureOut">
              <a:rPr lang="en-CA" smtClean="0"/>
              <a:t>2021-11-26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3155-D416-4EDE-9763-EA7D4A1ACD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9123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2D73-5FC2-4773-A59B-1BA6A5A549DC}" type="datetimeFigureOut">
              <a:rPr lang="en-CA" smtClean="0"/>
              <a:t>2021-11-26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3155-D416-4EDE-9763-EA7D4A1ACD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5454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2D73-5FC2-4773-A59B-1BA6A5A549DC}" type="datetimeFigureOut">
              <a:rPr lang="en-CA" smtClean="0"/>
              <a:t>2021-11-26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3155-D416-4EDE-9763-EA7D4A1ACD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615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2D73-5FC2-4773-A59B-1BA6A5A549DC}" type="datetimeFigureOut">
              <a:rPr lang="en-CA" smtClean="0"/>
              <a:t>2021-11-26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3155-D416-4EDE-9763-EA7D4A1ACD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8686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2D73-5FC2-4773-A59B-1BA6A5A549DC}" type="datetimeFigureOut">
              <a:rPr lang="en-CA" smtClean="0"/>
              <a:t>2021-11-26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3155-D416-4EDE-9763-EA7D4A1ACD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2696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2D73-5FC2-4773-A59B-1BA6A5A549DC}" type="datetimeFigureOut">
              <a:rPr lang="en-CA" smtClean="0"/>
              <a:t>2021-11-26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3155-D416-4EDE-9763-EA7D4A1ACD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2090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2D73-5FC2-4773-A59B-1BA6A5A549DC}" type="datetimeFigureOut">
              <a:rPr lang="en-CA" smtClean="0"/>
              <a:t>2021-11-26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3155-D416-4EDE-9763-EA7D4A1ACD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2816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2D73-5FC2-4773-A59B-1BA6A5A549DC}" type="datetimeFigureOut">
              <a:rPr lang="en-CA" smtClean="0"/>
              <a:t>2021-11-26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3155-D416-4EDE-9763-EA7D4A1ACD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2681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2D73-5FC2-4773-A59B-1BA6A5A549DC}" type="datetimeFigureOut">
              <a:rPr lang="en-CA" smtClean="0"/>
              <a:t>2021-11-26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3155-D416-4EDE-9763-EA7D4A1ACD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0596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2D73-5FC2-4773-A59B-1BA6A5A549DC}" type="datetimeFigureOut">
              <a:rPr lang="en-CA" smtClean="0"/>
              <a:t>2021-11-26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3155-D416-4EDE-9763-EA7D4A1ACD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1279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2D73-5FC2-4773-A59B-1BA6A5A549DC}" type="datetimeFigureOut">
              <a:rPr lang="en-CA" smtClean="0"/>
              <a:t>2021-11-26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3155-D416-4EDE-9763-EA7D4A1ACD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466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82D73-5FC2-4773-A59B-1BA6A5A549DC}" type="datetimeFigureOut">
              <a:rPr lang="en-CA" smtClean="0"/>
              <a:t>2021-11-26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56B3155-D416-4EDE-9763-EA7D4A1ACD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2187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linq</a:t>
            </a:r>
            <a:r>
              <a:rPr lang="en-US" dirty="0"/>
              <a:t> – Query Syntax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Narendra Pershad</a:t>
            </a:r>
          </a:p>
          <a:p>
            <a:r>
              <a:rPr lang="en-US" sz="3200" dirty="0">
                <a:solidFill>
                  <a:schemeClr val="tx1"/>
                </a:solidFill>
              </a:rPr>
              <a:t>Programming II</a:t>
            </a:r>
          </a:p>
          <a:p>
            <a:r>
              <a:rPr lang="en-US" sz="3200" dirty="0">
                <a:solidFill>
                  <a:schemeClr val="tx1"/>
                </a:solidFill>
              </a:rPr>
              <a:t>Centennial College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4084A-88BB-1843-B1DA-1A10FE259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7B305-171B-CC45-9C3D-89DD9D23D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11294708" cy="388077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 poem = </a:t>
            </a:r>
            <a:r>
              <a:rPr lang="en-CA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"Mary had a little lamb its fleece was white as </a:t>
            </a:r>
            <a:r>
              <a:rPr lang="en-CA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snow"</a:t>
            </a:r>
            <a:r>
              <a:rPr lang="en-CA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.Split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 r1 =</a:t>
            </a:r>
            <a:r>
              <a:rPr lang="en-CA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			//it is more convenient to use var instead of specifying the type</a:t>
            </a:r>
            <a:b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 w 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 poem</a:t>
            </a:r>
            <a:b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CA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w.Length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 &gt; </a:t>
            </a:r>
            <a:r>
              <a:rPr lang="en-CA" sz="1800" dirty="0">
                <a:solidFill>
                  <a:srgbClr val="8AE2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b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 w;</a:t>
            </a:r>
          </a:p>
          <a:p>
            <a:pPr marL="0" indent="0">
              <a:lnSpc>
                <a:spcPct val="160000"/>
              </a:lnSpc>
              <a:buNone/>
            </a:pPr>
            <a:b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.Join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, r1));</a:t>
            </a:r>
          </a:p>
        </p:txBody>
      </p:sp>
    </p:spTree>
    <p:extLst>
      <p:ext uri="{BB962C8B-B14F-4D97-AF65-F5344CB8AC3E}">
        <p14:creationId xmlns:p14="http://schemas.microsoft.com/office/powerpoint/2010/main" val="2110200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5C26B-6358-1547-A4A0-29E192271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5C62-9FE3-FD4E-9488-41A11B120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r1 =</a:t>
            </a:r>
            <a:b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w 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poem</a:t>
            </a:r>
            <a:b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w.Length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&gt; </a:t>
            </a:r>
            <a:r>
              <a:rPr lang="en-CA" dirty="0">
                <a:solidFill>
                  <a:srgbClr val="8AE2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b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en-CA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orberby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w</a:t>
            </a:r>
            <a:r>
              <a:rPr lang="en-CA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	//specifying the order of the item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w;</a:t>
            </a:r>
          </a:p>
          <a:p>
            <a:pPr marL="0" indent="0">
              <a:lnSpc>
                <a:spcPct val="170000"/>
              </a:lnSpc>
              <a:buNone/>
            </a:pPr>
            <a:b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.Join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, r1));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698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5C62-9FE3-FD4E-9488-41A11B120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68595"/>
            <a:ext cx="9302408" cy="5372768"/>
          </a:xfrm>
        </p:spPr>
        <p:txBody>
          <a:bodyPr>
            <a:norm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r1 =</a:t>
            </a:r>
            <a:b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w 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poem</a:t>
            </a:r>
            <a:b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w.Length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&gt; </a:t>
            </a: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b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en-CA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orberby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w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descending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w;</a:t>
            </a:r>
          </a:p>
          <a:p>
            <a:pPr marL="0" indent="0">
              <a:lnSpc>
                <a:spcPct val="170000"/>
              </a:lnSpc>
              <a:buNone/>
            </a:pPr>
            <a:endParaRPr lang="en-CA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r1 =</a:t>
            </a:r>
            <a:b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w 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poem</a:t>
            </a:r>
            <a:b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en-CA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orberby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w.Length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, w			</a:t>
            </a: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//alphabetic with the same word length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w;</a:t>
            </a:r>
          </a:p>
        </p:txBody>
      </p:sp>
    </p:spTree>
    <p:extLst>
      <p:ext uri="{BB962C8B-B14F-4D97-AF65-F5344CB8AC3E}">
        <p14:creationId xmlns:p14="http://schemas.microsoft.com/office/powerpoint/2010/main" val="3002227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55397-D929-FD4E-B6D9-97222174A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4A188-C01B-3244-8C2E-BC5D56297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71651"/>
            <a:ext cx="8596668" cy="426971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r2 =					</a:t>
            </a:r>
            <a:r>
              <a:rPr lang="en-CA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//a collection of groups</a:t>
            </a:r>
            <a:b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w 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poem</a:t>
            </a:r>
            <a:b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w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w.Length</a:t>
            </a:r>
            <a:r>
              <a:rPr lang="en-CA" dirty="0">
                <a:solidFill>
                  <a:srgbClr val="719D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word_groups</a:t>
            </a:r>
            <a:b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word_groups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buNone/>
            </a:pPr>
            <a:b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grp 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r2) </a:t>
            </a:r>
            <a:r>
              <a:rPr lang="en-CA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//each group has a key and a count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CA" dirty="0" err="1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800" dirty="0">
                <a:solidFill>
                  <a:srgbClr val="A31515"/>
                </a:solidFill>
                <a:latin typeface="Consolas" panose="020B0609020204030204" pitchFamily="49" charset="0"/>
              </a:rPr>
              <a:t>$"key: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grp.Key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CA" sz="1800" dirty="0">
                <a:solidFill>
                  <a:srgbClr val="A31515"/>
                </a:solidFill>
                <a:latin typeface="Consolas" panose="020B0609020204030204" pitchFamily="49" charset="0"/>
              </a:rPr>
              <a:t> count: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grp.Count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()}</a:t>
            </a:r>
            <a:r>
              <a:rPr lang="en-CA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CA" dirty="0" err="1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800" dirty="0">
                <a:solidFill>
                  <a:srgbClr val="A31515"/>
                </a:solidFill>
                <a:latin typeface="Consolas" panose="020B0609020204030204" pitchFamily="49" charset="0"/>
              </a:rPr>
              <a:t>$"group: 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{(</a:t>
            </a:r>
            <a:r>
              <a:rPr lang="en-CA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.Join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8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, grp))}</a:t>
            </a:r>
            <a:r>
              <a:rPr lang="en-CA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13517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9E0DA-AF99-C447-A7E5-E9F089C43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BB1A7-8C86-6447-AAD9-C292BD750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[] 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= { </a:t>
            </a:r>
            <a:r>
              <a:rPr lang="en-CA" dirty="0">
                <a:solidFill>
                  <a:srgbClr val="8AE2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CA" dirty="0">
                <a:solidFill>
                  <a:srgbClr val="8AE2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CA" dirty="0">
                <a:solidFill>
                  <a:srgbClr val="8AE2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CA" dirty="0">
                <a:solidFill>
                  <a:srgbClr val="8AE2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CA" dirty="0">
                <a:solidFill>
                  <a:srgbClr val="8AE2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CA" dirty="0">
                <a:solidFill>
                  <a:srgbClr val="8AE2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};</a:t>
            </a:r>
            <a:b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r1 = 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from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x 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$"</a:t>
            </a: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{x} 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</a:rPr>
              <a:t>* 12 =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{x * </a:t>
            </a:r>
            <a:r>
              <a:rPr lang="en-CA" dirty="0">
                <a:solidFill>
                  <a:srgbClr val="8AE2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CA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//type of item is int and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CA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				//a string being captured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60000"/>
              </a:lnSpc>
              <a:buNone/>
            </a:pPr>
            <a:b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.Join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, r1));</a:t>
            </a:r>
          </a:p>
        </p:txBody>
      </p:sp>
    </p:spTree>
    <p:extLst>
      <p:ext uri="{BB962C8B-B14F-4D97-AF65-F5344CB8AC3E}">
        <p14:creationId xmlns:p14="http://schemas.microsoft.com/office/powerpoint/2010/main" val="501204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ABC6E-53A5-3D46-B565-EFF2690EC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B4167-B54B-E244-9545-87FBA9E73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CA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lang="en-CA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 int</a:t>
            </a: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[] { </a:t>
            </a:r>
            <a:r>
              <a:rPr lang="en-CA" sz="2400" dirty="0">
                <a:solidFill>
                  <a:srgbClr val="719D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CA" sz="2400" dirty="0">
                <a:solidFill>
                  <a:srgbClr val="719D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CA" sz="2400" dirty="0">
                <a:solidFill>
                  <a:srgbClr val="719D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 };</a:t>
            </a:r>
          </a:p>
          <a:p>
            <a:pPr marL="0" indent="0">
              <a:buNone/>
            </a:pPr>
            <a:b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[] letters = </a:t>
            </a:r>
            <a:r>
              <a:rPr lang="en-CA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 B </a:t>
            </a:r>
            <a:r>
              <a:rPr lang="en-CA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C"</a:t>
            </a:r>
            <a:r>
              <a:rPr lang="en-CA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.Split</a:t>
            </a: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b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 r1 = </a:t>
            </a:r>
          </a:p>
          <a:p>
            <a:pPr marL="0" indent="0">
              <a:buNone/>
            </a:pP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 a </a:t>
            </a:r>
            <a:r>
              <a:rPr lang="en-CA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CA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 b </a:t>
            </a:r>
            <a:r>
              <a:rPr lang="en-CA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 letters </a:t>
            </a:r>
          </a:p>
          <a:p>
            <a:pPr marL="0" indent="0">
              <a:buNone/>
            </a:pP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 a + </a:t>
            </a:r>
            <a:r>
              <a:rPr lang="en-CA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 "</a:t>
            </a: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 + b;</a:t>
            </a:r>
            <a:b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CA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24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CA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CA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.Join</a:t>
            </a: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"</a:t>
            </a: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, r1));</a:t>
            </a:r>
          </a:p>
          <a:p>
            <a:pPr marL="0" indent="0">
              <a:buNone/>
            </a:pP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602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ABC6E-53A5-3D46-B565-EFF2690EC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B4167-B54B-E244-9545-87FBA9E73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[] letters = </a:t>
            </a:r>
            <a:r>
              <a:rPr lang="en-CA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 B </a:t>
            </a:r>
            <a:r>
              <a:rPr lang="en-CA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C"</a:t>
            </a:r>
            <a:r>
              <a:rPr lang="en-CA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.Split</a:t>
            </a: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b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 r1 = </a:t>
            </a:r>
          </a:p>
          <a:p>
            <a:pPr marL="0" indent="0">
              <a:buNone/>
            </a:pP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 a </a:t>
            </a:r>
            <a:r>
              <a:rPr lang="en-CA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 letters </a:t>
            </a:r>
            <a:r>
              <a:rPr lang="en-CA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</a:t>
            </a: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 a </a:t>
            </a:r>
            <a:r>
              <a:rPr lang="en-CA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descending</a:t>
            </a: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 b </a:t>
            </a:r>
            <a:r>
              <a:rPr lang="en-CA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 letters </a:t>
            </a:r>
          </a:p>
          <a:p>
            <a:pPr marL="0" indent="0">
              <a:buNone/>
            </a:pPr>
            <a:r>
              <a:rPr lang="en-CA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from</a:t>
            </a: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 c </a:t>
            </a:r>
            <a:r>
              <a:rPr lang="en-CA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 letters </a:t>
            </a:r>
          </a:p>
          <a:p>
            <a:pPr marL="0" indent="0">
              <a:buNone/>
            </a:pP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 a + </a:t>
            </a:r>
            <a:r>
              <a:rPr lang="en-CA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 "</a:t>
            </a: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 + b + </a:t>
            </a:r>
            <a:r>
              <a:rPr lang="en-CA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 "</a:t>
            </a: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 + c;</a:t>
            </a:r>
            <a:b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CA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24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CA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CA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.Join</a:t>
            </a: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"</a:t>
            </a: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, r1));</a:t>
            </a:r>
          </a:p>
        </p:txBody>
      </p:sp>
    </p:spTree>
    <p:extLst>
      <p:ext uri="{BB962C8B-B14F-4D97-AF65-F5344CB8AC3E}">
        <p14:creationId xmlns:p14="http://schemas.microsoft.com/office/powerpoint/2010/main" val="2035347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80728-27C6-244E-9F34-1A21FCBFD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C03C3-01E8-BD47-A0B7-0E9B8BBBD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the queries produce a result of type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/>
              <a:t>So you may use the result of one query as the source of another query e.g.</a:t>
            </a:r>
          </a:p>
          <a:p>
            <a:pPr marL="0" indent="0">
              <a:buNone/>
            </a:pPr>
            <a:endParaRPr lang="en-US" dirty="0"/>
          </a:p>
          <a:p>
            <a:pPr marL="360363" indent="0">
              <a:buNone/>
            </a:pPr>
            <a:r>
              <a:rPr lang="en-US" dirty="0" err="1">
                <a:solidFill>
                  <a:srgbClr val="719D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0363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.Where(x =&gt; x &gt; </a:t>
            </a:r>
            <a:r>
              <a:rPr lang="en-US" dirty="0">
                <a:solidFill>
                  <a:srgbClr val="8AE2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360363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.Select(x =&gt; x * x)</a:t>
            </a:r>
          </a:p>
          <a:p>
            <a:pPr marL="360363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GroupBy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(x =&gt; x % </a:t>
            </a:r>
            <a:r>
              <a:rPr lang="en-US" dirty="0">
                <a:solidFill>
                  <a:srgbClr val="8AE2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49474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A5CCA-38DD-B145-AFD4-206C40383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DD63A-1E69-EF48-9D4E-547D28CBD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the proceeding examples uses collections of native types (int and string) as the query source.</a:t>
            </a:r>
          </a:p>
          <a:p>
            <a:r>
              <a:rPr lang="en-US" dirty="0"/>
              <a:t>The real strength of </a:t>
            </a:r>
            <a:r>
              <a:rPr lang="en-US" dirty="0" err="1"/>
              <a:t>linq</a:t>
            </a:r>
            <a:r>
              <a:rPr lang="en-US" dirty="0"/>
              <a:t> lies in the way you are able to access the parts of the underlying object to apply the </a:t>
            </a:r>
            <a:r>
              <a:rPr lang="en-US" dirty="0" err="1"/>
              <a:t>linq</a:t>
            </a:r>
            <a:r>
              <a:rPr lang="en-US" dirty="0"/>
              <a:t> operators</a:t>
            </a:r>
          </a:p>
          <a:p>
            <a:r>
              <a:rPr lang="en-US" dirty="0"/>
              <a:t>A query does not change the input sequence; instead it returns a new sequence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281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FACD6-B9A7-4FE8-A1A3-7AD8D43A0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5012D-2638-4A9D-BA03-FEA00353B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is </a:t>
            </a:r>
            <a:r>
              <a:rPr lang="en-US" dirty="0" err="1"/>
              <a:t>Linq</a:t>
            </a:r>
            <a:r>
              <a:rPr lang="en-US" dirty="0"/>
              <a:t>?</a:t>
            </a:r>
          </a:p>
          <a:p>
            <a:r>
              <a:rPr lang="en-US" dirty="0"/>
              <a:t>Why is it useful?</a:t>
            </a:r>
          </a:p>
          <a:p>
            <a:r>
              <a:rPr lang="en-US" dirty="0" err="1"/>
              <a:t>Linq</a:t>
            </a:r>
            <a:r>
              <a:rPr lang="en-US" dirty="0"/>
              <a:t> vs Procedure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/>
              <a:t> keyword</a:t>
            </a:r>
          </a:p>
          <a:p>
            <a:r>
              <a:rPr lang="en-US" dirty="0"/>
              <a:t>Query Syntax</a:t>
            </a:r>
          </a:p>
          <a:p>
            <a:pPr lvl="1"/>
            <a:r>
              <a:rPr lang="en-US" dirty="0"/>
              <a:t>Filter </a:t>
            </a:r>
          </a:p>
          <a:p>
            <a:pPr lvl="1"/>
            <a:r>
              <a:rPr lang="en-US" dirty="0"/>
              <a:t>Order </a:t>
            </a:r>
          </a:p>
          <a:p>
            <a:pPr lvl="1"/>
            <a:r>
              <a:rPr lang="en-US" dirty="0"/>
              <a:t>Grouping </a:t>
            </a:r>
          </a:p>
          <a:p>
            <a:pPr lvl="1"/>
            <a:r>
              <a:rPr lang="en-US" dirty="0"/>
              <a:t>Project </a:t>
            </a:r>
          </a:p>
          <a:p>
            <a:pPr lvl="1"/>
            <a:r>
              <a:rPr lang="en-US" dirty="0"/>
              <a:t>Joins</a:t>
            </a:r>
          </a:p>
          <a:p>
            <a:r>
              <a:rPr lang="en-US" dirty="0"/>
              <a:t>Method Syntax (covered in next class)</a:t>
            </a:r>
          </a:p>
        </p:txBody>
      </p:sp>
    </p:spTree>
    <p:extLst>
      <p:ext uri="{BB962C8B-B14F-4D97-AF65-F5344CB8AC3E}">
        <p14:creationId xmlns:p14="http://schemas.microsoft.com/office/powerpoint/2010/main" val="1642637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LINQ?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Language Integrated Query</a:t>
            </a:r>
          </a:p>
          <a:p>
            <a:r>
              <a:rPr lang="en-US" dirty="0"/>
              <a:t>Introduced in .NET3.5</a:t>
            </a:r>
          </a:p>
          <a:p>
            <a:r>
              <a:rPr lang="en-US" dirty="0"/>
              <a:t>Both C# and VB have LINQ capabilities. </a:t>
            </a:r>
          </a:p>
          <a:p>
            <a:r>
              <a:rPr lang="en-US" dirty="0"/>
              <a:t>Used for querying data such as relational, XML, and even objects. </a:t>
            </a:r>
          </a:p>
          <a:p>
            <a:r>
              <a:rPr lang="en-US" dirty="0"/>
              <a:t>Another way to describe LINQ is that it is programming language syntax that is used to query data.</a:t>
            </a:r>
          </a:p>
        </p:txBody>
      </p:sp>
    </p:spTree>
    <p:extLst>
      <p:ext uri="{BB962C8B-B14F-4D97-AF65-F5344CB8AC3E}">
        <p14:creationId xmlns:p14="http://schemas.microsoft.com/office/powerpoint/2010/main" val="2422139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it useful?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Offers syntax highlighting that proves helpful to find out mistakes during design time.</a:t>
            </a:r>
          </a:p>
          <a:p>
            <a:r>
              <a:rPr lang="en-US" dirty="0"/>
              <a:t>Offers IntelliSense which means writing more accurate queries easily.</a:t>
            </a:r>
          </a:p>
          <a:p>
            <a:r>
              <a:rPr lang="en-US" dirty="0"/>
              <a:t>Writing codes is faster in LINQ and thus development time also gets reduced significantly.</a:t>
            </a:r>
          </a:p>
          <a:p>
            <a:r>
              <a:rPr lang="en-US" dirty="0"/>
              <a:t>Makes easy debugging due to its integration in the C# language.</a:t>
            </a:r>
          </a:p>
          <a:p>
            <a:r>
              <a:rPr lang="en-US" dirty="0"/>
              <a:t>Viewing relationship between two tables is easy with LINQ due to its hierarchical feature and this enables composing queries joining multiple tables in less time.</a:t>
            </a:r>
          </a:p>
        </p:txBody>
      </p:sp>
    </p:spTree>
    <p:extLst>
      <p:ext uri="{BB962C8B-B14F-4D97-AF65-F5344CB8AC3E}">
        <p14:creationId xmlns:p14="http://schemas.microsoft.com/office/powerpoint/2010/main" val="2509432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it useful?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Allows usage of a single LINQ syntax while querying many diverse data sources and this is mainly because of its unitive foundation.</a:t>
            </a:r>
          </a:p>
          <a:p>
            <a:r>
              <a:rPr lang="en-US" dirty="0"/>
              <a:t>Is extensible that means it is possible to use knowledge of LINQ to querying new data source types.</a:t>
            </a:r>
          </a:p>
          <a:p>
            <a:r>
              <a:rPr lang="en-US" dirty="0"/>
              <a:t>Offers the facility of joining several data sources in a single query as well as breaking complex problems into a set of short queries easy to debug.</a:t>
            </a:r>
          </a:p>
          <a:p>
            <a:r>
              <a:rPr lang="en-US" dirty="0"/>
              <a:t>Offers easy transformation for conversion of one data type to another like transforming SQL data to XML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292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Linq</a:t>
            </a:r>
            <a:r>
              <a:rPr lang="en-US" dirty="0"/>
              <a:t> vs Stored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Stored procedures are much faster than a LINQ query as they follow an expected execution plan.</a:t>
            </a:r>
          </a:p>
          <a:p>
            <a:r>
              <a:rPr lang="en-US" dirty="0"/>
              <a:t>It is easy to avoid run-time errors while executing a LINQ query than in comparison to a stored procedure as the former has Visual Studio’s </a:t>
            </a:r>
            <a:r>
              <a:rPr lang="en-US" dirty="0" err="1"/>
              <a:t>Intellisense</a:t>
            </a:r>
            <a:r>
              <a:rPr lang="en-US" dirty="0"/>
              <a:t> support as well as full-type checking during compile-time.</a:t>
            </a:r>
          </a:p>
          <a:p>
            <a:r>
              <a:rPr lang="en-US" dirty="0"/>
              <a:t>LINQ allows debugging by making use of .NET debugger which is not in case of stored procedures.</a:t>
            </a:r>
          </a:p>
          <a:p>
            <a:r>
              <a:rPr lang="en-US" dirty="0"/>
              <a:t>LINQ offers support for multiple databases in contrast to stored procedures, where it is essential to re-write the code for diverse types of databases.</a:t>
            </a:r>
          </a:p>
          <a:p>
            <a:r>
              <a:rPr lang="en-US" dirty="0"/>
              <a:t>Deployment of LINQ based solution is easy and simple in comparison to deployment of a set of stored procedures.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924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9E0DA-AF99-C447-A7E5-E9F089C43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Syntax: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BB1A7-8C86-6447-AAD9-C292BD750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10276612" cy="3880773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[] 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= { </a:t>
            </a:r>
            <a:r>
              <a:rPr lang="en-CA" dirty="0">
                <a:solidFill>
                  <a:srgbClr val="8AE2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CA" dirty="0">
                <a:solidFill>
                  <a:srgbClr val="8AE2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CA" dirty="0">
                <a:solidFill>
                  <a:srgbClr val="8AE2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CA" dirty="0">
                <a:solidFill>
                  <a:srgbClr val="8AE2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CA" dirty="0">
                <a:solidFill>
                  <a:srgbClr val="8AE2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CA" dirty="0">
                <a:solidFill>
                  <a:srgbClr val="8AE2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};</a:t>
            </a:r>
            <a:b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dirty="0" err="1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&gt; result = 		</a:t>
            </a:r>
            <a:r>
              <a:rPr lang="en-CA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 is an </a:t>
            </a:r>
            <a:r>
              <a:rPr lang="en-CA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CA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&lt;int&gt;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from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x 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CA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//the variable x will assume the value of each item in </a:t>
            </a:r>
            <a:r>
              <a:rPr lang="en-CA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endParaRPr lang="en-CA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x;				</a:t>
            </a:r>
            <a:r>
              <a:rPr lang="en-CA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//the item is being captured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CA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	//the lines are just for visual purposes</a:t>
            </a:r>
            <a:endParaRPr lang="en-CA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CA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.Join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, result));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2 3 5 7 11 13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641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9E0DA-AF99-C447-A7E5-E9F089C43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BB1A7-8C86-6447-AAD9-C292BD750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CA" dirty="0" err="1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&gt; result = 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from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x 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CA" dirty="0">
                <a:solidFill>
                  <a:srgbClr val="8AE2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* x;</a:t>
            </a:r>
            <a:r>
              <a:rPr lang="en-CA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	//twice the value of the item is captured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60000"/>
              </a:lnSpc>
              <a:buNone/>
            </a:pPr>
            <a:b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.Join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, result));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4 6 10 14 22 26</a:t>
            </a:r>
          </a:p>
        </p:txBody>
      </p:sp>
    </p:spTree>
    <p:extLst>
      <p:ext uri="{BB962C8B-B14F-4D97-AF65-F5344CB8AC3E}">
        <p14:creationId xmlns:p14="http://schemas.microsoft.com/office/powerpoint/2010/main" val="2696966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9E0DA-AF99-C447-A7E5-E9F089C43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BB1A7-8C86-6447-AAD9-C292BD750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CA" dirty="0" err="1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&gt; result = 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from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x 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x &lt; </a:t>
            </a:r>
            <a:r>
              <a:rPr lang="en-CA" dirty="0">
                <a:solidFill>
                  <a:srgbClr val="8AE2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CA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//condition is imposed on the item</a:t>
            </a:r>
            <a:b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x;</a:t>
            </a:r>
          </a:p>
          <a:p>
            <a:pPr marL="0" indent="0">
              <a:lnSpc>
                <a:spcPct val="160000"/>
              </a:lnSpc>
              <a:buNone/>
            </a:pPr>
            <a:b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.Join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, result));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2 3 5 7 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3483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838</TotalTime>
  <Words>1260</Words>
  <Application>Microsoft Office PowerPoint</Application>
  <PresentationFormat>Widescreen</PresentationFormat>
  <Paragraphs>130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Consolas</vt:lpstr>
      <vt:lpstr>Trebuchet MS</vt:lpstr>
      <vt:lpstr>Wingdings 3</vt:lpstr>
      <vt:lpstr>Facet</vt:lpstr>
      <vt:lpstr>linq – Query Syntax</vt:lpstr>
      <vt:lpstr>Agenda</vt:lpstr>
      <vt:lpstr>What is LINQ?</vt:lpstr>
      <vt:lpstr>Why is it useful?</vt:lpstr>
      <vt:lpstr>Why is it useful?</vt:lpstr>
      <vt:lpstr>Linq vs Stored Procedure</vt:lpstr>
      <vt:lpstr>Query Syntax: Selection</vt:lpstr>
      <vt:lpstr>Selection</vt:lpstr>
      <vt:lpstr>Filter</vt:lpstr>
      <vt:lpstr>Filter</vt:lpstr>
      <vt:lpstr>Ordering</vt:lpstr>
      <vt:lpstr>PowerPoint Presentation</vt:lpstr>
      <vt:lpstr>Grouping</vt:lpstr>
      <vt:lpstr>Projection</vt:lpstr>
      <vt:lpstr>Join</vt:lpstr>
      <vt:lpstr>Join</vt:lpstr>
      <vt:lpstr>Method Syntax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II</dc:title>
  <dc:creator>Narendra Pershad</dc:creator>
  <cp:lastModifiedBy>Narendra Pershad</cp:lastModifiedBy>
  <cp:revision>14</cp:revision>
  <dcterms:created xsi:type="dcterms:W3CDTF">2021-11-16T03:20:29Z</dcterms:created>
  <dcterms:modified xsi:type="dcterms:W3CDTF">2021-11-26T23:52:32Z</dcterms:modified>
</cp:coreProperties>
</file>