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61" r:id="rId4"/>
    <p:sldId id="258" r:id="rId5"/>
    <p:sldId id="285" r:id="rId6"/>
    <p:sldId id="284" r:id="rId7"/>
    <p:sldId id="279" r:id="rId8"/>
    <p:sldId id="278" r:id="rId9"/>
    <p:sldId id="282" r:id="rId10"/>
    <p:sldId id="283" r:id="rId11"/>
    <p:sldId id="270" r:id="rId12"/>
    <p:sldId id="286" r:id="rId13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FBFBF"/>
    <a:srgbClr val="EBB105"/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7" autoAdjust="0"/>
    <p:restoredTop sz="81215" autoAdjust="0"/>
  </p:normalViewPr>
  <p:slideViewPr>
    <p:cSldViewPr>
      <p:cViewPr varScale="1">
        <p:scale>
          <a:sx n="82" d="100"/>
          <a:sy n="82" d="100"/>
        </p:scale>
        <p:origin x="1458" y="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 Fields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3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6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/>
              <a:t>f1</a:t>
            </a:r>
            <a:r>
              <a:rPr lang="en-CA" sz="1000" baseline="0" dirty="0"/>
              <a:t> refers to an object of type Foo, it is called an object reference or simply an object</a:t>
            </a:r>
          </a:p>
          <a:p>
            <a:r>
              <a:rPr lang="en-CA" sz="1000" baseline="0" dirty="0"/>
              <a:t>The new operator is also used in inheritance to hide a member in the base class</a:t>
            </a:r>
          </a:p>
          <a:p>
            <a:r>
              <a:rPr lang="en-CA" sz="1000" baseline="0" dirty="0"/>
              <a:t>If the new operator fails to allocate memory, then an </a:t>
            </a:r>
            <a:r>
              <a:rPr lang="en-CA" sz="1000" baseline="0" dirty="0" err="1"/>
              <a:t>OutOfMemoryException</a:t>
            </a:r>
            <a:r>
              <a:rPr lang="en-CA" sz="1000" baseline="0" dirty="0"/>
              <a:t> is thrown</a:t>
            </a:r>
          </a:p>
          <a:p>
            <a:endParaRPr lang="en-CA" sz="1000" baseline="0" dirty="0"/>
          </a:p>
          <a:p>
            <a:r>
              <a:rPr lang="en-CA" sz="1000" baseline="0" dirty="0"/>
              <a:t>The this keyword is refers to the current instance of the class i.e. the object</a:t>
            </a:r>
          </a:p>
          <a:p>
            <a:r>
              <a:rPr lang="en-CA" sz="1000" baseline="0" dirty="0"/>
              <a:t>Also useful in resolution </a:t>
            </a:r>
            <a:r>
              <a:rPr lang="en-CA" sz="1000" baseline="0"/>
              <a:t>of names</a:t>
            </a:r>
            <a:endParaRPr lang="en-CA" sz="10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55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88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6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06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readonly</a:t>
            </a:r>
            <a:r>
              <a:rPr lang="en-CA" dirty="0"/>
              <a:t> modifier completely remove write access after initialization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/>
              <a:t>const</a:t>
            </a:r>
            <a:r>
              <a:rPr lang="en-CA" dirty="0"/>
              <a:t> key is even more restrictive, it must be set at declaration!!!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45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2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1C27-A066-4763-A0C8-88D2C09196D9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B083-8EE1-4D2D-A6BC-24EE446288D5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53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352-0FA7-4461-9BC5-DBC22D2A90C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00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CDCF-B447-43CC-8BF8-131F28ED40D2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1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87F5-119B-4652-A4CE-009451AAC396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316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183-E718-4D8E-B0ED-5F07D041FBEE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24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9BE4-DBDB-4BD9-B1C9-85DF6990AD66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74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3078-EF4F-458B-8FC9-33EBE966DF6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3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8681-C56B-46F3-83D7-D2FEBB8D55B7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0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D1F-A4F3-48BF-9211-DE96EF12804A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3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CB0-B0FE-4B4F-A535-411CD19C102C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80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F56C-248B-44AE-BCA9-EC0018E62848}" type="datetime1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30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514D-6200-41AB-ADC5-CFAD15092EB0}" type="datetime1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7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1605-41CE-4FAC-934D-B0B4B8A9D6EE}" type="datetime1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0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AB0-EC9D-4027-86A1-897591105791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73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5D85-87D8-4E60-A050-6557B520FC69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Lecture02a - Fields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0F58-3CCD-46F8-840E-83C2BF753F00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Lecture02a -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0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0648"/>
            <a:ext cx="9955170" cy="6408712"/>
          </a:xfrm>
        </p:spPr>
        <p:txBody>
          <a:bodyPr>
            <a:normAutofit/>
          </a:bodyPr>
          <a:lstStyle/>
          <a:p>
            <a:r>
              <a:rPr lang="en-CA" dirty="0" err="1"/>
              <a:t>Readonly</a:t>
            </a:r>
            <a:r>
              <a:rPr lang="en-CA" dirty="0"/>
              <a:t> fields can only be assigned at initialization or in constructor </a:t>
            </a:r>
          </a:p>
          <a:p>
            <a:pPr marL="0" lvl="1" indent="0">
              <a:buNone/>
            </a:pPr>
            <a:endParaRPr lang="en-CA" dirty="0">
              <a:solidFill>
                <a:srgbClr val="6992C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can be initialise at declaration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b = 20;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//b can also be set in the constructor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3538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public field c is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cannot be set here</a:t>
            </a:r>
          </a:p>
          <a:p>
            <a:pPr marL="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fields can only be set once in their life – in the constructor</a:t>
            </a:r>
          </a:p>
          <a:p>
            <a:pPr marL="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8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1"/>
            <a:ext cx="8875050" cy="47726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Each object has its own copy of all non-static field members</a:t>
            </a:r>
          </a:p>
          <a:p>
            <a:endParaRPr lang="en-CA" dirty="0"/>
          </a:p>
          <a:p>
            <a:pPr marL="363538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age;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program = 3409; }</a:t>
            </a:r>
          </a:p>
          <a:p>
            <a:pPr marL="363538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p1 =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p1.age = 19;</a:t>
            </a:r>
          </a:p>
          <a:p>
            <a:pPr marL="363538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p2 =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p2.age = 21;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The instance field age will have different values for p1 and p2</a:t>
            </a: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The class field program will have the same value for p1 and p2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C3C7-D084-8F40-A82D-F82367AD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1850-369B-D548-859C-2EC7E045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 are variable declared at class level. i.e. not </a:t>
            </a:r>
            <a:r>
              <a:rPr lang="en-US"/>
              <a:t>declared inside of a method.</a:t>
            </a:r>
            <a:endParaRPr lang="en-US" dirty="0"/>
          </a:p>
          <a:p>
            <a:r>
              <a:rPr lang="en-US" dirty="0"/>
              <a:t>Are normally decorated with the private keyword.</a:t>
            </a:r>
          </a:p>
          <a:p>
            <a:r>
              <a:rPr lang="en-US" dirty="0"/>
              <a:t>Before object is created all fields are initialized with the value provided. </a:t>
            </a:r>
          </a:p>
          <a:p>
            <a:pPr lvl="1"/>
            <a:r>
              <a:rPr lang="en-US" dirty="0"/>
              <a:t>If no value is given, it is initialized to its default value depending on the type.</a:t>
            </a:r>
          </a:p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modifier constraints assignment to constructor or at declaration.</a:t>
            </a:r>
          </a:p>
          <a:p>
            <a:r>
              <a:rPr lang="en-US" dirty="0"/>
              <a:t>The static keyword denoted ownership.</a:t>
            </a:r>
          </a:p>
          <a:p>
            <a:pPr lvl="1"/>
            <a:r>
              <a:rPr lang="en-US" dirty="0"/>
              <a:t>Static means belonging to class – class members (i.e. all objects will share the same variable)</a:t>
            </a:r>
          </a:p>
          <a:p>
            <a:pPr lvl="1"/>
            <a:r>
              <a:rPr lang="en-US" dirty="0"/>
              <a:t>Absence of static means belonging to object – instance members (i.e. each object will have it own copy of the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fields?</a:t>
            </a:r>
          </a:p>
          <a:p>
            <a:r>
              <a:rPr lang="en-CA" dirty="0"/>
              <a:t>What are fields used for?</a:t>
            </a:r>
          </a:p>
          <a:p>
            <a:r>
              <a:rPr lang="en-CA" dirty="0"/>
              <a:t>How to declare fields?</a:t>
            </a:r>
          </a:p>
          <a:p>
            <a:r>
              <a:rPr lang="en-CA" dirty="0"/>
              <a:t>When it is initialized?</a:t>
            </a:r>
          </a:p>
          <a:p>
            <a:r>
              <a:rPr lang="en-CA" dirty="0"/>
              <a:t>How to use fields?</a:t>
            </a:r>
          </a:p>
        </p:txBody>
      </p:sp>
    </p:spTree>
    <p:extLst>
      <p:ext uri="{BB962C8B-B14F-4D97-AF65-F5344CB8AC3E}">
        <p14:creationId xmlns:p14="http://schemas.microsoft.com/office/powerpoint/2010/main" val="38737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So far we have looked at the following categories of members:</a:t>
            </a:r>
          </a:p>
          <a:p>
            <a:pPr lvl="1"/>
            <a:r>
              <a:rPr lang="en-CA" dirty="0"/>
              <a:t>Field</a:t>
            </a:r>
          </a:p>
          <a:p>
            <a:pPr lvl="1"/>
            <a:r>
              <a:rPr lang="en-CA" strike="sngStrike" dirty="0"/>
              <a:t>Constructor</a:t>
            </a:r>
          </a:p>
          <a:p>
            <a:pPr lvl="1"/>
            <a:r>
              <a:rPr lang="en-CA" strike="sngStrike" dirty="0"/>
              <a:t>Method</a:t>
            </a:r>
          </a:p>
          <a:p>
            <a:r>
              <a:rPr lang="en-CA" dirty="0"/>
              <a:t>Members of a class are accessed with the dot operator</a:t>
            </a:r>
          </a:p>
          <a:p>
            <a:r>
              <a:rPr lang="en-CA" dirty="0"/>
              <a:t>You may control access to members via </a:t>
            </a:r>
            <a:r>
              <a:rPr lang="en-CA" b="1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/>
              <a:t>, </a:t>
            </a:r>
            <a:r>
              <a:rPr lang="en-CA" b="1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CA" dirty="0"/>
              <a:t> and </a:t>
            </a:r>
            <a:r>
              <a:rPr lang="en-CA" b="1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dirty="0"/>
              <a:t> keywords</a:t>
            </a:r>
          </a:p>
          <a:p>
            <a:r>
              <a:rPr lang="en-CA" dirty="0"/>
              <a:t>Only one access modifier is allowed for a member</a:t>
            </a:r>
          </a:p>
          <a:p>
            <a:r>
              <a:rPr lang="en-CA" dirty="0"/>
              <a:t>If no accessibility is explicitly stated, then the default </a:t>
            </a:r>
            <a:r>
              <a:rPr lang="en-CA"/>
              <a:t>is </a:t>
            </a:r>
            <a:r>
              <a:rPr lang="en-CA" b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n-CA"/>
              <a:t>. </a:t>
            </a:r>
            <a:r>
              <a:rPr lang="en-CA" dirty="0"/>
              <a:t>This is for all purpose can be considered as </a:t>
            </a:r>
            <a:r>
              <a:rPr lang="en-CA" b="1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10387218" cy="3946873"/>
          </a:xfrm>
        </p:spPr>
        <p:txBody>
          <a:bodyPr>
            <a:normAutofit/>
          </a:bodyPr>
          <a:lstStyle/>
          <a:p>
            <a:r>
              <a:rPr lang="en-CA" dirty="0"/>
              <a:t>self-contained piece of software</a:t>
            </a:r>
          </a:p>
          <a:p>
            <a:endParaRPr lang="en-CA" dirty="0"/>
          </a:p>
          <a:p>
            <a:pPr marL="363538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Instantiate class to get objects</a:t>
            </a:r>
          </a:p>
          <a:p>
            <a:endParaRPr lang="en-CA" dirty="0"/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f1 =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                      </a:t>
            </a:r>
            <a:r>
              <a:rPr lang="en-CA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//the new operator creates an objects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f2 =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f3 = f1;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5A6-B7E2-6745-A3A6-FD759B5D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1189-63D3-084C-BA48-2B9016EF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variable that is directly declared in a class</a:t>
            </a:r>
          </a:p>
          <a:p>
            <a:r>
              <a:rPr lang="en-CA" dirty="0"/>
              <a:t>Associated with a class or an instance of a class</a:t>
            </a:r>
          </a:p>
          <a:p>
            <a:r>
              <a:rPr lang="en-CA" dirty="0"/>
              <a:t>Normally declared as private or protected </a:t>
            </a:r>
          </a:p>
          <a:p>
            <a:r>
              <a:rPr lang="en-CA" dirty="0"/>
              <a:t>Represent/store a state of the object</a:t>
            </a:r>
          </a:p>
          <a:p>
            <a:r>
              <a:rPr lang="en-CA" dirty="0"/>
              <a:t>A field can be a variable of any type</a:t>
            </a:r>
          </a:p>
          <a:p>
            <a:r>
              <a:rPr lang="en-CA" dirty="0"/>
              <a:t>Can be decorated with the following modifier:</a:t>
            </a:r>
          </a:p>
          <a:p>
            <a:pPr lvl="1"/>
            <a:r>
              <a:rPr lang="en-CA" dirty="0"/>
              <a:t>Ownership </a:t>
            </a:r>
            <a:r>
              <a:rPr lang="en-CA" dirty="0">
                <a:sym typeface="Wingdings"/>
              </a:rPr>
              <a:t> static</a:t>
            </a:r>
          </a:p>
          <a:p>
            <a:pPr lvl="1"/>
            <a:r>
              <a:rPr lang="en-CA" dirty="0"/>
              <a:t>Accessibility </a:t>
            </a:r>
            <a:r>
              <a:rPr lang="en-CA" dirty="0">
                <a:sym typeface="Wingdings"/>
              </a:rPr>
              <a:t> public, protected, private</a:t>
            </a:r>
          </a:p>
          <a:p>
            <a:pPr lvl="1"/>
            <a:r>
              <a:rPr lang="en-CA" dirty="0">
                <a:sym typeface="Wingdings"/>
              </a:rPr>
              <a:t>Editability  </a:t>
            </a:r>
            <a:r>
              <a:rPr lang="en-CA" dirty="0" err="1">
                <a:sym typeface="Wingdings"/>
              </a:rPr>
              <a:t>readonly</a:t>
            </a:r>
            <a:endParaRPr lang="en-CA" dirty="0">
              <a:sym typeface="Wingdings"/>
            </a:endParaRPr>
          </a:p>
          <a:p>
            <a:pPr lvl="1"/>
            <a:endParaRPr lang="en-CA" dirty="0">
              <a:sym typeface="Wingdings"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Valid declaration of fields:</a:t>
            </a:r>
            <a:b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10891274" cy="4110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a;                   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private instance variable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b;					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variable of type double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bool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c;             		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//public variable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string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d = </a:t>
            </a:r>
            <a:r>
              <a:rPr lang="en-CA" sz="1800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class variable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CA" sz="18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e;                   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//e is an object reference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CA" sz="1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f;             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//f is of type </a:t>
            </a:r>
            <a:r>
              <a:rPr lang="en-CA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CA" sz="1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reader;   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//reader is of type </a:t>
            </a:r>
            <a:r>
              <a:rPr lang="en-CA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StreamReader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Declaration of a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930400"/>
            <a:ext cx="10081120" cy="45229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Is declared directly in a class or </a:t>
            </a:r>
            <a:r>
              <a:rPr lang="en-CA" dirty="0" err="1"/>
              <a:t>struct</a:t>
            </a:r>
            <a:endParaRPr lang="en-CA" dirty="0"/>
          </a:p>
          <a:p>
            <a:pPr lvl="1"/>
            <a:r>
              <a:rPr lang="en-CA" dirty="0"/>
              <a:t>A variable declare inside a method is not a field</a:t>
            </a:r>
          </a:p>
          <a:p>
            <a:pPr marL="40005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is a field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B()</a:t>
            </a:r>
          </a:p>
          <a:p>
            <a:pPr marL="363538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{    </a:t>
            </a:r>
          </a:p>
          <a:p>
            <a:pPr marL="363538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b;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is a local variable, not a field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40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764704"/>
            <a:ext cx="9577064" cy="56612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If no accessible modifier is specify, private is assume</a:t>
            </a:r>
          </a:p>
          <a:p>
            <a:pPr marL="400050" indent="-36513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indent="-36513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indent="-36513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400050" indent="-36513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-40005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private field a is not accessible from object reference f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field initializer may not refer to another field</a:t>
            </a:r>
          </a:p>
          <a:p>
            <a:pPr marL="363538" indent="0" defTabSz="363538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 defTabSz="363538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3538" indent="0" defTabSz="363538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</a:t>
            </a:r>
          </a:p>
          <a:p>
            <a:pPr marL="363538" indent="0" defTabSz="363538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b =  a + 10;  //this would not compile</a:t>
            </a:r>
          </a:p>
          <a:p>
            <a:pPr marL="363538" indent="0" defTabSz="363538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59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88640"/>
            <a:ext cx="11640616" cy="66693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Fields are initialized immediately before the object constructor is called</a:t>
            </a:r>
          </a:p>
          <a:p>
            <a:pPr lvl="1"/>
            <a:r>
              <a:rPr lang="en-CA" dirty="0"/>
              <a:t>If constructor assigns the value of a field, it will overwrites any value given during field initialization</a:t>
            </a:r>
          </a:p>
          <a:p>
            <a:r>
              <a:rPr lang="en-CA" dirty="0"/>
              <a:t>Field initializer cannot access non-static field, method of property</a:t>
            </a:r>
          </a:p>
          <a:p>
            <a:pPr marL="363538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  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 = a + 4;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                 //this works because a is static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63538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//in the constructor the following values are already set</a:t>
            </a:r>
          </a:p>
          <a:p>
            <a:pPr marL="363538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//a = 10</a:t>
            </a:r>
          </a:p>
          <a:p>
            <a:pPr marL="363538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//b = 14</a:t>
            </a:r>
          </a:p>
          <a:p>
            <a:pPr marL="363538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//c = 0;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//now we overwrite the value of c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c = 100;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3538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310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4357</TotalTime>
  <Words>989</Words>
  <Application>Microsoft Office PowerPoint</Application>
  <PresentationFormat>Widescreen</PresentationFormat>
  <Paragraphs>162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Introduction to Classes: Fields</vt:lpstr>
      <vt:lpstr>Objectives</vt:lpstr>
      <vt:lpstr>Reminder: Class</vt:lpstr>
      <vt:lpstr>Reminder: Class</vt:lpstr>
      <vt:lpstr>Definition</vt:lpstr>
      <vt:lpstr>Valid declaration of fields: </vt:lpstr>
      <vt:lpstr>Declaration of a field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105</cp:revision>
  <cp:lastPrinted>2013-05-08T12:02:47Z</cp:lastPrinted>
  <dcterms:created xsi:type="dcterms:W3CDTF">2013-05-01T13:47:21Z</dcterms:created>
  <dcterms:modified xsi:type="dcterms:W3CDTF">2021-09-08T02:27:10Z</dcterms:modified>
</cp:coreProperties>
</file>