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6" r:id="rId3"/>
    <p:sldId id="270" r:id="rId4"/>
    <p:sldId id="278" r:id="rId5"/>
    <p:sldId id="279" r:id="rId6"/>
    <p:sldId id="280" r:id="rId7"/>
    <p:sldId id="281" r:id="rId8"/>
    <p:sldId id="285" r:id="rId9"/>
    <p:sldId id="282" r:id="rId10"/>
    <p:sldId id="283" r:id="rId11"/>
    <p:sldId id="284" r:id="rId12"/>
    <p:sldId id="264" r:id="rId13"/>
  </p:sldIdLst>
  <p:sldSz cx="12192000" cy="6858000"/>
  <p:notesSz cx="6934200" cy="9220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FC001"/>
    <a:srgbClr val="E5DB73"/>
    <a:srgbClr val="719DCF"/>
    <a:srgbClr val="4EC9B0"/>
    <a:srgbClr val="8AE232"/>
    <a:srgbClr val="7897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62" autoAdjust="0"/>
    <p:restoredTop sz="81310" autoAdjust="0"/>
  </p:normalViewPr>
  <p:slideViewPr>
    <p:cSldViewPr>
      <p:cViewPr varScale="1">
        <p:scale>
          <a:sx n="89" d="100"/>
          <a:sy n="89" d="100"/>
        </p:scale>
        <p:origin x="94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744" y="-108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r>
              <a:rPr lang="en-CA"/>
              <a:t>COMP123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D3C97F6A-83C7-4D32-8B22-BFAEF1652D62}" type="datetimeFigureOut">
              <a:rPr lang="en-CA" smtClean="0"/>
              <a:t>2021-09-07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r>
              <a:rPr lang="en-CA"/>
              <a:t>Chapter 9 - Types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20F411BF-A14B-40A5-A855-24DE453E66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882838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r>
              <a:rPr lang="en-CA"/>
              <a:t>COMP123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6A55C393-271D-46D6-8CF4-2624FFDFDF0B}" type="datetimeFigureOut">
              <a:rPr lang="en-CA" smtClean="0"/>
              <a:t>2021-09-07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3700" y="692150"/>
            <a:ext cx="61468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79595"/>
            <a:ext cx="5547360" cy="4149090"/>
          </a:xfrm>
          <a:prstGeom prst="rect">
            <a:avLst/>
          </a:prstGeom>
        </p:spPr>
        <p:txBody>
          <a:bodyPr vert="horz" lIns="92309" tIns="46154" rIns="92309" bIns="4615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r>
              <a:rPr lang="en-CA"/>
              <a:t>Chapter 9 - Types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6CEAA908-8890-4B84-A482-FC6A5173D0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016650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Chapter 9 -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9469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C# is a strongly-typed</a:t>
            </a:r>
            <a:r>
              <a:rPr lang="en-CA" baseline="0" dirty="0"/>
              <a:t> language. All variable are require to have a type before it can be used;</a:t>
            </a:r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Chapter 9 -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7443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If the bit sequence at location age is decode into a double then a different</a:t>
            </a:r>
            <a:r>
              <a:rPr lang="en-CA" baseline="0" dirty="0"/>
              <a:t> value will be obtained</a:t>
            </a:r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Chapter 9 -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4807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Chapter 9 -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4807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Chapter 9 -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4807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 class is just one kind of user-define type</a:t>
            </a:r>
          </a:p>
          <a:p>
            <a:r>
              <a:rPr lang="en-CA" dirty="0"/>
              <a:t>Interface, delegate,</a:t>
            </a:r>
            <a:r>
              <a:rPr lang="en-CA" baseline="0" dirty="0"/>
              <a:t> </a:t>
            </a:r>
            <a:r>
              <a:rPr lang="en-CA" baseline="0" dirty="0" err="1"/>
              <a:t>enum</a:t>
            </a:r>
            <a:r>
              <a:rPr lang="en-CA" baseline="0" dirty="0"/>
              <a:t>, </a:t>
            </a:r>
            <a:r>
              <a:rPr lang="en-CA" baseline="0" dirty="0" err="1"/>
              <a:t>struct</a:t>
            </a:r>
            <a:endParaRPr lang="en-CA" baseline="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Chapter 9 -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6680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aseline="0" dirty="0"/>
              <a:t>This class has two members</a:t>
            </a:r>
          </a:p>
          <a:p>
            <a:r>
              <a:rPr lang="en-CA" baseline="0" dirty="0"/>
              <a:t>These members are called fields</a:t>
            </a:r>
          </a:p>
          <a:p>
            <a:r>
              <a:rPr lang="en-CA" baseline="0" dirty="0"/>
              <a:t>Other categories include properties, constants, methods, constructors, destructors, operators, indexers, delegates, classes, interfaces, </a:t>
            </a:r>
            <a:r>
              <a:rPr lang="en-CA" baseline="0" dirty="0" err="1"/>
              <a:t>structs</a:t>
            </a:r>
            <a:endParaRPr lang="en-CA" baseline="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Chapter 9 -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9237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aseline="0" dirty="0" err="1"/>
              <a:t>bigRect</a:t>
            </a:r>
            <a:r>
              <a:rPr lang="en-CA" baseline="0" dirty="0"/>
              <a:t> is an instance of the class Rectangle</a:t>
            </a:r>
          </a:p>
          <a:p>
            <a:r>
              <a:rPr lang="en-CA" baseline="0" dirty="0"/>
              <a:t>It can be referred to an object of the class Rectangle</a:t>
            </a:r>
          </a:p>
          <a:p>
            <a:r>
              <a:rPr lang="en-CA" baseline="0" dirty="0"/>
              <a:t>The new operator creates an instance of a class</a:t>
            </a:r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Chapter 9 -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9237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Method to describe</a:t>
            </a:r>
            <a:r>
              <a:rPr lang="en-CA" baseline="0" dirty="0"/>
              <a:t> the rectangle</a:t>
            </a:r>
            <a:endParaRPr lang="en-CA" dirty="0"/>
          </a:p>
          <a:p>
            <a:r>
              <a:rPr lang="en-CA" dirty="0"/>
              <a:t>Method to calculate and display</a:t>
            </a:r>
            <a:r>
              <a:rPr lang="en-CA" baseline="0" dirty="0"/>
              <a:t> the area of rectangle</a:t>
            </a:r>
          </a:p>
          <a:p>
            <a:r>
              <a:rPr lang="en-CA" baseline="0" dirty="0"/>
              <a:t>Method to return a rectangle</a:t>
            </a:r>
          </a:p>
          <a:p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Chapter 9 -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9237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3F4B-535A-46EF-B771-99CBFD93249B}" type="datetime1">
              <a:rPr lang="en-CA" smtClean="0"/>
              <a:t>2021-09-07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Lecture01c - Intro to Types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6748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0A984-1E2E-426E-9CEC-99A4517DC3F5}" type="datetime1">
              <a:rPr lang="en-CA" smtClean="0"/>
              <a:t>2021-09-07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Lecture01c - Intro to Types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16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5DDA6-A3B4-4E44-9BC9-5268F759F290}" type="datetime1">
              <a:rPr lang="en-CA" smtClean="0"/>
              <a:t>2021-09-07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Lecture01c - Intro to Types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4989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2C71-78BE-460B-8712-ACA0B66DDDBD}" type="datetime1">
              <a:rPr lang="en-CA" smtClean="0"/>
              <a:t>2021-09-07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Lecture01c - Intro to Types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9959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B961E-B892-4967-8919-B8C82C6BD3B0}" type="datetime1">
              <a:rPr lang="en-CA" smtClean="0"/>
              <a:t>2021-09-07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Lecture01c - Intro to Types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86841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0DE91-0912-44D1-8FFB-9D8A48382C16}" type="datetime1">
              <a:rPr lang="en-CA" smtClean="0"/>
              <a:t>2021-09-07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Lecture01c - Intro to Types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83356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B0C15-97BD-4F0C-B37E-13A10628A221}" type="datetime1">
              <a:rPr lang="en-CA" smtClean="0"/>
              <a:t>2021-09-07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Lecture01c - Intro to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3748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FC1B-F580-45CE-A76A-69D5B875CCA3}" type="datetime1">
              <a:rPr lang="en-CA" smtClean="0"/>
              <a:t>2021-09-07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Lecture01c - Intro to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8873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057B3-EC58-4F67-AE7F-51391EDD8426}" type="datetime1">
              <a:rPr lang="en-CA" smtClean="0"/>
              <a:t>2021-09-07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Lecture01c - Intro to Types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7710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4108-1E51-44C6-9311-22CA34AC6C88}" type="datetime1">
              <a:rPr lang="en-CA" smtClean="0"/>
              <a:t>2021-09-07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Lecture01c - Intro to Types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7951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05029-0591-4EEB-BC43-03E28F0B41B8}" type="datetime1">
              <a:rPr lang="en-CA" smtClean="0"/>
              <a:t>2021-09-07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Lecture01c - Intro to Types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9790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FD4B3-64B0-4AD8-8B52-5632867234C6}" type="datetime1">
              <a:rPr lang="en-CA" smtClean="0"/>
              <a:t>2021-09-07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Lecture01c - Intro to Types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2171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2D96-9686-4C40-BFAD-D6958DBC1171}" type="datetime1">
              <a:rPr lang="en-CA" smtClean="0"/>
              <a:t>2021-09-07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Lecture01c - Intro to Types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0344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B8D5B-C2F9-442B-B050-293211A351A3}" type="datetime1">
              <a:rPr lang="en-CA" smtClean="0"/>
              <a:t>2021-09-07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Lecture01c - Intro to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150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DD4B8-34D4-4799-80EC-21BA3F0DAFE7}" type="datetime1">
              <a:rPr lang="en-CA" smtClean="0"/>
              <a:t>2021-09-07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Lecture01c - Intro to Types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4749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AE406-CB46-4040-92D8-4708C93AC7A8}" type="datetime1">
              <a:rPr lang="en-CA" smtClean="0"/>
              <a:t>2021-09-07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Lecture01c - Intro to Types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0835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3EBC1-A044-4A1A-8F7D-B082E67D0733}" type="datetime1">
              <a:rPr lang="en-CA" smtClean="0"/>
              <a:t>2021-09-07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/>
              <a:t>Lecture01c - Intro to Types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9654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Introduction to Type: Classes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Programming II</a:t>
            </a:r>
          </a:p>
          <a:p>
            <a:r>
              <a:rPr lang="en-CA" dirty="0"/>
              <a:t>Narendra Pershad</a:t>
            </a:r>
          </a:p>
          <a:p>
            <a:r>
              <a:rPr lang="en-CA" dirty="0"/>
              <a:t>Centennial College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Lecture01c - Intro to Types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3072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Custom-type Part 2A (Usage)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Rectangle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err="1">
                <a:solidFill>
                  <a:schemeClr val="tx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bigRect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;              </a:t>
            </a:r>
            <a:r>
              <a:rPr lang="en-CA" dirty="0">
                <a:solidFill>
                  <a:srgbClr val="78976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//declare the variable</a:t>
            </a:r>
          </a:p>
          <a:p>
            <a:pPr marL="0" indent="0">
              <a:buNone/>
            </a:pPr>
            <a:r>
              <a:rPr lang="en-CA" dirty="0" err="1">
                <a:solidFill>
                  <a:schemeClr val="tx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bigRect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CA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Rectangle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();      </a:t>
            </a:r>
            <a:r>
              <a:rPr lang="en-CA" dirty="0">
                <a:solidFill>
                  <a:srgbClr val="78976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//allocate storage</a:t>
            </a:r>
          </a:p>
          <a:p>
            <a:pPr marL="0" indent="0">
              <a:buNone/>
            </a:pPr>
            <a:r>
              <a:rPr lang="en-CA" dirty="0" err="1">
                <a:solidFill>
                  <a:schemeClr val="tx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bigRect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CA" dirty="0" err="1">
                <a:solidFill>
                  <a:srgbClr val="FFC0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CA" dirty="0">
                <a:solidFill>
                  <a:srgbClr val="8AE2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;             </a:t>
            </a:r>
            <a:r>
              <a:rPr lang="en-CA" dirty="0">
                <a:solidFill>
                  <a:srgbClr val="78976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//sets the length to 8</a:t>
            </a:r>
          </a:p>
          <a:p>
            <a:pPr marL="0" indent="0">
              <a:buNone/>
            </a:pPr>
            <a:r>
              <a:rPr lang="en-CA" dirty="0" err="1">
                <a:solidFill>
                  <a:schemeClr val="tx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bigRect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CA" dirty="0" err="1">
                <a:solidFill>
                  <a:srgbClr val="FFC0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CA" dirty="0">
                <a:solidFill>
                  <a:srgbClr val="8AE2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;              </a:t>
            </a:r>
            <a:r>
              <a:rPr lang="en-CA" dirty="0">
                <a:solidFill>
                  <a:srgbClr val="78976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//sets the width to 5</a:t>
            </a:r>
          </a:p>
          <a:p>
            <a:pPr marL="0" indent="0"/>
            <a:endParaRPr lang="en-CA" dirty="0"/>
          </a:p>
          <a:p>
            <a:pPr marL="0" indent="0">
              <a:buNone/>
            </a:pPr>
            <a:r>
              <a:rPr lang="en-CA" dirty="0">
                <a:solidFill>
                  <a:srgbClr val="78976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//declaration and allocation one step </a:t>
            </a:r>
          </a:p>
          <a:p>
            <a:pPr marL="0" indent="0">
              <a:buNone/>
            </a:pPr>
            <a:r>
              <a:rPr lang="en-CA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Rectangle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err="1">
                <a:solidFill>
                  <a:schemeClr val="tx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smallRect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CA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Rectangle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pPr marL="0" indent="0">
              <a:buNone/>
            </a:pPr>
            <a:r>
              <a:rPr lang="en-CA" dirty="0" err="1">
                <a:solidFill>
                  <a:schemeClr val="tx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smallRect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CA" dirty="0" err="1">
                <a:solidFill>
                  <a:srgbClr val="FFC0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CA" dirty="0">
                <a:solidFill>
                  <a:srgbClr val="8AE2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;           </a:t>
            </a:r>
            <a:r>
              <a:rPr lang="en-CA" dirty="0">
                <a:solidFill>
                  <a:srgbClr val="78976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//sets the length to 3</a:t>
            </a:r>
          </a:p>
          <a:p>
            <a:pPr marL="0" indent="0">
              <a:buNone/>
            </a:pPr>
            <a:r>
              <a:rPr lang="en-CA" dirty="0" err="1">
                <a:solidFill>
                  <a:schemeClr val="tx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smallRect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CA" dirty="0" err="1">
                <a:solidFill>
                  <a:srgbClr val="FFC0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CA" dirty="0">
                <a:solidFill>
                  <a:srgbClr val="8AE2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;            </a:t>
            </a:r>
            <a:r>
              <a:rPr lang="en-CA" dirty="0">
                <a:solidFill>
                  <a:srgbClr val="78976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//sets the width to 2</a:t>
            </a:r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Lecture01c - Intro to Types</a:t>
            </a:r>
          </a:p>
        </p:txBody>
      </p:sp>
    </p:spTree>
    <p:extLst>
      <p:ext uri="{BB962C8B-B14F-4D97-AF65-F5344CB8AC3E}">
        <p14:creationId xmlns:p14="http://schemas.microsoft.com/office/powerpoint/2010/main" val="347959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Custom-type Part 2B (Usage)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40769"/>
            <a:ext cx="8596668" cy="4700594"/>
          </a:xfrm>
        </p:spPr>
        <p:txBody>
          <a:bodyPr>
            <a:normAutofit fontScale="85000" lnSpcReduction="20000"/>
          </a:bodyPr>
          <a:lstStyle/>
          <a:p>
            <a:pPr marL="361950" indent="0">
              <a:buNone/>
            </a:pP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void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DescribeRectangle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Rectangle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rect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pPr marL="36195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$"Width: </a:t>
            </a:r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CA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rect.width</a:t>
            </a:r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Length: </a:t>
            </a:r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CA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rect.length</a:t>
            </a:r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CA" dirty="0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36195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61950" indent="0">
              <a:buNone/>
            </a:pP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indent="0">
              <a:buNone/>
            </a:pP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void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CalculateAndDisplayAreaOfRectangle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Rectangle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rect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pPr marL="36195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dirty="0" err="1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area =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rect.width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rect.length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6195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dirty="0" err="1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$"Area:</a:t>
            </a:r>
            <a:r>
              <a:rPr lang="en-CA" dirty="0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{area}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36195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61950" indent="0">
              <a:buNone/>
            </a:pP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indent="0">
              <a:buNone/>
            </a:pP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</a:t>
            </a:r>
            <a:r>
              <a:rPr lang="en-CA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Rectangle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CreateRectangle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 err="1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width, </a:t>
            </a:r>
            <a:r>
              <a:rPr lang="en-CA" dirty="0" err="1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length){</a:t>
            </a:r>
          </a:p>
          <a:p>
            <a:pPr marL="36195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Rectangle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result = 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Rectangle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36195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rect.width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= width;</a:t>
            </a:r>
          </a:p>
          <a:p>
            <a:pPr marL="36195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rect.length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= length;</a:t>
            </a:r>
          </a:p>
          <a:p>
            <a:pPr marL="36195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result;</a:t>
            </a:r>
          </a:p>
          <a:p>
            <a:pPr marL="36195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61950" indent="0">
              <a:buNone/>
            </a:pP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Lecture01c - Intro to Types</a:t>
            </a:r>
          </a:p>
        </p:txBody>
      </p:sp>
    </p:spTree>
    <p:extLst>
      <p:ext uri="{BB962C8B-B14F-4D97-AF65-F5344CB8AC3E}">
        <p14:creationId xmlns:p14="http://schemas.microsoft.com/office/powerpoint/2010/main" val="198954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Although there lots of built-in native types these are only useful for dealing with very simple data structure</a:t>
            </a:r>
          </a:p>
          <a:p>
            <a:r>
              <a:rPr lang="en-US" dirty="0"/>
              <a:t>Complex type are built using Composition:</a:t>
            </a:r>
          </a:p>
          <a:p>
            <a:pPr lvl="1"/>
            <a:r>
              <a:rPr lang="en-US" dirty="0"/>
              <a:t>with native type </a:t>
            </a:r>
          </a:p>
          <a:p>
            <a:pPr lvl="1"/>
            <a:r>
              <a:rPr lang="en-US" dirty="0"/>
              <a:t>or even user defined types</a:t>
            </a:r>
          </a:p>
          <a:p>
            <a:r>
              <a:rPr lang="en-US" dirty="0"/>
              <a:t>Or using Inheritance</a:t>
            </a:r>
          </a:p>
          <a:p>
            <a:pPr lvl="1"/>
            <a:r>
              <a:rPr lang="en-US" dirty="0"/>
              <a:t>Use an existing type as a base and add more features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Lecture01c - Intro to Types</a:t>
            </a:r>
          </a:p>
        </p:txBody>
      </p:sp>
    </p:spTree>
    <p:extLst>
      <p:ext uri="{BB962C8B-B14F-4D97-AF65-F5344CB8AC3E}">
        <p14:creationId xmlns:p14="http://schemas.microsoft.com/office/powerpoint/2010/main" val="2766821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Data representation at the machine level</a:t>
            </a:r>
          </a:p>
          <a:p>
            <a:r>
              <a:rPr lang="en-CA" dirty="0"/>
              <a:t>Statements involving variables</a:t>
            </a:r>
          </a:p>
          <a:p>
            <a:r>
              <a:rPr lang="en-CA" dirty="0"/>
              <a:t>Native types</a:t>
            </a:r>
          </a:p>
          <a:p>
            <a:r>
              <a:rPr lang="en-CA" dirty="0"/>
              <a:t>Custom types</a:t>
            </a:r>
          </a:p>
          <a:p>
            <a:pPr lvl="1"/>
            <a:r>
              <a:rPr lang="en-CA" dirty="0"/>
              <a:t>Definition</a:t>
            </a:r>
          </a:p>
          <a:p>
            <a:pPr lvl="1"/>
            <a:r>
              <a:rPr lang="en-CA" dirty="0"/>
              <a:t>Usage</a:t>
            </a:r>
          </a:p>
          <a:p>
            <a:r>
              <a:rPr lang="en-CA" dirty="0"/>
              <a:t>Appreciation class as an extension of data</a:t>
            </a:r>
          </a:p>
          <a:p>
            <a:r>
              <a:rPr lang="en-CA" dirty="0"/>
              <a:t>Composition of classes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Lecture01c - Intro to Types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53215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Binary Machines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Computers are binary machines</a:t>
            </a:r>
          </a:p>
          <a:p>
            <a:r>
              <a:rPr lang="en-CA" dirty="0"/>
              <a:t>Everything is I’s and 0’s</a:t>
            </a:r>
          </a:p>
          <a:p>
            <a:pPr lvl="1"/>
            <a:r>
              <a:rPr lang="en-CA" dirty="0"/>
              <a:t>Pictures, videos, sounds, word documents, spreadsheets</a:t>
            </a:r>
          </a:p>
          <a:p>
            <a:r>
              <a:rPr lang="en-CA" dirty="0"/>
              <a:t>A particular sequence of I’s and 0’s can be decoded into any type of data: </a:t>
            </a:r>
            <a:r>
              <a:rPr lang="en-CA" dirty="0" err="1"/>
              <a:t>int</a:t>
            </a:r>
            <a:r>
              <a:rPr lang="en-CA" dirty="0"/>
              <a:t>, char, </a:t>
            </a:r>
            <a:r>
              <a:rPr lang="en-CA" dirty="0" err="1"/>
              <a:t>bool</a:t>
            </a:r>
            <a:r>
              <a:rPr lang="en-CA" dirty="0"/>
              <a:t>, string etc.</a:t>
            </a:r>
          </a:p>
          <a:p>
            <a:r>
              <a:rPr lang="en-CA" dirty="0"/>
              <a:t>It is extremely important for the .NET runtime to know what kind of data a sequence is supposed to represent</a:t>
            </a:r>
          </a:p>
          <a:p>
            <a:r>
              <a:rPr lang="en-CA" dirty="0"/>
              <a:t>The compiler enforces this by requiring that you specify the type at declaration (some exceptions to this)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Lecture01c - Intro to Types</a:t>
            </a:r>
          </a:p>
        </p:txBody>
      </p:sp>
    </p:spTree>
    <p:extLst>
      <p:ext uri="{BB962C8B-B14F-4D97-AF65-F5344CB8AC3E}">
        <p14:creationId xmlns:p14="http://schemas.microsoft.com/office/powerpoint/2010/main" val="775778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Variable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61950" indent="0">
              <a:buNone/>
            </a:pPr>
            <a:r>
              <a:rPr lang="en-CA" dirty="0" err="1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age;</a:t>
            </a:r>
          </a:p>
          <a:p>
            <a:r>
              <a:rPr lang="en-CA" dirty="0"/>
              <a:t>Request a spot in memory that will be referred to as age</a:t>
            </a:r>
          </a:p>
          <a:p>
            <a:r>
              <a:rPr lang="en-CA" dirty="0"/>
              <a:t>The type of value that will be stored is an integer</a:t>
            </a:r>
          </a:p>
          <a:p>
            <a:r>
              <a:rPr lang="en-CA" dirty="0"/>
              <a:t>Values are encoded as integer before storage</a:t>
            </a:r>
          </a:p>
          <a:p>
            <a:r>
              <a:rPr lang="en-CA" dirty="0"/>
              <a:t>Data is decoded to give integer</a:t>
            </a:r>
          </a:p>
          <a:p>
            <a:pPr marL="361950" indent="0">
              <a:buNone/>
            </a:pP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age = 12;</a:t>
            </a:r>
          </a:p>
          <a:p>
            <a:r>
              <a:rPr lang="en-CA" dirty="0"/>
              <a:t>Encode 12 as a bit sequence and place it at location age</a:t>
            </a:r>
          </a:p>
          <a:p>
            <a:pPr marL="361950" indent="0">
              <a:buNone/>
            </a:pPr>
            <a:endParaRPr lang="en-CA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indent="0">
              <a:buNone/>
            </a:pPr>
            <a:r>
              <a:rPr lang="en-CA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.Write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(age);</a:t>
            </a:r>
          </a:p>
          <a:p>
            <a:r>
              <a:rPr lang="en-CA" dirty="0"/>
              <a:t>Decode the bit sequence at location age into an integer and send it to the method Write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Lecture01c - Intro to Types</a:t>
            </a:r>
          </a:p>
        </p:txBody>
      </p:sp>
    </p:spTree>
    <p:extLst>
      <p:ext uri="{BB962C8B-B14F-4D97-AF65-F5344CB8AC3E}">
        <p14:creationId xmlns:p14="http://schemas.microsoft.com/office/powerpoint/2010/main" val="2822055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Native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The data types that is a part of the language are called native types</a:t>
            </a:r>
          </a:p>
          <a:p>
            <a:pPr lvl="1"/>
            <a:r>
              <a:rPr lang="en-CA" dirty="0" err="1"/>
              <a:t>int</a:t>
            </a:r>
            <a:r>
              <a:rPr lang="en-CA" dirty="0"/>
              <a:t>, char, double, </a:t>
            </a:r>
            <a:r>
              <a:rPr lang="en-CA" dirty="0" err="1"/>
              <a:t>bool</a:t>
            </a:r>
            <a:r>
              <a:rPr lang="en-CA" dirty="0"/>
              <a:t>, string</a:t>
            </a:r>
          </a:p>
          <a:p>
            <a:r>
              <a:rPr lang="en-CA" dirty="0"/>
              <a:t>Most native types are only capable of accepting a single value</a:t>
            </a:r>
          </a:p>
          <a:p>
            <a:r>
              <a:rPr lang="en-CA" dirty="0"/>
              <a:t>Arrays are able to store multiple values but are limited to the same data type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Lecture01c - Intro to Types</a:t>
            </a:r>
          </a:p>
        </p:txBody>
      </p:sp>
    </p:spTree>
    <p:extLst>
      <p:ext uri="{BB962C8B-B14F-4D97-AF65-F5344CB8AC3E}">
        <p14:creationId xmlns:p14="http://schemas.microsoft.com/office/powerpoint/2010/main" val="173263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Custom / User-defined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Also called user-defined type</a:t>
            </a:r>
          </a:p>
          <a:p>
            <a:r>
              <a:rPr lang="en-CA" dirty="0"/>
              <a:t>Can be useful if the native types is not sufficient for your particular needs </a:t>
            </a:r>
            <a:r>
              <a:rPr lang="en-CA" dirty="0" err="1"/>
              <a:t>e.g</a:t>
            </a:r>
            <a:r>
              <a:rPr lang="en-CA" dirty="0"/>
              <a:t> a student who has a </a:t>
            </a:r>
          </a:p>
          <a:p>
            <a:pPr lvl="1"/>
            <a:r>
              <a:rPr lang="en-CA" dirty="0"/>
              <a:t>Name</a:t>
            </a:r>
          </a:p>
          <a:p>
            <a:pPr lvl="1"/>
            <a:r>
              <a:rPr lang="en-CA" dirty="0"/>
              <a:t>Student number</a:t>
            </a:r>
          </a:p>
          <a:p>
            <a:pPr lvl="1"/>
            <a:r>
              <a:rPr lang="en-CA" dirty="0"/>
              <a:t>Program</a:t>
            </a:r>
          </a:p>
          <a:p>
            <a:pPr lvl="1"/>
            <a:r>
              <a:rPr lang="en-CA" dirty="0"/>
              <a:t>Address</a:t>
            </a:r>
          </a:p>
          <a:p>
            <a:r>
              <a:rPr lang="en-CA" dirty="0"/>
              <a:t> </a:t>
            </a:r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Lecture01c - Intro to Types</a:t>
            </a:r>
          </a:p>
        </p:txBody>
      </p:sp>
    </p:spTree>
    <p:extLst>
      <p:ext uri="{BB962C8B-B14F-4D97-AF65-F5344CB8AC3E}">
        <p14:creationId xmlns:p14="http://schemas.microsoft.com/office/powerpoint/2010/main" val="934663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Native </a:t>
            </a:r>
            <a:r>
              <a:rPr lang="en-CA" dirty="0" err="1"/>
              <a:t>v.s</a:t>
            </a:r>
            <a:r>
              <a:rPr lang="en-CA" dirty="0"/>
              <a:t>. Custom Type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2491480"/>
              </p:ext>
            </p:extLst>
          </p:nvPr>
        </p:nvGraphicFramePr>
        <p:xfrm>
          <a:off x="677334" y="1319426"/>
          <a:ext cx="9595130" cy="5036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4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28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82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9349">
                <a:tc>
                  <a:txBody>
                    <a:bodyPr/>
                    <a:lstStyle/>
                    <a:p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Native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User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349">
                <a:tc>
                  <a:txBody>
                    <a:bodyPr/>
                    <a:lstStyle/>
                    <a:p>
                      <a:r>
                        <a:rPr lang="en-CA" sz="1600" dirty="0"/>
                        <a:t>Person 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>
                          <a:solidFill>
                            <a:srgbClr val="00B050"/>
                          </a:solidFill>
                          <a:sym typeface="Wingdings"/>
                        </a:rPr>
                        <a:t></a:t>
                      </a:r>
                      <a:r>
                        <a:rPr lang="en-CA" sz="1600" dirty="0">
                          <a:sym typeface="Wingdings"/>
                        </a:rPr>
                        <a:t>	</a:t>
                      </a:r>
                      <a:r>
                        <a:rPr lang="en-CA" sz="1600" dirty="0" err="1"/>
                        <a:t>int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>
                          <a:solidFill>
                            <a:srgbClr val="FF0000"/>
                          </a:solidFill>
                          <a:sym typeface="Wingdings"/>
                        </a:rPr>
                        <a:t></a:t>
                      </a:r>
                      <a:endParaRPr lang="en-CA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349">
                <a:tc>
                  <a:txBody>
                    <a:bodyPr/>
                    <a:lstStyle/>
                    <a:p>
                      <a:r>
                        <a:rPr lang="en-CA" sz="1600" dirty="0" err="1"/>
                        <a:t>Maritial</a:t>
                      </a:r>
                      <a:r>
                        <a:rPr lang="en-CA" sz="1600" dirty="0"/>
                        <a:t>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>
                          <a:solidFill>
                            <a:srgbClr val="00B050"/>
                          </a:solidFill>
                          <a:sym typeface="Wingdings"/>
                        </a:rPr>
                        <a:t></a:t>
                      </a:r>
                      <a:r>
                        <a:rPr lang="en-CA" sz="1600" dirty="0">
                          <a:sym typeface="Wingdings"/>
                        </a:rPr>
                        <a:t>	</a:t>
                      </a:r>
                      <a:r>
                        <a:rPr lang="en-CA" sz="1600" dirty="0" err="1"/>
                        <a:t>bool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>
                          <a:solidFill>
                            <a:srgbClr val="FF0000"/>
                          </a:solidFill>
                          <a:sym typeface="Wingdings"/>
                        </a:rPr>
                        <a:t></a:t>
                      </a:r>
                      <a:endParaRPr lang="en-CA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349">
                <a:tc>
                  <a:txBody>
                    <a:bodyPr/>
                    <a:lstStyle/>
                    <a:p>
                      <a:r>
                        <a:rPr lang="en-CA" sz="1600" dirty="0"/>
                        <a:t>Radius of</a:t>
                      </a:r>
                      <a:r>
                        <a:rPr lang="en-CA" sz="1600" baseline="0" dirty="0"/>
                        <a:t> circle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>
                          <a:solidFill>
                            <a:srgbClr val="00B050"/>
                          </a:solidFill>
                          <a:sym typeface="Wingdings"/>
                        </a:rPr>
                        <a:t></a:t>
                      </a:r>
                      <a:r>
                        <a:rPr lang="en-CA" sz="1600" dirty="0">
                          <a:sym typeface="Wingdings"/>
                        </a:rPr>
                        <a:t>	</a:t>
                      </a:r>
                      <a:r>
                        <a:rPr lang="en-CA" sz="1600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>
                          <a:solidFill>
                            <a:srgbClr val="FF0000"/>
                          </a:solidFill>
                          <a:sym typeface="Wingdings"/>
                        </a:rPr>
                        <a:t></a:t>
                      </a:r>
                      <a:endParaRPr lang="en-CA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349">
                <a:tc>
                  <a:txBody>
                    <a:bodyPr/>
                    <a:lstStyle/>
                    <a:p>
                      <a:r>
                        <a:rPr lang="en-CA" sz="16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>
                          <a:solidFill>
                            <a:srgbClr val="00B050"/>
                          </a:solidFill>
                          <a:sym typeface="Wingdings"/>
                        </a:rPr>
                        <a:t></a:t>
                      </a:r>
                      <a:r>
                        <a:rPr lang="en-CA" sz="1600" dirty="0">
                          <a:sym typeface="Wingdings"/>
                        </a:rPr>
                        <a:t>	long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>
                          <a:solidFill>
                            <a:srgbClr val="FF0000"/>
                          </a:solidFill>
                          <a:sym typeface="Wingdings"/>
                        </a:rPr>
                        <a:t></a:t>
                      </a:r>
                      <a:endParaRPr lang="en-CA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349">
                <a:tc>
                  <a:txBody>
                    <a:bodyPr/>
                    <a:lstStyle/>
                    <a:p>
                      <a:r>
                        <a:rPr lang="en-CA" sz="16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>
                          <a:solidFill>
                            <a:srgbClr val="00B050"/>
                          </a:solidFill>
                          <a:sym typeface="Wingdings"/>
                        </a:rPr>
                        <a:t></a:t>
                      </a:r>
                      <a:r>
                        <a:rPr lang="en-CA" sz="1600" dirty="0">
                          <a:sym typeface="Wingdings"/>
                        </a:rPr>
                        <a:t>	long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>
                          <a:solidFill>
                            <a:srgbClr val="FF0000"/>
                          </a:solidFill>
                          <a:sym typeface="Wingdings"/>
                        </a:rPr>
                        <a:t></a:t>
                      </a:r>
                      <a:endParaRPr lang="en-CA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3857">
                <a:tc>
                  <a:txBody>
                    <a:bodyPr/>
                    <a:lstStyle/>
                    <a:p>
                      <a:r>
                        <a:rPr lang="en-CA" sz="1600" dirty="0"/>
                        <a:t>Dimension</a:t>
                      </a:r>
                      <a:r>
                        <a:rPr lang="en-CA" sz="1600" baseline="0" dirty="0"/>
                        <a:t> of rectangle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>
                          <a:solidFill>
                            <a:srgbClr val="FF0000"/>
                          </a:solidFill>
                          <a:sym typeface="Wingdings"/>
                        </a:rPr>
                        <a:t></a:t>
                      </a:r>
                      <a:endParaRPr lang="en-CA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>
                          <a:solidFill>
                            <a:srgbClr val="00B050"/>
                          </a:solidFill>
                          <a:sym typeface="Wingdings"/>
                        </a:rPr>
                        <a:t></a:t>
                      </a:r>
                      <a:r>
                        <a:rPr lang="en-CA" sz="1600" dirty="0">
                          <a:sym typeface="Wingdings"/>
                        </a:rPr>
                        <a:t>	Custom type</a:t>
                      </a:r>
                      <a:br>
                        <a:rPr lang="en-CA" sz="1600" dirty="0">
                          <a:sym typeface="Wingdings"/>
                        </a:rPr>
                      </a:br>
                      <a:r>
                        <a:rPr lang="en-CA" sz="1600" dirty="0">
                          <a:sym typeface="Wingdings"/>
                        </a:rPr>
                        <a:t>	</a:t>
                      </a:r>
                      <a:r>
                        <a:rPr lang="en-CA" sz="1600" dirty="0" err="1">
                          <a:sym typeface="Wingdings"/>
                        </a:rPr>
                        <a:t>int</a:t>
                      </a:r>
                      <a:r>
                        <a:rPr lang="en-CA" sz="1600" dirty="0">
                          <a:sym typeface="Wingdings"/>
                        </a:rPr>
                        <a:t> for length</a:t>
                      </a:r>
                      <a:br>
                        <a:rPr lang="en-CA" sz="1600" dirty="0">
                          <a:sym typeface="Wingdings"/>
                        </a:rPr>
                      </a:br>
                      <a:r>
                        <a:rPr lang="en-CA" sz="1600" dirty="0">
                          <a:sym typeface="Wingdings"/>
                        </a:rPr>
                        <a:t>	</a:t>
                      </a:r>
                      <a:r>
                        <a:rPr lang="en-CA" sz="1600" dirty="0" err="1">
                          <a:sym typeface="Wingdings"/>
                        </a:rPr>
                        <a:t>int</a:t>
                      </a:r>
                      <a:r>
                        <a:rPr lang="en-CA" sz="1600" dirty="0">
                          <a:sym typeface="Wingdings"/>
                        </a:rPr>
                        <a:t> for</a:t>
                      </a:r>
                      <a:r>
                        <a:rPr lang="en-CA" sz="1600" baseline="0" dirty="0">
                          <a:sym typeface="Wingdings"/>
                        </a:rPr>
                        <a:t> width</a:t>
                      </a:r>
                      <a:endParaRPr lang="en-C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83857">
                <a:tc>
                  <a:txBody>
                    <a:bodyPr/>
                    <a:lstStyle/>
                    <a:p>
                      <a:r>
                        <a:rPr lang="en-CA" sz="1600" dirty="0"/>
                        <a:t>Fraction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>
                          <a:solidFill>
                            <a:srgbClr val="FF0000"/>
                          </a:solidFill>
                          <a:sym typeface="Wingdings"/>
                        </a:rPr>
                        <a:t></a:t>
                      </a:r>
                      <a:endParaRPr lang="en-CA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>
                          <a:solidFill>
                            <a:srgbClr val="00B050"/>
                          </a:solidFill>
                          <a:sym typeface="Wingdings"/>
                        </a:rPr>
                        <a:t></a:t>
                      </a:r>
                      <a:r>
                        <a:rPr lang="en-CA" sz="1600" dirty="0">
                          <a:sym typeface="Wingdings"/>
                        </a:rPr>
                        <a:t>	Custom type</a:t>
                      </a:r>
                      <a:br>
                        <a:rPr lang="en-CA" sz="1600" dirty="0">
                          <a:sym typeface="Wingdings"/>
                        </a:rPr>
                      </a:br>
                      <a:r>
                        <a:rPr lang="en-CA" sz="1600" dirty="0">
                          <a:sym typeface="Wingdings"/>
                        </a:rPr>
                        <a:t>	</a:t>
                      </a:r>
                      <a:r>
                        <a:rPr lang="en-CA" sz="1600" dirty="0" err="1">
                          <a:sym typeface="Wingdings"/>
                        </a:rPr>
                        <a:t>int</a:t>
                      </a:r>
                      <a:r>
                        <a:rPr lang="en-CA" sz="1600" dirty="0">
                          <a:sym typeface="Wingdings"/>
                        </a:rPr>
                        <a:t> for numerator</a:t>
                      </a:r>
                      <a:br>
                        <a:rPr lang="en-CA" sz="1600" dirty="0">
                          <a:sym typeface="Wingdings"/>
                        </a:rPr>
                      </a:br>
                      <a:r>
                        <a:rPr lang="en-CA" sz="1600" dirty="0">
                          <a:sym typeface="Wingdings"/>
                        </a:rPr>
                        <a:t>	</a:t>
                      </a:r>
                      <a:r>
                        <a:rPr lang="en-CA" sz="1600" dirty="0" err="1">
                          <a:sym typeface="Wingdings"/>
                        </a:rPr>
                        <a:t>int</a:t>
                      </a:r>
                      <a:r>
                        <a:rPr lang="en-CA" sz="1600" dirty="0">
                          <a:sym typeface="Wingdings"/>
                        </a:rPr>
                        <a:t> for</a:t>
                      </a:r>
                      <a:r>
                        <a:rPr lang="en-CA" sz="1600" baseline="0" dirty="0">
                          <a:sym typeface="Wingdings"/>
                        </a:rPr>
                        <a:t> denominator</a:t>
                      </a:r>
                      <a:endParaRPr lang="en-C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9325">
                <a:tc>
                  <a:txBody>
                    <a:bodyPr/>
                    <a:lstStyle/>
                    <a:p>
                      <a:r>
                        <a:rPr lang="en-CA" sz="1600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>
                          <a:solidFill>
                            <a:srgbClr val="FF0000"/>
                          </a:solidFill>
                          <a:sym typeface="Wingdings"/>
                        </a:rPr>
                        <a:t></a:t>
                      </a:r>
                      <a:endParaRPr lang="en-CA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>
                          <a:solidFill>
                            <a:srgbClr val="00B050"/>
                          </a:solidFill>
                          <a:sym typeface="Wingdings"/>
                        </a:rPr>
                        <a:t></a:t>
                      </a:r>
                      <a:r>
                        <a:rPr lang="en-CA" sz="1600" dirty="0">
                          <a:sym typeface="Wingdings"/>
                        </a:rPr>
                        <a:t>	Custom type</a:t>
                      </a:r>
                      <a:br>
                        <a:rPr lang="en-CA" sz="1600" dirty="0">
                          <a:sym typeface="Wingdings"/>
                        </a:rPr>
                      </a:br>
                      <a:r>
                        <a:rPr lang="en-CA" sz="1600" dirty="0">
                          <a:sym typeface="Wingdings"/>
                        </a:rPr>
                        <a:t>	string for name</a:t>
                      </a:r>
                      <a:br>
                        <a:rPr lang="en-CA" sz="1600" dirty="0">
                          <a:sym typeface="Wingdings"/>
                        </a:rPr>
                      </a:br>
                      <a:r>
                        <a:rPr lang="en-CA" sz="1600" dirty="0">
                          <a:sym typeface="Wingdings"/>
                        </a:rPr>
                        <a:t>	string for</a:t>
                      </a:r>
                      <a:r>
                        <a:rPr lang="en-CA" sz="1600" baseline="0" dirty="0">
                          <a:sym typeface="Wingdings"/>
                        </a:rPr>
                        <a:t> sin number … 	</a:t>
                      </a:r>
                      <a:r>
                        <a:rPr lang="en-CA" sz="1600" baseline="0" dirty="0" err="1">
                          <a:sym typeface="Wingdings"/>
                        </a:rPr>
                        <a:t>etc</a:t>
                      </a:r>
                      <a:endParaRPr lang="en-CA" sz="1600" baseline="0" dirty="0">
                        <a:sym typeface="Wingding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Lecture01c - Intro to Types</a:t>
            </a:r>
          </a:p>
        </p:txBody>
      </p:sp>
    </p:spTree>
    <p:extLst>
      <p:ext uri="{BB962C8B-B14F-4D97-AF65-F5344CB8AC3E}">
        <p14:creationId xmlns:p14="http://schemas.microsoft.com/office/powerpoint/2010/main" val="1275575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a Custom-type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Definition:</a:t>
            </a:r>
          </a:p>
          <a:p>
            <a:pPr lvl="1"/>
            <a:r>
              <a:rPr lang="en-CA" dirty="0"/>
              <a:t>Classes may be defined anywhere</a:t>
            </a:r>
          </a:p>
          <a:p>
            <a:pPr lvl="2"/>
            <a:r>
              <a:rPr lang="en-CA" dirty="0"/>
              <a:t>External to any class (this is the preferred way)</a:t>
            </a:r>
          </a:p>
          <a:p>
            <a:pPr lvl="2"/>
            <a:r>
              <a:rPr lang="en-CA" dirty="0"/>
              <a:t>Inside another class (nested class)</a:t>
            </a:r>
          </a:p>
          <a:p>
            <a:pPr lvl="2"/>
            <a:r>
              <a:rPr lang="en-CA" dirty="0"/>
              <a:t>Inside a method</a:t>
            </a:r>
          </a:p>
          <a:p>
            <a:pPr lvl="1"/>
            <a:endParaRPr lang="en-CA" dirty="0"/>
          </a:p>
          <a:p>
            <a:r>
              <a:rPr lang="en-CA" dirty="0"/>
              <a:t>Usage</a:t>
            </a:r>
          </a:p>
          <a:p>
            <a:pPr lvl="1"/>
            <a:r>
              <a:rPr lang="en-CA" dirty="0"/>
              <a:t>Like normal built-in type usage</a:t>
            </a:r>
          </a:p>
          <a:p>
            <a:pPr lvl="2"/>
            <a:r>
              <a:rPr lang="en-CA" dirty="0"/>
              <a:t>Declare a variable of the required type</a:t>
            </a:r>
          </a:p>
          <a:p>
            <a:pPr lvl="2"/>
            <a:r>
              <a:rPr lang="en-CA" dirty="0"/>
              <a:t>Allocate storage (instantiation)</a:t>
            </a:r>
          </a:p>
          <a:p>
            <a:pPr lvl="2"/>
            <a:r>
              <a:rPr lang="en-CA" dirty="0"/>
              <a:t>Then use the variable</a:t>
            </a:r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Lecture01c - Intro to Types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10088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Custom-type Part 1 (Definition)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1950" indent="0">
              <a:buNone/>
            </a:pP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class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Rectangle</a:t>
            </a:r>
          </a:p>
          <a:p>
            <a:pPr marL="36195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36195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public </a:t>
            </a:r>
            <a:r>
              <a:rPr lang="en-CA" dirty="0" err="1">
                <a:solidFill>
                  <a:srgbClr val="0033CC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length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6195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public </a:t>
            </a:r>
            <a:r>
              <a:rPr lang="en-CA" dirty="0" err="1">
                <a:solidFill>
                  <a:srgbClr val="0033CC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width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6195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CA" dirty="0"/>
          </a:p>
          <a:p>
            <a:r>
              <a:rPr lang="en-CA" dirty="0"/>
              <a:t>Classes may be defined any where</a:t>
            </a:r>
          </a:p>
          <a:p>
            <a:pPr lvl="1"/>
            <a:r>
              <a:rPr lang="en-CA" dirty="0"/>
              <a:t>External to any class (this is the preferred way)</a:t>
            </a:r>
          </a:p>
          <a:p>
            <a:pPr lvl="1"/>
            <a:r>
              <a:rPr lang="en-CA" dirty="0"/>
              <a:t>Inside another class (nested class)</a:t>
            </a:r>
          </a:p>
          <a:p>
            <a:pPr lvl="1"/>
            <a:r>
              <a:rPr lang="en-CA" dirty="0"/>
              <a:t>Inside a method</a:t>
            </a:r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Lecture01c - Intro to Types</a:t>
            </a:r>
          </a:p>
        </p:txBody>
      </p:sp>
    </p:spTree>
    <p:extLst>
      <p:ext uri="{BB962C8B-B14F-4D97-AF65-F5344CB8AC3E}">
        <p14:creationId xmlns:p14="http://schemas.microsoft.com/office/powerpoint/2010/main" val="215854179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4460</TotalTime>
  <Words>966</Words>
  <Application>Microsoft Office PowerPoint</Application>
  <PresentationFormat>Widescreen</PresentationFormat>
  <Paragraphs>180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Consolas</vt:lpstr>
      <vt:lpstr>Trebuchet MS</vt:lpstr>
      <vt:lpstr>Wingdings</vt:lpstr>
      <vt:lpstr>Wingdings 3</vt:lpstr>
      <vt:lpstr>Facet</vt:lpstr>
      <vt:lpstr>Introduction to Type: Classes</vt:lpstr>
      <vt:lpstr>Objectives</vt:lpstr>
      <vt:lpstr>Binary Machines</vt:lpstr>
      <vt:lpstr>Variable declaration</vt:lpstr>
      <vt:lpstr>Native types</vt:lpstr>
      <vt:lpstr>Custom / User-defined Types</vt:lpstr>
      <vt:lpstr>Native v.s. Custom Type</vt:lpstr>
      <vt:lpstr>Using a Custom-type</vt:lpstr>
      <vt:lpstr>Custom-type Part 1 (Definition)</vt:lpstr>
      <vt:lpstr>Custom-type Part 2A (Usage)</vt:lpstr>
      <vt:lpstr>Custom-type Part 2B (Usage)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Narendra Pershad</dc:creator>
  <cp:lastModifiedBy>Narendra Pershad</cp:lastModifiedBy>
  <cp:revision>108</cp:revision>
  <cp:lastPrinted>2014-06-02T12:59:36Z</cp:lastPrinted>
  <dcterms:created xsi:type="dcterms:W3CDTF">2013-05-01T13:47:21Z</dcterms:created>
  <dcterms:modified xsi:type="dcterms:W3CDTF">2021-09-08T01:11:34Z</dcterms:modified>
</cp:coreProperties>
</file>