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8" r:id="rId4"/>
    <p:sldId id="280" r:id="rId5"/>
    <p:sldId id="279" r:id="rId6"/>
    <p:sldId id="281" r:id="rId7"/>
    <p:sldId id="282" r:id="rId8"/>
    <p:sldId id="264" r:id="rId9"/>
  </p:sldIdLst>
  <p:sldSz cx="12192000" cy="6858000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5"/>
    <p:restoredTop sz="84860" autoAdjust="0"/>
  </p:normalViewPr>
  <p:slideViewPr>
    <p:cSldViewPr>
      <p:cViewPr varScale="1">
        <p:scale>
          <a:sx n="93" d="100"/>
          <a:sy n="93" d="100"/>
        </p:scale>
        <p:origin x="6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Dynamically Typed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→ a variable can store different kinds of data during the life of a program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62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Type: variable directly contains data</a:t>
            </a:r>
          </a:p>
          <a:p>
            <a:r>
              <a:rPr lang="en-US" dirty="0"/>
              <a:t>Reference Types: variable contains address to the data -&gt; multiple reference may refer to the same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53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2B82-F629-46CD-95D8-9F2DB09A2221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87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47577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70904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3345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82934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5E00-13BF-48FC-8D55-BD823AEA362D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84052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898-33A7-410C-AB64-948B7D67789A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888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BB4-EAF6-4199-9398-6898F8E6F6A1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20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108-FED5-482F-AD8B-8A8198B8C4D9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09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9928-CB9C-4BFF-B87F-16A46BE72E41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2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716-D57E-4E2C-80F3-D294A0BE5C07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9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1E6-3D61-458B-AD48-A1B8157CF6CF}" type="datetime1">
              <a:rPr lang="en-CA" smtClean="0"/>
              <a:t>2021-09-07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2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D263-FCC6-452C-BAA5-B83076AC73F1}" type="datetime1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85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36D2-5D65-4936-B94E-88278C405C5C}" type="datetime1">
              <a:rPr lang="en-CA" smtClean="0"/>
              <a:t>2021-09-07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2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DA6-C242-459C-ACAF-9DC4191BADAC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85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8E5-6B07-42FE-AA67-BEE390C87949}" type="datetime1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5E00-13BF-48FC-8D55-BD823AEA362D}" type="datetime1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Lecture01 -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53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  <a:br>
              <a:rPr lang="en-CA" dirty="0"/>
            </a:br>
            <a:r>
              <a:rPr lang="en-CA" dirty="0"/>
              <a:t>Centennial College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type?</a:t>
            </a:r>
          </a:p>
          <a:p>
            <a:r>
              <a:rPr lang="en-CA" dirty="0"/>
              <a:t>The different types in this courses</a:t>
            </a:r>
          </a:p>
          <a:p>
            <a:r>
              <a:rPr lang="en-CA" dirty="0"/>
              <a:t>Why types?</a:t>
            </a:r>
          </a:p>
          <a:p>
            <a:r>
              <a:rPr lang="en-CA" dirty="0"/>
              <a:t>The class type</a:t>
            </a:r>
          </a:p>
          <a:p>
            <a:r>
              <a:rPr lang="en-CA" dirty="0"/>
              <a:t>The anatomy of a class</a:t>
            </a:r>
          </a:p>
          <a:p>
            <a:r>
              <a:rPr lang="en-CA" dirty="0"/>
              <a:t>Members of a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9532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Type systems are used to provide additional layer of information about entities in a program</a:t>
            </a:r>
          </a:p>
          <a:p>
            <a:r>
              <a:rPr lang="en-CA" dirty="0"/>
              <a:t>C# is a statically-typed language</a:t>
            </a:r>
          </a:p>
          <a:p>
            <a:r>
              <a:rPr lang="en-CA" dirty="0"/>
              <a:t>So that the runtime or the compiler knowns what to do with the bits that represent the value of that thing</a:t>
            </a:r>
          </a:p>
          <a:p>
            <a:pPr lvl="1"/>
            <a:r>
              <a:rPr lang="en-CA" dirty="0"/>
              <a:t>Automatic encoding at assignment</a:t>
            </a:r>
          </a:p>
          <a:p>
            <a:pPr lvl="1"/>
            <a:r>
              <a:rPr lang="en-CA" dirty="0"/>
              <a:t>Automatic decoding at reading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Compiler ensure that only permissible operations will be allowed</a:t>
            </a:r>
          </a:p>
          <a:p>
            <a:pPr lvl="1"/>
            <a:r>
              <a:rPr lang="en-CA" dirty="0"/>
              <a:t>E.g. 3 + 4, 4.2 * 1.3</a:t>
            </a:r>
          </a:p>
          <a:p>
            <a:pPr lvl="1"/>
            <a:r>
              <a:rPr lang="en-CA" dirty="0"/>
              <a:t>E.g. 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145230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442B7-0A75-E34B-B32B-F16CAAF6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5A790-BF1D-DA43-8A4E-4DD59AB029A1}"/>
              </a:ext>
            </a:extLst>
          </p:cNvPr>
          <p:cNvSpPr/>
          <p:nvPr/>
        </p:nvSpPr>
        <p:spPr>
          <a:xfrm>
            <a:off x="767408" y="1523916"/>
            <a:ext cx="1872208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6EF68-B222-B14B-8E11-6C2200128945}"/>
              </a:ext>
            </a:extLst>
          </p:cNvPr>
          <p:cNvSpPr/>
          <p:nvPr/>
        </p:nvSpPr>
        <p:spPr>
          <a:xfrm>
            <a:off x="677334" y="4839725"/>
            <a:ext cx="1872208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A047A-C295-9440-B597-4D3692B1D7DF}"/>
              </a:ext>
            </a:extLst>
          </p:cNvPr>
          <p:cNvSpPr/>
          <p:nvPr/>
        </p:nvSpPr>
        <p:spPr>
          <a:xfrm>
            <a:off x="4799856" y="188640"/>
            <a:ext cx="18722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Simple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B377EE-784A-914A-B1AC-63D84199BBAE}"/>
              </a:ext>
            </a:extLst>
          </p:cNvPr>
          <p:cNvSpPr/>
          <p:nvPr/>
        </p:nvSpPr>
        <p:spPr>
          <a:xfrm>
            <a:off x="4799856" y="908720"/>
            <a:ext cx="18722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Enum</a:t>
            </a:r>
            <a:r>
              <a:rPr lang="en-US" sz="1400" dirty="0"/>
              <a:t>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F262E0-6D20-4B4C-93AD-ABD9D2D75F42}"/>
              </a:ext>
            </a:extLst>
          </p:cNvPr>
          <p:cNvSpPr/>
          <p:nvPr/>
        </p:nvSpPr>
        <p:spPr>
          <a:xfrm>
            <a:off x="4799856" y="1628800"/>
            <a:ext cx="18722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Struct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AC2772-45AB-244B-B56A-A224E7552CAB}"/>
              </a:ext>
            </a:extLst>
          </p:cNvPr>
          <p:cNvSpPr/>
          <p:nvPr/>
        </p:nvSpPr>
        <p:spPr>
          <a:xfrm>
            <a:off x="4799856" y="2348880"/>
            <a:ext cx="18722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Nullable value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7390F-5EF1-2F46-9503-E0BA345BC062}"/>
              </a:ext>
            </a:extLst>
          </p:cNvPr>
          <p:cNvSpPr/>
          <p:nvPr/>
        </p:nvSpPr>
        <p:spPr>
          <a:xfrm>
            <a:off x="4799856" y="3212976"/>
            <a:ext cx="18722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9F2D5E-726D-7C42-BA1C-89DCE4E29BF6}"/>
              </a:ext>
            </a:extLst>
          </p:cNvPr>
          <p:cNvSpPr/>
          <p:nvPr/>
        </p:nvSpPr>
        <p:spPr>
          <a:xfrm>
            <a:off x="4799856" y="4689140"/>
            <a:ext cx="18722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B9C324-BD29-294D-B9F3-F01EEE914CF9}"/>
              </a:ext>
            </a:extLst>
          </p:cNvPr>
          <p:cNvSpPr/>
          <p:nvPr/>
        </p:nvSpPr>
        <p:spPr>
          <a:xfrm>
            <a:off x="4799856" y="5427222"/>
            <a:ext cx="18722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30D20-F0B1-0B4C-97A2-6D89C38F76CF}"/>
              </a:ext>
            </a:extLst>
          </p:cNvPr>
          <p:cNvSpPr/>
          <p:nvPr/>
        </p:nvSpPr>
        <p:spPr>
          <a:xfrm>
            <a:off x="4799856" y="6165304"/>
            <a:ext cx="18722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Delegate Types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371FF-DBF9-1344-B362-E2BF25FEA3B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639616" y="440668"/>
            <a:ext cx="2160240" cy="13352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E5603A-E8EA-4D40-969F-B536AFBD98C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639616" y="1160748"/>
            <a:ext cx="2160240" cy="6151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F0763B-177E-2C46-B24B-85D9253F3C9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39616" y="1775944"/>
            <a:ext cx="2160240" cy="1048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3443D-7C51-A048-AB5E-1D1110B0C69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9616" y="1775944"/>
            <a:ext cx="2160240" cy="824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9D5B71-D30E-874D-89BA-DF6A3011951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549542" y="3465004"/>
            <a:ext cx="2250314" cy="16267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2D1CA2-F867-7148-AF08-974D8CCF390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549542" y="4941168"/>
            <a:ext cx="2250314" cy="150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2BA1E2-10C5-1B46-9AC0-5A745F68293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549542" y="5091753"/>
            <a:ext cx="2250314" cy="587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15FADC-59EE-E54D-BF53-3276A910366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49542" y="5091753"/>
            <a:ext cx="2250314" cy="1325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3BFEFFC-206A-B74D-90F9-CCE2B1902945}"/>
              </a:ext>
            </a:extLst>
          </p:cNvPr>
          <p:cNvSpPr/>
          <p:nvPr/>
        </p:nvSpPr>
        <p:spPr>
          <a:xfrm>
            <a:off x="8904312" y="1196752"/>
            <a:ext cx="1872208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Signed Integer: </a:t>
            </a:r>
            <a:r>
              <a:rPr lang="en-US" sz="1200" dirty="0" err="1">
                <a:solidFill>
                  <a:schemeClr val="tx1"/>
                </a:solidFill>
              </a:rPr>
              <a:t>sbyte</a:t>
            </a:r>
            <a:r>
              <a:rPr lang="en-US" sz="1200" dirty="0">
                <a:solidFill>
                  <a:schemeClr val="tx1"/>
                </a:solidFill>
              </a:rPr>
              <a:t>, short int long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68918E-7B71-7241-BF52-69E13745C2BE}"/>
              </a:ext>
            </a:extLst>
          </p:cNvPr>
          <p:cNvSpPr/>
          <p:nvPr/>
        </p:nvSpPr>
        <p:spPr>
          <a:xfrm>
            <a:off x="8904312" y="1928206"/>
            <a:ext cx="1872208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Unsigned Integer: byte, </a:t>
            </a:r>
            <a:r>
              <a:rPr lang="en-US" sz="1200" dirty="0" err="1">
                <a:solidFill>
                  <a:schemeClr val="tx1"/>
                </a:solidFill>
              </a:rPr>
              <a:t>unshort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uint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ulong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343EA5-FB61-E940-A660-91773C33878C}"/>
              </a:ext>
            </a:extLst>
          </p:cNvPr>
          <p:cNvSpPr/>
          <p:nvPr/>
        </p:nvSpPr>
        <p:spPr>
          <a:xfrm>
            <a:off x="8904312" y="2659660"/>
            <a:ext cx="1872208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Unicode character: char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81287B-CB41-8447-8D25-3E5F2014D852}"/>
              </a:ext>
            </a:extLst>
          </p:cNvPr>
          <p:cNvSpPr/>
          <p:nvPr/>
        </p:nvSpPr>
        <p:spPr>
          <a:xfrm>
            <a:off x="8904312" y="3391114"/>
            <a:ext cx="1872208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IEEE binary floating-point: float, double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C0CD37-A34B-9E41-B6A0-24EBF475D846}"/>
              </a:ext>
            </a:extLst>
          </p:cNvPr>
          <p:cNvSpPr/>
          <p:nvPr/>
        </p:nvSpPr>
        <p:spPr>
          <a:xfrm>
            <a:off x="8904312" y="4122568"/>
            <a:ext cx="1872208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High-precision decimal floating –point: decimal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AD4CD7-378D-2B4E-B8E0-CC535BD34426}"/>
              </a:ext>
            </a:extLst>
          </p:cNvPr>
          <p:cNvSpPr/>
          <p:nvPr/>
        </p:nvSpPr>
        <p:spPr>
          <a:xfrm>
            <a:off x="8904312" y="4854023"/>
            <a:ext cx="1872208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Boolean: bool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0F9A20-D991-654B-881D-94862E84233D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6672064" y="440668"/>
            <a:ext cx="22322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D061C5-C580-BC4A-910A-896E88B4461D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>
            <a:off x="6672064" y="440668"/>
            <a:ext cx="2232248" cy="1739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31DADA-8E74-FA44-BE4F-3DBE94F42718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>
            <a:off x="6672064" y="440668"/>
            <a:ext cx="2232248" cy="247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40F68F-8128-F348-B04B-E3B7BDE5CD88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6672064" y="440668"/>
            <a:ext cx="2232248" cy="32024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B90E70-7121-CE42-9F40-CB467B2BBC51}"/>
              </a:ext>
            </a:extLst>
          </p:cNvPr>
          <p:cNvCxnSpPr>
            <a:cxnSpLocks/>
            <a:stCxn id="7" idx="3"/>
            <a:endCxn id="43" idx="1"/>
          </p:cNvCxnSpPr>
          <p:nvPr/>
        </p:nvCxnSpPr>
        <p:spPr>
          <a:xfrm>
            <a:off x="6672064" y="440668"/>
            <a:ext cx="2232248" cy="3933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F9D5C4-163E-594E-A6FB-F5094D86C8A0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6672064" y="440668"/>
            <a:ext cx="2232248" cy="4665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EC87D3-F8C0-47E9-BC7D-18D889ADBCAD}"/>
              </a:ext>
            </a:extLst>
          </p:cNvPr>
          <p:cNvSpPr/>
          <p:nvPr/>
        </p:nvSpPr>
        <p:spPr>
          <a:xfrm>
            <a:off x="4799856" y="3951058"/>
            <a:ext cx="1872208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Types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D30465-D759-4B67-A401-A16888577439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549542" y="4203086"/>
            <a:ext cx="2250314" cy="8886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8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A50F-963F-BA49-AB29-187C9230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Custom Types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440E-E4C5-1E4C-857E-A500AE4D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835624"/>
          </a:xfrm>
        </p:spPr>
        <p:txBody>
          <a:bodyPr>
            <a:normAutofit lnSpcReduction="10000"/>
          </a:bodyPr>
          <a:lstStyle/>
          <a:p>
            <a:r>
              <a:rPr lang="en-US" strike="sngStrike" dirty="0" err="1"/>
              <a:t>Primative</a:t>
            </a:r>
            <a:r>
              <a:rPr lang="en-US" strike="sngStrike" dirty="0"/>
              <a:t> (built-in)</a:t>
            </a:r>
          </a:p>
          <a:p>
            <a:r>
              <a:rPr lang="en-US" dirty="0" err="1"/>
              <a:t>Enum</a:t>
            </a:r>
            <a:endParaRPr lang="en-US" dirty="0"/>
          </a:p>
          <a:p>
            <a:pPr lvl="1"/>
            <a:r>
              <a:rPr lang="en-US" dirty="0"/>
              <a:t>Contains only named constants (data only)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Contains only contracts</a:t>
            </a:r>
          </a:p>
          <a:p>
            <a:r>
              <a:rPr lang="en-US" dirty="0"/>
              <a:t>Struct</a:t>
            </a:r>
          </a:p>
          <a:p>
            <a:pPr lvl="1"/>
            <a:r>
              <a:rPr lang="en-US" dirty="0"/>
              <a:t>Contains both data and actions members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dirty="0"/>
              <a:t>Contains both data and actions members</a:t>
            </a:r>
          </a:p>
          <a:p>
            <a:r>
              <a:rPr lang="en-US" dirty="0"/>
              <a:t>Record</a:t>
            </a:r>
          </a:p>
          <a:p>
            <a:pPr lvl="1"/>
            <a:r>
              <a:rPr lang="en-US" dirty="0"/>
              <a:t>Provide built-in capabilities for data encapsulation</a:t>
            </a:r>
          </a:p>
          <a:p>
            <a:r>
              <a:rPr lang="en-US" dirty="0"/>
              <a:t>Delegates</a:t>
            </a:r>
          </a:p>
          <a:p>
            <a:pPr lvl="1"/>
            <a:r>
              <a:rPr lang="en-US" dirty="0"/>
              <a:t>Variable that stores references to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5B7E5-9619-0740-836A-4F512054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86627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A50F-963F-BA49-AB29-187C9230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03042" cy="1320800"/>
          </a:xfrm>
        </p:spPr>
        <p:txBody>
          <a:bodyPr/>
          <a:lstStyle/>
          <a:p>
            <a:r>
              <a:rPr lang="en-US" dirty="0"/>
              <a:t>This course we will be </a:t>
            </a:r>
            <a:r>
              <a:rPr lang="en-US" dirty="0" err="1"/>
              <a:t>buidling</a:t>
            </a:r>
            <a:r>
              <a:rPr lang="en-US" dirty="0"/>
              <a:t> C#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440E-E4C5-1E4C-857E-A500AE4D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23122" cy="4148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use the object-oriented paradigm in this course.</a:t>
            </a:r>
          </a:p>
          <a:p>
            <a:endParaRPr lang="en-US" dirty="0"/>
          </a:p>
          <a:p>
            <a:r>
              <a:rPr lang="en-US" dirty="0"/>
              <a:t>A potential solution is model via a system of interacting things (instances of classes).</a:t>
            </a:r>
          </a:p>
          <a:p>
            <a:endParaRPr lang="en-US" dirty="0"/>
          </a:p>
          <a:p>
            <a:r>
              <a:rPr lang="en-US" dirty="0"/>
              <a:t>Each “thing” is easier to model because it is less complex than the whole system</a:t>
            </a:r>
          </a:p>
          <a:p>
            <a:pPr lvl="1"/>
            <a:r>
              <a:rPr lang="en-US" dirty="0"/>
              <a:t>This is especially true if you are able to decompose your “things” into smaller basic units.</a:t>
            </a:r>
          </a:p>
          <a:p>
            <a:endParaRPr lang="en-US" dirty="0"/>
          </a:p>
          <a:p>
            <a:r>
              <a:rPr lang="en-US" dirty="0"/>
              <a:t>The implementation, testing and debugger is also easier.</a:t>
            </a:r>
          </a:p>
          <a:p>
            <a:endParaRPr lang="en-US" dirty="0"/>
          </a:p>
          <a:p>
            <a:r>
              <a:rPr lang="en-US" dirty="0"/>
              <a:t>A class is normally self-contained i.e. everything about the class is defined inside the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5B7E5-9619-0740-836A-4F512054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0137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B031-AAF9-E843-8DD0-AF285FB2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4DDA-E685-BC4B-B4CB-51B2AE80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piece of software that contains:</a:t>
            </a:r>
          </a:p>
          <a:p>
            <a:r>
              <a:rPr lang="en-US" dirty="0"/>
              <a:t>Data members:</a:t>
            </a:r>
          </a:p>
          <a:p>
            <a:pPr lvl="1"/>
            <a:r>
              <a:rPr lang="en-US" dirty="0"/>
              <a:t>Stores value directly or indirectly</a:t>
            </a:r>
          </a:p>
          <a:p>
            <a:r>
              <a:rPr lang="en-US" dirty="0"/>
              <a:t>Action members:</a:t>
            </a:r>
          </a:p>
          <a:p>
            <a:pPr lvl="1"/>
            <a:r>
              <a:rPr lang="en-US" dirty="0"/>
              <a:t>Computational units that performs some action/role</a:t>
            </a:r>
          </a:p>
          <a:p>
            <a:r>
              <a:rPr lang="en-US" dirty="0"/>
              <a:t>Hybrid members:</a:t>
            </a:r>
          </a:p>
          <a:p>
            <a:pPr lvl="1"/>
            <a:r>
              <a:rPr lang="en-US" dirty="0"/>
              <a:t>Properties</a:t>
            </a:r>
          </a:p>
          <a:p>
            <a:r>
              <a:rPr lang="en-US" dirty="0"/>
              <a:t>We normally use instances of class called object (object reference)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AC572-15E8-2542-8008-F1EE5AFA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349323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are used to store data</a:t>
            </a:r>
          </a:p>
          <a:p>
            <a:endParaRPr lang="en-US" dirty="0"/>
          </a:p>
          <a:p>
            <a:r>
              <a:rPr lang="en-US" dirty="0"/>
              <a:t>Although there lots of built-in native types these type are only useful for dealing with very simple data structure</a:t>
            </a:r>
          </a:p>
          <a:p>
            <a:endParaRPr lang="en-US" dirty="0"/>
          </a:p>
          <a:p>
            <a:r>
              <a:rPr lang="en-US" dirty="0"/>
              <a:t>Complex type are built using Composition:</a:t>
            </a:r>
          </a:p>
          <a:p>
            <a:pPr lvl="1"/>
            <a:r>
              <a:rPr lang="en-US" dirty="0"/>
              <a:t>with native type </a:t>
            </a:r>
          </a:p>
          <a:p>
            <a:pPr lvl="1"/>
            <a:r>
              <a:rPr lang="en-US" dirty="0"/>
              <a:t>or even user defined types</a:t>
            </a:r>
          </a:p>
          <a:p>
            <a:endParaRPr lang="en-US" dirty="0"/>
          </a:p>
          <a:p>
            <a:r>
              <a:rPr lang="en-US" dirty="0"/>
              <a:t>Or using Inheritance</a:t>
            </a:r>
          </a:p>
          <a:p>
            <a:pPr lvl="1"/>
            <a:r>
              <a:rPr lang="en-US" dirty="0"/>
              <a:t>Use an existing type as a base and add more features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Lecture01 - Types</a:t>
            </a:r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3477</TotalTime>
  <Words>511</Words>
  <Application>Microsoft Office PowerPoint</Application>
  <PresentationFormat>Widescreen</PresentationFormat>
  <Paragraphs>101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Introduction to Classes: Types</vt:lpstr>
      <vt:lpstr>Objectives</vt:lpstr>
      <vt:lpstr>Types</vt:lpstr>
      <vt:lpstr>PowerPoint Presentation</vt:lpstr>
      <vt:lpstr>The Custom Types in C#</vt:lpstr>
      <vt:lpstr>This course we will be buidling C# classes</vt:lpstr>
      <vt:lpstr>What is a class?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89</cp:revision>
  <cp:lastPrinted>2014-06-02T12:59:36Z</cp:lastPrinted>
  <dcterms:created xsi:type="dcterms:W3CDTF">2013-05-01T13:47:21Z</dcterms:created>
  <dcterms:modified xsi:type="dcterms:W3CDTF">2021-09-08T01:11:43Z</dcterms:modified>
</cp:coreProperties>
</file>