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0" r:id="rId3"/>
    <p:sldId id="288" r:id="rId4"/>
    <p:sldId id="293" r:id="rId5"/>
    <p:sldId id="267" r:id="rId6"/>
    <p:sldId id="292" r:id="rId7"/>
    <p:sldId id="277" r:id="rId8"/>
    <p:sldId id="289" r:id="rId9"/>
    <p:sldId id="290" r:id="rId10"/>
    <p:sldId id="291" r:id="rId11"/>
    <p:sldId id="297" r:id="rId12"/>
    <p:sldId id="295" r:id="rId13"/>
    <p:sldId id="298" r:id="rId14"/>
    <p:sldId id="296" r:id="rId15"/>
    <p:sldId id="299" r:id="rId16"/>
    <p:sldId id="272" r:id="rId17"/>
    <p:sldId id="27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DCF"/>
    <a:srgbClr val="BFBFBF"/>
    <a:srgbClr val="84D630"/>
    <a:srgbClr val="00CE9E"/>
    <a:srgbClr val="01B0F0"/>
    <a:srgbClr val="FFC001"/>
    <a:srgbClr val="E97E48"/>
    <a:srgbClr val="A9DCFF"/>
    <a:srgbClr val="B6D8C9"/>
    <a:srgbClr val="A9D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3271" autoAdjust="0"/>
  </p:normalViewPr>
  <p:slideViewPr>
    <p:cSldViewPr>
      <p:cViewPr varScale="1">
        <p:scale>
          <a:sx n="128" d="100"/>
          <a:sy n="128" d="100"/>
        </p:scale>
        <p:origin x="97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Advanced Graphics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15302-CE0D-44CD-9F49-38904249ACFD}" type="datetimeFigureOut">
              <a:rPr lang="en-CA" smtClean="0"/>
              <a:t>2021-09-10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Chapter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5C32-06D3-4588-8C1C-FEC5BD009A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94116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CA"/>
              <a:t>Advanced Graphics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3838-05FB-465E-837A-E9D6878DE1C7}" type="datetimeFigureOut">
              <a:rPr lang="en-CA" smtClean="0"/>
              <a:t>2021-09-10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Chapter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4C31F-5E38-4BFB-BACD-FB0C965106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722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file will be created in the same folder as the executable i.e. bin\Debug</a:t>
            </a:r>
          </a:p>
          <a:p>
            <a:r>
              <a:rPr lang="en-CA" dirty="0"/>
              <a:t>If the file exist, it will be clobbered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45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File.WriteAllText</a:t>
            </a:r>
            <a:r>
              <a:rPr lang="en-US" dirty="0"/>
              <a:t>(filename, contents);</a:t>
            </a:r>
          </a:p>
          <a:p>
            <a:r>
              <a:rPr lang="en-US" dirty="0"/>
              <a:t>Will also write to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02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File.WriteAllText</a:t>
            </a:r>
            <a:r>
              <a:rPr lang="en-US" dirty="0"/>
              <a:t>(filename, contents);</a:t>
            </a:r>
          </a:p>
          <a:p>
            <a:r>
              <a:rPr lang="en-US" dirty="0"/>
              <a:t>Will also write to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94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example uses the above class definition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standard way is is using </a:t>
            </a:r>
            <a:r>
              <a:rPr lang="en-US" dirty="0" err="1"/>
              <a:t>json</a:t>
            </a:r>
            <a:r>
              <a:rPr lang="en-US" dirty="0"/>
              <a:t> format that will be covered later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48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snippet to process a tab separated data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86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Code snippet to process data on separate lines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7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Advanced Graphics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C31F-5E38-4BFB-BACD-FB0C9651061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1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3EF6-0E08-4585-8045-6DDB6B04F6AD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3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EAA-580F-4AAE-A505-51E1BA066121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4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5B0C-93CA-4775-8944-A6971A69DB25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6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F19C-4106-4EBD-8DDC-F81C94737691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6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4F1D-7619-4BAE-B5D8-DCADA1FB5868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0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1581-5937-4716-B595-419A713F572D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97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C81B-8B62-4677-A7B4-21F42F095D6E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97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FD8-6263-4386-96EB-39EDDAA39A0C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602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2BEF-5ED8-422F-A4C8-962DD41BBA75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6A81-2823-487C-94F7-42BE5B7F3C60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1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56FD-65C9-49C9-A970-DCE85A6B2277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45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093D-B5EF-44FE-9FE6-81DA1C413F6A}" type="datetime1">
              <a:rPr lang="en-CA" smtClean="0"/>
              <a:t>2021-09-10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2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A36F-0604-47F5-8F66-A09E6EB13E03}" type="datetime1">
              <a:rPr lang="en-CA" smtClean="0"/>
              <a:t>2021-09-10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84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3645-B520-4688-94EF-6E8EDE8DCAF7}" type="datetime1">
              <a:rPr lang="en-CA" smtClean="0"/>
              <a:t>2021-09-10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38CC-D173-425A-8998-0A2E817703CF}" type="datetime1">
              <a:rPr lang="en-CA" smtClean="0"/>
              <a:t>2021-09-10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84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Lecture04c - File 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CBD9-1C93-4207-95D7-D7AC94E9009D}" type="datetime1">
              <a:rPr lang="en-CA" smtClean="0"/>
              <a:t>2021-09-10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71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DB4C-0AF7-4B5A-BF95-BC5B3DAD66F1}" type="datetime1">
              <a:rPr lang="en-CA" smtClean="0"/>
              <a:t>2021-09-10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Lecture04c - File 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EA72BF43-3D30-4C7E-B93F-E766F23E4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File Writing and 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75485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ACC-5672-DD4A-BD0F-8B785566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0F8C-EDBB-FD44-8C93-EF2AF93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03598"/>
            <a:ext cx="8168455" cy="3327424"/>
          </a:xfrm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If you do not have the required permissions to read the file or the file does not exist an exception will be thrown</a:t>
            </a:r>
          </a:p>
          <a:p>
            <a:endParaRPr lang="en-US" sz="1800" dirty="0"/>
          </a:p>
          <a:p>
            <a:r>
              <a:rPr lang="en-US" sz="1800" dirty="0"/>
              <a:t>You may also use the static method </a:t>
            </a:r>
            <a:r>
              <a:rPr lang="en-US" sz="1800" dirty="0" err="1"/>
              <a:t>ReadAllText</a:t>
            </a:r>
            <a:r>
              <a:rPr lang="en-US" sz="1800" dirty="0"/>
              <a:t> of the file class to do the same</a:t>
            </a:r>
          </a:p>
          <a:p>
            <a:endParaRPr lang="en-US" sz="1800" dirty="0"/>
          </a:p>
          <a:p>
            <a:pPr marL="300038" lvl="1" indent="0">
              <a:buNone/>
            </a:pPr>
            <a:r>
              <a:rPr lang="en-US" sz="18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ReadAllText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This opens the file, read the contents and then closes it and returns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the contents.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4C82-906E-AE4A-89B1-0EC303D3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0"/>
            <a:ext cx="8456487" cy="5143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string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{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 {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double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{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2BE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6992C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1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en-US" sz="1800" dirty="0">
              <a:solidFill>
                <a:srgbClr val="01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1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1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5D9C-ACFE-E64B-AA3B-1CB55933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593" y="0"/>
            <a:ext cx="6447501" cy="990600"/>
          </a:xfrm>
        </p:spPr>
        <p:txBody>
          <a:bodyPr/>
          <a:lstStyle/>
          <a:p>
            <a:pPr algn="ctr"/>
            <a:r>
              <a:rPr lang="en-US" dirty="0"/>
              <a:t>Tab separated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FE9A-59CB-E149-B2A4-F07BD6C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39502"/>
            <a:ext cx="6447501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Yin Li  40  41 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Hao Lac 50.5    38 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Ilia Nika   50.5    42 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Syed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Yamin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52.1    56  False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Bindu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Goel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50.5    46  True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Arben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Tapia 80.1    49  True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Mayy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Habayeb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61.2    50  True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Salima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Amlani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41.7    50 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Patrick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Gignac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50  45  False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Joanne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Filotti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47.5    52  False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Nicolleta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Zouri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47.5    52  False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Narendra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Pershad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71.4    55  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Vinay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Vaithilingam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68.3    56  True</a:t>
            </a:r>
          </a:p>
        </p:txBody>
      </p:sp>
    </p:spTree>
    <p:extLst>
      <p:ext uri="{BB962C8B-B14F-4D97-AF65-F5344CB8AC3E}">
        <p14:creationId xmlns:p14="http://schemas.microsoft.com/office/powerpoint/2010/main" val="102655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B22-E67B-F846-AAEF-37ED6C7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954"/>
            <a:ext cx="10548664" cy="514445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TextReader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StreamReader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 and initialise a text reader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</a:rPr>
              <a:t>List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</a:rPr>
              <a:t>Person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</a:rPr>
              <a:t>persons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</a:rPr>
              <a:t>new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</a:rPr>
              <a:t>List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</a:rPr>
              <a:t>Person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     //list to store the objects                                          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first line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!=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first line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string[]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values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Split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'\t'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0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double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weight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ToDouble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age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ToInt32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bool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isMarried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ToBoolean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values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);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persons.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</a:rPr>
              <a:t>Add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age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weight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isMarried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//add object to the list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line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//read the next line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//Now close the stream object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8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5D9C-ACFE-E64B-AA3B-1CB55933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593" y="0"/>
            <a:ext cx="6447501" cy="990600"/>
          </a:xfrm>
        </p:spPr>
        <p:txBody>
          <a:bodyPr/>
          <a:lstStyle/>
          <a:p>
            <a:pPr algn="ctr"/>
            <a:r>
              <a:rPr lang="en-US" dirty="0"/>
              <a:t>Values on separate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FE9A-59CB-E149-B2A4-F07BD6CF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67494"/>
            <a:ext cx="6447501" cy="46599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Yin Li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Hao Lac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50.5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38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Vinay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Vaithilingam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68.3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0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B22-E67B-F846-AAEF-37ED6C7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95" y="267494"/>
            <a:ext cx="8294777" cy="475252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TextReader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StreamReader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string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((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!=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string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double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weight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ToDouble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age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ToInt32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bool 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isMarried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Convert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ToBoolean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8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Person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age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weight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isMarried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sz="1800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}</a:t>
            </a:r>
            <a:r>
              <a:rPr lang="en-CA" sz="18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6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B2A0-EA34-5949-8307-B78ADBEC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34" y="555526"/>
            <a:ext cx="3139217" cy="432197"/>
          </a:xfrm>
        </p:spPr>
        <p:txBody>
          <a:bodyPr/>
          <a:lstStyle/>
          <a:p>
            <a:r>
              <a:rPr lang="en-US" dirty="0"/>
              <a:t>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496" y="1275606"/>
            <a:ext cx="4536504" cy="34563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the necessary using statement: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 and initialise the write object: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3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StreamWriter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some writing: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"Mulroney"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"Harper"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close the file: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A527-4381-E349-8C3A-A6E5D4BA9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7984" y="555526"/>
            <a:ext cx="3139214" cy="432197"/>
          </a:xfrm>
        </p:spPr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9FAA-77D9-614C-BC5F-043496544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7984" y="1275606"/>
            <a:ext cx="4716016" cy="34563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the necessary using statement: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 and initialise the read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3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3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StreamReader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some reading: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close the file: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3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3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5392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59582"/>
            <a:ext cx="8960543" cy="3816424"/>
          </a:xfrm>
        </p:spPr>
        <p:txBody>
          <a:bodyPr>
            <a:normAutofit/>
          </a:bodyPr>
          <a:lstStyle/>
          <a:p>
            <a:r>
              <a:rPr lang="en-CA" sz="1800" dirty="0"/>
              <a:t>Writing to and reading from text files is a simple way to stored and retrieve data</a:t>
            </a:r>
          </a:p>
          <a:p>
            <a:endParaRPr lang="en-CA" sz="1800" dirty="0"/>
          </a:p>
          <a:p>
            <a:r>
              <a:rPr lang="en-CA" sz="1800" dirty="0"/>
              <a:t>There are other ways of working with files</a:t>
            </a:r>
          </a:p>
          <a:p>
            <a:pPr lvl="1"/>
            <a:r>
              <a:rPr lang="en-CA" sz="1650" dirty="0"/>
              <a:t>You may use binary io (very efficient) but neither extendable nor humanly readable</a:t>
            </a:r>
          </a:p>
          <a:p>
            <a:pPr lvl="1"/>
            <a:r>
              <a:rPr lang="en-CA" sz="1650" dirty="0"/>
              <a:t>You may also use standardized formats like xml and json</a:t>
            </a:r>
          </a:p>
          <a:p>
            <a:pPr lvl="1"/>
            <a:r>
              <a:rPr lang="en-CA" sz="1650" dirty="0" err="1"/>
              <a:t>json</a:t>
            </a:r>
            <a:r>
              <a:rPr lang="en-CA" sz="1650" dirty="0"/>
              <a:t> is becoming more popular because it is less stringent and less verbose than xml</a:t>
            </a:r>
          </a:p>
          <a:p>
            <a:endParaRPr lang="en-CA" sz="1800" dirty="0"/>
          </a:p>
          <a:p>
            <a:r>
              <a:rPr lang="en-CA" sz="1800" dirty="0"/>
              <a:t>The static file methods </a:t>
            </a:r>
            <a:r>
              <a:rPr lang="en-CA" sz="1800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WriteAllText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sz="1800" dirty="0"/>
              <a:t> and </a:t>
            </a:r>
            <a:r>
              <a:rPr lang="en-CA" sz="1800" dirty="0" err="1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</a:t>
            </a:r>
            <a:r>
              <a:rPr lang="en-CA" sz="1800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 are very convenient for single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0679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8B11C-6FD1-3C48-B8A1-D672A58F5E1D}"/>
              </a:ext>
            </a:extLst>
          </p:cNvPr>
          <p:cNvSpPr/>
          <p:nvPr/>
        </p:nvSpPr>
        <p:spPr>
          <a:xfrm rot="20234450">
            <a:off x="1267160" y="1642436"/>
            <a:ext cx="6408712" cy="20733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Disclaimer for this presentation: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will only work with text.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will do sequential reads </a:t>
            </a:r>
            <a:r>
              <a:rPr lang="en-US"/>
              <a:t>and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1610-E870-1442-8020-E6E11FA1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48EB-69D7-DB4C-AE0E-26DCBEC4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/>
              <a:t>What is file I/O?</a:t>
            </a:r>
          </a:p>
          <a:p>
            <a:r>
              <a:rPr lang="en-US" sz="1800" dirty="0"/>
              <a:t>Why write to or read from a file?</a:t>
            </a:r>
          </a:p>
          <a:p>
            <a:r>
              <a:rPr lang="en-US" sz="1800" dirty="0"/>
              <a:t>Writing text sequentially to file</a:t>
            </a:r>
          </a:p>
          <a:p>
            <a:r>
              <a:rPr lang="en-US" sz="1800" dirty="0"/>
              <a:t>Reading text sequentially from file</a:t>
            </a:r>
          </a:p>
          <a:p>
            <a:endParaRPr lang="en-US" sz="1800" dirty="0"/>
          </a:p>
          <a:p>
            <a:r>
              <a:rPr lang="en-US" sz="1800" dirty="0"/>
              <a:t>We will not be covering file I/O thoroughly. This will be done in a later lecture</a:t>
            </a:r>
          </a:p>
          <a:p>
            <a:r>
              <a:rPr lang="en-US" sz="1800" dirty="0"/>
              <a:t>We will just look at a recipe for reading and writing text files</a:t>
            </a:r>
          </a:p>
        </p:txBody>
      </p:sp>
    </p:spTree>
    <p:extLst>
      <p:ext uri="{BB962C8B-B14F-4D97-AF65-F5344CB8AC3E}">
        <p14:creationId xmlns:p14="http://schemas.microsoft.com/office/powerpoint/2010/main" val="383906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Why File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1800" dirty="0"/>
              <a:t>Program executes in volatile memory, so when an application terminates all information is lost</a:t>
            </a:r>
          </a:p>
          <a:p>
            <a:endParaRPr lang="en-CA" sz="1800" dirty="0"/>
          </a:p>
          <a:p>
            <a:r>
              <a:rPr lang="en-CA" sz="1800" dirty="0"/>
              <a:t>Saving information in files is the only way to persist data</a:t>
            </a:r>
          </a:p>
          <a:p>
            <a:endParaRPr lang="en-CA" sz="1800" dirty="0"/>
          </a:p>
          <a:p>
            <a:r>
              <a:rPr lang="en-CA" sz="1800" dirty="0"/>
              <a:t>If data in stored in files, then to acquire this information you have to read the file</a:t>
            </a:r>
          </a:p>
          <a:p>
            <a:endParaRPr lang="en-CA" sz="1800" dirty="0"/>
          </a:p>
          <a:p>
            <a:r>
              <a:rPr lang="en-CA" sz="1800" dirty="0"/>
              <a:t>Hence writing to and reading from files is important in lots of real-word application</a:t>
            </a:r>
          </a:p>
          <a:p>
            <a:endParaRPr lang="en-CA" sz="1800" dirty="0"/>
          </a:p>
          <a:p>
            <a:r>
              <a:rPr lang="en-CA" sz="1800" dirty="0"/>
              <a:t>We will limit ourselves to text file in a sequential manner only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885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File IO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1800" dirty="0"/>
              <a:t>Add the necessary namespace</a:t>
            </a:r>
          </a:p>
          <a:p>
            <a:endParaRPr lang="en-CA" sz="1800" dirty="0"/>
          </a:p>
          <a:p>
            <a:r>
              <a:rPr lang="en-CA" sz="1800" dirty="0"/>
              <a:t>Create the appropriate object for reading or writing</a:t>
            </a:r>
          </a:p>
          <a:p>
            <a:endParaRPr lang="en-CA" sz="1800" dirty="0"/>
          </a:p>
          <a:p>
            <a:r>
              <a:rPr lang="en-CA" sz="1800" dirty="0"/>
              <a:t>Perform your intended read/write operations</a:t>
            </a:r>
          </a:p>
          <a:p>
            <a:endParaRPr lang="en-CA" sz="1800" dirty="0"/>
          </a:p>
          <a:p>
            <a:r>
              <a:rPr lang="en-CA" sz="1800" dirty="0"/>
              <a:t>Close the object</a:t>
            </a:r>
          </a:p>
          <a:p>
            <a:endParaRPr lang="en-CA" sz="1800" dirty="0"/>
          </a:p>
          <a:p>
            <a:r>
              <a:rPr lang="en-CA" sz="1800" dirty="0"/>
              <a:t>Release the resource (can not be forced!)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91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03598"/>
            <a:ext cx="6447501" cy="33274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the necessary using statement: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using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IO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Declare and initialise the object to write to: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A9DC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some writing: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"Mulroney"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"Harper"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close the file: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FFC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480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118-BDBC-8D49-933D-E870F43E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B22-E67B-F846-AAEF-37ED6C7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03598"/>
            <a:ext cx="8168455" cy="348270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StreamWriter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 and initialise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//the object to write to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"Narendra"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some writing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CA" sz="1600" dirty="0" err="1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Pershad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"================"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1;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&lt;= 12;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($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,2}</a:t>
            </a:r>
            <a:r>
              <a:rPr lang="en-US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15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A9D8F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 15}</a:t>
            </a:r>
            <a:r>
              <a:rPr lang="en-CA" sz="1600" dirty="0">
                <a:solidFill>
                  <a:srgbClr val="EB7F49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//Do more writing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6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writer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//Now close the stream object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4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1ACC-5672-DD4A-BD0F-8B785566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0F8C-EDBB-FD44-8C93-EF2AF938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31590"/>
            <a:ext cx="7808415" cy="339943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If the file exist already, its contents will be over written.</a:t>
            </a:r>
          </a:p>
          <a:p>
            <a:r>
              <a:rPr lang="en-US" sz="1600" dirty="0"/>
              <a:t>If the file does not exist, one will be created.</a:t>
            </a:r>
          </a:p>
          <a:p>
            <a:r>
              <a:rPr lang="en-US" sz="1600" dirty="0"/>
              <a:t>If you do not have the required permissions to create the file or to write to the file an exception will be thrown and your program will terminate.</a:t>
            </a:r>
          </a:p>
          <a:p>
            <a:endParaRPr lang="en-US" sz="1600" dirty="0"/>
          </a:p>
          <a:p>
            <a:r>
              <a:rPr lang="en-US" sz="1600" dirty="0"/>
              <a:t>You may also use the static method </a:t>
            </a:r>
            <a:r>
              <a:rPr lang="en-US" sz="1600" dirty="0" err="1"/>
              <a:t>WriteAllText</a:t>
            </a:r>
            <a:r>
              <a:rPr lang="en-US" sz="1600" dirty="0"/>
              <a:t> of the file class to do the same</a:t>
            </a:r>
          </a:p>
          <a:p>
            <a:endParaRPr lang="en-US" sz="1600" dirty="0"/>
          </a:p>
          <a:p>
            <a:pPr marL="300038" lvl="1" indent="0">
              <a:buNone/>
            </a:pPr>
            <a:r>
              <a:rPr lang="en-US" sz="16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WriteAllText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contents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 creates the file or open the file, write the contents and then closes it</a:t>
            </a:r>
          </a:p>
          <a:p>
            <a:pPr marL="300038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This does not do multiple writes.</a:t>
            </a:r>
          </a:p>
        </p:txBody>
      </p:sp>
    </p:spTree>
    <p:extLst>
      <p:ext uri="{BB962C8B-B14F-4D97-AF65-F5344CB8AC3E}">
        <p14:creationId xmlns:p14="http://schemas.microsoft.com/office/powerpoint/2010/main" val="365411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118-BDBC-8D49-933D-E870F43E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B22-E67B-F846-AAEF-37ED6C7B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31590"/>
            <a:ext cx="7808415" cy="352839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TextReader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4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StreamReader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filename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//Initialise the reader object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line = </a:t>
            </a: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some reading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Console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 what was 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 = </a:t>
            </a: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some reading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CA" sz="1400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null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             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//Stop if you didn’t read anything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Console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WriteLine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 what was 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solidFill>
                  <a:srgbClr val="00CE9E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line = </a:t>
            </a: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ReadLine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//Do more reading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400" dirty="0" err="1">
                <a:solidFill>
                  <a:srgbClr val="7FD2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reader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400" dirty="0" err="1">
                <a:solidFill>
                  <a:srgbClr val="DADA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Close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CA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//Now close the stream object</a:t>
            </a: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6540</TotalTime>
  <Words>1341</Words>
  <Application>Microsoft Office PowerPoint</Application>
  <PresentationFormat>On-screen Show (16:9)</PresentationFormat>
  <Paragraphs>236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 3</vt:lpstr>
      <vt:lpstr>Facet</vt:lpstr>
      <vt:lpstr>File Writing and Reading</vt:lpstr>
      <vt:lpstr>PowerPoint Presentation</vt:lpstr>
      <vt:lpstr>Agenda</vt:lpstr>
      <vt:lpstr>Why File I/O?</vt:lpstr>
      <vt:lpstr>File IO recipe</vt:lpstr>
      <vt:lpstr>Writing text to a file</vt:lpstr>
      <vt:lpstr>File output</vt:lpstr>
      <vt:lpstr>Output cont’d</vt:lpstr>
      <vt:lpstr>File reading</vt:lpstr>
      <vt:lpstr>Reading cont’d</vt:lpstr>
      <vt:lpstr>PowerPoint Presentation</vt:lpstr>
      <vt:lpstr>Tab separated values</vt:lpstr>
      <vt:lpstr>PowerPoint Presentation</vt:lpstr>
      <vt:lpstr>Values on separate line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three.js the JavaScript WebGL framework</dc:title>
  <dc:creator>Narendra Pershad</dc:creator>
  <cp:lastModifiedBy>Narendra Pershad</cp:lastModifiedBy>
  <cp:revision>149</cp:revision>
  <cp:lastPrinted>2014-05-05T16:13:39Z</cp:lastPrinted>
  <dcterms:created xsi:type="dcterms:W3CDTF">2014-01-14T14:38:20Z</dcterms:created>
  <dcterms:modified xsi:type="dcterms:W3CDTF">2021-09-11T03:10:40Z</dcterms:modified>
</cp:coreProperties>
</file>