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95" r:id="rId7"/>
    <p:sldId id="298" r:id="rId8"/>
    <p:sldId id="292" r:id="rId9"/>
    <p:sldId id="290" r:id="rId10"/>
    <p:sldId id="299" r:id="rId11"/>
    <p:sldId id="300" r:id="rId12"/>
    <p:sldId id="297" r:id="rId13"/>
    <p:sldId id="264" r:id="rId14"/>
  </p:sldIdLst>
  <p:sldSz cx="12192000" cy="6858000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90" autoAdjust="0"/>
    <p:restoredTop sz="79346" autoAdjust="0"/>
  </p:normalViewPr>
  <p:slideViewPr>
    <p:cSldViewPr>
      <p:cViewPr varScale="1">
        <p:scale>
          <a:sx n="87" d="100"/>
          <a:sy n="87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5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will be used quite a lot later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92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50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my implementation of a Time class</a:t>
            </a:r>
          </a:p>
          <a:p>
            <a:r>
              <a:rPr lang="en-CA" dirty="0"/>
              <a:t>N.B. I have expression-bodied statements instead of method body. It makes the code shorter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86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Operator overloading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95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69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5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966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66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65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32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3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08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61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62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75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13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5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10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4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37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Classes: </a:t>
            </a:r>
            <a:br>
              <a:rPr lang="en-CA" dirty="0"/>
            </a:br>
            <a:r>
              <a:rPr lang="en-CA" dirty="0"/>
              <a:t>Operator Overloading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  <a:br>
              <a:rPr lang="en-CA"/>
            </a:br>
            <a:r>
              <a:rPr lang="en-CA"/>
              <a:t>Centennial College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overloading makes your code more natural for a developer to use e.g.</a:t>
            </a:r>
          </a:p>
          <a:p>
            <a:r>
              <a:rPr lang="en-US" dirty="0"/>
              <a:t>It is normal to use the comparison operators </a:t>
            </a:r>
            <a:r>
              <a:rPr lang="en-US" dirty="0">
                <a:latin typeface="Consolas" panose="020B0609020204030204" pitchFamily="49" charset="0"/>
              </a:rPr>
              <a:t>(==, !=, &lt;, &gt; etc.)</a:t>
            </a:r>
            <a:r>
              <a:rPr lang="en-US" dirty="0"/>
              <a:t> to compare to compare two objects rather than a method (</a:t>
            </a:r>
            <a:r>
              <a:rPr lang="en-US" dirty="0" err="1"/>
              <a:t>IsEqual</a:t>
            </a:r>
            <a:r>
              <a:rPr lang="en-US" dirty="0"/>
              <a:t>, </a:t>
            </a:r>
            <a:r>
              <a:rPr lang="en-US" dirty="0" err="1"/>
              <a:t>NotEqual</a:t>
            </a:r>
            <a:r>
              <a:rPr lang="en-US" dirty="0"/>
              <a:t>).</a:t>
            </a:r>
          </a:p>
          <a:p>
            <a:r>
              <a:rPr lang="en-US" dirty="0"/>
              <a:t>For math-like objects, it is useful to overload the </a:t>
            </a:r>
            <a:r>
              <a:rPr lang="en-US"/>
              <a:t>math operators (+, -, /, %,*)</a:t>
            </a:r>
            <a:endParaRPr lang="en-US" dirty="0"/>
          </a:p>
          <a:p>
            <a:endParaRPr lang="en-US" dirty="0"/>
          </a:p>
          <a:p>
            <a:r>
              <a:rPr lang="en-US" dirty="0"/>
              <a:t>Easier for a code maintainer to read and less chance to make mistakes.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short coming in basic operations</a:t>
            </a:r>
          </a:p>
          <a:p>
            <a:r>
              <a:rPr lang="en-CA" dirty="0"/>
              <a:t>Operator overloading</a:t>
            </a:r>
          </a:p>
          <a:p>
            <a:pPr lvl="1"/>
            <a:r>
              <a:rPr lang="en-CA" dirty="0"/>
              <a:t>What operators can be overloading</a:t>
            </a:r>
          </a:p>
          <a:p>
            <a:pPr lvl="1"/>
            <a:r>
              <a:rPr lang="en-CA" dirty="0"/>
              <a:t>Which ones make sense?</a:t>
            </a:r>
          </a:p>
          <a:p>
            <a:r>
              <a:rPr lang="en-CA" dirty="0"/>
              <a:t>How to implement operator overloading</a:t>
            </a:r>
          </a:p>
          <a:p>
            <a:pPr lvl="1"/>
            <a:r>
              <a:rPr lang="en-CA" dirty="0"/>
              <a:t>Deducing the signature of the method</a:t>
            </a:r>
          </a:p>
          <a:p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610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0CE4-E09E-FC4D-97DD-49E04AC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Overloadable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4ADE-B342-8745-A964-1BA147A8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747258" cy="3880773"/>
          </a:xfrm>
        </p:spPr>
        <p:txBody>
          <a:bodyPr>
            <a:normAutofit/>
          </a:bodyPr>
          <a:lstStyle/>
          <a:p>
            <a:r>
              <a:rPr lang="en-US" dirty="0"/>
              <a:t>Unary operator: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+, -, !, ~, ++, --, true and false</a:t>
            </a:r>
          </a:p>
          <a:p>
            <a:r>
              <a:rPr lang="en-US" dirty="0"/>
              <a:t>Binary operators: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+, -, *, /, %, &amp;, |, ^, &lt;&lt;, &gt;&gt;, ==. !=, &lt;. &gt;,&lt;=, &gt;=</a:t>
            </a:r>
          </a:p>
          <a:p>
            <a:endParaRPr lang="en-US" dirty="0"/>
          </a:p>
          <a:p>
            <a:r>
              <a:rPr lang="en-US" dirty="0"/>
              <a:t>The following operator must be overloaded in pairs: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==, !=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&lt;, 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&lt;=, &gt;=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394088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5BF9-1275-4E0E-9072-89BE45A3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Syntax for overloading a binary operator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B5170F-7087-450D-A756-5F4BFD4E51F3}"/>
              </a:ext>
            </a:extLst>
          </p:cNvPr>
          <p:cNvGrpSpPr/>
          <p:nvPr/>
        </p:nvGrpSpPr>
        <p:grpSpPr>
          <a:xfrm>
            <a:off x="983432" y="3717032"/>
            <a:ext cx="9423292" cy="369332"/>
            <a:chOff x="471805" y="2882955"/>
            <a:chExt cx="9423292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873166-5407-4A59-81F4-3E2906CB7791}"/>
                </a:ext>
              </a:extLst>
            </p:cNvPr>
            <p:cNvSpPr txBox="1"/>
            <p:nvPr/>
          </p:nvSpPr>
          <p:spPr>
            <a:xfrm>
              <a:off x="471805" y="2882955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0033CC"/>
                  </a:solidFill>
                  <a:latin typeface="Consolas" panose="020B0609020204030204" pitchFamily="49" charset="0"/>
                </a:rPr>
                <a:t>public static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C603E7-8F8E-4081-A7C0-43CCE4BE3A80}"/>
                </a:ext>
              </a:extLst>
            </p:cNvPr>
            <p:cNvSpPr txBox="1"/>
            <p:nvPr/>
          </p:nvSpPr>
          <p:spPr>
            <a:xfrm>
              <a:off x="2307063" y="288295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MyCls</a:t>
              </a:r>
              <a:endParaRPr lang="en-CA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3EBD37-F68B-4385-A922-EDF8DE3371D0}"/>
                </a:ext>
              </a:extLst>
            </p:cNvPr>
            <p:cNvSpPr txBox="1"/>
            <p:nvPr/>
          </p:nvSpPr>
          <p:spPr>
            <a:xfrm>
              <a:off x="7241988" y="2882955"/>
              <a:ext cx="2337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MyCls</a:t>
              </a:r>
              <a:r>
                <a:rPr lang="en-CA" dirty="0">
                  <a:latin typeface="Consolas" panose="020B0609020204030204" pitchFamily="49" charset="0"/>
                </a:rPr>
                <a:t> </a:t>
              </a:r>
              <a:r>
                <a:rPr lang="en-CA" dirty="0" err="1">
                  <a:latin typeface="Consolas" panose="020B0609020204030204" pitchFamily="49" charset="0"/>
                </a:rPr>
                <a:t>r_hand_side</a:t>
              </a:r>
              <a:endParaRPr lang="en-CA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69F1F-06E6-46F9-9D10-0C586C84C598}"/>
                </a:ext>
              </a:extLst>
            </p:cNvPr>
            <p:cNvSpPr txBox="1"/>
            <p:nvPr/>
          </p:nvSpPr>
          <p:spPr>
            <a:xfrm>
              <a:off x="3129224" y="288295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0033CC"/>
                  </a:solidFill>
                  <a:latin typeface="Consolas" panose="020B0609020204030204" pitchFamily="49" charset="0"/>
                </a:rPr>
                <a:t>operator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A98160-37AC-4A06-8597-B90C143A0852}"/>
                </a:ext>
              </a:extLst>
            </p:cNvPr>
            <p:cNvSpPr txBox="1"/>
            <p:nvPr/>
          </p:nvSpPr>
          <p:spPr>
            <a:xfrm>
              <a:off x="4331296" y="288295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+(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B99811-4318-438A-B210-A5E5F64C7DE5}"/>
                </a:ext>
              </a:extLst>
            </p:cNvPr>
            <p:cNvSpPr txBox="1"/>
            <p:nvPr/>
          </p:nvSpPr>
          <p:spPr>
            <a:xfrm>
              <a:off x="4773544" y="2882955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MyCls</a:t>
              </a:r>
              <a:r>
                <a:rPr lang="en-CA" dirty="0">
                  <a:latin typeface="Consolas" panose="020B0609020204030204" pitchFamily="49" charset="0"/>
                </a:rPr>
                <a:t> </a:t>
              </a:r>
              <a:r>
                <a:rPr lang="en-CA" dirty="0" err="1">
                  <a:latin typeface="Consolas" panose="020B0609020204030204" pitchFamily="49" charset="0"/>
                </a:rPr>
                <a:t>l_hand_side</a:t>
              </a:r>
              <a:r>
                <a:rPr lang="en-CA" dirty="0">
                  <a:latin typeface="Consolas" panose="020B0609020204030204" pitchFamily="49" charset="0"/>
                </a:rPr>
                <a:t>,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DF0C05-74DD-4A2F-93D0-F99A4EA3FF98}"/>
                </a:ext>
              </a:extLst>
            </p:cNvPr>
            <p:cNvSpPr txBox="1"/>
            <p:nvPr/>
          </p:nvSpPr>
          <p:spPr>
            <a:xfrm>
              <a:off x="9583793" y="28829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8BE840-BB90-42C3-A943-F491B81034B4}"/>
              </a:ext>
            </a:extLst>
          </p:cNvPr>
          <p:cNvSpPr txBox="1"/>
          <p:nvPr/>
        </p:nvSpPr>
        <p:spPr>
          <a:xfrm>
            <a:off x="2423592" y="240368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return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E3A850-91F9-458E-9048-3CDCC41E5743}"/>
              </a:ext>
            </a:extLst>
          </p:cNvPr>
          <p:cNvSpPr txBox="1"/>
          <p:nvPr/>
        </p:nvSpPr>
        <p:spPr>
          <a:xfrm>
            <a:off x="2500134" y="1603136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the operator that you want to overload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59936-E9EC-411C-94D5-725B6B7C5A0B}"/>
              </a:ext>
            </a:extLst>
          </p:cNvPr>
          <p:cNvSpPr txBox="1"/>
          <p:nvPr/>
        </p:nvSpPr>
        <p:spPr>
          <a:xfrm>
            <a:off x="5095215" y="2405549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type of first operand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48E35-644B-43EE-82E8-AD27C711DBFA}"/>
              </a:ext>
            </a:extLst>
          </p:cNvPr>
          <p:cNvSpPr txBox="1"/>
          <p:nvPr/>
        </p:nvSpPr>
        <p:spPr>
          <a:xfrm>
            <a:off x="7939263" y="2405549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type of second operand</a:t>
            </a:r>
          </a:p>
          <a:p>
            <a:r>
              <a:rPr lang="en-CA" dirty="0">
                <a:latin typeface="Consolas" panose="020B0609020204030204" pitchFamily="49" charset="0"/>
              </a:rPr>
              <a:t>(Not present is unary operator)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BED5BC-3456-4126-88C1-08B3B77E9EBE}"/>
              </a:ext>
            </a:extLst>
          </p:cNvPr>
          <p:cNvSpPr txBox="1"/>
          <p:nvPr/>
        </p:nvSpPr>
        <p:spPr>
          <a:xfrm>
            <a:off x="1298062" y="5405994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signals that you are overloading an operator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492264-D88C-4303-B79F-A0FB6807A1EB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3212430" y="2773015"/>
            <a:ext cx="15187" cy="94401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43D073-A092-4879-8064-79F510C182E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272109" y="3051880"/>
            <a:ext cx="1722365" cy="665152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470BC-1229-4B4A-88F0-DCD5B14D438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807968" y="2774881"/>
            <a:ext cx="709271" cy="942151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CD56D9-9212-4B1B-A6E1-3AD20171777B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5061893" y="1972468"/>
            <a:ext cx="0" cy="1744564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BDA5A-750D-49BA-91BB-5BF2D430D504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4239733" y="4086364"/>
            <a:ext cx="0" cy="131963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1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int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ticks;</a:t>
            </a:r>
          </a:p>
          <a:p>
            <a:pPr marL="0" indent="0">
              <a:buNone/>
            </a:pPr>
            <a:br>
              <a:rPr lang="en-CA" dirty="0">
                <a:latin typeface="Consolas" pitchFamily="49" charset="0"/>
                <a:cs typeface="Consolas" pitchFamily="49" charset="0"/>
              </a:rPr>
            </a:b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int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Seconds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=&gt; ticks % 60;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int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Minutes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=&gt; ticks / 60 % 60; }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Hours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=&gt; ticks / 3600; }</a:t>
            </a:r>
          </a:p>
          <a:p>
            <a:pPr marL="0" indent="0">
              <a:buNone/>
            </a:pPr>
            <a:br>
              <a:rPr lang="en-CA" dirty="0">
                <a:latin typeface="Consolas" pitchFamily="49" charset="0"/>
                <a:cs typeface="Consolas" pitchFamily="49" charset="0"/>
              </a:rPr>
            </a:b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ticks) =&gt;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.ticks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ticks;</a:t>
            </a: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override string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=&gt;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{Hours: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}:{Minutes: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}:{Seconds: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br>
              <a:rPr lang="en-CA" dirty="0">
                <a:latin typeface="Consolas" pitchFamily="49" charset="0"/>
                <a:cs typeface="Consolas" pitchFamily="49" charset="0"/>
              </a:rPr>
            </a:br>
            <a:endParaRPr lang="en-CA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6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F80B-FE11-4504-8843-212D853D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Deducing the signature of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21DE-591A-48DA-8C6D-D463141D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you have two objects: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t1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(2, 15, 45);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t2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(2, 35, 20);</a:t>
            </a:r>
          </a:p>
          <a:p>
            <a:endParaRPr lang="en-US" dirty="0"/>
          </a:p>
          <a:p>
            <a:r>
              <a:rPr lang="en-US" dirty="0"/>
              <a:t>If you want to implement the following operation: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t3 = t1 + t2;</a:t>
            </a:r>
          </a:p>
          <a:p>
            <a:r>
              <a:rPr lang="en-US" dirty="0"/>
              <a:t>We can say the following:</a:t>
            </a:r>
          </a:p>
          <a:p>
            <a:pPr lvl="1"/>
            <a:r>
              <a:rPr lang="en-CA" dirty="0"/>
              <a:t>The operator is +</a:t>
            </a:r>
          </a:p>
          <a:p>
            <a:pPr lvl="1"/>
            <a:r>
              <a:rPr lang="en-CA" dirty="0"/>
              <a:t>Return value is a Time object</a:t>
            </a:r>
          </a:p>
          <a:p>
            <a:pPr lvl="1"/>
            <a:r>
              <a:rPr lang="en-CA" dirty="0"/>
              <a:t>The method must take two Time objects as arguments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operator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81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F80B-FE11-4504-8843-212D853D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Deducing the signature of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21DE-591A-48DA-8C6D-D463141D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want to implement the following operation: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(t1 == t2) { … }</a:t>
            </a:r>
          </a:p>
          <a:p>
            <a:pPr marL="355600" indent="0">
              <a:buNone/>
            </a:pPr>
            <a:endParaRPr lang="en-CA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We can say the following:</a:t>
            </a:r>
          </a:p>
          <a:p>
            <a:pPr lvl="1"/>
            <a:r>
              <a:rPr lang="en-CA" dirty="0"/>
              <a:t>The operator is +</a:t>
            </a:r>
          </a:p>
          <a:p>
            <a:pPr lvl="1"/>
            <a:r>
              <a:rPr lang="en-CA" dirty="0"/>
              <a:t>Return value is of type bool</a:t>
            </a:r>
          </a:p>
          <a:p>
            <a:pPr lvl="1"/>
            <a:r>
              <a:rPr lang="en-CA" dirty="0"/>
              <a:t>The method must take two Time objects as arguments</a:t>
            </a:r>
          </a:p>
          <a:p>
            <a:pPr lvl="1"/>
            <a:endParaRPr lang="en-CA" dirty="0"/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static bool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operator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  <a:p>
            <a:pPr marL="355600" indent="0">
              <a:buNone/>
            </a:pPr>
            <a:endParaRPr lang="en-CA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dirty="0"/>
              <a:t>N.B. You must also overload != operator at the same time</a:t>
            </a:r>
          </a:p>
          <a:p>
            <a:pPr marL="355600" indent="0">
              <a:buNone/>
            </a:pPr>
            <a:endParaRPr lang="en-CA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F80B-FE11-4504-8843-212D853D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Deducing the signature of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21DE-591A-48DA-8C6D-D463141D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implement the following operation: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t3 = t1 + 20;</a:t>
            </a:r>
          </a:p>
          <a:p>
            <a:pPr marL="355600" indent="0">
              <a:buNone/>
            </a:pPr>
            <a:endParaRPr lang="en-CA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We can say the following:</a:t>
            </a:r>
          </a:p>
          <a:p>
            <a:pPr lvl="1"/>
            <a:r>
              <a:rPr lang="en-CA" dirty="0"/>
              <a:t>The operator is +</a:t>
            </a:r>
          </a:p>
          <a:p>
            <a:pPr lvl="1"/>
            <a:r>
              <a:rPr lang="en-CA" dirty="0"/>
              <a:t>Return value is of type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endParaRPr lang="en-CA" dirty="0"/>
          </a:p>
          <a:p>
            <a:pPr lvl="1"/>
            <a:r>
              <a:rPr lang="en-CA" dirty="0"/>
              <a:t>The method must take one Time objects and an int as arguments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operator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  <a:p>
            <a:pPr marL="355600" indent="0">
              <a:buNone/>
            </a:pPr>
            <a:endParaRPr lang="en-CA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355600" indent="0">
              <a:buNone/>
            </a:pPr>
            <a:endParaRPr lang="en-CA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155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2817"/>
            <a:ext cx="8596668" cy="4268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operator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=&gt;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lhs.ticks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rhs.ticks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operator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=&gt;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lhs.ticks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static bool operator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=&gt;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lhs.ticks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rhs.ticks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static bool operator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!=(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=&gt; !(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lhs.ticks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rhs.ticks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6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0BDC8BC28594A8C95584CC1683EC5" ma:contentTypeVersion="4" ma:contentTypeDescription="Create a new document." ma:contentTypeScope="" ma:versionID="ba19bf0850a265bd174d3d3df8d9b414">
  <xsd:schema xmlns:xsd="http://www.w3.org/2001/XMLSchema" xmlns:xs="http://www.w3.org/2001/XMLSchema" xmlns:p="http://schemas.microsoft.com/office/2006/metadata/properties" xmlns:ns2="0a87bd31-99b0-4c94-b97c-39171d591e36" targetNamespace="http://schemas.microsoft.com/office/2006/metadata/properties" ma:root="true" ma:fieldsID="4518a898f2543007963650e1c4d3c457" ns2:_="">
    <xsd:import namespace="0a87bd31-99b0-4c94-b97c-39171d591e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7bd31-99b0-4c94-b97c-39171d591e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715FC1-1A33-41BA-B1B9-D0D53945E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7bd31-99b0-4c94-b97c-39171d591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5F1C0C-1C24-47DB-806A-095B89C7A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242EC2-3C1C-4531-BF68-6D5E9193596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4439</TotalTime>
  <Words>706</Words>
  <Application>Microsoft Office PowerPoint</Application>
  <PresentationFormat>Widescreen</PresentationFormat>
  <Paragraphs>120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Wingdings 3</vt:lpstr>
      <vt:lpstr>Facet</vt:lpstr>
      <vt:lpstr>Classes:  Operator Overloading</vt:lpstr>
      <vt:lpstr>Objectives</vt:lpstr>
      <vt:lpstr>Overloadable operators</vt:lpstr>
      <vt:lpstr>Syntax for overloading a binary operator</vt:lpstr>
      <vt:lpstr>Example</vt:lpstr>
      <vt:lpstr>Deducing the signature of the method</vt:lpstr>
      <vt:lpstr>Deducing the signature of the method</vt:lpstr>
      <vt:lpstr>Deducing the signature of the method</vt:lpstr>
      <vt:lpstr>Implementation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128</cp:revision>
  <cp:lastPrinted>2014-06-02T18:58:25Z</cp:lastPrinted>
  <dcterms:created xsi:type="dcterms:W3CDTF">2013-05-01T13:47:21Z</dcterms:created>
  <dcterms:modified xsi:type="dcterms:W3CDTF">2021-09-20T21:57:41Z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0x01010061B0BDC8BC28594A8C95584CC1683EC5</vt:lpwstr>
  </property>
</Properties>
</file>