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notesMasterIdLst>
    <p:notesMasterId r:id="rId17"/>
  </p:notesMasterIdLst>
  <p:handoutMasterIdLst>
    <p:handoutMasterId r:id="rId18"/>
  </p:handoutMasterIdLst>
  <p:sldIdLst>
    <p:sldId id="256" r:id="rId5"/>
    <p:sldId id="277" r:id="rId6"/>
    <p:sldId id="258" r:id="rId7"/>
    <p:sldId id="295" r:id="rId8"/>
    <p:sldId id="279" r:id="rId9"/>
    <p:sldId id="290" r:id="rId10"/>
    <p:sldId id="289" r:id="rId11"/>
    <p:sldId id="291" r:id="rId12"/>
    <p:sldId id="292" r:id="rId13"/>
    <p:sldId id="293" r:id="rId14"/>
    <p:sldId id="294" r:id="rId15"/>
    <p:sldId id="264" r:id="rId16"/>
  </p:sldIdLst>
  <p:sldSz cx="12192000" cy="6858000"/>
  <p:notesSz cx="6934200" cy="9220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8" autoAdjust="0"/>
    <p:restoredTop sz="79346" autoAdjust="0"/>
  </p:normalViewPr>
  <p:slideViewPr>
    <p:cSldViewPr>
      <p:cViewPr varScale="1">
        <p:scale>
          <a:sx n="87" d="100"/>
          <a:sy n="87" d="100"/>
        </p:scale>
        <p:origin x="139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r>
              <a:rPr lang="en-CA"/>
              <a:t>COMP123</a:t>
            </a:r>
          </a:p>
        </p:txBody>
      </p:sp>
      <p:sp>
        <p:nvSpPr>
          <p:cNvPr id="3" name="Date Placeholder 2"/>
          <p:cNvSpPr>
            <a:spLocks noGrp="1"/>
          </p:cNvSpPr>
          <p:nvPr>
            <p:ph type="dt" sz="quarter" idx="1"/>
          </p:nvPr>
        </p:nvSpPr>
        <p:spPr>
          <a:xfrm>
            <a:off x="3927775" y="0"/>
            <a:ext cx="3004820" cy="461010"/>
          </a:xfrm>
          <a:prstGeom prst="rect">
            <a:avLst/>
          </a:prstGeom>
        </p:spPr>
        <p:txBody>
          <a:bodyPr vert="horz" lIns="92309" tIns="46154" rIns="92309" bIns="46154" rtlCol="0"/>
          <a:lstStyle>
            <a:lvl1pPr algn="r">
              <a:defRPr sz="1200"/>
            </a:lvl1pPr>
          </a:lstStyle>
          <a:p>
            <a:fld id="{D3C97F6A-83C7-4D32-8B22-BFAEF1652D62}" type="datetimeFigureOut">
              <a:rPr lang="en-CA" smtClean="0"/>
              <a:t>2021-09-20</a:t>
            </a:fld>
            <a:endParaRPr lang="en-CA"/>
          </a:p>
        </p:txBody>
      </p:sp>
      <p:sp>
        <p:nvSpPr>
          <p:cNvPr id="4" name="Footer Placeholder 3"/>
          <p:cNvSpPr>
            <a:spLocks noGrp="1"/>
          </p:cNvSpPr>
          <p:nvPr>
            <p:ph type="ftr" sz="quarter" idx="2"/>
          </p:nvPr>
        </p:nvSpPr>
        <p:spPr>
          <a:xfrm>
            <a:off x="0" y="8757590"/>
            <a:ext cx="3004820" cy="461010"/>
          </a:xfrm>
          <a:prstGeom prst="rect">
            <a:avLst/>
          </a:prstGeom>
        </p:spPr>
        <p:txBody>
          <a:bodyPr vert="horz" lIns="92309" tIns="46154" rIns="92309" bIns="46154" rtlCol="0" anchor="b"/>
          <a:lstStyle>
            <a:lvl1pPr algn="l">
              <a:defRPr sz="1200"/>
            </a:lvl1pPr>
          </a:lstStyle>
          <a:p>
            <a:r>
              <a:rPr lang="en-CA"/>
              <a:t>Chapter 9 - Class</a:t>
            </a:r>
          </a:p>
        </p:txBody>
      </p:sp>
      <p:sp>
        <p:nvSpPr>
          <p:cNvPr id="5" name="Slide Number Placeholder 4"/>
          <p:cNvSpPr>
            <a:spLocks noGrp="1"/>
          </p:cNvSpPr>
          <p:nvPr>
            <p:ph type="sldNum" sz="quarter" idx="3"/>
          </p:nvPr>
        </p:nvSpPr>
        <p:spPr>
          <a:xfrm>
            <a:off x="3927775" y="8757590"/>
            <a:ext cx="3004820" cy="461010"/>
          </a:xfrm>
          <a:prstGeom prst="rect">
            <a:avLst/>
          </a:prstGeom>
        </p:spPr>
        <p:txBody>
          <a:bodyPr vert="horz" lIns="92309" tIns="46154" rIns="92309" bIns="46154" rtlCol="0" anchor="b"/>
          <a:lstStyle>
            <a:lvl1pPr algn="r">
              <a:defRPr sz="1200"/>
            </a:lvl1pPr>
          </a:lstStyle>
          <a:p>
            <a:fld id="{20F411BF-A14B-40A5-A855-24DE453E66AB}" type="slidenum">
              <a:rPr lang="en-CA" smtClean="0"/>
              <a:t>‹#›</a:t>
            </a:fld>
            <a:endParaRPr lang="en-CA"/>
          </a:p>
        </p:txBody>
      </p:sp>
    </p:spTree>
    <p:extLst>
      <p:ext uri="{BB962C8B-B14F-4D97-AF65-F5344CB8AC3E}">
        <p14:creationId xmlns:p14="http://schemas.microsoft.com/office/powerpoint/2010/main" val="588828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r>
              <a:rPr lang="en-CA"/>
              <a:t>COMP123</a:t>
            </a:r>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6A55C393-271D-46D6-8CF4-2624FFDFDF0B}" type="datetimeFigureOut">
              <a:rPr lang="en-CA" smtClean="0"/>
              <a:t>2021-09-20</a:t>
            </a:fld>
            <a:endParaRPr lang="en-CA"/>
          </a:p>
        </p:txBody>
      </p:sp>
      <p:sp>
        <p:nvSpPr>
          <p:cNvPr id="4" name="Slide Image Placeholder 3"/>
          <p:cNvSpPr>
            <a:spLocks noGrp="1" noRot="1" noChangeAspect="1"/>
          </p:cNvSpPr>
          <p:nvPr>
            <p:ph type="sldImg" idx="2"/>
          </p:nvPr>
        </p:nvSpPr>
        <p:spPr>
          <a:xfrm>
            <a:off x="393700" y="692150"/>
            <a:ext cx="6146800" cy="3457575"/>
          </a:xfrm>
          <a:prstGeom prst="rect">
            <a:avLst/>
          </a:prstGeom>
          <a:noFill/>
          <a:ln w="12700">
            <a:solidFill>
              <a:prstClr val="black"/>
            </a:solidFill>
          </a:ln>
        </p:spPr>
        <p:txBody>
          <a:bodyPr vert="horz" lIns="92309" tIns="46154" rIns="92309" bIns="46154" rtlCol="0" anchor="ctr"/>
          <a:lstStyle/>
          <a:p>
            <a:endParaRPr lang="en-CA"/>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r>
              <a:rPr lang="en-CA"/>
              <a:t>Chapter 9 - Class</a:t>
            </a:r>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6CEAA908-8890-4B84-A482-FC6A5173D03A}" type="slidenum">
              <a:rPr lang="en-CA" smtClean="0"/>
              <a:t>‹#›</a:t>
            </a:fld>
            <a:endParaRPr lang="en-CA"/>
          </a:p>
        </p:txBody>
      </p:sp>
    </p:spTree>
    <p:extLst>
      <p:ext uri="{BB962C8B-B14F-4D97-AF65-F5344CB8AC3E}">
        <p14:creationId xmlns:p14="http://schemas.microsoft.com/office/powerpoint/2010/main" val="120016650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Class</a:t>
            </a:r>
          </a:p>
        </p:txBody>
      </p:sp>
      <p:sp>
        <p:nvSpPr>
          <p:cNvPr id="6" name="Slide Number Placeholder 5"/>
          <p:cNvSpPr>
            <a:spLocks noGrp="1"/>
          </p:cNvSpPr>
          <p:nvPr>
            <p:ph type="sldNum" sz="quarter" idx="12"/>
          </p:nvPr>
        </p:nvSpPr>
        <p:spPr/>
        <p:txBody>
          <a:bodyPr/>
          <a:lstStyle/>
          <a:p>
            <a:fld id="{6CEAA908-8890-4B84-A482-FC6A5173D03A}" type="slidenum">
              <a:rPr lang="en-CA" smtClean="0"/>
              <a:t>1</a:t>
            </a:fld>
            <a:endParaRPr lang="en-CA"/>
          </a:p>
        </p:txBody>
      </p:sp>
    </p:spTree>
    <p:extLst>
      <p:ext uri="{BB962C8B-B14F-4D97-AF65-F5344CB8AC3E}">
        <p14:creationId xmlns:p14="http://schemas.microsoft.com/office/powerpoint/2010/main" val="30005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Reminder a class is a piece of software</a:t>
            </a:r>
          </a:p>
          <a:p>
            <a:r>
              <a:rPr lang="en-CA" dirty="0"/>
              <a:t>Classes are integral in OOP</a:t>
            </a:r>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Class</a:t>
            </a:r>
          </a:p>
        </p:txBody>
      </p:sp>
      <p:sp>
        <p:nvSpPr>
          <p:cNvPr id="6" name="Slide Number Placeholder 5"/>
          <p:cNvSpPr>
            <a:spLocks noGrp="1"/>
          </p:cNvSpPr>
          <p:nvPr>
            <p:ph type="sldNum" sz="quarter" idx="12"/>
          </p:nvPr>
        </p:nvSpPr>
        <p:spPr/>
        <p:txBody>
          <a:bodyPr/>
          <a:lstStyle/>
          <a:p>
            <a:fld id="{6CEAA908-8890-4B84-A482-FC6A5173D03A}" type="slidenum">
              <a:rPr lang="en-CA" smtClean="0"/>
              <a:t>3</a:t>
            </a:fld>
            <a:endParaRPr lang="en-CA"/>
          </a:p>
        </p:txBody>
      </p:sp>
    </p:spTree>
    <p:extLst>
      <p:ext uri="{BB962C8B-B14F-4D97-AF65-F5344CB8AC3E}">
        <p14:creationId xmlns:p14="http://schemas.microsoft.com/office/powerpoint/2010/main" val="64955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Partial will be used quite a lot later</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Methods</a:t>
            </a:r>
          </a:p>
        </p:txBody>
      </p:sp>
      <p:sp>
        <p:nvSpPr>
          <p:cNvPr id="6" name="Slide Number Placeholder 5"/>
          <p:cNvSpPr>
            <a:spLocks noGrp="1"/>
          </p:cNvSpPr>
          <p:nvPr>
            <p:ph type="sldNum" sz="quarter" idx="5"/>
          </p:nvPr>
        </p:nvSpPr>
        <p:spPr/>
        <p:txBody>
          <a:bodyPr/>
          <a:lstStyle/>
          <a:p>
            <a:fld id="{6CEAA908-8890-4B84-A482-FC6A5173D03A}" type="slidenum">
              <a:rPr lang="en-CA" smtClean="0"/>
              <a:t>4</a:t>
            </a:fld>
            <a:endParaRPr lang="en-CA"/>
          </a:p>
        </p:txBody>
      </p:sp>
    </p:spTree>
    <p:extLst>
      <p:ext uri="{BB962C8B-B14F-4D97-AF65-F5344CB8AC3E}">
        <p14:creationId xmlns:p14="http://schemas.microsoft.com/office/powerpoint/2010/main" val="248592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fully assembled class will have a total of four members</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Class</a:t>
            </a:r>
          </a:p>
        </p:txBody>
      </p:sp>
      <p:sp>
        <p:nvSpPr>
          <p:cNvPr id="6" name="Slide Number Placeholder 5"/>
          <p:cNvSpPr>
            <a:spLocks noGrp="1"/>
          </p:cNvSpPr>
          <p:nvPr>
            <p:ph type="sldNum" sz="quarter" idx="5"/>
          </p:nvPr>
        </p:nvSpPr>
        <p:spPr/>
        <p:txBody>
          <a:bodyPr/>
          <a:lstStyle/>
          <a:p>
            <a:fld id="{6CEAA908-8890-4B84-A482-FC6A5173D03A}" type="slidenum">
              <a:rPr lang="en-CA" smtClean="0"/>
              <a:t>5</a:t>
            </a:fld>
            <a:endParaRPr lang="en-CA"/>
          </a:p>
        </p:txBody>
      </p:sp>
    </p:spTree>
    <p:extLst>
      <p:ext uri="{BB962C8B-B14F-4D97-AF65-F5344CB8AC3E}">
        <p14:creationId xmlns:p14="http://schemas.microsoft.com/office/powerpoint/2010/main" val="150665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r>
              <a:rPr lang="en-CA" dirty="0"/>
              <a:t>A very old release of </a:t>
            </a:r>
            <a:r>
              <a:rPr lang="en-CA" dirty="0" err="1"/>
              <a:t>vb</a:t>
            </a:r>
            <a:r>
              <a:rPr lang="en-CA" dirty="0"/>
              <a:t> mixed machine generated code with the developer’s code == confusion</a:t>
            </a:r>
          </a:p>
        </p:txBody>
      </p:sp>
      <p:sp>
        <p:nvSpPr>
          <p:cNvPr id="4" name="Header Placeholder 3"/>
          <p:cNvSpPr>
            <a:spLocks noGrp="1"/>
          </p:cNvSpPr>
          <p:nvPr>
            <p:ph type="hdr" sz="quarter" idx="10"/>
          </p:nvPr>
        </p:nvSpPr>
        <p:spPr/>
        <p:txBody>
          <a:bodyPr/>
          <a:lstStyle/>
          <a:p>
            <a:r>
              <a:rPr lang="en-CA"/>
              <a:t>COMP123</a:t>
            </a:r>
          </a:p>
        </p:txBody>
      </p:sp>
      <p:sp>
        <p:nvSpPr>
          <p:cNvPr id="5" name="Footer Placeholder 4"/>
          <p:cNvSpPr>
            <a:spLocks noGrp="1"/>
          </p:cNvSpPr>
          <p:nvPr>
            <p:ph type="ftr" sz="quarter" idx="11"/>
          </p:nvPr>
        </p:nvSpPr>
        <p:spPr/>
        <p:txBody>
          <a:bodyPr/>
          <a:lstStyle/>
          <a:p>
            <a:r>
              <a:rPr lang="en-CA"/>
              <a:t>Chapter 9 - Class</a:t>
            </a:r>
          </a:p>
        </p:txBody>
      </p:sp>
      <p:sp>
        <p:nvSpPr>
          <p:cNvPr id="6" name="Slide Number Placeholder 5"/>
          <p:cNvSpPr>
            <a:spLocks noGrp="1"/>
          </p:cNvSpPr>
          <p:nvPr>
            <p:ph type="sldNum" sz="quarter" idx="12"/>
          </p:nvPr>
        </p:nvSpPr>
        <p:spPr/>
        <p:txBody>
          <a:bodyPr/>
          <a:lstStyle/>
          <a:p>
            <a:fld id="{6CEAA908-8890-4B84-A482-FC6A5173D03A}" type="slidenum">
              <a:rPr lang="en-CA" smtClean="0"/>
              <a:t>7</a:t>
            </a:fld>
            <a:endParaRPr lang="en-CA"/>
          </a:p>
        </p:txBody>
      </p:sp>
    </p:spTree>
    <p:extLst>
      <p:ext uri="{BB962C8B-B14F-4D97-AF65-F5344CB8AC3E}">
        <p14:creationId xmlns:p14="http://schemas.microsoft.com/office/powerpoint/2010/main" val="428516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want to instantiate the nested class directly, you need to use its fully qualified name</a:t>
            </a:r>
          </a:p>
          <a:p>
            <a:r>
              <a:rPr lang="en-CA" dirty="0" err="1"/>
              <a:t>Container.Nested</a:t>
            </a:r>
            <a:r>
              <a:rPr lang="en-CA" dirty="0"/>
              <a:t> nest = new </a:t>
            </a:r>
            <a:r>
              <a:rPr lang="en-CA" dirty="0" err="1"/>
              <a:t>Container.Nested</a:t>
            </a:r>
            <a:r>
              <a:rPr lang="en-CA" dirty="0"/>
              <a:t>();</a:t>
            </a:r>
          </a:p>
        </p:txBody>
      </p:sp>
      <p:sp>
        <p:nvSpPr>
          <p:cNvPr id="4" name="Header Placeholder 3"/>
          <p:cNvSpPr>
            <a:spLocks noGrp="1"/>
          </p:cNvSpPr>
          <p:nvPr>
            <p:ph type="hdr" sz="quarter"/>
          </p:nvPr>
        </p:nvSpPr>
        <p:spPr/>
        <p:txBody>
          <a:bodyPr/>
          <a:lstStyle/>
          <a:p>
            <a:r>
              <a:rPr lang="en-CA"/>
              <a:t>COMP123</a:t>
            </a:r>
          </a:p>
        </p:txBody>
      </p:sp>
      <p:sp>
        <p:nvSpPr>
          <p:cNvPr id="5" name="Footer Placeholder 4"/>
          <p:cNvSpPr>
            <a:spLocks noGrp="1"/>
          </p:cNvSpPr>
          <p:nvPr>
            <p:ph type="ftr" sz="quarter" idx="4"/>
          </p:nvPr>
        </p:nvSpPr>
        <p:spPr/>
        <p:txBody>
          <a:bodyPr/>
          <a:lstStyle/>
          <a:p>
            <a:r>
              <a:rPr lang="en-CA"/>
              <a:t>Chapter 9 - Class</a:t>
            </a:r>
          </a:p>
        </p:txBody>
      </p:sp>
      <p:sp>
        <p:nvSpPr>
          <p:cNvPr id="6" name="Slide Number Placeholder 5"/>
          <p:cNvSpPr>
            <a:spLocks noGrp="1"/>
          </p:cNvSpPr>
          <p:nvPr>
            <p:ph type="sldNum" sz="quarter" idx="5"/>
          </p:nvPr>
        </p:nvSpPr>
        <p:spPr/>
        <p:txBody>
          <a:bodyPr/>
          <a:lstStyle/>
          <a:p>
            <a:fld id="{6CEAA908-8890-4B84-A482-FC6A5173D03A}" type="slidenum">
              <a:rPr lang="en-CA" smtClean="0"/>
              <a:t>9</a:t>
            </a:fld>
            <a:endParaRPr lang="en-CA"/>
          </a:p>
        </p:txBody>
      </p:sp>
    </p:spTree>
    <p:extLst>
      <p:ext uri="{BB962C8B-B14F-4D97-AF65-F5344CB8AC3E}">
        <p14:creationId xmlns:p14="http://schemas.microsoft.com/office/powerpoint/2010/main" val="244386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47869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0625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9667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4866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0650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9483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93730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31780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7608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CE65A-3EA8-4E8A-A5BE-5CE4C6AFE207}" type="datetimeFigureOut">
              <a:rPr lang="en-CA" smtClean="0"/>
              <a:t>2021-09-20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26161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CE65A-3EA8-4E8A-A5BE-5CE4C6AFE207}" type="datetimeFigureOut">
              <a:rPr lang="en-CA" smtClean="0"/>
              <a:t>2021-09-20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45962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CE65A-3EA8-4E8A-A5BE-5CE4C6AFE207}" type="datetimeFigureOut">
              <a:rPr lang="en-CA" smtClean="0"/>
              <a:t>2021-09-20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226375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1CE65A-3EA8-4E8A-A5BE-5CE4C6AFE207}" type="datetimeFigureOut">
              <a:rPr lang="en-CA" smtClean="0"/>
              <a:t>2021-09-20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59313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CE65A-3EA8-4E8A-A5BE-5CE4C6AFE207}" type="datetimeFigureOut">
              <a:rPr lang="en-CA" smtClean="0"/>
              <a:t>2021-09-20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54245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1CE65A-3EA8-4E8A-A5BE-5CE4C6AFE207}" type="datetimeFigureOut">
              <a:rPr lang="en-CA" smtClean="0"/>
              <a:t>2021-09-20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405210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CE65A-3EA8-4E8A-A5BE-5CE4C6AFE207}" type="datetimeFigureOut">
              <a:rPr lang="en-CA" smtClean="0"/>
              <a:t>2021-09-20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69C297E-8519-4663-BC70-178C05023D85}" type="slidenum">
              <a:rPr lang="en-CA" smtClean="0"/>
              <a:t>‹#›</a:t>
            </a:fld>
            <a:endParaRPr lang="en-CA"/>
          </a:p>
        </p:txBody>
      </p:sp>
    </p:spTree>
    <p:extLst>
      <p:ext uri="{BB962C8B-B14F-4D97-AF65-F5344CB8AC3E}">
        <p14:creationId xmlns:p14="http://schemas.microsoft.com/office/powerpoint/2010/main" val="172548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1CE65A-3EA8-4E8A-A5BE-5CE4C6AFE207}" type="datetimeFigureOut">
              <a:rPr lang="en-CA" smtClean="0"/>
              <a:t>2021-09-20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69C297E-8519-4663-BC70-178C05023D85}" type="slidenum">
              <a:rPr lang="en-CA" smtClean="0"/>
              <a:t>‹#›</a:t>
            </a:fld>
            <a:endParaRPr lang="en-CA"/>
          </a:p>
        </p:txBody>
      </p:sp>
    </p:spTree>
    <p:extLst>
      <p:ext uri="{BB962C8B-B14F-4D97-AF65-F5344CB8AC3E}">
        <p14:creationId xmlns:p14="http://schemas.microsoft.com/office/powerpoint/2010/main" val="237737899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Classes: </a:t>
            </a:r>
            <a:br>
              <a:rPr lang="en-CA" dirty="0"/>
            </a:br>
            <a:r>
              <a:rPr lang="en-CA" dirty="0"/>
              <a:t>Partial &amp; Nested</a:t>
            </a:r>
          </a:p>
        </p:txBody>
      </p:sp>
      <p:sp>
        <p:nvSpPr>
          <p:cNvPr id="3" name="Subtitle 2"/>
          <p:cNvSpPr>
            <a:spLocks noGrp="1"/>
          </p:cNvSpPr>
          <p:nvPr>
            <p:ph type="subTitle" idx="1"/>
          </p:nvPr>
        </p:nvSpPr>
        <p:spPr/>
        <p:txBody>
          <a:bodyPr/>
          <a:lstStyle/>
          <a:p>
            <a:r>
              <a:rPr lang="en-CA" dirty="0"/>
              <a:t>Programming II</a:t>
            </a:r>
            <a:br>
              <a:rPr lang="en-CA" dirty="0"/>
            </a:br>
            <a:r>
              <a:rPr lang="en-CA" dirty="0"/>
              <a:t>Narendra Pershad</a:t>
            </a:r>
            <a:br>
              <a:rPr lang="en-CA"/>
            </a:br>
            <a:r>
              <a:rPr lang="en-CA"/>
              <a:t>Centennial College</a:t>
            </a:r>
            <a:endParaRPr lang="en-CA" dirty="0"/>
          </a:p>
        </p:txBody>
      </p:sp>
    </p:spTree>
    <p:extLst>
      <p:ext uri="{BB962C8B-B14F-4D97-AF65-F5344CB8AC3E}">
        <p14:creationId xmlns:p14="http://schemas.microsoft.com/office/powerpoint/2010/main" val="23307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9973-DEA9-F247-A571-CC02F733B729}"/>
              </a:ext>
            </a:extLst>
          </p:cNvPr>
          <p:cNvSpPr>
            <a:spLocks noGrp="1"/>
          </p:cNvSpPr>
          <p:nvPr>
            <p:ph type="title"/>
          </p:nvPr>
        </p:nvSpPr>
        <p:spPr/>
        <p:txBody>
          <a:bodyPr/>
          <a:lstStyle/>
          <a:p>
            <a:r>
              <a:rPr lang="en-US" dirty="0"/>
              <a:t>Anonymous Class</a:t>
            </a:r>
          </a:p>
        </p:txBody>
      </p:sp>
      <p:sp>
        <p:nvSpPr>
          <p:cNvPr id="3" name="Content Placeholder 2">
            <a:extLst>
              <a:ext uri="{FF2B5EF4-FFF2-40B4-BE49-F238E27FC236}">
                <a16:creationId xmlns:a16="http://schemas.microsoft.com/office/drawing/2014/main" id="{3F93E8CE-F068-E14A-A7ED-5305EA36F0E9}"/>
              </a:ext>
            </a:extLst>
          </p:cNvPr>
          <p:cNvSpPr>
            <a:spLocks noGrp="1"/>
          </p:cNvSpPr>
          <p:nvPr>
            <p:ph idx="1"/>
          </p:nvPr>
        </p:nvSpPr>
        <p:spPr/>
        <p:txBody>
          <a:bodyPr/>
          <a:lstStyle/>
          <a:p>
            <a:r>
              <a:rPr lang="en-US" dirty="0"/>
              <a:t>Class without a formal name</a:t>
            </a:r>
          </a:p>
          <a:p>
            <a:r>
              <a:rPr lang="en-US" dirty="0"/>
              <a:t>Use mainly for encapsulating data</a:t>
            </a:r>
          </a:p>
          <a:p>
            <a:r>
              <a:rPr lang="en-US" dirty="0"/>
              <a:t>All members are public</a:t>
            </a:r>
          </a:p>
          <a:p>
            <a:r>
              <a:rPr lang="en-US" dirty="0"/>
              <a:t>Use extensively in </a:t>
            </a:r>
            <a:r>
              <a:rPr lang="en-US" dirty="0" err="1"/>
              <a:t>linq</a:t>
            </a:r>
            <a:r>
              <a:rPr lang="en-US" dirty="0"/>
              <a:t> operations</a:t>
            </a:r>
          </a:p>
          <a:p>
            <a:endParaRPr lang="en-US" dirty="0"/>
          </a:p>
          <a:p>
            <a:endParaRPr lang="en-US" dirty="0"/>
          </a:p>
          <a:p>
            <a:pPr marL="0" indent="0">
              <a:buNone/>
            </a:pPr>
            <a:r>
              <a:rPr lang="en-US" dirty="0" err="1">
                <a:solidFill>
                  <a:srgbClr val="0033CC"/>
                </a:solidFill>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 = </a:t>
            </a:r>
            <a:r>
              <a:rPr lang="en-US" dirty="0">
                <a:solidFill>
                  <a:srgbClr val="0033CC"/>
                </a:solidFill>
                <a:latin typeface="Consolas" panose="020B0609020204030204" pitchFamily="49" charset="0"/>
                <a:cs typeface="Consolas" panose="020B0609020204030204" pitchFamily="49" charset="0"/>
              </a:rPr>
              <a:t>new</a:t>
            </a:r>
            <a:r>
              <a:rPr lang="en-US" dirty="0">
                <a:latin typeface="Consolas" panose="020B0609020204030204" pitchFamily="49" charset="0"/>
                <a:cs typeface="Consolas" panose="020B0609020204030204" pitchFamily="49" charset="0"/>
              </a:rPr>
              <a:t> { Name = </a:t>
            </a:r>
            <a:r>
              <a:rPr lang="en-US" dirty="0">
                <a:solidFill>
                  <a:srgbClr val="C00000"/>
                </a:solidFill>
                <a:latin typeface="Consolas" panose="020B0609020204030204" pitchFamily="49" charset="0"/>
                <a:cs typeface="Consolas" panose="020B0609020204030204" pitchFamily="49" charset="0"/>
              </a:rPr>
              <a:t>"Trudeau"</a:t>
            </a:r>
            <a:r>
              <a:rPr lang="en-US" dirty="0">
                <a:latin typeface="Consolas" panose="020B0609020204030204" pitchFamily="49" charset="0"/>
                <a:cs typeface="Consolas" panose="020B0609020204030204" pitchFamily="49" charset="0"/>
              </a:rPr>
              <a:t>, Age = 25 };</a:t>
            </a:r>
          </a:p>
          <a:p>
            <a:pPr marL="0" indent="0">
              <a:buNone/>
            </a:pPr>
            <a:r>
              <a:rPr lang="en-US" dirty="0" err="1">
                <a:solidFill>
                  <a:srgbClr val="00B0F0"/>
                </a:solidFill>
                <a:latin typeface="Consolas" panose="020B0609020204030204" pitchFamily="49" charset="0"/>
                <a:cs typeface="Consolas" panose="020B0609020204030204" pitchFamily="49" charset="0"/>
              </a:rPr>
              <a:t>Console</a:t>
            </a:r>
            <a:r>
              <a:rPr lang="en-US" dirty="0" err="1">
                <a:latin typeface="Consolas" panose="020B0609020204030204" pitchFamily="49" charset="0"/>
                <a:cs typeface="Consolas" panose="020B0609020204030204" pitchFamily="49" charset="0"/>
              </a:rPr>
              <a:t>.WriteLine</a:t>
            </a:r>
            <a:r>
              <a:rPr lang="en-US" dirty="0">
                <a:latin typeface="Consolas" panose="020B0609020204030204" pitchFamily="49" charset="0"/>
                <a:cs typeface="Consolas" panose="020B0609020204030204" pitchFamily="49" charset="0"/>
              </a:rPr>
              <a:t>(a);</a:t>
            </a:r>
          </a:p>
          <a:p>
            <a:pPr marL="0" indent="0">
              <a:buNone/>
            </a:pPr>
            <a:r>
              <a:rPr lang="en-CA" dirty="0">
                <a:latin typeface="Consolas" panose="020B0609020204030204" pitchFamily="49" charset="0"/>
                <a:cs typeface="Consolas" panose="020B0609020204030204" pitchFamily="49" charset="0"/>
              </a:rPr>
              <a:t>{ Name = Trudeau, Age = 25 }</a:t>
            </a:r>
          </a:p>
          <a:p>
            <a:endParaRPr lang="en-US" dirty="0"/>
          </a:p>
        </p:txBody>
      </p:sp>
    </p:spTree>
    <p:extLst>
      <p:ext uri="{BB962C8B-B14F-4D97-AF65-F5344CB8AC3E}">
        <p14:creationId xmlns:p14="http://schemas.microsoft.com/office/powerpoint/2010/main" val="216812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9922-CB18-BF40-8DFE-F35E662BD86D}"/>
              </a:ext>
            </a:extLst>
          </p:cNvPr>
          <p:cNvSpPr>
            <a:spLocks noGrp="1"/>
          </p:cNvSpPr>
          <p:nvPr>
            <p:ph type="title"/>
          </p:nvPr>
        </p:nvSpPr>
        <p:spPr/>
        <p:txBody>
          <a:bodyPr/>
          <a:lstStyle/>
          <a:p>
            <a:r>
              <a:rPr lang="en-US" dirty="0"/>
              <a:t>Extension methods</a:t>
            </a:r>
          </a:p>
        </p:txBody>
      </p:sp>
      <p:sp>
        <p:nvSpPr>
          <p:cNvPr id="3" name="Content Placeholder 2">
            <a:extLst>
              <a:ext uri="{FF2B5EF4-FFF2-40B4-BE49-F238E27FC236}">
                <a16:creationId xmlns:a16="http://schemas.microsoft.com/office/drawing/2014/main" id="{09E63E1C-0076-AA4D-9F2A-83C0EC3EF4AC}"/>
              </a:ext>
            </a:extLst>
          </p:cNvPr>
          <p:cNvSpPr>
            <a:spLocks noGrp="1"/>
          </p:cNvSpPr>
          <p:nvPr>
            <p:ph idx="1"/>
          </p:nvPr>
        </p:nvSpPr>
        <p:spPr/>
        <p:txBody>
          <a:bodyPr/>
          <a:lstStyle/>
          <a:p>
            <a:r>
              <a:rPr lang="en-US" dirty="0"/>
              <a:t>Extension methods enable you to "add" methods to existing types without creating a new derived type, recompiling, or otherwise modifying the original type. </a:t>
            </a:r>
          </a:p>
          <a:p>
            <a:r>
              <a:rPr lang="en-US" dirty="0"/>
              <a:t>Extension methods are static methods, but they're called as if they were instance methods on the extended type. </a:t>
            </a:r>
          </a:p>
          <a:p>
            <a:r>
              <a:rPr lang="en-US" dirty="0"/>
              <a:t>For client code written in C#, F# and Visual Basic, there's no apparent difference between calling an extension method and the methods defined in a type.</a:t>
            </a:r>
          </a:p>
          <a:p>
            <a:r>
              <a:rPr lang="en-US" dirty="0"/>
              <a:t>e.g. If you would like to add a functionality to the string class. You are not allowed to modify the existing string class. If you create an extension method, then you are able to use this method as if it were part of the </a:t>
            </a:r>
            <a:r>
              <a:rPr lang="en-US"/>
              <a:t>string class</a:t>
            </a:r>
            <a:endParaRPr lang="en-US" dirty="0"/>
          </a:p>
        </p:txBody>
      </p:sp>
    </p:spTree>
    <p:extLst>
      <p:ext uri="{BB962C8B-B14F-4D97-AF65-F5344CB8AC3E}">
        <p14:creationId xmlns:p14="http://schemas.microsoft.com/office/powerpoint/2010/main" val="374234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normAutofit/>
          </a:bodyPr>
          <a:lstStyle/>
          <a:p>
            <a:r>
              <a:rPr lang="en-US" dirty="0"/>
              <a:t>Partial class permits a class to be defined in multiple source files</a:t>
            </a:r>
          </a:p>
          <a:p>
            <a:r>
              <a:rPr lang="en-US" dirty="0"/>
              <a:t>A class definition that is contained in another class is a nested class</a:t>
            </a:r>
          </a:p>
          <a:p>
            <a:r>
              <a:rPr lang="en-US" dirty="0"/>
              <a:t>The type of an object that is created without a formal class description is called an anonymous type</a:t>
            </a:r>
          </a:p>
          <a:p>
            <a:endParaRPr lang="en-US" dirty="0"/>
          </a:p>
        </p:txBody>
      </p:sp>
    </p:spTree>
    <p:extLst>
      <p:ext uri="{BB962C8B-B14F-4D97-AF65-F5344CB8AC3E}">
        <p14:creationId xmlns:p14="http://schemas.microsoft.com/office/powerpoint/2010/main" val="276682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Objectives</a:t>
            </a:r>
          </a:p>
        </p:txBody>
      </p:sp>
      <p:sp>
        <p:nvSpPr>
          <p:cNvPr id="3" name="Content Placeholder 2"/>
          <p:cNvSpPr>
            <a:spLocks noGrp="1"/>
          </p:cNvSpPr>
          <p:nvPr>
            <p:ph idx="1"/>
          </p:nvPr>
        </p:nvSpPr>
        <p:spPr/>
        <p:txBody>
          <a:bodyPr/>
          <a:lstStyle/>
          <a:p>
            <a:r>
              <a:rPr lang="en-CA" dirty="0"/>
              <a:t>What are partial class</a:t>
            </a:r>
          </a:p>
          <a:p>
            <a:pPr lvl="1"/>
            <a:r>
              <a:rPr lang="en-CA" dirty="0"/>
              <a:t>The benefits</a:t>
            </a:r>
          </a:p>
          <a:p>
            <a:r>
              <a:rPr lang="en-CA" dirty="0"/>
              <a:t>What is a nested class</a:t>
            </a:r>
          </a:p>
          <a:p>
            <a:pPr lvl="1"/>
            <a:r>
              <a:rPr lang="en-CA" dirty="0"/>
              <a:t>The benefits</a:t>
            </a:r>
          </a:p>
          <a:p>
            <a:r>
              <a:rPr lang="en-CA" dirty="0"/>
              <a:t>Anonymous Class</a:t>
            </a:r>
          </a:p>
          <a:p>
            <a:pPr lvl="1"/>
            <a:r>
              <a:rPr lang="en-CA" dirty="0"/>
              <a:t>The use</a:t>
            </a:r>
          </a:p>
          <a:p>
            <a:r>
              <a:rPr lang="en-CA" dirty="0"/>
              <a:t>What is an Extension Method</a:t>
            </a:r>
          </a:p>
          <a:p>
            <a:pPr lvl="1"/>
            <a:r>
              <a:rPr lang="en-CA" dirty="0"/>
              <a:t>The benefits</a:t>
            </a:r>
          </a:p>
          <a:p>
            <a:r>
              <a:rPr lang="en-CA" dirty="0"/>
              <a:t>Summary</a:t>
            </a:r>
          </a:p>
        </p:txBody>
      </p:sp>
    </p:spTree>
    <p:extLst>
      <p:ext uri="{BB962C8B-B14F-4D97-AF65-F5344CB8AC3E}">
        <p14:creationId xmlns:p14="http://schemas.microsoft.com/office/powerpoint/2010/main" val="226107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Partial Class</a:t>
            </a:r>
          </a:p>
        </p:txBody>
      </p:sp>
      <p:sp>
        <p:nvSpPr>
          <p:cNvPr id="3" name="Content Placeholder 2"/>
          <p:cNvSpPr>
            <a:spLocks noGrp="1"/>
          </p:cNvSpPr>
          <p:nvPr>
            <p:ph idx="1"/>
          </p:nvPr>
        </p:nvSpPr>
        <p:spPr>
          <a:xfrm>
            <a:off x="677334" y="1412776"/>
            <a:ext cx="10963282" cy="5112567"/>
          </a:xfrm>
        </p:spPr>
        <p:txBody>
          <a:bodyPr>
            <a:normAutofit/>
          </a:bodyPr>
          <a:lstStyle/>
          <a:p>
            <a:r>
              <a:rPr lang="en-CA" dirty="0"/>
              <a:t>When a class in defined in multiple source file</a:t>
            </a:r>
          </a:p>
          <a:p>
            <a:r>
              <a:rPr lang="en-CA" dirty="0"/>
              <a:t>Happens when multiple entities/developers are assembling a single class</a:t>
            </a:r>
          </a:p>
          <a:p>
            <a:r>
              <a:rPr lang="en-CA" dirty="0"/>
              <a:t>When multiple parties needs ownership of their parts of the implementation</a:t>
            </a:r>
          </a:p>
          <a:p>
            <a:r>
              <a:rPr lang="en-CA" dirty="0"/>
              <a:t>Or simply when it is convenient for the full implementation of a class to be placed in multiple files</a:t>
            </a:r>
          </a:p>
          <a:p>
            <a:r>
              <a:rPr lang="en-CA" dirty="0"/>
              <a:t>To achieve this, you need to decorate all the class definition with the partial keyword</a:t>
            </a:r>
          </a:p>
          <a:p>
            <a:r>
              <a:rPr lang="en-CA" dirty="0"/>
              <a:t>Compiler will assemble all the parts</a:t>
            </a:r>
          </a:p>
          <a:p>
            <a:r>
              <a:rPr lang="en-CA" dirty="0"/>
              <a:t>This is also possible with </a:t>
            </a:r>
            <a:r>
              <a:rPr lang="en-CA" b="1" dirty="0">
                <a:latin typeface="Consolas" panose="020B0609020204030204" pitchFamily="49" charset="0"/>
              </a:rPr>
              <a:t>structs</a:t>
            </a:r>
            <a:r>
              <a:rPr lang="en-CA" dirty="0"/>
              <a:t> and </a:t>
            </a:r>
            <a:r>
              <a:rPr lang="en-CA" b="1" dirty="0">
                <a:latin typeface="Consolas" panose="020B0609020204030204" pitchFamily="49" charset="0"/>
              </a:rPr>
              <a:t>interfaces</a:t>
            </a:r>
          </a:p>
          <a:p>
            <a:r>
              <a:rPr lang="en-US" dirty="0"/>
              <a:t>Very convenient in </a:t>
            </a:r>
            <a:r>
              <a:rPr lang="en-US" dirty="0" err="1"/>
              <a:t>gui</a:t>
            </a:r>
            <a:r>
              <a:rPr lang="en-US" dirty="0"/>
              <a:t> programming</a:t>
            </a:r>
          </a:p>
          <a:p>
            <a:pPr lvl="1"/>
            <a:r>
              <a:rPr lang="en-US" dirty="0"/>
              <a:t>Visual Studio generates code to manage the widgets in the </a:t>
            </a:r>
            <a:r>
              <a:rPr lang="en-US" dirty="0" err="1"/>
              <a:t>gui</a:t>
            </a:r>
            <a:r>
              <a:rPr lang="en-US" dirty="0"/>
              <a:t> – this code in contained in a class and placed in a file</a:t>
            </a:r>
          </a:p>
          <a:p>
            <a:pPr lvl="1"/>
            <a:r>
              <a:rPr lang="en-US" dirty="0"/>
              <a:t>Developer writing code to implement logic is contained in the same class but in a different file</a:t>
            </a:r>
          </a:p>
          <a:p>
            <a:pPr lvl="1"/>
            <a:r>
              <a:rPr lang="en-US" dirty="0"/>
              <a:t>This technique is great to keep machine generated code separate from developer written code</a:t>
            </a:r>
          </a:p>
          <a:p>
            <a:endParaRPr lang="en-CA" dirty="0"/>
          </a:p>
        </p:txBody>
      </p:sp>
    </p:spTree>
    <p:extLst>
      <p:ext uri="{BB962C8B-B14F-4D97-AF65-F5344CB8AC3E}">
        <p14:creationId xmlns:p14="http://schemas.microsoft.com/office/powerpoint/2010/main" val="301211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0CE4-E09E-FC4D-97DD-49E04ACC4FE8}"/>
              </a:ext>
            </a:extLst>
          </p:cNvPr>
          <p:cNvSpPr>
            <a:spLocks noGrp="1"/>
          </p:cNvSpPr>
          <p:nvPr>
            <p:ph type="title"/>
          </p:nvPr>
        </p:nvSpPr>
        <p:spPr/>
        <p:txBody>
          <a:bodyPr/>
          <a:lstStyle/>
          <a:p>
            <a:r>
              <a:rPr lang="en-US" dirty="0"/>
              <a:t>Advanced Methods – Partial Method</a:t>
            </a:r>
          </a:p>
        </p:txBody>
      </p:sp>
      <p:sp>
        <p:nvSpPr>
          <p:cNvPr id="3" name="Content Placeholder 2">
            <a:extLst>
              <a:ext uri="{FF2B5EF4-FFF2-40B4-BE49-F238E27FC236}">
                <a16:creationId xmlns:a16="http://schemas.microsoft.com/office/drawing/2014/main" id="{DF684ADE-B342-8745-A964-1BA147A81FEE}"/>
              </a:ext>
            </a:extLst>
          </p:cNvPr>
          <p:cNvSpPr>
            <a:spLocks noGrp="1"/>
          </p:cNvSpPr>
          <p:nvPr>
            <p:ph idx="1"/>
          </p:nvPr>
        </p:nvSpPr>
        <p:spPr>
          <a:xfrm>
            <a:off x="677334" y="2160589"/>
            <a:ext cx="10747258" cy="3880773"/>
          </a:xfrm>
        </p:spPr>
        <p:txBody>
          <a:bodyPr>
            <a:normAutofit/>
          </a:bodyPr>
          <a:lstStyle/>
          <a:p>
            <a:r>
              <a:rPr lang="en-US" dirty="0"/>
              <a:t>May occur in partial classes definition</a:t>
            </a:r>
          </a:p>
          <a:p>
            <a:r>
              <a:rPr lang="en-US" dirty="0"/>
              <a:t>A partial class is when the class definition is completed in multiple source files</a:t>
            </a:r>
          </a:p>
          <a:p>
            <a:r>
              <a:rPr lang="en-US" dirty="0"/>
              <a:t>A partial method is when a method is declared in one file and implemented in another file</a:t>
            </a:r>
          </a:p>
          <a:p>
            <a:endParaRPr lang="en-US" dirty="0"/>
          </a:p>
          <a:p>
            <a:r>
              <a:rPr lang="en-US" dirty="0"/>
              <a:t>Signatures in both parts of the partial type must match.</a:t>
            </a:r>
          </a:p>
          <a:p>
            <a:r>
              <a:rPr lang="en-US" dirty="0"/>
              <a:t>The method must return void.</a:t>
            </a:r>
          </a:p>
          <a:p>
            <a:r>
              <a:rPr lang="en-US" dirty="0"/>
              <a:t>No access modifiers are allowed. Partial methods are implicitly private.</a:t>
            </a:r>
          </a:p>
          <a:p>
            <a:endParaRPr lang="en-US" dirty="0"/>
          </a:p>
          <a:p>
            <a:r>
              <a:rPr lang="en-US" dirty="0"/>
              <a:t>If the method is not implemented, the compiler removes the signature at </a:t>
            </a:r>
            <a:r>
              <a:rPr lang="en-US"/>
              <a:t>compile time.</a:t>
            </a:r>
            <a:endParaRPr lang="en-US" dirty="0"/>
          </a:p>
        </p:txBody>
      </p:sp>
    </p:spTree>
    <p:extLst>
      <p:ext uri="{BB962C8B-B14F-4D97-AF65-F5344CB8AC3E}">
        <p14:creationId xmlns:p14="http://schemas.microsoft.com/office/powerpoint/2010/main" val="394088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sz="half" idx="1"/>
          </p:nvPr>
        </p:nvSpPr>
        <p:spPr>
          <a:xfrm>
            <a:off x="677334" y="2160589"/>
            <a:ext cx="5490674" cy="3880772"/>
          </a:xfrm>
        </p:spPr>
        <p:txBody>
          <a:bodyPr>
            <a:normAutofit/>
          </a:bodyPr>
          <a:lstStyle/>
          <a:p>
            <a:pPr marL="0" indent="0">
              <a:buNone/>
            </a:pPr>
            <a:r>
              <a:rPr lang="en-CA" dirty="0">
                <a:solidFill>
                  <a:srgbClr val="92D050"/>
                </a:solidFill>
                <a:latin typeface="Consolas" pitchFamily="49" charset="0"/>
                <a:cs typeface="Consolas" pitchFamily="49" charset="0"/>
              </a:rPr>
              <a:t>//in </a:t>
            </a:r>
            <a:r>
              <a:rPr lang="en-CA" dirty="0" err="1">
                <a:solidFill>
                  <a:srgbClr val="92D050"/>
                </a:solidFill>
                <a:latin typeface="Consolas" pitchFamily="49" charset="0"/>
                <a:cs typeface="Consolas" pitchFamily="49" charset="0"/>
              </a:rPr>
              <a:t>foo_b.cs</a:t>
            </a:r>
            <a:r>
              <a:rPr lang="en-CA" dirty="0">
                <a:solidFill>
                  <a:srgbClr val="92D050"/>
                </a:solidFill>
                <a:latin typeface="Consolas" pitchFamily="49" charset="0"/>
                <a:cs typeface="Consolas" pitchFamily="49" charset="0"/>
              </a:rPr>
              <a:t> </a:t>
            </a:r>
          </a:p>
          <a:p>
            <a:pPr marL="0" indent="0">
              <a:buNone/>
            </a:pPr>
            <a:r>
              <a:rPr lang="en-CA" dirty="0">
                <a:solidFill>
                  <a:srgbClr val="0033CC"/>
                </a:solidFill>
                <a:latin typeface="Consolas" pitchFamily="49" charset="0"/>
                <a:cs typeface="Consolas" pitchFamily="49" charset="0"/>
              </a:rPr>
              <a:t>public partial class </a:t>
            </a:r>
            <a:r>
              <a:rPr lang="en-CA" dirty="0">
                <a:solidFill>
                  <a:srgbClr val="00B0F0"/>
                </a:solidFill>
                <a:latin typeface="Consolas" pitchFamily="49" charset="0"/>
                <a:cs typeface="Consolas" pitchFamily="49" charset="0"/>
              </a:rPr>
              <a:t>Foo </a:t>
            </a:r>
          </a:p>
          <a:p>
            <a:pPr marL="0" indent="0">
              <a:buNone/>
            </a:pPr>
            <a:r>
              <a:rPr lang="en-CA" dirty="0">
                <a:latin typeface="Consolas" pitchFamily="49" charset="0"/>
                <a:cs typeface="Consolas" pitchFamily="49" charset="0"/>
              </a:rPr>
              <a:t>{</a:t>
            </a:r>
            <a:br>
              <a:rPr lang="en-CA" dirty="0">
                <a:latin typeface="Consolas" pitchFamily="49" charset="0"/>
                <a:cs typeface="Consolas" pitchFamily="49" charset="0"/>
              </a:rPr>
            </a:b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a:t>
            </a:r>
            <a:r>
              <a:rPr lang="en-CA" dirty="0">
                <a:solidFill>
                  <a:schemeClr val="tx1"/>
                </a:solidFill>
                <a:latin typeface="Consolas" pitchFamily="49" charset="0"/>
                <a:cs typeface="Consolas" pitchFamily="49" charset="0"/>
              </a:rPr>
              <a:t>Foo()</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void </a:t>
            </a:r>
            <a:r>
              <a:rPr lang="en-CA" dirty="0">
                <a:solidFill>
                  <a:schemeClr val="tx1"/>
                </a:solidFill>
                <a:latin typeface="Consolas" pitchFamily="49" charset="0"/>
                <a:cs typeface="Consolas" pitchFamily="49" charset="0"/>
              </a:rPr>
              <a:t>Bar()</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a:t>
            </a:r>
          </a:p>
          <a:p>
            <a:pPr marL="0" indent="0">
              <a:buNone/>
            </a:pPr>
            <a:endParaRPr lang="en-CA" dirty="0">
              <a:latin typeface="Consolas" pitchFamily="49" charset="0"/>
              <a:cs typeface="Consolas" pitchFamily="49" charset="0"/>
            </a:endParaRPr>
          </a:p>
          <a:p>
            <a:pPr marL="0" indent="0">
              <a:buNone/>
            </a:pPr>
            <a:endParaRPr lang="en-CA" dirty="0">
              <a:latin typeface="Consolas" pitchFamily="49" charset="0"/>
              <a:cs typeface="Consolas" pitchFamily="49" charset="0"/>
            </a:endParaRPr>
          </a:p>
          <a:p>
            <a:pPr marL="0" indent="0">
              <a:buNone/>
            </a:pPr>
            <a:endParaRPr lang="en-CA" dirty="0">
              <a:latin typeface="Consolas" pitchFamily="49" charset="0"/>
              <a:cs typeface="Consolas" pitchFamily="49" charset="0"/>
            </a:endParaRPr>
          </a:p>
        </p:txBody>
      </p:sp>
      <p:sp>
        <p:nvSpPr>
          <p:cNvPr id="4" name="Content Placeholder 3">
            <a:extLst>
              <a:ext uri="{FF2B5EF4-FFF2-40B4-BE49-F238E27FC236}">
                <a16:creationId xmlns:a16="http://schemas.microsoft.com/office/drawing/2014/main" id="{8CF7445A-728B-8744-9645-F9E5C452654C}"/>
              </a:ext>
            </a:extLst>
          </p:cNvPr>
          <p:cNvSpPr>
            <a:spLocks noGrp="1"/>
          </p:cNvSpPr>
          <p:nvPr>
            <p:ph sz="half" idx="2"/>
          </p:nvPr>
        </p:nvSpPr>
        <p:spPr>
          <a:xfrm>
            <a:off x="6023992" y="2160589"/>
            <a:ext cx="4824536" cy="3880773"/>
          </a:xfrm>
        </p:spPr>
        <p:txBody>
          <a:bodyPr>
            <a:normAutofit/>
          </a:bodyPr>
          <a:lstStyle/>
          <a:p>
            <a:pPr marL="0" indent="0">
              <a:buNone/>
            </a:pPr>
            <a:r>
              <a:rPr lang="en-CA" dirty="0">
                <a:solidFill>
                  <a:srgbClr val="92D050"/>
                </a:solidFill>
                <a:latin typeface="Consolas" pitchFamily="49" charset="0"/>
                <a:cs typeface="Consolas" pitchFamily="49" charset="0"/>
              </a:rPr>
              <a:t>//in </a:t>
            </a:r>
            <a:r>
              <a:rPr lang="en-CA" dirty="0" err="1">
                <a:solidFill>
                  <a:srgbClr val="92D050"/>
                </a:solidFill>
                <a:latin typeface="Consolas" pitchFamily="49" charset="0"/>
                <a:cs typeface="Consolas" pitchFamily="49" charset="0"/>
              </a:rPr>
              <a:t>foo_a.cs</a:t>
            </a:r>
            <a:endParaRPr lang="en-CA" dirty="0">
              <a:solidFill>
                <a:srgbClr val="92D050"/>
              </a:solidFill>
              <a:latin typeface="Consolas" pitchFamily="49" charset="0"/>
              <a:cs typeface="Consolas" pitchFamily="49" charset="0"/>
            </a:endParaRPr>
          </a:p>
          <a:p>
            <a:pPr marL="0" indent="0">
              <a:buNone/>
            </a:pPr>
            <a:r>
              <a:rPr lang="en-CA" dirty="0">
                <a:solidFill>
                  <a:srgbClr val="0033CC"/>
                </a:solidFill>
                <a:latin typeface="Consolas" pitchFamily="49" charset="0"/>
                <a:cs typeface="Consolas" pitchFamily="49" charset="0"/>
              </a:rPr>
              <a:t>public partial class </a:t>
            </a:r>
            <a:r>
              <a:rPr lang="en-CA" dirty="0">
                <a:solidFill>
                  <a:srgbClr val="00B0F0"/>
                </a:solidFill>
                <a:latin typeface="Consolas" pitchFamily="49" charset="0"/>
                <a:cs typeface="Consolas" pitchFamily="49" charset="0"/>
              </a:rPr>
              <a:t>Foo </a:t>
            </a:r>
          </a:p>
          <a:p>
            <a:pPr marL="0" indent="0">
              <a:buNone/>
            </a:pPr>
            <a:r>
              <a:rPr lang="en-CA" dirty="0">
                <a:latin typeface="Consolas" pitchFamily="49" charset="0"/>
                <a:cs typeface="Consolas" pitchFamily="49" charset="0"/>
              </a:rPr>
              <a:t>{</a:t>
            </a:r>
            <a:br>
              <a:rPr lang="en-CA" dirty="0">
                <a:latin typeface="Consolas" pitchFamily="49" charset="0"/>
                <a:cs typeface="Consolas" pitchFamily="49" charset="0"/>
              </a:rPr>
            </a:b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void </a:t>
            </a:r>
            <a:r>
              <a:rPr lang="en-CA" dirty="0">
                <a:solidFill>
                  <a:schemeClr val="tx1"/>
                </a:solidFill>
                <a:latin typeface="Consolas" pitchFamily="49" charset="0"/>
                <a:cs typeface="Consolas" pitchFamily="49" charset="0"/>
              </a:rPr>
              <a:t>Baz()</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override void </a:t>
            </a:r>
            <a:r>
              <a:rPr lang="en-CA" dirty="0">
                <a:solidFill>
                  <a:schemeClr val="tx1"/>
                </a:solidFill>
                <a:latin typeface="Consolas" pitchFamily="49" charset="0"/>
                <a:cs typeface="Consolas" pitchFamily="49" charset="0"/>
              </a:rPr>
              <a:t>ToString()</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a:t>
            </a:r>
          </a:p>
          <a:p>
            <a:endParaRPr lang="en-US" dirty="0"/>
          </a:p>
        </p:txBody>
      </p:sp>
    </p:spTree>
    <p:extLst>
      <p:ext uri="{BB962C8B-B14F-4D97-AF65-F5344CB8AC3E}">
        <p14:creationId xmlns:p14="http://schemas.microsoft.com/office/powerpoint/2010/main" val="246093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F80B-FE11-4504-8843-212D853DB70D}"/>
              </a:ext>
            </a:extLst>
          </p:cNvPr>
          <p:cNvSpPr>
            <a:spLocks noGrp="1"/>
          </p:cNvSpPr>
          <p:nvPr>
            <p:ph type="title"/>
          </p:nvPr>
        </p:nvSpPr>
        <p:spPr/>
        <p:txBody>
          <a:bodyPr/>
          <a:lstStyle/>
          <a:p>
            <a:r>
              <a:rPr lang="en-CA" dirty="0"/>
              <a:t>What is merged in partial-type definitions</a:t>
            </a:r>
          </a:p>
        </p:txBody>
      </p:sp>
      <p:sp>
        <p:nvSpPr>
          <p:cNvPr id="3" name="Content Placeholder 2">
            <a:extLst>
              <a:ext uri="{FF2B5EF4-FFF2-40B4-BE49-F238E27FC236}">
                <a16:creationId xmlns:a16="http://schemas.microsoft.com/office/drawing/2014/main" id="{245A21DE-591A-48DA-8C6D-D463141D5790}"/>
              </a:ext>
            </a:extLst>
          </p:cNvPr>
          <p:cNvSpPr>
            <a:spLocks noGrp="1"/>
          </p:cNvSpPr>
          <p:nvPr>
            <p:ph idx="1"/>
          </p:nvPr>
        </p:nvSpPr>
        <p:spPr/>
        <p:txBody>
          <a:bodyPr/>
          <a:lstStyle/>
          <a:p>
            <a:r>
              <a:rPr lang="en-US" dirty="0"/>
              <a:t>XML comments</a:t>
            </a:r>
          </a:p>
          <a:p>
            <a:r>
              <a:rPr lang="en-US" dirty="0"/>
              <a:t>interfaces</a:t>
            </a:r>
          </a:p>
          <a:p>
            <a:r>
              <a:rPr lang="en-US" dirty="0"/>
              <a:t>generic-type parameter attributes</a:t>
            </a:r>
          </a:p>
          <a:p>
            <a:r>
              <a:rPr lang="en-US" dirty="0"/>
              <a:t>class attributes</a:t>
            </a:r>
          </a:p>
          <a:p>
            <a:r>
              <a:rPr lang="en-US" dirty="0"/>
              <a:t>members</a:t>
            </a:r>
          </a:p>
          <a:p>
            <a:endParaRPr lang="en-CA" dirty="0"/>
          </a:p>
        </p:txBody>
      </p:sp>
    </p:spTree>
    <p:extLst>
      <p:ext uri="{BB962C8B-B14F-4D97-AF65-F5344CB8AC3E}">
        <p14:creationId xmlns:p14="http://schemas.microsoft.com/office/powerpoint/2010/main" val="420810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Benefits</a:t>
            </a:r>
          </a:p>
        </p:txBody>
      </p:sp>
      <p:sp>
        <p:nvSpPr>
          <p:cNvPr id="3" name="Content Placeholder 2"/>
          <p:cNvSpPr>
            <a:spLocks noGrp="1"/>
          </p:cNvSpPr>
          <p:nvPr>
            <p:ph idx="1"/>
          </p:nvPr>
        </p:nvSpPr>
        <p:spPr>
          <a:xfrm>
            <a:off x="677334" y="1412777"/>
            <a:ext cx="9595130" cy="4628586"/>
          </a:xfrm>
        </p:spPr>
        <p:txBody>
          <a:bodyPr>
            <a:normAutofit/>
          </a:bodyPr>
          <a:lstStyle/>
          <a:p>
            <a:r>
              <a:rPr lang="en-CA" dirty="0"/>
              <a:t>Very useful when a class is partly generated by the computer and then subsequently refined  by a developer.</a:t>
            </a:r>
          </a:p>
          <a:p>
            <a:pPr lvl="1"/>
            <a:r>
              <a:rPr lang="en-CA" dirty="0"/>
              <a:t>Visual Studio does this when building GUI application. VS generates code that creates and initializes the GUI and the developer will write code to realize the business logic. Since the two parts are separated into different files there is no confusion.</a:t>
            </a:r>
          </a:p>
          <a:p>
            <a:r>
              <a:rPr lang="en-CA" dirty="0"/>
              <a:t>Useful also when two developer share the ownership of a single class</a:t>
            </a:r>
          </a:p>
          <a:p>
            <a:endParaRPr lang="en-CA" dirty="0"/>
          </a:p>
        </p:txBody>
      </p:sp>
    </p:spTree>
    <p:extLst>
      <p:ext uri="{BB962C8B-B14F-4D97-AF65-F5344CB8AC3E}">
        <p14:creationId xmlns:p14="http://schemas.microsoft.com/office/powerpoint/2010/main" val="83330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DD9B-8090-4D6A-B210-10E7C25F0768}"/>
              </a:ext>
            </a:extLst>
          </p:cNvPr>
          <p:cNvSpPr>
            <a:spLocks noGrp="1"/>
          </p:cNvSpPr>
          <p:nvPr>
            <p:ph type="title"/>
          </p:nvPr>
        </p:nvSpPr>
        <p:spPr/>
        <p:txBody>
          <a:bodyPr/>
          <a:lstStyle/>
          <a:p>
            <a:r>
              <a:rPr lang="en-CA" dirty="0"/>
              <a:t>What is nested class</a:t>
            </a:r>
          </a:p>
        </p:txBody>
      </p:sp>
      <p:sp>
        <p:nvSpPr>
          <p:cNvPr id="3" name="Content Placeholder 2">
            <a:extLst>
              <a:ext uri="{FF2B5EF4-FFF2-40B4-BE49-F238E27FC236}">
                <a16:creationId xmlns:a16="http://schemas.microsoft.com/office/drawing/2014/main" id="{1F553B98-D06A-41A7-976B-8806DF5518B1}"/>
              </a:ext>
            </a:extLst>
          </p:cNvPr>
          <p:cNvSpPr>
            <a:spLocks noGrp="1"/>
          </p:cNvSpPr>
          <p:nvPr>
            <p:ph idx="1"/>
          </p:nvPr>
        </p:nvSpPr>
        <p:spPr/>
        <p:txBody>
          <a:bodyPr/>
          <a:lstStyle/>
          <a:p>
            <a:r>
              <a:rPr lang="en-CA" dirty="0"/>
              <a:t>Is class that is defined within another class</a:t>
            </a:r>
          </a:p>
          <a:p>
            <a:r>
              <a:rPr lang="en-US" dirty="0"/>
              <a:t>A nested type has access to all of the members that are accessible to its containing type. </a:t>
            </a:r>
          </a:p>
          <a:p>
            <a:r>
              <a:rPr lang="en-US" dirty="0"/>
              <a:t>It can access private and protected members of the containing type, including any inherited protected members.</a:t>
            </a:r>
          </a:p>
          <a:p>
            <a:r>
              <a:rPr lang="en-US" dirty="0"/>
              <a:t>Use a nested class:</a:t>
            </a:r>
          </a:p>
          <a:p>
            <a:pPr lvl="1"/>
            <a:r>
              <a:rPr lang="en-US" dirty="0"/>
              <a:t>If the internal class does not make any sense to be on its own</a:t>
            </a:r>
          </a:p>
          <a:p>
            <a:pPr lvl="1"/>
            <a:r>
              <a:rPr lang="en-US" dirty="0"/>
              <a:t>Prevent access to the internal class (make it private)</a:t>
            </a:r>
            <a:endParaRPr lang="en-CA" dirty="0"/>
          </a:p>
        </p:txBody>
      </p:sp>
    </p:spTree>
    <p:extLst>
      <p:ext uri="{BB962C8B-B14F-4D97-AF65-F5344CB8AC3E}">
        <p14:creationId xmlns:p14="http://schemas.microsoft.com/office/powerpoint/2010/main" val="33372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a:xfrm>
            <a:off x="677334" y="1412777"/>
            <a:ext cx="8596668" cy="5040560"/>
          </a:xfrm>
        </p:spPr>
        <p:txBody>
          <a:bodyPr>
            <a:normAutofit/>
          </a:bodyPr>
          <a:lstStyle/>
          <a:p>
            <a:pPr marL="0" indent="0">
              <a:buNone/>
            </a:pPr>
            <a:r>
              <a:rPr lang="en-CA" dirty="0">
                <a:solidFill>
                  <a:srgbClr val="0033CC"/>
                </a:solidFill>
                <a:latin typeface="Consolas" pitchFamily="49" charset="0"/>
                <a:cs typeface="Consolas" pitchFamily="49" charset="0"/>
              </a:rPr>
              <a:t>public class </a:t>
            </a:r>
            <a:r>
              <a:rPr lang="en-CA" dirty="0">
                <a:solidFill>
                  <a:srgbClr val="00B0F0"/>
                </a:solidFill>
                <a:latin typeface="Consolas" pitchFamily="49" charset="0"/>
                <a:cs typeface="Consolas" pitchFamily="49" charset="0"/>
              </a:rPr>
              <a:t>Container </a:t>
            </a:r>
          </a:p>
          <a:p>
            <a:pPr marL="0" indent="0">
              <a:buNone/>
            </a:pPr>
            <a:r>
              <a:rPr lang="en-CA" dirty="0">
                <a:latin typeface="Consolas" pitchFamily="49" charset="0"/>
                <a:cs typeface="Consolas" pitchFamily="49" charset="0"/>
              </a:rPr>
              <a:t>{</a:t>
            </a:r>
          </a:p>
          <a:p>
            <a:pPr marL="0" indent="0">
              <a:buNone/>
            </a:pP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int </a:t>
            </a:r>
            <a:r>
              <a:rPr lang="en-CA" dirty="0">
                <a:solidFill>
                  <a:schemeClr val="tx1"/>
                </a:solidFill>
                <a:latin typeface="Consolas" pitchFamily="49" charset="0"/>
                <a:cs typeface="Consolas" pitchFamily="49" charset="0"/>
              </a:rPr>
              <a:t>foo;</a:t>
            </a:r>
            <a:br>
              <a:rPr lang="en-CA" dirty="0">
                <a:latin typeface="Consolas" pitchFamily="49" charset="0"/>
                <a:cs typeface="Consolas" pitchFamily="49" charset="0"/>
              </a:rPr>
            </a:b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void </a:t>
            </a:r>
            <a:r>
              <a:rPr lang="en-CA" dirty="0">
                <a:solidFill>
                  <a:schemeClr val="tx1"/>
                </a:solidFill>
                <a:latin typeface="Consolas" pitchFamily="49" charset="0"/>
                <a:cs typeface="Consolas" pitchFamily="49" charset="0"/>
              </a:rPr>
              <a:t>Bar()</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solidFill>
                  <a:srgbClr val="0033CC"/>
                </a:solidFill>
                <a:latin typeface="Consolas" pitchFamily="49" charset="0"/>
                <a:cs typeface="Consolas" pitchFamily="49" charset="0"/>
              </a:rPr>
              <a:t>  public class </a:t>
            </a:r>
            <a:r>
              <a:rPr lang="en-CA" dirty="0">
                <a:solidFill>
                  <a:srgbClr val="00B0F0"/>
                </a:solidFill>
                <a:latin typeface="Consolas" pitchFamily="49" charset="0"/>
                <a:cs typeface="Consolas" pitchFamily="49" charset="0"/>
              </a:rPr>
              <a:t>Nested </a:t>
            </a:r>
          </a:p>
          <a:p>
            <a:pPr marL="0" indent="0">
              <a:buNone/>
            </a:pPr>
            <a:r>
              <a:rPr lang="en-CA" dirty="0">
                <a:latin typeface="Consolas" pitchFamily="49" charset="0"/>
                <a:cs typeface="Consolas" pitchFamily="49" charset="0"/>
              </a:rPr>
              <a:t>  {</a:t>
            </a:r>
            <a:br>
              <a:rPr lang="en-CA" dirty="0">
                <a:latin typeface="Consolas" pitchFamily="49" charset="0"/>
                <a:cs typeface="Consolas" pitchFamily="49" charset="0"/>
              </a:rPr>
            </a:br>
            <a:r>
              <a:rPr lang="en-CA" dirty="0">
                <a:latin typeface="Consolas" pitchFamily="49" charset="0"/>
                <a:cs typeface="Consolas" pitchFamily="49" charset="0"/>
              </a:rPr>
              <a:t>    </a:t>
            </a:r>
            <a:r>
              <a:rPr lang="en-CA" dirty="0">
                <a:solidFill>
                  <a:srgbClr val="0033CC"/>
                </a:solidFill>
                <a:latin typeface="Consolas" pitchFamily="49" charset="0"/>
                <a:cs typeface="Consolas" pitchFamily="49" charset="0"/>
              </a:rPr>
              <a:t>public void class </a:t>
            </a:r>
            <a:r>
              <a:rPr lang="en-CA" dirty="0">
                <a:solidFill>
                  <a:schemeClr val="tx1"/>
                </a:solidFill>
                <a:latin typeface="Consolas" pitchFamily="49" charset="0"/>
                <a:cs typeface="Consolas" pitchFamily="49" charset="0"/>
              </a:rPr>
              <a:t>Baz()</a:t>
            </a:r>
          </a:p>
          <a:p>
            <a:pPr marL="0" indent="0">
              <a:buNone/>
            </a:pPr>
            <a:r>
              <a:rPr lang="en-CA" dirty="0">
                <a:latin typeface="Consolas" pitchFamily="49" charset="0"/>
                <a:cs typeface="Consolas" pitchFamily="49" charset="0"/>
              </a:rPr>
              <a:t>    {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  }</a:t>
            </a:r>
          </a:p>
          <a:p>
            <a:pPr marL="0" indent="0">
              <a:buNone/>
            </a:pPr>
            <a:r>
              <a:rPr lang="en-CA" dirty="0">
                <a:latin typeface="Consolas" pitchFamily="49" charset="0"/>
                <a:cs typeface="Consolas" pitchFamily="49" charset="0"/>
              </a:rPr>
              <a:t>}</a:t>
            </a:r>
          </a:p>
          <a:p>
            <a:pPr marL="0" indent="0">
              <a:buNone/>
            </a:pPr>
            <a:endParaRPr lang="en-CA" dirty="0">
              <a:latin typeface="Consolas" pitchFamily="49" charset="0"/>
              <a:cs typeface="Consolas" pitchFamily="49" charset="0"/>
            </a:endParaRPr>
          </a:p>
          <a:p>
            <a:pPr marL="0" indent="0">
              <a:buNone/>
            </a:pPr>
            <a:endParaRPr lang="en-CA" dirty="0">
              <a:latin typeface="Consolas" pitchFamily="49" charset="0"/>
              <a:cs typeface="Consolas" pitchFamily="49" charset="0"/>
            </a:endParaRPr>
          </a:p>
          <a:p>
            <a:pPr marL="0" indent="0">
              <a:buNone/>
            </a:pPr>
            <a:endParaRPr lang="en-CA" dirty="0">
              <a:latin typeface="Consolas" pitchFamily="49" charset="0"/>
              <a:cs typeface="Consolas" pitchFamily="49" charset="0"/>
            </a:endParaRPr>
          </a:p>
        </p:txBody>
      </p:sp>
    </p:spTree>
    <p:extLst>
      <p:ext uri="{BB962C8B-B14F-4D97-AF65-F5344CB8AC3E}">
        <p14:creationId xmlns:p14="http://schemas.microsoft.com/office/powerpoint/2010/main" val="2381366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B0BDC8BC28594A8C95584CC1683EC5" ma:contentTypeVersion="4" ma:contentTypeDescription="Create a new document." ma:contentTypeScope="" ma:versionID="ba19bf0850a265bd174d3d3df8d9b414">
  <xsd:schema xmlns:xsd="http://www.w3.org/2001/XMLSchema" xmlns:xs="http://www.w3.org/2001/XMLSchema" xmlns:p="http://schemas.microsoft.com/office/2006/metadata/properties" xmlns:ns2="0a87bd31-99b0-4c94-b97c-39171d591e36" targetNamespace="http://schemas.microsoft.com/office/2006/metadata/properties" ma:root="true" ma:fieldsID="4518a898f2543007963650e1c4d3c457" ns2:_="">
    <xsd:import namespace="0a87bd31-99b0-4c94-b97c-39171d591e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87bd31-99b0-4c94-b97c-39171d591e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242EC2-3C1C-4531-BF68-6D5E9193596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715FC1-1A33-41BA-B1B9-D0D53945E1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87bd31-99b0-4c94-b97c-39171d591e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5F1C0C-1C24-47DB-806A-095B89C7A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4331</TotalTime>
  <Words>881</Words>
  <Application>Microsoft Office PowerPoint</Application>
  <PresentationFormat>Widescreen</PresentationFormat>
  <Paragraphs>128</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Trebuchet MS</vt:lpstr>
      <vt:lpstr>Wingdings 3</vt:lpstr>
      <vt:lpstr>Facet</vt:lpstr>
      <vt:lpstr>Classes:  Partial &amp; Nested</vt:lpstr>
      <vt:lpstr>Objectives</vt:lpstr>
      <vt:lpstr>Partial Class</vt:lpstr>
      <vt:lpstr>Advanced Methods – Partial Method</vt:lpstr>
      <vt:lpstr>Example</vt:lpstr>
      <vt:lpstr>What is merged in partial-type definitions</vt:lpstr>
      <vt:lpstr>Benefits</vt:lpstr>
      <vt:lpstr>What is nested class</vt:lpstr>
      <vt:lpstr>Example</vt:lpstr>
      <vt:lpstr>Anonymous Class</vt:lpstr>
      <vt:lpstr>Extension methods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Pershad</dc:creator>
  <cp:lastModifiedBy>Narendra Pershad</cp:lastModifiedBy>
  <cp:revision>123</cp:revision>
  <cp:lastPrinted>2014-06-02T18:58:25Z</cp:lastPrinted>
  <dcterms:created xsi:type="dcterms:W3CDTF">2013-05-01T13:47:21Z</dcterms:created>
  <dcterms:modified xsi:type="dcterms:W3CDTF">2021-09-20T22:09:03Z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0x01010061B0BDC8BC28594A8C95584CC1683EC5</vt:lpwstr>
  </property>
</Properties>
</file>