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0"/>
  </p:notesMasterIdLst>
  <p:handoutMasterIdLst>
    <p:handoutMasterId r:id="rId11"/>
  </p:handoutMasterIdLst>
  <p:sldIdLst>
    <p:sldId id="256" r:id="rId2"/>
    <p:sldId id="281" r:id="rId3"/>
    <p:sldId id="290" r:id="rId4"/>
    <p:sldId id="292" r:id="rId5"/>
    <p:sldId id="289" r:id="rId6"/>
    <p:sldId id="291" r:id="rId7"/>
    <p:sldId id="282" r:id="rId8"/>
    <p:sldId id="293" r:id="rId9"/>
  </p:sldIdLst>
  <p:sldSz cx="12192000" cy="68580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1" autoAdjust="0"/>
    <p:restoredTop sz="79346" autoAdjust="0"/>
  </p:normalViewPr>
  <p:slideViewPr>
    <p:cSldViewPr>
      <p:cViewPr varScale="1">
        <p:scale>
          <a:sx n="76" d="100"/>
          <a:sy n="76" d="100"/>
        </p:scale>
        <p:origin x="192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r>
              <a:rPr lang="en-CA"/>
              <a:t>COMP123</a:t>
            </a:r>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a:defRPr sz="1200"/>
            </a:lvl1pPr>
          </a:lstStyle>
          <a:p>
            <a:fld id="{D3C97F6A-83C7-4D32-8B22-BFAEF1652D62}" type="datetimeFigureOut">
              <a:rPr lang="en-CA" smtClean="0"/>
              <a:t>2021-09-10</a:t>
            </a:fld>
            <a:endParaRPr lang="en-CA"/>
          </a:p>
        </p:txBody>
      </p:sp>
      <p:sp>
        <p:nvSpPr>
          <p:cNvPr id="4" name="Footer Placeholder 3"/>
          <p:cNvSpPr>
            <a:spLocks noGrp="1"/>
          </p:cNvSpPr>
          <p:nvPr>
            <p:ph type="ftr" sz="quarter" idx="2"/>
          </p:nvPr>
        </p:nvSpPr>
        <p:spPr>
          <a:xfrm>
            <a:off x="0" y="8757590"/>
            <a:ext cx="3004820" cy="461010"/>
          </a:xfrm>
          <a:prstGeom prst="rect">
            <a:avLst/>
          </a:prstGeom>
        </p:spPr>
        <p:txBody>
          <a:bodyPr vert="horz" lIns="92309" tIns="46154" rIns="92309" bIns="46154" rtlCol="0" anchor="b"/>
          <a:lstStyle>
            <a:lvl1pPr algn="l">
              <a:defRPr sz="1200"/>
            </a:lvl1pPr>
          </a:lstStyle>
          <a:p>
            <a:r>
              <a:rPr lang="en-CA"/>
              <a:t>Chapter 9 - Properties</a:t>
            </a:r>
          </a:p>
        </p:txBody>
      </p:sp>
      <p:sp>
        <p:nvSpPr>
          <p:cNvPr id="5" name="Slide Number Placeholder 4"/>
          <p:cNvSpPr>
            <a:spLocks noGrp="1"/>
          </p:cNvSpPr>
          <p:nvPr>
            <p:ph type="sldNum" sz="quarter" idx="3"/>
          </p:nvPr>
        </p:nvSpPr>
        <p:spPr>
          <a:xfrm>
            <a:off x="3927775" y="8757590"/>
            <a:ext cx="3004820" cy="461010"/>
          </a:xfrm>
          <a:prstGeom prst="rect">
            <a:avLst/>
          </a:prstGeom>
        </p:spPr>
        <p:txBody>
          <a:bodyPr vert="horz" lIns="92309" tIns="46154" rIns="92309" bIns="46154" rtlCol="0" anchor="b"/>
          <a:lstStyle>
            <a:lvl1pPr algn="r">
              <a:defRPr sz="1200"/>
            </a:lvl1pPr>
          </a:lstStyle>
          <a:p>
            <a:fld id="{20F411BF-A14B-40A5-A855-24DE453E66AB}" type="slidenum">
              <a:rPr lang="en-CA" smtClean="0"/>
              <a:t>‹#›</a:t>
            </a:fld>
            <a:endParaRPr lang="en-CA"/>
          </a:p>
        </p:txBody>
      </p:sp>
    </p:spTree>
    <p:extLst>
      <p:ext uri="{BB962C8B-B14F-4D97-AF65-F5344CB8AC3E}">
        <p14:creationId xmlns:p14="http://schemas.microsoft.com/office/powerpoint/2010/main" val="588828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r>
              <a:rPr lang="en-CA"/>
              <a:t>COMP123</a:t>
            </a:r>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6A55C393-271D-46D6-8CF4-2624FFDFDF0B}" type="datetimeFigureOut">
              <a:rPr lang="en-CA" smtClean="0"/>
              <a:t>2021-09-10</a:t>
            </a:fld>
            <a:endParaRPr lang="en-CA"/>
          </a:p>
        </p:txBody>
      </p:sp>
      <p:sp>
        <p:nvSpPr>
          <p:cNvPr id="4" name="Slide Image Placeholder 3"/>
          <p:cNvSpPr>
            <a:spLocks noGrp="1" noRot="1" noChangeAspect="1"/>
          </p:cNvSpPr>
          <p:nvPr>
            <p:ph type="sldImg" idx="2"/>
          </p:nvPr>
        </p:nvSpPr>
        <p:spPr>
          <a:xfrm>
            <a:off x="393700" y="692150"/>
            <a:ext cx="6146800" cy="3457575"/>
          </a:xfrm>
          <a:prstGeom prst="rect">
            <a:avLst/>
          </a:prstGeom>
          <a:noFill/>
          <a:ln w="12700">
            <a:solidFill>
              <a:prstClr val="black"/>
            </a:solidFill>
          </a:ln>
        </p:spPr>
        <p:txBody>
          <a:bodyPr vert="horz" lIns="92309" tIns="46154" rIns="92309" bIns="46154" rtlCol="0" anchor="ctr"/>
          <a:lstStyle/>
          <a:p>
            <a:endParaRPr lang="en-CA"/>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r>
              <a:rPr lang="en-CA"/>
              <a:t>Chapter 9 - Properties</a:t>
            </a:r>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6CEAA908-8890-4B84-A482-FC6A5173D03A}" type="slidenum">
              <a:rPr lang="en-CA" smtClean="0"/>
              <a:t>‹#›</a:t>
            </a:fld>
            <a:endParaRPr lang="en-CA"/>
          </a:p>
        </p:txBody>
      </p:sp>
    </p:spTree>
    <p:extLst>
      <p:ext uri="{BB962C8B-B14F-4D97-AF65-F5344CB8AC3E}">
        <p14:creationId xmlns:p14="http://schemas.microsoft.com/office/powerpoint/2010/main" val="12001665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Properties</a:t>
            </a:r>
          </a:p>
        </p:txBody>
      </p:sp>
      <p:sp>
        <p:nvSpPr>
          <p:cNvPr id="6" name="Slide Number Placeholder 5"/>
          <p:cNvSpPr>
            <a:spLocks noGrp="1"/>
          </p:cNvSpPr>
          <p:nvPr>
            <p:ph type="sldNum" sz="quarter" idx="12"/>
          </p:nvPr>
        </p:nvSpPr>
        <p:spPr/>
        <p:txBody>
          <a:bodyPr/>
          <a:lstStyle/>
          <a:p>
            <a:fld id="{6CEAA908-8890-4B84-A482-FC6A5173D03A}" type="slidenum">
              <a:rPr lang="en-CA" smtClean="0"/>
              <a:t>1</a:t>
            </a:fld>
            <a:endParaRPr lang="en-CA"/>
          </a:p>
        </p:txBody>
      </p:sp>
    </p:spTree>
    <p:extLst>
      <p:ext uri="{BB962C8B-B14F-4D97-AF65-F5344CB8AC3E}">
        <p14:creationId xmlns:p14="http://schemas.microsoft.com/office/powerpoint/2010/main" val="179629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Properties</a:t>
            </a:r>
          </a:p>
        </p:txBody>
      </p:sp>
      <p:sp>
        <p:nvSpPr>
          <p:cNvPr id="6" name="Slide Number Placeholder 5"/>
          <p:cNvSpPr>
            <a:spLocks noGrp="1"/>
          </p:cNvSpPr>
          <p:nvPr>
            <p:ph type="sldNum" sz="quarter" idx="12"/>
          </p:nvPr>
        </p:nvSpPr>
        <p:spPr/>
        <p:txBody>
          <a:bodyPr/>
          <a:lstStyle/>
          <a:p>
            <a:fld id="{6CEAA908-8890-4B84-A482-FC6A5173D03A}" type="slidenum">
              <a:rPr lang="en-CA" smtClean="0"/>
              <a:t>2</a:t>
            </a:fld>
            <a:endParaRPr lang="en-CA"/>
          </a:p>
        </p:txBody>
      </p:sp>
    </p:spTree>
    <p:extLst>
      <p:ext uri="{BB962C8B-B14F-4D97-AF65-F5344CB8AC3E}">
        <p14:creationId xmlns:p14="http://schemas.microsoft.com/office/powerpoint/2010/main" val="4232638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Properties</a:t>
            </a:r>
          </a:p>
        </p:txBody>
      </p:sp>
      <p:sp>
        <p:nvSpPr>
          <p:cNvPr id="6" name="Slide Number Placeholder 5"/>
          <p:cNvSpPr>
            <a:spLocks noGrp="1"/>
          </p:cNvSpPr>
          <p:nvPr>
            <p:ph type="sldNum" sz="quarter" idx="12"/>
          </p:nvPr>
        </p:nvSpPr>
        <p:spPr/>
        <p:txBody>
          <a:bodyPr/>
          <a:lstStyle/>
          <a:p>
            <a:fld id="{6CEAA908-8890-4B84-A482-FC6A5173D03A}" type="slidenum">
              <a:rPr lang="en-CA" smtClean="0"/>
              <a:t>7</a:t>
            </a:fld>
            <a:endParaRPr lang="en-CA"/>
          </a:p>
        </p:txBody>
      </p:sp>
    </p:spTree>
    <p:extLst>
      <p:ext uri="{BB962C8B-B14F-4D97-AF65-F5344CB8AC3E}">
        <p14:creationId xmlns:p14="http://schemas.microsoft.com/office/powerpoint/2010/main" val="137333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E51A69-9C71-41D1-AD2B-79D72FA50584}"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32607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33CC0-3A4C-4552-B3C0-3B9975846C56}"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5365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C01B46-770D-454B-8944-55C46A9F4990}"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2247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D89C82-F78B-4430-99F1-A64755032A61}"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79830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9271-B9D7-4D24-8061-9D276F243699}"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3245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1106E2-9CA0-4D78-8BF9-DF80A50462A4}"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665734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279C6-6243-4F93-8AD1-A889E009A8C1}"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691338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10F72-23C7-476B-ACBF-E66BBB55C0F5}"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22945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8B4F0-159C-4587-8DA1-A5E6361FBF7F}"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34594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E21812-71CF-4F4D-9C83-636D42907641}" type="datetime1">
              <a:rPr lang="en-CA" smtClean="0"/>
              <a:t>2021-09-10</a:t>
            </a:fld>
            <a:endParaRPr lang="en-CA"/>
          </a:p>
        </p:txBody>
      </p:sp>
      <p:sp>
        <p:nvSpPr>
          <p:cNvPr id="5" name="Footer Placeholder 4"/>
          <p:cNvSpPr>
            <a:spLocks noGrp="1"/>
          </p:cNvSpPr>
          <p:nvPr>
            <p:ph type="ftr" sz="quarter" idx="11"/>
          </p:nvPr>
        </p:nvSpPr>
        <p:spPr/>
        <p:txBody>
          <a:bodyPr/>
          <a:lstStyle/>
          <a:p>
            <a:r>
              <a:rPr lang="en-CA"/>
              <a:t>Lecture04a - Static</a:t>
            </a:r>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00098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C169A-1239-4807-ADDF-26371FD02412}" type="datetime1">
              <a:rPr lang="en-CA" smtClean="0"/>
              <a:t>2021-09-10</a:t>
            </a:fld>
            <a:endParaRPr lang="en-CA"/>
          </a:p>
        </p:txBody>
      </p:sp>
      <p:sp>
        <p:nvSpPr>
          <p:cNvPr id="6" name="Footer Placeholder 5"/>
          <p:cNvSpPr>
            <a:spLocks noGrp="1"/>
          </p:cNvSpPr>
          <p:nvPr>
            <p:ph type="ftr" sz="quarter" idx="11"/>
          </p:nvPr>
        </p:nvSpPr>
        <p:spPr/>
        <p:txBody>
          <a:bodyPr/>
          <a:lstStyle/>
          <a:p>
            <a:r>
              <a:rPr lang="en-CA"/>
              <a:t>Lecture04a - Static</a:t>
            </a:r>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46971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96A30D-EF94-4C85-B13C-A56BD1B4EEA3}" type="datetime1">
              <a:rPr lang="en-CA" smtClean="0"/>
              <a:t>2021-09-10</a:t>
            </a:fld>
            <a:endParaRPr lang="en-CA"/>
          </a:p>
        </p:txBody>
      </p:sp>
      <p:sp>
        <p:nvSpPr>
          <p:cNvPr id="8" name="Footer Placeholder 7"/>
          <p:cNvSpPr>
            <a:spLocks noGrp="1"/>
          </p:cNvSpPr>
          <p:nvPr>
            <p:ph type="ftr" sz="quarter" idx="11"/>
          </p:nvPr>
        </p:nvSpPr>
        <p:spPr/>
        <p:txBody>
          <a:bodyPr/>
          <a:lstStyle/>
          <a:p>
            <a:r>
              <a:rPr lang="en-CA"/>
              <a:t>Lecture04a - Static</a:t>
            </a:r>
          </a:p>
        </p:txBody>
      </p:sp>
      <p:sp>
        <p:nvSpPr>
          <p:cNvPr id="9" name="Slide Number Placeholder 8"/>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49910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F50C8-0A40-43CE-9022-D3C4DEE4FC41}" type="datetime1">
              <a:rPr lang="en-CA" smtClean="0"/>
              <a:t>2021-09-10</a:t>
            </a:fld>
            <a:endParaRPr lang="en-CA"/>
          </a:p>
        </p:txBody>
      </p:sp>
      <p:sp>
        <p:nvSpPr>
          <p:cNvPr id="4" name="Footer Placeholder 3"/>
          <p:cNvSpPr>
            <a:spLocks noGrp="1"/>
          </p:cNvSpPr>
          <p:nvPr>
            <p:ph type="ftr" sz="quarter" idx="11"/>
          </p:nvPr>
        </p:nvSpPr>
        <p:spPr/>
        <p:txBody>
          <a:bodyPr/>
          <a:lstStyle/>
          <a:p>
            <a:r>
              <a:rPr lang="en-CA"/>
              <a:t>Lecture04a - Static</a:t>
            </a:r>
          </a:p>
        </p:txBody>
      </p:sp>
      <p:sp>
        <p:nvSpPr>
          <p:cNvPr id="5" name="Slide Number Placeholder 4"/>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86151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6ECB-0D37-4A60-A494-9665115901F4}" type="datetime1">
              <a:rPr lang="en-CA" smtClean="0"/>
              <a:t>2021-09-10</a:t>
            </a:fld>
            <a:endParaRPr lang="en-CA"/>
          </a:p>
        </p:txBody>
      </p:sp>
      <p:sp>
        <p:nvSpPr>
          <p:cNvPr id="3" name="Footer Placeholder 2"/>
          <p:cNvSpPr>
            <a:spLocks noGrp="1"/>
          </p:cNvSpPr>
          <p:nvPr>
            <p:ph type="ftr" sz="quarter" idx="11"/>
          </p:nvPr>
        </p:nvSpPr>
        <p:spPr/>
        <p:txBody>
          <a:bodyPr/>
          <a:lstStyle/>
          <a:p>
            <a:r>
              <a:rPr lang="en-CA"/>
              <a:t>Lecture04a - Static</a:t>
            </a:r>
          </a:p>
        </p:txBody>
      </p:sp>
      <p:sp>
        <p:nvSpPr>
          <p:cNvPr id="4" name="Slide Number Placeholder 3"/>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55678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9B647A-25CC-4050-B97C-40BE7AB98F07}" type="datetime1">
              <a:rPr lang="en-CA" smtClean="0"/>
              <a:t>2021-09-10</a:t>
            </a:fld>
            <a:endParaRPr lang="en-CA"/>
          </a:p>
        </p:txBody>
      </p:sp>
      <p:sp>
        <p:nvSpPr>
          <p:cNvPr id="6" name="Footer Placeholder 5"/>
          <p:cNvSpPr>
            <a:spLocks noGrp="1"/>
          </p:cNvSpPr>
          <p:nvPr>
            <p:ph type="ftr" sz="quarter" idx="11"/>
          </p:nvPr>
        </p:nvSpPr>
        <p:spPr/>
        <p:txBody>
          <a:bodyPr/>
          <a:lstStyle/>
          <a:p>
            <a:r>
              <a:rPr lang="en-CA"/>
              <a:t>Lecture04a - Static</a:t>
            </a:r>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8423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3B7E8D-DDC4-426E-8FAA-88B51C5CF340}" type="datetime1">
              <a:rPr lang="en-CA" smtClean="0"/>
              <a:t>2021-09-10</a:t>
            </a:fld>
            <a:endParaRPr lang="en-CA"/>
          </a:p>
        </p:txBody>
      </p:sp>
      <p:sp>
        <p:nvSpPr>
          <p:cNvPr id="6" name="Footer Placeholder 5"/>
          <p:cNvSpPr>
            <a:spLocks noGrp="1"/>
          </p:cNvSpPr>
          <p:nvPr>
            <p:ph type="ftr" sz="quarter" idx="11"/>
          </p:nvPr>
        </p:nvSpPr>
        <p:spPr/>
        <p:txBody>
          <a:bodyPr/>
          <a:lstStyle/>
          <a:p>
            <a:r>
              <a:rPr lang="en-CA"/>
              <a:t>Lecture04a - Static</a:t>
            </a:r>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73294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70406D-A91E-4041-AE05-641A0ADDEFB9}" type="datetime1">
              <a:rPr lang="en-CA" smtClean="0"/>
              <a:t>2021-09-10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CA"/>
              <a:t>Lecture04a - Static</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9C297E-8519-4663-BC70-178C05023D85}" type="slidenum">
              <a:rPr lang="en-CA" smtClean="0"/>
              <a:t>‹#›</a:t>
            </a:fld>
            <a:endParaRPr lang="en-CA"/>
          </a:p>
        </p:txBody>
      </p:sp>
    </p:spTree>
    <p:extLst>
      <p:ext uri="{BB962C8B-B14F-4D97-AF65-F5344CB8AC3E}">
        <p14:creationId xmlns:p14="http://schemas.microsoft.com/office/powerpoint/2010/main" val="21304490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Static keyword</a:t>
            </a:r>
          </a:p>
        </p:txBody>
      </p:sp>
      <p:sp>
        <p:nvSpPr>
          <p:cNvPr id="3" name="Subtitle 2"/>
          <p:cNvSpPr>
            <a:spLocks noGrp="1"/>
          </p:cNvSpPr>
          <p:nvPr>
            <p:ph type="subTitle" idx="1"/>
          </p:nvPr>
        </p:nvSpPr>
        <p:spPr/>
        <p:txBody>
          <a:bodyPr/>
          <a:lstStyle/>
          <a:p>
            <a:r>
              <a:rPr lang="en-CA" dirty="0"/>
              <a:t>Programming II</a:t>
            </a:r>
            <a:br>
              <a:rPr lang="en-CA" dirty="0"/>
            </a:br>
            <a:r>
              <a:rPr lang="en-CA" dirty="0"/>
              <a:t>Narendra Pershad</a:t>
            </a:r>
            <a:br>
              <a:rPr lang="en-CA"/>
            </a:br>
            <a:r>
              <a:rPr lang="en-CA"/>
              <a:t>Centennial Colleg</a:t>
            </a:r>
            <a:r>
              <a:rPr lang="en-CA" dirty="0"/>
              <a:t>e</a:t>
            </a:r>
            <a:endParaRPr lang="en-CA"/>
          </a:p>
        </p:txBody>
      </p:sp>
    </p:spTree>
    <p:extLst>
      <p:ext uri="{BB962C8B-B14F-4D97-AF65-F5344CB8AC3E}">
        <p14:creationId xmlns:p14="http://schemas.microsoft.com/office/powerpoint/2010/main" val="23307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a:t>
            </a:r>
          </a:p>
        </p:txBody>
      </p:sp>
      <p:sp>
        <p:nvSpPr>
          <p:cNvPr id="3" name="Content Placeholder 2"/>
          <p:cNvSpPr>
            <a:spLocks noGrp="1"/>
          </p:cNvSpPr>
          <p:nvPr>
            <p:ph idx="1"/>
          </p:nvPr>
        </p:nvSpPr>
        <p:spPr>
          <a:xfrm>
            <a:off x="677334" y="1340769"/>
            <a:ext cx="10963282" cy="4700594"/>
          </a:xfrm>
        </p:spPr>
        <p:txBody>
          <a:bodyPr>
            <a:normAutofit lnSpcReduction="10000"/>
          </a:bodyPr>
          <a:lstStyle/>
          <a:p>
            <a:pPr marL="14288" indent="0">
              <a:buNone/>
            </a:pPr>
            <a:r>
              <a:rPr lang="en-CA" dirty="0"/>
              <a:t>Merriam-Webster online dictionary</a:t>
            </a:r>
          </a:p>
          <a:p>
            <a:r>
              <a:rPr lang="en-CA" dirty="0"/>
              <a:t>showing little or no change,  action or progress.</a:t>
            </a:r>
          </a:p>
          <a:p>
            <a:endParaRPr lang="en-CA" dirty="0"/>
          </a:p>
          <a:p>
            <a:pPr marL="14288" indent="0">
              <a:buNone/>
            </a:pPr>
            <a:r>
              <a:rPr lang="en-CA" dirty="0"/>
              <a:t>C# </a:t>
            </a:r>
          </a:p>
          <a:p>
            <a:r>
              <a:rPr lang="en-CA" dirty="0"/>
              <a:t>the </a:t>
            </a:r>
            <a:r>
              <a:rPr lang="en-CA" b="1" dirty="0"/>
              <a:t>static</a:t>
            </a:r>
            <a:r>
              <a:rPr lang="en-CA" dirty="0"/>
              <a:t> modifier to declare a static member, which belongs to the type itself rather than to a specific object.</a:t>
            </a:r>
          </a:p>
          <a:p>
            <a:pPr lvl="1"/>
            <a:r>
              <a:rPr lang="en-CA" dirty="0"/>
              <a:t>The </a:t>
            </a:r>
            <a:r>
              <a:rPr lang="en-CA" b="1" dirty="0">
                <a:solidFill>
                  <a:srgbClr val="0033CC"/>
                </a:solidFill>
                <a:latin typeface="Consolas" panose="020B0609020204030204" pitchFamily="49" charset="0"/>
                <a:cs typeface="Consolas" panose="020B0609020204030204" pitchFamily="49" charset="0"/>
              </a:rPr>
              <a:t>static</a:t>
            </a:r>
            <a:r>
              <a:rPr lang="en-CA" dirty="0"/>
              <a:t> modifier can be used with classes and some class members such as fields, methods, properties, operators, events, and constructors.</a:t>
            </a:r>
          </a:p>
          <a:p>
            <a:pPr lvl="1"/>
            <a:r>
              <a:rPr lang="en-CA" dirty="0"/>
              <a:t>It cannot be used with indexers, destructors, or types other than classes.</a:t>
            </a:r>
          </a:p>
          <a:p>
            <a:r>
              <a:rPr lang="en-CA" dirty="0"/>
              <a:t>There is a single copy</a:t>
            </a:r>
          </a:p>
          <a:p>
            <a:pPr lvl="1"/>
            <a:r>
              <a:rPr lang="en-CA" dirty="0"/>
              <a:t>So all the objects of that class shares that copy. </a:t>
            </a:r>
          </a:p>
          <a:p>
            <a:pPr lvl="1"/>
            <a:r>
              <a:rPr lang="en-CA" dirty="0"/>
              <a:t>If it is changed then all the objects (even those that were previous created as well as those that will be created in the future) will the the new value instantly.</a:t>
            </a:r>
          </a:p>
          <a:p>
            <a:pPr lvl="1"/>
            <a:r>
              <a:rPr lang="en-CA" dirty="0"/>
              <a:t>Can be used to count object instantiations</a:t>
            </a:r>
          </a:p>
        </p:txBody>
      </p:sp>
      <p:sp>
        <p:nvSpPr>
          <p:cNvPr id="4" name="Footer Placeholder 3">
            <a:extLst>
              <a:ext uri="{FF2B5EF4-FFF2-40B4-BE49-F238E27FC236}">
                <a16:creationId xmlns:a16="http://schemas.microsoft.com/office/drawing/2014/main" id="{5EFC5DC3-C365-4255-8058-082F5CB0825D}"/>
              </a:ext>
            </a:extLst>
          </p:cNvPr>
          <p:cNvSpPr>
            <a:spLocks noGrp="1"/>
          </p:cNvSpPr>
          <p:nvPr>
            <p:ph type="ftr" sz="quarter" idx="11"/>
          </p:nvPr>
        </p:nvSpPr>
        <p:spPr/>
        <p:txBody>
          <a:bodyPr/>
          <a:lstStyle/>
          <a:p>
            <a:r>
              <a:rPr lang="en-CA"/>
              <a:t>Lecture04a - Static</a:t>
            </a:r>
          </a:p>
        </p:txBody>
      </p:sp>
    </p:spTree>
    <p:extLst>
      <p:ext uri="{BB962C8B-B14F-4D97-AF65-F5344CB8AC3E}">
        <p14:creationId xmlns:p14="http://schemas.microsoft.com/office/powerpoint/2010/main" val="79495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16632"/>
            <a:ext cx="10729192" cy="6336704"/>
          </a:xfrm>
        </p:spPr>
        <p:txBody>
          <a:bodyPr lIns="90000">
            <a:normAutofit lnSpcReduction="10000"/>
          </a:bodyPr>
          <a:lstStyle/>
          <a:p>
            <a:pPr marL="0" indent="-400050">
              <a:buNone/>
            </a:pPr>
            <a:r>
              <a:rPr lang="en-CA" dirty="0">
                <a:solidFill>
                  <a:srgbClr val="0033CC"/>
                </a:solidFill>
                <a:latin typeface="Consolas" pitchFamily="49" charset="0"/>
                <a:cs typeface="Consolas" pitchFamily="49" charset="0"/>
              </a:rPr>
              <a:t>class </a:t>
            </a:r>
            <a:r>
              <a:rPr lang="en-CA" dirty="0">
                <a:solidFill>
                  <a:srgbClr val="00B0F0"/>
                </a:solidFill>
                <a:latin typeface="Consolas" pitchFamily="49" charset="0"/>
                <a:cs typeface="Consolas" pitchFamily="49" charset="0"/>
              </a:rPr>
              <a:t>Account </a:t>
            </a:r>
            <a:r>
              <a:rPr lang="en-CA" dirty="0">
                <a:latin typeface="Consolas" pitchFamily="49" charset="0"/>
                <a:cs typeface="Consolas" pitchFamily="49" charset="0"/>
              </a:rPr>
              <a:t>{ </a:t>
            </a:r>
          </a:p>
          <a:p>
            <a:pPr marL="0" indent="-400050">
              <a:buNone/>
            </a:pPr>
            <a:r>
              <a:rPr lang="en-CA" dirty="0">
                <a:solidFill>
                  <a:srgbClr val="0033CC"/>
                </a:solidFill>
                <a:latin typeface="Consolas" pitchFamily="49" charset="0"/>
                <a:cs typeface="Consolas" pitchFamily="49" charset="0"/>
              </a:rPr>
              <a:t>  private double</a:t>
            </a:r>
            <a:r>
              <a:rPr lang="en-CA" dirty="0">
                <a:latin typeface="Consolas" pitchFamily="49" charset="0"/>
                <a:cs typeface="Consolas" pitchFamily="49" charset="0"/>
              </a:rPr>
              <a:t> _balance;</a:t>
            </a:r>
          </a:p>
          <a:p>
            <a:pPr marL="0" indent="-400050">
              <a:buNone/>
            </a:pPr>
            <a:r>
              <a:rPr lang="en-CA" dirty="0">
                <a:solidFill>
                  <a:srgbClr val="0033CC"/>
                </a:solidFill>
                <a:latin typeface="Consolas" pitchFamily="49" charset="0"/>
                <a:cs typeface="Consolas" pitchFamily="49" charset="0"/>
              </a:rPr>
              <a:t>  private static double</a:t>
            </a:r>
            <a:r>
              <a:rPr lang="en-CA" dirty="0">
                <a:latin typeface="Consolas" pitchFamily="49" charset="0"/>
                <a:cs typeface="Consolas" pitchFamily="49" charset="0"/>
              </a:rPr>
              <a:t> INTEREST_RATE = 0.02;</a:t>
            </a:r>
          </a:p>
          <a:p>
            <a:pPr marL="0" indent="-400050">
              <a:buNone/>
            </a:pPr>
            <a:r>
              <a:rPr lang="en-CA" dirty="0">
                <a:solidFill>
                  <a:srgbClr val="0033CC"/>
                </a:solidFill>
                <a:latin typeface="Consolas" pitchFamily="49" charset="0"/>
                <a:cs typeface="Consolas" pitchFamily="49" charset="0"/>
              </a:rPr>
              <a:t>  public static void</a:t>
            </a:r>
            <a:r>
              <a:rPr lang="en-CA" dirty="0">
                <a:latin typeface="Consolas" pitchFamily="49" charset="0"/>
                <a:cs typeface="Consolas" pitchFamily="49" charset="0"/>
              </a:rPr>
              <a:t> </a:t>
            </a:r>
            <a:r>
              <a:rPr lang="en-CA" dirty="0" err="1">
                <a:latin typeface="Consolas" pitchFamily="49" charset="0"/>
                <a:cs typeface="Consolas" pitchFamily="49" charset="0"/>
              </a:rPr>
              <a:t>SetInterestRate</a:t>
            </a: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double </a:t>
            </a:r>
            <a:r>
              <a:rPr lang="en-CA" dirty="0">
                <a:latin typeface="Consolas" pitchFamily="49" charset="0"/>
                <a:cs typeface="Consolas" pitchFamily="49" charset="0"/>
              </a:rPr>
              <a:t>rate) { INTEREST_RATE = rate; }</a:t>
            </a:r>
          </a:p>
          <a:p>
            <a:pPr marL="0" indent="-400050">
              <a:buNone/>
            </a:pP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 public </a:t>
            </a:r>
            <a:r>
              <a:rPr lang="en-CA" dirty="0">
                <a:solidFill>
                  <a:srgbClr val="00B0F0"/>
                </a:solidFill>
                <a:latin typeface="Consolas" pitchFamily="49" charset="0"/>
                <a:cs typeface="Consolas" pitchFamily="49" charset="0"/>
              </a:rPr>
              <a:t>Account</a:t>
            </a:r>
            <a:r>
              <a:rPr lang="en-CA" dirty="0">
                <a:latin typeface="Consolas" pitchFamily="49" charset="0"/>
                <a:cs typeface="Consolas" pitchFamily="49" charset="0"/>
              </a:rPr>
              <a:t>(</a:t>
            </a:r>
            <a:r>
              <a:rPr lang="en-CA" dirty="0">
                <a:solidFill>
                  <a:srgbClr val="0033CC"/>
                </a:solidFill>
                <a:latin typeface="Consolas" pitchFamily="49" charset="0"/>
                <a:cs typeface="Consolas" pitchFamily="49" charset="0"/>
              </a:rPr>
              <a:t>double</a:t>
            </a:r>
            <a:r>
              <a:rPr lang="en-CA" dirty="0">
                <a:latin typeface="Consolas" pitchFamily="49" charset="0"/>
                <a:cs typeface="Consolas" pitchFamily="49" charset="0"/>
              </a:rPr>
              <a:t> balance) { _balance = balance; }</a:t>
            </a:r>
          </a:p>
          <a:p>
            <a:pPr marL="0" indent="-400050">
              <a:buNone/>
            </a:pPr>
            <a:r>
              <a:rPr lang="en-CA" dirty="0">
                <a:solidFill>
                  <a:srgbClr val="0033CC"/>
                </a:solidFill>
                <a:latin typeface="Consolas" pitchFamily="49" charset="0"/>
                <a:cs typeface="Consolas" pitchFamily="49" charset="0"/>
              </a:rPr>
              <a:t>  public double</a:t>
            </a:r>
            <a:r>
              <a:rPr lang="en-CA" dirty="0">
                <a:latin typeface="Consolas" pitchFamily="49" charset="0"/>
                <a:cs typeface="Consolas" pitchFamily="49" charset="0"/>
              </a:rPr>
              <a:t> Balance { </a:t>
            </a:r>
            <a:r>
              <a:rPr lang="en-CA" dirty="0">
                <a:solidFill>
                  <a:srgbClr val="0033CC"/>
                </a:solidFill>
                <a:latin typeface="Consolas" pitchFamily="49" charset="0"/>
                <a:cs typeface="Consolas" pitchFamily="49" charset="0"/>
              </a:rPr>
              <a:t>get </a:t>
            </a:r>
            <a:r>
              <a:rPr lang="en-CA" dirty="0">
                <a:latin typeface="Consolas" pitchFamily="49" charset="0"/>
                <a:cs typeface="Consolas" pitchFamily="49" charset="0"/>
              </a:rPr>
              <a:t>{</a:t>
            </a:r>
            <a:r>
              <a:rPr lang="en-CA" dirty="0">
                <a:solidFill>
                  <a:srgbClr val="0033CC"/>
                </a:solidFill>
                <a:latin typeface="Consolas" pitchFamily="49" charset="0"/>
                <a:cs typeface="Consolas" pitchFamily="49" charset="0"/>
              </a:rPr>
              <a:t> return</a:t>
            </a:r>
            <a:r>
              <a:rPr lang="en-CA" dirty="0">
                <a:latin typeface="Consolas" pitchFamily="49" charset="0"/>
                <a:cs typeface="Consolas" pitchFamily="49" charset="0"/>
              </a:rPr>
              <a:t> _balance * INTEREST_RATE; } }</a:t>
            </a:r>
          </a:p>
          <a:p>
            <a:pPr marL="0" indent="-400050">
              <a:buNone/>
            </a:pPr>
            <a:r>
              <a:rPr lang="en-CA" dirty="0">
                <a:latin typeface="Consolas" pitchFamily="49" charset="0"/>
                <a:cs typeface="Consolas" pitchFamily="49" charset="0"/>
              </a:rPr>
              <a:t>}</a:t>
            </a:r>
          </a:p>
          <a:p>
            <a:pPr marL="0" indent="-400050">
              <a:buNone/>
            </a:pPr>
            <a:endParaRPr lang="en-CA" dirty="0">
              <a:latin typeface="Consolas" pitchFamily="49" charset="0"/>
              <a:cs typeface="Consolas" pitchFamily="49" charset="0"/>
            </a:endParaRPr>
          </a:p>
          <a:p>
            <a:pPr marL="0" indent="-400050">
              <a:buNone/>
            </a:pPr>
            <a:r>
              <a:rPr lang="en-CA" dirty="0">
                <a:solidFill>
                  <a:srgbClr val="00B0F0"/>
                </a:solidFill>
                <a:latin typeface="Consolas" pitchFamily="49" charset="0"/>
                <a:cs typeface="Consolas" pitchFamily="49" charset="0"/>
              </a:rPr>
              <a:t>Account </a:t>
            </a:r>
            <a:r>
              <a:rPr lang="en-CA" dirty="0">
                <a:latin typeface="Consolas" pitchFamily="49" charset="0"/>
                <a:cs typeface="Consolas" pitchFamily="49" charset="0"/>
              </a:rPr>
              <a:t>a1 = </a:t>
            </a:r>
            <a:r>
              <a:rPr lang="en-CA" dirty="0">
                <a:solidFill>
                  <a:srgbClr val="0033CC"/>
                </a:solidFill>
                <a:latin typeface="Consolas" pitchFamily="49" charset="0"/>
                <a:cs typeface="Consolas" pitchFamily="49" charset="0"/>
              </a:rPr>
              <a:t>new </a:t>
            </a:r>
            <a:r>
              <a:rPr lang="en-CA" dirty="0">
                <a:solidFill>
                  <a:srgbClr val="00B0F0"/>
                </a:solidFill>
                <a:latin typeface="Consolas" pitchFamily="49" charset="0"/>
                <a:cs typeface="Consolas" pitchFamily="49" charset="0"/>
              </a:rPr>
              <a:t>Account</a:t>
            </a:r>
            <a:r>
              <a:rPr lang="en-CA" dirty="0">
                <a:latin typeface="Consolas" pitchFamily="49" charset="0"/>
                <a:cs typeface="Consolas" pitchFamily="49" charset="0"/>
              </a:rPr>
              <a:t>(100);</a:t>
            </a:r>
          </a:p>
          <a:p>
            <a:pPr marL="0" indent="-400050">
              <a:buNone/>
            </a:pPr>
            <a:r>
              <a:rPr lang="en-CA" dirty="0">
                <a:solidFill>
                  <a:srgbClr val="00B0F0"/>
                </a:solidFill>
                <a:latin typeface="Consolas" pitchFamily="49" charset="0"/>
                <a:cs typeface="Consolas" pitchFamily="49" charset="0"/>
              </a:rPr>
              <a:t>Account </a:t>
            </a:r>
            <a:r>
              <a:rPr lang="en-CA" dirty="0">
                <a:latin typeface="Consolas" pitchFamily="49" charset="0"/>
                <a:cs typeface="Consolas" pitchFamily="49" charset="0"/>
              </a:rPr>
              <a:t>a2 = </a:t>
            </a:r>
            <a:r>
              <a:rPr lang="en-CA" dirty="0">
                <a:solidFill>
                  <a:srgbClr val="0033CC"/>
                </a:solidFill>
                <a:latin typeface="Consolas" pitchFamily="49" charset="0"/>
                <a:cs typeface="Consolas" pitchFamily="49" charset="0"/>
              </a:rPr>
              <a:t>new </a:t>
            </a:r>
            <a:r>
              <a:rPr lang="en-CA" dirty="0">
                <a:solidFill>
                  <a:srgbClr val="00B0F0"/>
                </a:solidFill>
                <a:latin typeface="Consolas" pitchFamily="49" charset="0"/>
                <a:cs typeface="Consolas" pitchFamily="49" charset="0"/>
              </a:rPr>
              <a:t>Account</a:t>
            </a:r>
            <a:r>
              <a:rPr lang="en-CA" dirty="0">
                <a:latin typeface="Consolas" pitchFamily="49" charset="0"/>
                <a:cs typeface="Consolas" pitchFamily="49" charset="0"/>
              </a:rPr>
              <a:t>(200);</a:t>
            </a:r>
          </a:p>
          <a:p>
            <a:pPr marL="0" indent="-400050">
              <a:buNone/>
            </a:pPr>
            <a:endParaRPr lang="en-CA" dirty="0">
              <a:solidFill>
                <a:srgbClr val="00B0F0"/>
              </a:solidFill>
              <a:latin typeface="Consolas" pitchFamily="49" charset="0"/>
              <a:cs typeface="Consolas" pitchFamily="49" charset="0"/>
            </a:endParaRPr>
          </a:p>
          <a:p>
            <a:pPr marL="0" indent="-400050">
              <a:buNone/>
            </a:pPr>
            <a:r>
              <a:rPr lang="en-CA" dirty="0" err="1">
                <a:solidFill>
                  <a:srgbClr val="00B0F0"/>
                </a:solidFill>
                <a:latin typeface="Consolas" pitchFamily="49" charset="0"/>
                <a:cs typeface="Consolas" pitchFamily="49" charset="0"/>
              </a:rPr>
              <a:t>Console</a:t>
            </a:r>
            <a:r>
              <a:rPr lang="en-CA" dirty="0" err="1">
                <a:latin typeface="Consolas" pitchFamily="49" charset="0"/>
                <a:cs typeface="Consolas" pitchFamily="49" charset="0"/>
              </a:rPr>
              <a:t>.WriteLine</a:t>
            </a:r>
            <a:r>
              <a:rPr lang="en-CA" dirty="0">
                <a:latin typeface="Consolas" pitchFamily="49" charset="0"/>
                <a:cs typeface="Consolas" pitchFamily="49" charset="0"/>
              </a:rPr>
              <a:t>($"{a1.Balance:C}");</a:t>
            </a:r>
            <a:r>
              <a:rPr lang="en-CA" dirty="0">
                <a:solidFill>
                  <a:srgbClr val="92D050"/>
                </a:solidFill>
                <a:latin typeface="Consolas" pitchFamily="49" charset="0"/>
                <a:cs typeface="Consolas" pitchFamily="49" charset="0"/>
              </a:rPr>
              <a:t>     //$2.00</a:t>
            </a:r>
            <a:endParaRPr lang="en-CA" dirty="0">
              <a:latin typeface="Consolas" pitchFamily="49" charset="0"/>
              <a:cs typeface="Consolas" pitchFamily="49" charset="0"/>
            </a:endParaRPr>
          </a:p>
          <a:p>
            <a:pPr marL="0" indent="-400050">
              <a:buNone/>
            </a:pPr>
            <a:r>
              <a:rPr lang="en-CA" dirty="0" err="1">
                <a:solidFill>
                  <a:srgbClr val="00B0F0"/>
                </a:solidFill>
                <a:latin typeface="Consolas" pitchFamily="49" charset="0"/>
                <a:cs typeface="Consolas" pitchFamily="49" charset="0"/>
              </a:rPr>
              <a:t>Console</a:t>
            </a:r>
            <a:r>
              <a:rPr lang="en-CA" dirty="0" err="1">
                <a:latin typeface="Consolas" pitchFamily="49" charset="0"/>
                <a:cs typeface="Consolas" pitchFamily="49" charset="0"/>
              </a:rPr>
              <a:t>.WriteLine</a:t>
            </a:r>
            <a:r>
              <a:rPr lang="en-CA" dirty="0">
                <a:latin typeface="Consolas" pitchFamily="49" charset="0"/>
                <a:cs typeface="Consolas" pitchFamily="49" charset="0"/>
              </a:rPr>
              <a:t>($"{a2.Balance:C}");</a:t>
            </a:r>
            <a:r>
              <a:rPr lang="en-CA" dirty="0">
                <a:solidFill>
                  <a:srgbClr val="92D050"/>
                </a:solidFill>
                <a:latin typeface="Consolas" pitchFamily="49" charset="0"/>
                <a:cs typeface="Consolas" pitchFamily="49" charset="0"/>
              </a:rPr>
              <a:t>     //$4.00</a:t>
            </a:r>
            <a:endParaRPr lang="en-CA" dirty="0">
              <a:latin typeface="Consolas" pitchFamily="49" charset="0"/>
              <a:cs typeface="Consolas" pitchFamily="49" charset="0"/>
            </a:endParaRPr>
          </a:p>
          <a:p>
            <a:pPr marL="0" indent="-400050">
              <a:buNone/>
            </a:pPr>
            <a:endParaRPr lang="en-CA" dirty="0">
              <a:latin typeface="Consolas" pitchFamily="49" charset="0"/>
              <a:cs typeface="Consolas" pitchFamily="49" charset="0"/>
            </a:endParaRPr>
          </a:p>
          <a:p>
            <a:pPr marL="0" indent="-400050">
              <a:buNone/>
            </a:pPr>
            <a:r>
              <a:rPr lang="en-CA" dirty="0" err="1">
                <a:solidFill>
                  <a:srgbClr val="00B0F0"/>
                </a:solidFill>
                <a:latin typeface="Consolas" pitchFamily="49" charset="0"/>
                <a:cs typeface="Consolas" pitchFamily="49" charset="0"/>
              </a:rPr>
              <a:t>Account</a:t>
            </a:r>
            <a:r>
              <a:rPr lang="en-CA" dirty="0" err="1">
                <a:latin typeface="Consolas" pitchFamily="49" charset="0"/>
                <a:cs typeface="Consolas" pitchFamily="49" charset="0"/>
              </a:rPr>
              <a:t>.SetInterestRate</a:t>
            </a:r>
            <a:r>
              <a:rPr lang="en-CA" dirty="0">
                <a:latin typeface="Consolas" pitchFamily="49" charset="0"/>
                <a:cs typeface="Consolas" pitchFamily="49" charset="0"/>
              </a:rPr>
              <a:t>( 0.025 );		   </a:t>
            </a:r>
            <a:r>
              <a:rPr lang="en-CA" dirty="0">
                <a:solidFill>
                  <a:srgbClr val="92D050"/>
                </a:solidFill>
                <a:latin typeface="Consolas" pitchFamily="49" charset="0"/>
                <a:cs typeface="Consolas" pitchFamily="49" charset="0"/>
              </a:rPr>
              <a:t>//class member accessed via type</a:t>
            </a:r>
            <a:endParaRPr lang="en-CA" dirty="0">
              <a:solidFill>
                <a:srgbClr val="00B0F0"/>
              </a:solidFill>
              <a:latin typeface="Consolas" pitchFamily="49" charset="0"/>
              <a:cs typeface="Consolas" pitchFamily="49" charset="0"/>
            </a:endParaRPr>
          </a:p>
          <a:p>
            <a:pPr marL="0" indent="-400050">
              <a:buNone/>
            </a:pPr>
            <a:r>
              <a:rPr lang="en-CA" dirty="0" err="1">
                <a:solidFill>
                  <a:srgbClr val="00B0F0"/>
                </a:solidFill>
                <a:latin typeface="Consolas" pitchFamily="49" charset="0"/>
                <a:cs typeface="Consolas" pitchFamily="49" charset="0"/>
              </a:rPr>
              <a:t>Console</a:t>
            </a:r>
            <a:r>
              <a:rPr lang="en-CA" dirty="0" err="1">
                <a:latin typeface="Consolas" pitchFamily="49" charset="0"/>
                <a:cs typeface="Consolas" pitchFamily="49" charset="0"/>
              </a:rPr>
              <a:t>.WriteLine</a:t>
            </a:r>
            <a:r>
              <a:rPr lang="en-CA" dirty="0">
                <a:latin typeface="Consolas" pitchFamily="49" charset="0"/>
                <a:cs typeface="Consolas" pitchFamily="49" charset="0"/>
              </a:rPr>
              <a:t>($"{a1.Balance:C}");</a:t>
            </a:r>
            <a:r>
              <a:rPr lang="en-CA" dirty="0">
                <a:solidFill>
                  <a:srgbClr val="92D050"/>
                </a:solidFill>
                <a:latin typeface="Consolas" pitchFamily="49" charset="0"/>
                <a:cs typeface="Consolas" pitchFamily="49" charset="0"/>
              </a:rPr>
              <a:t>     //$2.50</a:t>
            </a:r>
            <a:endParaRPr lang="en-CA" dirty="0">
              <a:latin typeface="Consolas" pitchFamily="49" charset="0"/>
              <a:cs typeface="Consolas" pitchFamily="49" charset="0"/>
            </a:endParaRPr>
          </a:p>
          <a:p>
            <a:pPr marL="0" indent="-400050">
              <a:buNone/>
            </a:pPr>
            <a:r>
              <a:rPr lang="en-CA" dirty="0" err="1">
                <a:solidFill>
                  <a:srgbClr val="00B0F0"/>
                </a:solidFill>
                <a:latin typeface="Consolas" pitchFamily="49" charset="0"/>
                <a:cs typeface="Consolas" pitchFamily="49" charset="0"/>
              </a:rPr>
              <a:t>Console</a:t>
            </a:r>
            <a:r>
              <a:rPr lang="en-CA" dirty="0" err="1">
                <a:latin typeface="Consolas" pitchFamily="49" charset="0"/>
                <a:cs typeface="Consolas" pitchFamily="49" charset="0"/>
              </a:rPr>
              <a:t>.WriteLine</a:t>
            </a:r>
            <a:r>
              <a:rPr lang="en-CA" dirty="0">
                <a:latin typeface="Consolas" pitchFamily="49" charset="0"/>
                <a:cs typeface="Consolas" pitchFamily="49" charset="0"/>
              </a:rPr>
              <a:t>($"{a2.Balance:C}");</a:t>
            </a:r>
            <a:r>
              <a:rPr lang="en-CA" dirty="0">
                <a:solidFill>
                  <a:srgbClr val="92D050"/>
                </a:solidFill>
                <a:latin typeface="Consolas" pitchFamily="49" charset="0"/>
                <a:cs typeface="Consolas" pitchFamily="49" charset="0"/>
              </a:rPr>
              <a:t>     //$5.00</a:t>
            </a:r>
            <a:endParaRPr lang="en-CA" dirty="0">
              <a:latin typeface="Consolas" pitchFamily="49" charset="0"/>
              <a:cs typeface="Consolas" pitchFamily="49" charset="0"/>
            </a:endParaRPr>
          </a:p>
        </p:txBody>
      </p:sp>
      <p:sp>
        <p:nvSpPr>
          <p:cNvPr id="2" name="Footer Placeholder 1">
            <a:extLst>
              <a:ext uri="{FF2B5EF4-FFF2-40B4-BE49-F238E27FC236}">
                <a16:creationId xmlns:a16="http://schemas.microsoft.com/office/drawing/2014/main" id="{39D35C17-4528-4585-9E5F-69CC7230D9B8}"/>
              </a:ext>
            </a:extLst>
          </p:cNvPr>
          <p:cNvSpPr>
            <a:spLocks noGrp="1"/>
          </p:cNvSpPr>
          <p:nvPr>
            <p:ph type="ftr" sz="quarter" idx="11"/>
          </p:nvPr>
        </p:nvSpPr>
        <p:spPr/>
        <p:txBody>
          <a:bodyPr/>
          <a:lstStyle/>
          <a:p>
            <a:r>
              <a:rPr lang="en-CA"/>
              <a:t>Lecture04a - Static</a:t>
            </a:r>
          </a:p>
        </p:txBody>
      </p:sp>
    </p:spTree>
    <p:extLst>
      <p:ext uri="{BB962C8B-B14F-4D97-AF65-F5344CB8AC3E}">
        <p14:creationId xmlns:p14="http://schemas.microsoft.com/office/powerpoint/2010/main" val="14551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Instance members</a:t>
            </a:r>
          </a:p>
        </p:txBody>
      </p:sp>
      <p:sp>
        <p:nvSpPr>
          <p:cNvPr id="3" name="Content Placeholder 2"/>
          <p:cNvSpPr>
            <a:spLocks noGrp="1"/>
          </p:cNvSpPr>
          <p:nvPr>
            <p:ph idx="1"/>
          </p:nvPr>
        </p:nvSpPr>
        <p:spPr>
          <a:xfrm>
            <a:off x="677334" y="1556792"/>
            <a:ext cx="10459226" cy="4392488"/>
          </a:xfrm>
        </p:spPr>
        <p:txBody>
          <a:bodyPr>
            <a:normAutofit/>
          </a:bodyPr>
          <a:lstStyle/>
          <a:p>
            <a:pPr marL="0" indent="0">
              <a:buNone/>
            </a:pPr>
            <a:r>
              <a:rPr lang="en-CA" dirty="0"/>
              <a:t>The absence of the static decorator implies that member is an instance member.</a:t>
            </a:r>
          </a:p>
          <a:p>
            <a:r>
              <a:rPr lang="en-CA" dirty="0"/>
              <a:t>Instance members are attached to instances of class which are actually objects</a:t>
            </a:r>
          </a:p>
          <a:p>
            <a:endParaRPr lang="en-CA" dirty="0"/>
          </a:p>
          <a:p>
            <a:r>
              <a:rPr lang="en-CA" dirty="0"/>
              <a:t>Each object has its own copy of that member i.e. one copy for each object.</a:t>
            </a:r>
          </a:p>
          <a:p>
            <a:pPr lvl="1"/>
            <a:r>
              <a:rPr lang="en-CA" dirty="0"/>
              <a:t>In the previous slide </a:t>
            </a:r>
            <a:r>
              <a:rPr lang="en-CA" b="1" dirty="0">
                <a:latin typeface="Consolas" panose="020B0609020204030204" pitchFamily="49" charset="0"/>
                <a:cs typeface="Consolas" panose="020B0609020204030204" pitchFamily="49" charset="0"/>
              </a:rPr>
              <a:t>a1</a:t>
            </a:r>
            <a:r>
              <a:rPr lang="en-CA" dirty="0"/>
              <a:t> has a balance of 100 and </a:t>
            </a:r>
            <a:r>
              <a:rPr lang="en-CA" b="1" dirty="0">
                <a:latin typeface="Consolas" panose="020B0609020204030204" pitchFamily="49" charset="0"/>
                <a:cs typeface="Consolas" panose="020B0609020204030204" pitchFamily="49" charset="0"/>
              </a:rPr>
              <a:t>a2</a:t>
            </a:r>
            <a:r>
              <a:rPr lang="en-CA" dirty="0"/>
              <a:t> has a balance of 200</a:t>
            </a:r>
          </a:p>
          <a:p>
            <a:pPr lvl="1"/>
            <a:endParaRPr lang="en-CA" dirty="0"/>
          </a:p>
          <a:p>
            <a:r>
              <a:rPr lang="en-CA" dirty="0"/>
              <a:t>Instance members are accessed via the dot notation on the object reference.</a:t>
            </a:r>
          </a:p>
          <a:p>
            <a:pPr lvl="1"/>
            <a:r>
              <a:rPr lang="en-CA" b="1" dirty="0">
                <a:latin typeface="Consolas" panose="020B0609020204030204" pitchFamily="49" charset="0"/>
                <a:cs typeface="Consolas" panose="020B0609020204030204" pitchFamily="49" charset="0"/>
              </a:rPr>
              <a:t>a1.Balance</a:t>
            </a:r>
          </a:p>
          <a:p>
            <a:pPr lvl="1"/>
            <a:endParaRPr lang="en-CA" dirty="0"/>
          </a:p>
          <a:p>
            <a:r>
              <a:rPr lang="en-CA" dirty="0"/>
              <a:t>Instance members are able to access other instance members as well as static members.</a:t>
            </a:r>
          </a:p>
          <a:p>
            <a:pPr lvl="1"/>
            <a:r>
              <a:rPr lang="en-CA" dirty="0"/>
              <a:t>The instance property </a:t>
            </a:r>
            <a:r>
              <a:rPr lang="en-CA" b="1" dirty="0">
                <a:latin typeface="Consolas" pitchFamily="49" charset="0"/>
                <a:cs typeface="Consolas" pitchFamily="49" charset="0"/>
              </a:rPr>
              <a:t>Balance</a:t>
            </a:r>
            <a:r>
              <a:rPr lang="en-CA" dirty="0"/>
              <a:t> uses the static member </a:t>
            </a:r>
            <a:r>
              <a:rPr lang="en-CA" b="1" dirty="0">
                <a:latin typeface="Consolas" pitchFamily="49" charset="0"/>
                <a:cs typeface="Consolas" pitchFamily="49" charset="0"/>
              </a:rPr>
              <a:t>INTEREST_RATE</a:t>
            </a:r>
            <a:r>
              <a:rPr lang="en-CA" dirty="0"/>
              <a:t> </a:t>
            </a:r>
          </a:p>
        </p:txBody>
      </p:sp>
      <p:sp>
        <p:nvSpPr>
          <p:cNvPr id="4" name="Footer Placeholder 3">
            <a:extLst>
              <a:ext uri="{FF2B5EF4-FFF2-40B4-BE49-F238E27FC236}">
                <a16:creationId xmlns:a16="http://schemas.microsoft.com/office/drawing/2014/main" id="{DBAD6667-F23A-48F5-BC78-21F0324527EE}"/>
              </a:ext>
            </a:extLst>
          </p:cNvPr>
          <p:cNvSpPr>
            <a:spLocks noGrp="1"/>
          </p:cNvSpPr>
          <p:nvPr>
            <p:ph type="ftr" sz="quarter" idx="11"/>
          </p:nvPr>
        </p:nvSpPr>
        <p:spPr/>
        <p:txBody>
          <a:bodyPr/>
          <a:lstStyle/>
          <a:p>
            <a:r>
              <a:rPr lang="en-CA"/>
              <a:t>Lecture04a - Static</a:t>
            </a:r>
          </a:p>
        </p:txBody>
      </p:sp>
    </p:spTree>
    <p:extLst>
      <p:ext uri="{BB962C8B-B14F-4D97-AF65-F5344CB8AC3E}">
        <p14:creationId xmlns:p14="http://schemas.microsoft.com/office/powerpoint/2010/main" val="305931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 members</a:t>
            </a:r>
          </a:p>
        </p:txBody>
      </p:sp>
      <p:sp>
        <p:nvSpPr>
          <p:cNvPr id="3" name="Content Placeholder 2"/>
          <p:cNvSpPr>
            <a:spLocks noGrp="1"/>
          </p:cNvSpPr>
          <p:nvPr>
            <p:ph idx="1"/>
          </p:nvPr>
        </p:nvSpPr>
        <p:spPr>
          <a:xfrm>
            <a:off x="677334" y="1556792"/>
            <a:ext cx="10459226" cy="4412563"/>
          </a:xfrm>
        </p:spPr>
        <p:txBody>
          <a:bodyPr>
            <a:normAutofit/>
          </a:bodyPr>
          <a:lstStyle/>
          <a:p>
            <a:pPr marL="0" indent="0">
              <a:buNone/>
            </a:pPr>
            <a:r>
              <a:rPr lang="en-CA" dirty="0"/>
              <a:t>When static is used to decorate a member of a class, then that member is a class member. All other members are instance members.</a:t>
            </a:r>
          </a:p>
          <a:p>
            <a:r>
              <a:rPr lang="en-CA" dirty="0"/>
              <a:t>Class members are attached to the class, so all the objects of the class share the same copy</a:t>
            </a:r>
          </a:p>
          <a:p>
            <a:r>
              <a:rPr lang="en-CA" dirty="0"/>
              <a:t>Class members are also accessed via the dot notation, but on the class name</a:t>
            </a:r>
          </a:p>
          <a:p>
            <a:r>
              <a:rPr lang="en-CA" dirty="0"/>
              <a:t>Class members are able to access other class members </a:t>
            </a:r>
          </a:p>
          <a:p>
            <a:pPr lvl="1"/>
            <a:r>
              <a:rPr lang="en-CA" dirty="0">
                <a:solidFill>
                  <a:srgbClr val="FF0000"/>
                </a:solidFill>
              </a:rPr>
              <a:t>but not instance members</a:t>
            </a:r>
          </a:p>
          <a:p>
            <a:pPr lvl="1"/>
            <a:r>
              <a:rPr lang="en-CA" dirty="0">
                <a:solidFill>
                  <a:srgbClr val="FF0000"/>
                </a:solidFill>
              </a:rPr>
              <a:t>The only non-static member that a static method may access is the constructor</a:t>
            </a:r>
          </a:p>
          <a:p>
            <a:pPr lvl="1"/>
            <a:r>
              <a:rPr lang="en-CA" dirty="0">
                <a:solidFill>
                  <a:srgbClr val="FF0000"/>
                </a:solidFill>
              </a:rPr>
              <a:t>N.B. All instance member can access any class member</a:t>
            </a:r>
          </a:p>
          <a:p>
            <a:r>
              <a:rPr lang="en-CA" dirty="0"/>
              <a:t>Static fields are convenient way to store values which must be the same for all objects of the class.</a:t>
            </a:r>
          </a:p>
          <a:p>
            <a:pPr lvl="1"/>
            <a:r>
              <a:rPr lang="en-CA" dirty="0"/>
              <a:t>Interest Rate for accounts, Generate sequential values, next value of a sequence</a:t>
            </a:r>
          </a:p>
          <a:p>
            <a:r>
              <a:rPr lang="en-CA" dirty="0"/>
              <a:t>Static methods are able to access only one non-static member – the constructor</a:t>
            </a:r>
          </a:p>
        </p:txBody>
      </p:sp>
      <p:sp>
        <p:nvSpPr>
          <p:cNvPr id="4" name="Footer Placeholder 3">
            <a:extLst>
              <a:ext uri="{FF2B5EF4-FFF2-40B4-BE49-F238E27FC236}">
                <a16:creationId xmlns:a16="http://schemas.microsoft.com/office/drawing/2014/main" id="{77404985-E475-48BE-B861-AE79AB1BF961}"/>
              </a:ext>
            </a:extLst>
          </p:cNvPr>
          <p:cNvSpPr>
            <a:spLocks noGrp="1"/>
          </p:cNvSpPr>
          <p:nvPr>
            <p:ph type="ftr" sz="quarter" idx="11"/>
          </p:nvPr>
        </p:nvSpPr>
        <p:spPr/>
        <p:txBody>
          <a:bodyPr/>
          <a:lstStyle/>
          <a:p>
            <a:r>
              <a:rPr lang="en-CA"/>
              <a:t>Lecture04a - Static</a:t>
            </a:r>
          </a:p>
        </p:txBody>
      </p:sp>
    </p:spTree>
    <p:extLst>
      <p:ext uri="{BB962C8B-B14F-4D97-AF65-F5344CB8AC3E}">
        <p14:creationId xmlns:p14="http://schemas.microsoft.com/office/powerpoint/2010/main" val="191066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static methods</a:t>
            </a:r>
          </a:p>
        </p:txBody>
      </p:sp>
      <p:sp>
        <p:nvSpPr>
          <p:cNvPr id="3" name="Content Placeholder 2"/>
          <p:cNvSpPr>
            <a:spLocks noGrp="1"/>
          </p:cNvSpPr>
          <p:nvPr>
            <p:ph idx="1"/>
          </p:nvPr>
        </p:nvSpPr>
        <p:spPr>
          <a:xfrm>
            <a:off x="677334" y="1926462"/>
            <a:ext cx="10819266" cy="4700594"/>
          </a:xfrm>
        </p:spPr>
        <p:txBody>
          <a:bodyPr>
            <a:normAutofit/>
          </a:bodyPr>
          <a:lstStyle/>
          <a:p>
            <a:r>
              <a:rPr lang="en-CA" dirty="0"/>
              <a:t>Static methods are convenient for single invocation utility methods e.g. </a:t>
            </a:r>
          </a:p>
          <a:p>
            <a:pPr lvl="1"/>
            <a:r>
              <a:rPr lang="en-CA" dirty="0" err="1">
                <a:latin typeface="Consolas" panose="020B0609020204030204" pitchFamily="49" charset="0"/>
                <a:cs typeface="Consolas" panose="020B0609020204030204" pitchFamily="49" charset="0"/>
              </a:rPr>
              <a:t>WriteLine</a:t>
            </a:r>
            <a:r>
              <a:rPr lang="en-CA" dirty="0">
                <a:latin typeface="Consolas" panose="020B0609020204030204" pitchFamily="49" charset="0"/>
                <a:cs typeface="Consolas" panose="020B0609020204030204" pitchFamily="49" charset="0"/>
              </a:rPr>
              <a:t>()</a:t>
            </a:r>
          </a:p>
          <a:p>
            <a:pPr lvl="1"/>
            <a:r>
              <a:rPr lang="en-CA" dirty="0" err="1">
                <a:latin typeface="Consolas" panose="020B0609020204030204" pitchFamily="49" charset="0"/>
                <a:cs typeface="Consolas" panose="020B0609020204030204" pitchFamily="49" charset="0"/>
              </a:rPr>
              <a:t>ReadLine</a:t>
            </a:r>
            <a:r>
              <a:rPr lang="en-CA" dirty="0">
                <a:latin typeface="Consolas" panose="020B0609020204030204" pitchFamily="49" charset="0"/>
                <a:cs typeface="Consolas" panose="020B0609020204030204" pitchFamily="49" charset="0"/>
              </a:rPr>
              <a:t>()</a:t>
            </a:r>
          </a:p>
          <a:p>
            <a:pPr lvl="1"/>
            <a:r>
              <a:rPr lang="en-CA" sz="1800" dirty="0"/>
              <a:t>All the members of the Math class: </a:t>
            </a:r>
            <a:r>
              <a:rPr lang="en-CA" dirty="0">
                <a:latin typeface="Consolas" panose="020B0609020204030204" pitchFamily="49" charset="0"/>
                <a:cs typeface="Consolas" panose="020B0609020204030204" pitchFamily="49" charset="0"/>
              </a:rPr>
              <a:t>Sqrt, Sin</a:t>
            </a:r>
          </a:p>
          <a:p>
            <a:r>
              <a:rPr lang="en-CA" dirty="0"/>
              <a:t>It is very easy to use the above methods. If the above were instance methods, then you will have to create objects and then invoke the methods using the object reference and then discard the object</a:t>
            </a:r>
          </a:p>
          <a:p>
            <a:endParaRPr lang="en-CA" dirty="0"/>
          </a:p>
          <a:p>
            <a:r>
              <a:rPr lang="en-CA" dirty="0"/>
              <a:t>A static class can be used as a container for a set of methods that just operate on input parameters such as the </a:t>
            </a:r>
            <a:r>
              <a:rPr lang="en-CA" b="1" dirty="0">
                <a:latin typeface="Consolas" panose="020B0609020204030204" pitchFamily="49" charset="0"/>
                <a:cs typeface="Consolas" panose="020B0609020204030204" pitchFamily="49" charset="0"/>
              </a:rPr>
              <a:t>Math</a:t>
            </a:r>
            <a:r>
              <a:rPr lang="en-CA" dirty="0"/>
              <a:t> class.</a:t>
            </a:r>
          </a:p>
          <a:p>
            <a:endParaRPr lang="en-CA" dirty="0"/>
          </a:p>
          <a:p>
            <a:r>
              <a:rPr lang="en-CA" dirty="0"/>
              <a:t>A static class can only contain static members.</a:t>
            </a:r>
          </a:p>
          <a:p>
            <a:endParaRPr lang="en-CA" dirty="0"/>
          </a:p>
        </p:txBody>
      </p:sp>
      <p:sp>
        <p:nvSpPr>
          <p:cNvPr id="4" name="Footer Placeholder 3">
            <a:extLst>
              <a:ext uri="{FF2B5EF4-FFF2-40B4-BE49-F238E27FC236}">
                <a16:creationId xmlns:a16="http://schemas.microsoft.com/office/drawing/2014/main" id="{9DEEFE6F-A8BC-4F75-9607-F13CB787E372}"/>
              </a:ext>
            </a:extLst>
          </p:cNvPr>
          <p:cNvSpPr>
            <a:spLocks noGrp="1"/>
          </p:cNvSpPr>
          <p:nvPr>
            <p:ph type="ftr" sz="quarter" idx="11"/>
          </p:nvPr>
        </p:nvSpPr>
        <p:spPr/>
        <p:txBody>
          <a:bodyPr/>
          <a:lstStyle/>
          <a:p>
            <a:r>
              <a:rPr lang="en-CA"/>
              <a:t>Lecture04a - Static</a:t>
            </a:r>
          </a:p>
        </p:txBody>
      </p:sp>
    </p:spTree>
    <p:extLst>
      <p:ext uri="{BB962C8B-B14F-4D97-AF65-F5344CB8AC3E}">
        <p14:creationId xmlns:p14="http://schemas.microsoft.com/office/powerpoint/2010/main" val="41833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a:t>
            </a:r>
          </a:p>
        </p:txBody>
      </p:sp>
      <p:sp>
        <p:nvSpPr>
          <p:cNvPr id="3" name="Content Placeholder 2"/>
          <p:cNvSpPr>
            <a:spLocks noGrp="1"/>
          </p:cNvSpPr>
          <p:nvPr>
            <p:ph idx="1"/>
          </p:nvPr>
        </p:nvSpPr>
        <p:spPr>
          <a:xfrm>
            <a:off x="677334" y="2160589"/>
            <a:ext cx="9955170" cy="3880773"/>
          </a:xfrm>
        </p:spPr>
        <p:txBody>
          <a:bodyPr/>
          <a:lstStyle/>
          <a:p>
            <a:r>
              <a:rPr lang="en-CA" dirty="0"/>
              <a:t>You may implement a static constructor</a:t>
            </a:r>
          </a:p>
          <a:p>
            <a:r>
              <a:rPr lang="en-CA" dirty="0"/>
              <a:t>Is called once before any member of the class is referenced, yes a field or property</a:t>
            </a:r>
          </a:p>
          <a:p>
            <a:r>
              <a:rPr lang="en-CA" dirty="0"/>
              <a:t>It is private and parameter-less</a:t>
            </a:r>
          </a:p>
          <a:p>
            <a:pPr lvl="1"/>
            <a:r>
              <a:rPr lang="en-CA" dirty="0">
                <a:sym typeface="Wingdings"/>
              </a:rPr>
              <a:t> you cannot instantiate a static class</a:t>
            </a:r>
          </a:p>
          <a:p>
            <a:r>
              <a:rPr lang="en-CA" dirty="0">
                <a:sym typeface="Wingdings"/>
              </a:rPr>
              <a:t>If a class is declared static then all the members  must also be declared static</a:t>
            </a:r>
          </a:p>
        </p:txBody>
      </p:sp>
      <p:sp>
        <p:nvSpPr>
          <p:cNvPr id="4" name="Footer Placeholder 3">
            <a:extLst>
              <a:ext uri="{FF2B5EF4-FFF2-40B4-BE49-F238E27FC236}">
                <a16:creationId xmlns:a16="http://schemas.microsoft.com/office/drawing/2014/main" id="{61BD6080-427E-422B-AE7E-544920094052}"/>
              </a:ext>
            </a:extLst>
          </p:cNvPr>
          <p:cNvSpPr>
            <a:spLocks noGrp="1"/>
          </p:cNvSpPr>
          <p:nvPr>
            <p:ph type="ftr" sz="quarter" idx="11"/>
          </p:nvPr>
        </p:nvSpPr>
        <p:spPr/>
        <p:txBody>
          <a:bodyPr/>
          <a:lstStyle/>
          <a:p>
            <a:r>
              <a:rPr lang="en-CA"/>
              <a:t>Lecture04a - Static</a:t>
            </a:r>
          </a:p>
        </p:txBody>
      </p:sp>
    </p:spTree>
    <p:extLst>
      <p:ext uri="{BB962C8B-B14F-4D97-AF65-F5344CB8AC3E}">
        <p14:creationId xmlns:p14="http://schemas.microsoft.com/office/powerpoint/2010/main" val="96670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1E1C-966D-E24A-AC67-216CE01077F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5541323-1DE7-2542-A3B9-4907E3352B3B}"/>
              </a:ext>
            </a:extLst>
          </p:cNvPr>
          <p:cNvSpPr>
            <a:spLocks noGrp="1"/>
          </p:cNvSpPr>
          <p:nvPr>
            <p:ph idx="1"/>
          </p:nvPr>
        </p:nvSpPr>
        <p:spPr>
          <a:xfrm>
            <a:off x="677334" y="1930400"/>
            <a:ext cx="8596668" cy="4364755"/>
          </a:xfrm>
        </p:spPr>
        <p:txBody>
          <a:bodyPr>
            <a:normAutofit/>
          </a:bodyPr>
          <a:lstStyle/>
          <a:p>
            <a:r>
              <a:rPr lang="en-US" dirty="0"/>
              <a:t>The static keyword denotes ownership by class</a:t>
            </a:r>
          </a:p>
          <a:p>
            <a:endParaRPr lang="en-US" dirty="0"/>
          </a:p>
          <a:p>
            <a:r>
              <a:rPr lang="en-US" dirty="0"/>
              <a:t>May be used to decorate fields, properties, methods, constructors</a:t>
            </a:r>
          </a:p>
          <a:p>
            <a:endParaRPr lang="en-US" dirty="0"/>
          </a:p>
          <a:p>
            <a:r>
              <a:rPr lang="en-US" dirty="0"/>
              <a:t>Static members can only assess other static members</a:t>
            </a:r>
          </a:p>
          <a:p>
            <a:pPr lvl="1"/>
            <a:endParaRPr lang="en-US" dirty="0"/>
          </a:p>
          <a:p>
            <a:pPr lvl="1"/>
            <a:r>
              <a:rPr lang="en-US" dirty="0"/>
              <a:t>Constructors can be accessed by a static method</a:t>
            </a:r>
          </a:p>
          <a:p>
            <a:endParaRPr lang="en-US" dirty="0"/>
          </a:p>
          <a:p>
            <a:r>
              <a:rPr lang="en-US" dirty="0"/>
              <a:t>Instance members can access instance as well as static members</a:t>
            </a:r>
          </a:p>
          <a:p>
            <a:endParaRPr lang="en-US" dirty="0"/>
          </a:p>
          <a:p>
            <a:r>
              <a:rPr lang="en-US" dirty="0"/>
              <a:t>All class instances share the same copy of a class variable</a:t>
            </a:r>
          </a:p>
          <a:p>
            <a:endParaRPr lang="en-US" dirty="0"/>
          </a:p>
        </p:txBody>
      </p:sp>
      <p:sp>
        <p:nvSpPr>
          <p:cNvPr id="4" name="Footer Placeholder 3">
            <a:extLst>
              <a:ext uri="{FF2B5EF4-FFF2-40B4-BE49-F238E27FC236}">
                <a16:creationId xmlns:a16="http://schemas.microsoft.com/office/drawing/2014/main" id="{C35387AB-3A47-403E-B9BF-51EEC02E33AE}"/>
              </a:ext>
            </a:extLst>
          </p:cNvPr>
          <p:cNvSpPr>
            <a:spLocks noGrp="1"/>
          </p:cNvSpPr>
          <p:nvPr>
            <p:ph type="ftr" sz="quarter" idx="11"/>
          </p:nvPr>
        </p:nvSpPr>
        <p:spPr/>
        <p:txBody>
          <a:bodyPr/>
          <a:lstStyle/>
          <a:p>
            <a:r>
              <a:rPr lang="en-CA"/>
              <a:t>Lecture04a - Static</a:t>
            </a:r>
          </a:p>
        </p:txBody>
      </p:sp>
    </p:spTree>
    <p:extLst>
      <p:ext uri="{BB962C8B-B14F-4D97-AF65-F5344CB8AC3E}">
        <p14:creationId xmlns:p14="http://schemas.microsoft.com/office/powerpoint/2010/main" val="16201774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7669</TotalTime>
  <Words>799</Words>
  <Application>Microsoft Office PowerPoint</Application>
  <PresentationFormat>Widescreen</PresentationFormat>
  <Paragraphs>98</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Consolas</vt:lpstr>
      <vt:lpstr>Trebuchet MS</vt:lpstr>
      <vt:lpstr>Wingdings 3</vt:lpstr>
      <vt:lpstr>Facet</vt:lpstr>
      <vt:lpstr>Static keyword</vt:lpstr>
      <vt:lpstr>static</vt:lpstr>
      <vt:lpstr>PowerPoint Presentation</vt:lpstr>
      <vt:lpstr>Instance members</vt:lpstr>
      <vt:lpstr>Class members</vt:lpstr>
      <vt:lpstr>Why static methods</vt:lpstr>
      <vt:lpstr>Constructor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Pershad</dc:creator>
  <cp:lastModifiedBy>Narendra Pershad</cp:lastModifiedBy>
  <cp:revision>91</cp:revision>
  <cp:lastPrinted>2014-06-02T13:02:11Z</cp:lastPrinted>
  <dcterms:created xsi:type="dcterms:W3CDTF">2013-05-01T13:47:21Z</dcterms:created>
  <dcterms:modified xsi:type="dcterms:W3CDTF">2021-09-11T02:15:27Z</dcterms:modified>
</cp:coreProperties>
</file>