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8" r:id="rId3"/>
    <p:sldId id="309" r:id="rId4"/>
    <p:sldId id="296" r:id="rId5"/>
    <p:sldId id="308" r:id="rId6"/>
    <p:sldId id="304" r:id="rId7"/>
    <p:sldId id="310" r:id="rId8"/>
    <p:sldId id="291" r:id="rId9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EC9B0"/>
    <a:srgbClr val="E6DB73"/>
    <a:srgbClr val="BFBFBF"/>
    <a:srgbClr val="719D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57" autoAdjust="0"/>
    <p:restoredTop sz="79360" autoAdjust="0"/>
  </p:normalViewPr>
  <p:slideViewPr>
    <p:cSldViewPr>
      <p:cViewPr varScale="1">
        <p:scale>
          <a:sx n="87" d="100"/>
          <a:sy n="8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30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7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71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6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9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39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3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42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5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7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5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0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5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1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2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4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4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437546"/>
            <a:ext cx="9177866" cy="1646302"/>
          </a:xfrm>
        </p:spPr>
        <p:txBody>
          <a:bodyPr/>
          <a:lstStyle/>
          <a:p>
            <a:r>
              <a:rPr lang="en-CA" dirty="0"/>
              <a:t>Classes: </a:t>
            </a:r>
            <a:br>
              <a:rPr lang="en-CA" dirty="0"/>
            </a:br>
            <a:r>
              <a:rPr lang="en-CA" dirty="0"/>
              <a:t>Aggregation 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314" y="408384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composition?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What is aggregation?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Benefits of composition</a:t>
            </a:r>
          </a:p>
          <a:p>
            <a:r>
              <a:rPr lang="en-CA" dirty="0"/>
              <a:t>Inheritance vs Composition vs Aggregation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more complex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facilitates the creation of more capable class by using a single existing class and adding new members or modify existing ones.</a:t>
            </a:r>
          </a:p>
          <a:p>
            <a:r>
              <a:rPr lang="en-US" dirty="0"/>
              <a:t>You may also build a more capable class by adding existing classes. (You would have done this is assignment 3)</a:t>
            </a:r>
          </a:p>
          <a:p>
            <a:r>
              <a:rPr lang="en-US" dirty="0"/>
              <a:t>The relationship between the classes is “has-a” or “part-of”</a:t>
            </a:r>
          </a:p>
          <a:p>
            <a:r>
              <a:rPr lang="en-US" dirty="0"/>
              <a:t>You still have the benefit of using already tested class in your new class.</a:t>
            </a:r>
          </a:p>
          <a:p>
            <a:r>
              <a:rPr lang="en-US" dirty="0"/>
              <a:t>Even if you have to create new classes to be a part of your solution, they would not be as complicated as trying to achieve your design with a single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&amp;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aggregation and composition facilitates more complex behavior by adding addition types to a host class</a:t>
            </a:r>
          </a:p>
          <a:p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room only exist in a house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room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address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	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9CCE1-6573-4267-879D-8CCC10ECAC3B}"/>
              </a:ext>
            </a:extLst>
          </p:cNvPr>
          <p:cNvSpPr txBox="1"/>
          <p:nvPr/>
        </p:nvSpPr>
        <p:spPr>
          <a:xfrm>
            <a:off x="7032104" y="5301208"/>
            <a:ext cx="4914610" cy="1294329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engine room will be destroyed immediately before house car object.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Tightly coupled!!!</a:t>
            </a:r>
          </a:p>
        </p:txBody>
      </p:sp>
    </p:spTree>
    <p:extLst>
      <p:ext uri="{BB962C8B-B14F-4D97-AF65-F5344CB8AC3E}">
        <p14:creationId xmlns:p14="http://schemas.microsoft.com/office/powerpoint/2010/main" val="24985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address) {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address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	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(address);	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D536E-7157-4E57-A803-A45862E2F8AE}"/>
              </a:ext>
            </a:extLst>
          </p:cNvPr>
          <p:cNvSpPr txBox="1"/>
          <p:nvPr/>
        </p:nvSpPr>
        <p:spPr>
          <a:xfrm>
            <a:off x="6960096" y="4899818"/>
            <a:ext cx="4914610" cy="170982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Even after the person object is destroyed, the address object will still be alive.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Loosely coupled!!!</a:t>
            </a:r>
          </a:p>
        </p:txBody>
      </p:sp>
    </p:spTree>
    <p:extLst>
      <p:ext uri="{BB962C8B-B14F-4D97-AF65-F5344CB8AC3E}">
        <p14:creationId xmlns:p14="http://schemas.microsoft.com/office/powerpoint/2010/main" val="7179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36FE7B-4CFD-4D5C-B474-0FD7F6BC7BDB}"/>
              </a:ext>
            </a:extLst>
          </p:cNvPr>
          <p:cNvGrpSpPr/>
          <p:nvPr/>
        </p:nvGrpSpPr>
        <p:grpSpPr>
          <a:xfrm>
            <a:off x="1847528" y="1556792"/>
            <a:ext cx="1080120" cy="936040"/>
            <a:chOff x="983432" y="980728"/>
            <a:chExt cx="1080120" cy="9360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4A1A3E-AE50-429F-9386-176CF11E61B8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Parent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B5DF6-8889-4D36-BF00-EA585F5810E8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DAB25-6362-46AB-87C5-E9B79B704C14}"/>
              </a:ext>
            </a:extLst>
          </p:cNvPr>
          <p:cNvGrpSpPr/>
          <p:nvPr/>
        </p:nvGrpSpPr>
        <p:grpSpPr>
          <a:xfrm>
            <a:off x="1847528" y="3645024"/>
            <a:ext cx="1080120" cy="936040"/>
            <a:chOff x="983432" y="980728"/>
            <a:chExt cx="1080120" cy="936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DA89A2-69A5-4E17-BF25-56CC04A1521D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Child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65C645-F163-4D79-AB5D-CCB0272A9F5A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B88144-B8BD-452F-95C8-DFBCF2877521}"/>
              </a:ext>
            </a:extLst>
          </p:cNvPr>
          <p:cNvGrpSpPr/>
          <p:nvPr/>
        </p:nvGrpSpPr>
        <p:grpSpPr>
          <a:xfrm>
            <a:off x="5231904" y="3645024"/>
            <a:ext cx="1080120" cy="936040"/>
            <a:chOff x="983432" y="980728"/>
            <a:chExt cx="1080120" cy="9360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B80EBF-99B4-4CC1-A2D4-6E0300DCF96A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56D161-8896-4E15-8F0F-9E7E2CAFDE90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B216F2-3DD0-4D9F-8B88-03DDD93C0219}"/>
              </a:ext>
            </a:extLst>
          </p:cNvPr>
          <p:cNvGrpSpPr/>
          <p:nvPr/>
        </p:nvGrpSpPr>
        <p:grpSpPr>
          <a:xfrm>
            <a:off x="5231904" y="1556792"/>
            <a:ext cx="1080120" cy="936040"/>
            <a:chOff x="983432" y="980728"/>
            <a:chExt cx="1080120" cy="9360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84DCB4-800F-4267-B4C7-06735D861634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390710-CF6F-480C-A1FC-EB6A84DA9DF4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11A5C0-FD00-418D-A7BD-F7978A5646F4}"/>
              </a:ext>
            </a:extLst>
          </p:cNvPr>
          <p:cNvGrpSpPr/>
          <p:nvPr/>
        </p:nvGrpSpPr>
        <p:grpSpPr>
          <a:xfrm>
            <a:off x="8616280" y="3645024"/>
            <a:ext cx="1080120" cy="936040"/>
            <a:chOff x="983432" y="980728"/>
            <a:chExt cx="1080120" cy="9360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87769B-CAE9-4B27-A8D1-25BC9244A843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Class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60FEA3-AF73-4512-B038-DB83F1A6B82B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35F22E-69A7-4C4F-A5FD-5608671C72CB}"/>
              </a:ext>
            </a:extLst>
          </p:cNvPr>
          <p:cNvGrpSpPr/>
          <p:nvPr/>
        </p:nvGrpSpPr>
        <p:grpSpPr>
          <a:xfrm>
            <a:off x="8616280" y="1556792"/>
            <a:ext cx="1080120" cy="936040"/>
            <a:chOff x="983432" y="980728"/>
            <a:chExt cx="1080120" cy="9360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E9EA6-2D26-46ED-B2FC-8208B6D121A9}"/>
                </a:ext>
              </a:extLst>
            </p:cNvPr>
            <p:cNvSpPr/>
            <p:nvPr/>
          </p:nvSpPr>
          <p:spPr>
            <a:xfrm>
              <a:off x="983432" y="980728"/>
              <a:ext cx="108012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Host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2A54D6-6A82-4764-9B33-6D3B79831D27}"/>
                </a:ext>
              </a:extLst>
            </p:cNvPr>
            <p:cNvSpPr/>
            <p:nvPr/>
          </p:nvSpPr>
          <p:spPr>
            <a:xfrm>
              <a:off x="983432" y="1340768"/>
              <a:ext cx="1080120" cy="57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5CAC3E-24AB-438F-B353-C60E38CFD07C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2387588" y="2492832"/>
            <a:ext cx="0" cy="11521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A72D55-1072-48F1-A990-630C6FC62A7F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5771964" y="3032860"/>
            <a:ext cx="0" cy="6121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0C1F3-A10B-4C9B-BA0A-C07054BFA60E}"/>
              </a:ext>
            </a:extLst>
          </p:cNvPr>
          <p:cNvCxnSpPr>
            <a:cxnSpLocks/>
            <a:stCxn id="17" idx="0"/>
            <a:endCxn id="32" idx="2"/>
          </p:cNvCxnSpPr>
          <p:nvPr/>
        </p:nvCxnSpPr>
        <p:spPr>
          <a:xfrm flipH="1" flipV="1">
            <a:off x="9156339" y="2981624"/>
            <a:ext cx="1" cy="663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04ACAC95-8CD2-4B40-B96E-1D6D3FD55893}"/>
              </a:ext>
            </a:extLst>
          </p:cNvPr>
          <p:cNvSpPr/>
          <p:nvPr/>
        </p:nvSpPr>
        <p:spPr>
          <a:xfrm>
            <a:off x="5627948" y="2528804"/>
            <a:ext cx="288032" cy="50405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8A36F24-707F-4D1B-803C-187068114EA9}"/>
              </a:ext>
            </a:extLst>
          </p:cNvPr>
          <p:cNvSpPr/>
          <p:nvPr/>
        </p:nvSpPr>
        <p:spPr>
          <a:xfrm>
            <a:off x="9012323" y="2477568"/>
            <a:ext cx="288032" cy="5040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27CF9-1530-462F-98E7-8BECD4289554}"/>
              </a:ext>
            </a:extLst>
          </p:cNvPr>
          <p:cNvSpPr txBox="1"/>
          <p:nvPr/>
        </p:nvSpPr>
        <p:spPr>
          <a:xfrm>
            <a:off x="1705350" y="485333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Inheritance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DD7418-2C33-4E62-88E7-D69CDFC62FFF}"/>
              </a:ext>
            </a:extLst>
          </p:cNvPr>
          <p:cNvSpPr txBox="1"/>
          <p:nvPr/>
        </p:nvSpPr>
        <p:spPr>
          <a:xfrm>
            <a:off x="5024498" y="485333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Composition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A8F8D-EC6B-4979-B4EB-2CABD8302E22}"/>
              </a:ext>
            </a:extLst>
          </p:cNvPr>
          <p:cNvSpPr txBox="1"/>
          <p:nvPr/>
        </p:nvSpPr>
        <p:spPr>
          <a:xfrm>
            <a:off x="8405172" y="484077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/>
              <a:t>Aggregration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076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801"/>
            <a:ext cx="9595130" cy="4619600"/>
          </a:xfrm>
        </p:spPr>
        <p:txBody>
          <a:bodyPr>
            <a:normAutofit fontScale="70000" lnSpcReduction="20000"/>
          </a:bodyPr>
          <a:lstStyle/>
          <a:p>
            <a:r>
              <a:rPr lang="en-CA" sz="2400" dirty="0"/>
              <a:t>In Inheritance, the relationship between a parent class and a child class is “is-a”. </a:t>
            </a:r>
          </a:p>
          <a:p>
            <a:pPr lvl="1"/>
            <a:r>
              <a:rPr lang="en-CA" sz="2200" dirty="0"/>
              <a:t>A Student is a Person. </a:t>
            </a:r>
          </a:p>
          <a:p>
            <a:pPr lvl="1"/>
            <a:r>
              <a:rPr lang="en-CA" sz="2200" dirty="0"/>
              <a:t>A Triangle is a </a:t>
            </a:r>
            <a:r>
              <a:rPr lang="en-CA" sz="2200" dirty="0" err="1"/>
              <a:t>PlanarFigure</a:t>
            </a:r>
            <a:endParaRPr lang="en-CA" sz="2200" dirty="0"/>
          </a:p>
          <a:p>
            <a:r>
              <a:rPr lang="en-CA" sz="2400" dirty="0"/>
              <a:t>In Composition and Aggregation, the relationship is “has-a” or “part-of”.</a:t>
            </a:r>
          </a:p>
          <a:p>
            <a:pPr lvl="1"/>
            <a:r>
              <a:rPr lang="en-CA" sz="2200" dirty="0"/>
              <a:t>Room is a part of a House</a:t>
            </a:r>
          </a:p>
          <a:p>
            <a:pPr lvl="1"/>
            <a:r>
              <a:rPr lang="en-CA" sz="2200" dirty="0"/>
              <a:t>Address is a part of a Person</a:t>
            </a:r>
          </a:p>
          <a:p>
            <a:r>
              <a:rPr lang="en-CA" sz="2400" dirty="0"/>
              <a:t>In Composition, the host class and the other class are tightly couple i.e. the contained class cannot exist without the host class</a:t>
            </a:r>
          </a:p>
          <a:p>
            <a:pPr lvl="1"/>
            <a:r>
              <a:rPr lang="en-CA" sz="2400" dirty="0"/>
              <a:t>Room is a part of a House</a:t>
            </a:r>
          </a:p>
          <a:p>
            <a:pPr lvl="1"/>
            <a:r>
              <a:rPr lang="en-CA" sz="2400" dirty="0"/>
              <a:t>Deleting a house will also delete the room</a:t>
            </a:r>
          </a:p>
          <a:p>
            <a:r>
              <a:rPr lang="en-CA" sz="2400" dirty="0"/>
              <a:t>In Aggregation the classes are not tightly coupled i.e. the contained class can exist without the host class</a:t>
            </a:r>
          </a:p>
          <a:p>
            <a:pPr lvl="1"/>
            <a:r>
              <a:rPr lang="en-CA" sz="2400" dirty="0"/>
              <a:t>Address is a part of a Person</a:t>
            </a:r>
          </a:p>
          <a:p>
            <a:pPr lvl="1"/>
            <a:r>
              <a:rPr lang="en-CA" sz="2400" dirty="0"/>
              <a:t>The two object have separate life-times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11566</TotalTime>
  <Words>460</Words>
  <Application>Microsoft Office PowerPoint</Application>
  <PresentationFormat>Widescreen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Facet</vt:lpstr>
      <vt:lpstr>Classes:  Aggregation  &amp; Composition</vt:lpstr>
      <vt:lpstr>Objectives</vt:lpstr>
      <vt:lpstr>Creating more complex classes</vt:lpstr>
      <vt:lpstr>Aggregation &amp; Composition</vt:lpstr>
      <vt:lpstr>Composition</vt:lpstr>
      <vt:lpstr>Aggregation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171</cp:revision>
  <cp:lastPrinted>2014-06-02T13:01:36Z</cp:lastPrinted>
  <dcterms:created xsi:type="dcterms:W3CDTF">2013-05-01T13:47:21Z</dcterms:created>
  <dcterms:modified xsi:type="dcterms:W3CDTF">2021-09-17T20:59:34Z</dcterms:modified>
</cp:coreProperties>
</file>