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8" r:id="rId3"/>
    <p:sldId id="296" r:id="rId4"/>
    <p:sldId id="297" r:id="rId5"/>
    <p:sldId id="298" r:id="rId6"/>
    <p:sldId id="306" r:id="rId7"/>
    <p:sldId id="301" r:id="rId8"/>
    <p:sldId id="299" r:id="rId9"/>
    <p:sldId id="307" r:id="rId10"/>
    <p:sldId id="300" r:id="rId11"/>
    <p:sldId id="303" r:id="rId12"/>
    <p:sldId id="309" r:id="rId13"/>
    <p:sldId id="305" r:id="rId14"/>
    <p:sldId id="304" r:id="rId15"/>
    <p:sldId id="310" r:id="rId16"/>
    <p:sldId id="291" r:id="rId17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4EC9B0"/>
    <a:srgbClr val="E6DB73"/>
    <a:srgbClr val="BFBFBF"/>
    <a:srgbClr val="719DC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2" autoAdjust="0"/>
    <p:restoredTop sz="79388" autoAdjust="0"/>
  </p:normalViewPr>
  <p:slideViewPr>
    <p:cSldViewPr>
      <p:cViewPr varScale="1">
        <p:scale>
          <a:sx n="100" d="100"/>
          <a:sy n="100" d="100"/>
        </p:scale>
        <p:origin x="5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Properties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class is referred to as: a child class, derived class, sub-class</a:t>
            </a:r>
          </a:p>
          <a:p>
            <a:r>
              <a:rPr lang="en-US" dirty="0"/>
              <a:t>The existing class is referred to as: parent class, base-class super class</a:t>
            </a:r>
          </a:p>
          <a:p>
            <a:r>
              <a:rPr lang="en-US" dirty="0"/>
              <a:t>Code works because neither the child nor the parent class have a user-defined constructor (the compiler supplies default ones)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07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N.B. All three classes have default (user-defined) constructor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92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base keyword is used to access the parent class in a derived class</a:t>
            </a:r>
          </a:p>
          <a:p>
            <a:r>
              <a:rPr lang="en-US" dirty="0"/>
              <a:t>It is an error to use the base keyword in a static method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43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dirty="0" err="1"/>
              <a:t>HiddenMethod</a:t>
            </a:r>
            <a:r>
              <a:rPr lang="en-US" dirty="0"/>
              <a:t> in the </a:t>
            </a:r>
            <a:r>
              <a:rPr lang="en-US" dirty="0" err="1"/>
              <a:t>AParent</a:t>
            </a:r>
            <a:r>
              <a:rPr lang="en-US" dirty="0"/>
              <a:t> class can also be decorated with the override, virtual or sealed</a:t>
            </a:r>
          </a:p>
          <a:p>
            <a:r>
              <a:rPr lang="en-US" dirty="0"/>
              <a:t>New hides the same member in the parent class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04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/>
              <a:t> method in the </a:t>
            </a:r>
            <a:r>
              <a:rPr lang="en-US" dirty="0" err="1"/>
              <a:t>BParent</a:t>
            </a:r>
            <a:r>
              <a:rPr lang="en-US" dirty="0"/>
              <a:t> class can also be decorated with the override or abstract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Override replaces the same member in the parent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virtual modifier can not be used with static, abstract, private or override modifier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17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Properties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6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5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19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39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63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42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54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74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05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9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75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0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1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50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15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2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44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2024-10-02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Classes: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Programming II</a:t>
            </a:r>
          </a:p>
          <a:p>
            <a:r>
              <a:rPr lang="en-CA" dirty="0"/>
              <a:t>Narendra Pershad</a:t>
            </a:r>
          </a:p>
          <a:p>
            <a:r>
              <a:rPr lang="en-CA" dirty="0"/>
              <a:t>Centennial College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User supply constructor (Broken)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3233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Parent(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name) { }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user supplied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//compiler no longer supplies a default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child class automatically calls the parent class constructor at object instantiation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Since you did not specify which constructor, it will attempt to call the default one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trike="sngStrike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compiler supplied constructor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(Fixed)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11154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name) { }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user supplied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             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//compiler no longer supplies a default constructor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: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//child calls the proper parent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A023-C209-4FFF-BF52-69F9CC66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virtual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044B-0BE1-4DCC-9B0D-762C8131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virtual</a:t>
            </a:r>
            <a:r>
              <a:rPr lang="en-CA" dirty="0"/>
              <a:t> keyword gives permission for a child class to </a:t>
            </a:r>
            <a:r>
              <a:rPr lang="en-CA" b="1" dirty="0"/>
              <a:t>replace</a:t>
            </a:r>
            <a:r>
              <a:rPr lang="en-CA" dirty="0"/>
              <a:t> that member.</a:t>
            </a:r>
          </a:p>
          <a:p>
            <a:r>
              <a:rPr lang="en-CA" dirty="0"/>
              <a:t>Methods and properties can be decorated with the virtual modifier.</a:t>
            </a:r>
          </a:p>
          <a:p>
            <a:r>
              <a:rPr lang="en-CA" dirty="0"/>
              <a:t>The child class may decorate the same member with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new</a:t>
            </a:r>
            <a:r>
              <a:rPr lang="en-CA" dirty="0"/>
              <a:t> or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override</a:t>
            </a:r>
            <a:r>
              <a:rPr lang="en-CA" dirty="0"/>
              <a:t> depending on the intension of the class.</a:t>
            </a:r>
          </a:p>
          <a:p>
            <a:pPr lvl="1"/>
            <a:r>
              <a:rPr lang="en-CA" dirty="0">
                <a:solidFill>
                  <a:srgbClr val="00B0F0"/>
                </a:solidFill>
              </a:rPr>
              <a:t>new</a:t>
            </a:r>
            <a:r>
              <a:rPr lang="en-CA" dirty="0"/>
              <a:t> hides the member in the base class.</a:t>
            </a:r>
          </a:p>
          <a:p>
            <a:pPr lvl="1"/>
            <a:r>
              <a:rPr lang="en-CA" dirty="0">
                <a:solidFill>
                  <a:srgbClr val="00B0F0"/>
                </a:solidFill>
              </a:rPr>
              <a:t>override</a:t>
            </a:r>
            <a:r>
              <a:rPr lang="en-CA" dirty="0"/>
              <a:t> replaces the member in the base class.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N.B. In addition to the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virtual</a:t>
            </a:r>
            <a:r>
              <a:rPr lang="en-CA" dirty="0"/>
              <a:t> keyword, the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override</a:t>
            </a:r>
            <a:r>
              <a:rPr lang="en-CA" dirty="0"/>
              <a:t> and the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</a:rPr>
              <a:t>abstract</a:t>
            </a:r>
            <a:r>
              <a:rPr lang="en-CA" dirty="0"/>
              <a:t> modifier also allows a child class to implement/re-implement the decorated member.</a:t>
            </a:r>
          </a:p>
        </p:txBody>
      </p:sp>
    </p:spTree>
    <p:extLst>
      <p:ext uri="{BB962C8B-B14F-4D97-AF65-F5344CB8AC3E}">
        <p14:creationId xmlns:p14="http://schemas.microsoft.com/office/powerpoint/2010/main" val="265175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Hiding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1514666" cy="466695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Parent"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Child"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aChild.HiddenMethod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		    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Child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Parent, child has two 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implemention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HiddenMethod</a:t>
            </a:r>
            <a:endParaRPr lang="en-US" dirty="0">
              <a:solidFill>
                <a:srgbClr val="BFBFB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2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– Replacing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816"/>
            <a:ext cx="10747258" cy="51710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Parent"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override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 Child"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			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bChild.ReplaceableMethod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				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Child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ReplaceableMethod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	     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 Child</a:t>
            </a:r>
          </a:p>
        </p:txBody>
      </p:sp>
    </p:spTree>
    <p:extLst>
      <p:ext uri="{BB962C8B-B14F-4D97-AF65-F5344CB8AC3E}">
        <p14:creationId xmlns:p14="http://schemas.microsoft.com/office/powerpoint/2010/main" val="71791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5244-7B4D-4E99-809E-FA264090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engineering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0E8-6CE7-4F8D-930E-9B5218EE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785"/>
            <a:ext cx="8596668" cy="4556578"/>
          </a:xfrm>
        </p:spPr>
        <p:txBody>
          <a:bodyPr>
            <a:normAutofit/>
          </a:bodyPr>
          <a:lstStyle/>
          <a:p>
            <a:r>
              <a:rPr lang="en-CA" dirty="0"/>
              <a:t>If you have a set of classes that share commonalities (could be data or action members).</a:t>
            </a:r>
          </a:p>
          <a:p>
            <a:r>
              <a:rPr lang="en-CA" dirty="0"/>
              <a:t>It is a good practice to re-factor the common members into a new class. This will the parent class and the original classes will be child classes. You will get the following advantages:</a:t>
            </a:r>
          </a:p>
          <a:p>
            <a:pPr lvl="1"/>
            <a:r>
              <a:rPr lang="en-CA" dirty="0"/>
              <a:t>Child classes will be more simple</a:t>
            </a:r>
          </a:p>
          <a:p>
            <a:pPr lvl="1"/>
            <a:r>
              <a:rPr lang="en-CA" dirty="0"/>
              <a:t>Less code repetition</a:t>
            </a:r>
          </a:p>
          <a:p>
            <a:pPr lvl="1"/>
            <a:r>
              <a:rPr lang="en-CA" dirty="0"/>
              <a:t>Any changes made to the parent class will be available to the derived classes instantly.</a:t>
            </a:r>
          </a:p>
          <a:p>
            <a:pPr lvl="1"/>
            <a:r>
              <a:rPr lang="en-CA" dirty="0"/>
              <a:t>If only the implementation changes in the base class, the entire application does not have to be compiled.</a:t>
            </a:r>
          </a:p>
          <a:p>
            <a:pPr lvl="1"/>
            <a:r>
              <a:rPr lang="en-CA" dirty="0"/>
              <a:t>You can use the abstract decorator to prevent object creation, if needed</a:t>
            </a:r>
          </a:p>
          <a:p>
            <a:r>
              <a:rPr lang="en-CA" dirty="0"/>
              <a:t>This process is often called Generalization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825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/>
              <a:t>You may create new classes without coding everything from scratch</a:t>
            </a:r>
          </a:p>
          <a:p>
            <a:pPr lvl="1"/>
            <a:r>
              <a:rPr lang="en-CA" sz="2200" dirty="0"/>
              <a:t>You may also use composition to build more capable classes</a:t>
            </a:r>
          </a:p>
          <a:p>
            <a:r>
              <a:rPr lang="en-CA" sz="2400" dirty="0"/>
              <a:t>You have three options of handling members in the parent class:</a:t>
            </a:r>
          </a:p>
          <a:p>
            <a:pPr lvl="1"/>
            <a:r>
              <a:rPr lang="en-CA" sz="2000" dirty="0"/>
              <a:t>Using existing members </a:t>
            </a:r>
          </a:p>
          <a:p>
            <a:pPr lvl="2"/>
            <a:r>
              <a:rPr lang="en-CA" sz="1800" dirty="0"/>
              <a:t>no overriding in child class</a:t>
            </a:r>
          </a:p>
          <a:p>
            <a:pPr lvl="1"/>
            <a:r>
              <a:rPr lang="en-CA" sz="2000" dirty="0"/>
              <a:t>Replacing existing members</a:t>
            </a:r>
          </a:p>
          <a:p>
            <a:pPr lvl="2"/>
            <a:r>
              <a:rPr lang="en-CA" sz="1800" dirty="0"/>
              <a:t>overriding in child class</a:t>
            </a:r>
          </a:p>
          <a:p>
            <a:pPr lvl="1"/>
            <a:r>
              <a:rPr lang="en-CA" sz="2000" dirty="0"/>
              <a:t>Using both child and parent member</a:t>
            </a:r>
          </a:p>
          <a:p>
            <a:pPr lvl="2"/>
            <a:r>
              <a:rPr lang="en-CA" sz="1800" dirty="0"/>
              <a:t>using the new decorator</a:t>
            </a:r>
          </a:p>
          <a:p>
            <a:r>
              <a:rPr lang="en-CA" sz="2400" dirty="0"/>
              <a:t>Inheritance allows you to be more productive</a:t>
            </a:r>
          </a:p>
        </p:txBody>
      </p:sp>
    </p:spTree>
    <p:extLst>
      <p:ext uri="{BB962C8B-B14F-4D97-AF65-F5344CB8AC3E}">
        <p14:creationId xmlns:p14="http://schemas.microsoft.com/office/powerpoint/2010/main" val="20220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inheritance?</a:t>
            </a:r>
          </a:p>
          <a:p>
            <a:r>
              <a:rPr lang="en-CA" dirty="0"/>
              <a:t>Benefits of inheritance</a:t>
            </a:r>
          </a:p>
          <a:p>
            <a:r>
              <a:rPr lang="en-CA" dirty="0"/>
              <a:t>The virtual keyword</a:t>
            </a:r>
          </a:p>
          <a:p>
            <a:r>
              <a:rPr lang="en-CA" dirty="0"/>
              <a:t>What is inherited?</a:t>
            </a:r>
          </a:p>
          <a:p>
            <a:r>
              <a:rPr lang="en-CA" dirty="0"/>
              <a:t>Example</a:t>
            </a:r>
          </a:p>
          <a:p>
            <a:r>
              <a:rPr lang="en-CA" dirty="0"/>
              <a:t>The base keyword</a:t>
            </a:r>
          </a:p>
          <a:p>
            <a:r>
              <a:rPr lang="en-CA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014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F85D-2F0E-6D46-8930-6F026BC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6964-5DEC-FA44-ACB8-41FD1A48F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19266" cy="4148731"/>
          </a:xfrm>
        </p:spPr>
        <p:txBody>
          <a:bodyPr>
            <a:normAutofit/>
          </a:bodyPr>
          <a:lstStyle/>
          <a:p>
            <a:r>
              <a:rPr lang="en-US" dirty="0"/>
              <a:t>It is a fundamental attribute of OOP</a:t>
            </a:r>
          </a:p>
          <a:p>
            <a:r>
              <a:rPr lang="en-US" dirty="0"/>
              <a:t>Defined a new class by reusing, extending or modifying members in an existing class</a:t>
            </a:r>
          </a:p>
          <a:p>
            <a:pPr lvl="1"/>
            <a:r>
              <a:rPr lang="en-US" dirty="0"/>
              <a:t>The new class is the child or the derived class</a:t>
            </a:r>
          </a:p>
          <a:p>
            <a:pPr lvl="1"/>
            <a:r>
              <a:rPr lang="en-US" dirty="0"/>
              <a:t>The existing class the the parent, base or super class</a:t>
            </a:r>
          </a:p>
          <a:p>
            <a:pPr lvl="1"/>
            <a:r>
              <a:rPr lang="en-US" dirty="0"/>
              <a:t>The child class may add new members or replace the inherited members</a:t>
            </a:r>
          </a:p>
          <a:p>
            <a:r>
              <a:rPr lang="en-US" dirty="0"/>
              <a:t>C# and .NET supports only single inheritance</a:t>
            </a:r>
          </a:p>
          <a:p>
            <a:r>
              <a:rPr lang="en-US" dirty="0"/>
              <a:t>Inheritance is transitive</a:t>
            </a:r>
          </a:p>
          <a:p>
            <a:pPr lvl="1"/>
            <a:r>
              <a:rPr lang="en-US" dirty="0"/>
              <a:t>If B inherits from A and C inherits from B ⇒ C inherits from A</a:t>
            </a:r>
          </a:p>
          <a:p>
            <a:pPr lvl="1"/>
            <a:r>
              <a:rPr lang="en-US" dirty="0"/>
              <a:t>If A is the parent of B and B is the parent of C ⇒ A is the parent of C</a:t>
            </a:r>
          </a:p>
        </p:txBody>
      </p:sp>
    </p:spTree>
    <p:extLst>
      <p:ext uri="{BB962C8B-B14F-4D97-AF65-F5344CB8AC3E}">
        <p14:creationId xmlns:p14="http://schemas.microsoft.com/office/powerpoint/2010/main" val="405624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1247-38E6-1E42-A09B-9FDD3FD5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inherited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59AC-3544-9345-AED7-15124445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315210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Static constructors</a:t>
            </a:r>
          </a:p>
          <a:p>
            <a:pPr lvl="1"/>
            <a:r>
              <a:rPr lang="en-US" dirty="0"/>
              <a:t>Initializes the static data of the class</a:t>
            </a:r>
          </a:p>
          <a:p>
            <a:pPr lvl="1"/>
            <a:r>
              <a:rPr lang="en-US" dirty="0"/>
              <a:t>Is invoke BEFORE any member is access</a:t>
            </a:r>
          </a:p>
          <a:p>
            <a:r>
              <a:rPr lang="en-US" dirty="0"/>
              <a:t>Instance constructors</a:t>
            </a:r>
          </a:p>
          <a:p>
            <a:pPr lvl="1"/>
            <a:r>
              <a:rPr lang="en-US" dirty="0"/>
              <a:t>Is automatically called when the class is instantiated</a:t>
            </a:r>
          </a:p>
          <a:p>
            <a:pPr lvl="1"/>
            <a:r>
              <a:rPr lang="en-US" dirty="0"/>
              <a:t>If you don’t have one, the compiler will create a default one for you</a:t>
            </a:r>
          </a:p>
          <a:p>
            <a:pPr lvl="1"/>
            <a:r>
              <a:rPr lang="en-US" dirty="0"/>
              <a:t>N.B. At object creation, the default action is that the base class constructor is invoked</a:t>
            </a:r>
          </a:p>
          <a:p>
            <a:pPr lvl="2"/>
            <a:r>
              <a:rPr lang="en-US" dirty="0"/>
              <a:t>If you don’t specify which base constructor to call, it will try to invoke the default one, if that is not available, the compiler will raise an error</a:t>
            </a:r>
          </a:p>
          <a:p>
            <a:r>
              <a:rPr lang="en-US" dirty="0"/>
              <a:t>Finalizers</a:t>
            </a:r>
          </a:p>
          <a:p>
            <a:pPr lvl="1"/>
            <a:r>
              <a:rPr lang="en-US" dirty="0"/>
              <a:t>Is called by the runtime immediately before the object is destroyed</a:t>
            </a:r>
          </a:p>
        </p:txBody>
      </p:sp>
    </p:spTree>
    <p:extLst>
      <p:ext uri="{BB962C8B-B14F-4D97-AF65-F5344CB8AC3E}">
        <p14:creationId xmlns:p14="http://schemas.microsoft.com/office/powerpoint/2010/main" val="183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63F8-ED76-6E47-BA84-A76D5FB9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inherited?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9C49-0D61-A74A-BCC3-FCE8D1228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member except the three described in the previous slide</a:t>
            </a:r>
          </a:p>
          <a:p>
            <a:r>
              <a:rPr lang="en-US" dirty="0"/>
              <a:t>Although all members are inherited, it might not be directly accessible if it is decorated with the private accessibility keyword</a:t>
            </a:r>
          </a:p>
          <a:p>
            <a:pPr lvl="1"/>
            <a:r>
              <a:rPr lang="en-US" dirty="0"/>
              <a:t>If there is a non-private method that accesses the private members, then you are indirectly accessing them</a:t>
            </a:r>
          </a:p>
          <a:p>
            <a:r>
              <a:rPr lang="en-US" dirty="0"/>
              <a:t>All classes implicitly inherits from the Object class</a:t>
            </a:r>
          </a:p>
          <a:p>
            <a:endParaRPr lang="en-US" dirty="0"/>
          </a:p>
          <a:p>
            <a:r>
              <a:rPr lang="en-US" dirty="0"/>
              <a:t>You may not inherit from a sealed class (more in a subsequent lecture)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3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2D01-22A6-634C-B3C6-8FE2F406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26EF-AA13-0B44-AAA3-45A00663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existing code</a:t>
            </a:r>
          </a:p>
          <a:p>
            <a:pPr lvl="1"/>
            <a:r>
              <a:rPr lang="en-US" dirty="0"/>
              <a:t>Able to access features in the parent class.</a:t>
            </a:r>
          </a:p>
          <a:p>
            <a:pPr lvl="1"/>
            <a:r>
              <a:rPr lang="en-US" dirty="0"/>
              <a:t>Write less code.</a:t>
            </a:r>
          </a:p>
          <a:p>
            <a:pPr lvl="1"/>
            <a:r>
              <a:rPr lang="en-US" dirty="0"/>
              <a:t>Reduce code size.</a:t>
            </a:r>
          </a:p>
          <a:p>
            <a:pPr lvl="1"/>
            <a:r>
              <a:rPr lang="en-US" dirty="0"/>
              <a:t>Use tested code (in the parent class).</a:t>
            </a:r>
          </a:p>
          <a:p>
            <a:pPr lvl="1"/>
            <a:r>
              <a:rPr lang="en-US" dirty="0"/>
              <a:t>Eliminate duplicate code.</a:t>
            </a:r>
          </a:p>
          <a:p>
            <a:pPr lvl="1"/>
            <a:r>
              <a:rPr lang="en-US" dirty="0"/>
              <a:t>Changes in the parent-class is available to child class automatically.</a:t>
            </a:r>
          </a:p>
          <a:p>
            <a:pPr lvl="1"/>
            <a:r>
              <a:rPr lang="en-US" dirty="0"/>
              <a:t>Encourage better organization of application.</a:t>
            </a:r>
          </a:p>
          <a:p>
            <a:pPr lvl="1"/>
            <a:r>
              <a:rPr lang="en-US" dirty="0"/>
              <a:t>Use a child object in place of a parent object.</a:t>
            </a:r>
          </a:p>
          <a:p>
            <a:endParaRPr lang="en-US" dirty="0"/>
          </a:p>
          <a:p>
            <a:r>
              <a:rPr lang="en-US" dirty="0"/>
              <a:t>Leads to tight coupling of software.</a:t>
            </a:r>
          </a:p>
        </p:txBody>
      </p:sp>
    </p:spTree>
    <p:extLst>
      <p:ext uri="{BB962C8B-B14F-4D97-AF65-F5344CB8AC3E}">
        <p14:creationId xmlns:p14="http://schemas.microsoft.com/office/powerpoint/2010/main" val="196282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769"/>
            <a:ext cx="10837332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Name{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Length{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… } 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sub-classes will have access to this  member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bool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IsCorrect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OpenUri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//child inherits all the above members however, child will not be able to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//access the private members directly e.g.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IsCorrect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not be accessible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//the colon signifies inheritance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{}	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				//body of the child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104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default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89127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}				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compiler supplied constructor</a:t>
            </a:r>
          </a:p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}			</a:t>
            </a:r>
            <a:r>
              <a:rPr lang="en-US" dirty="0">
                <a:solidFill>
                  <a:srgbClr val="BFB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compiler supplied constructor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Child is instantiated, its constructor will be called, but its parent’s constructor that is invoked before that.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0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7F5F-56B3-D84F-BAC2-00C7C9C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order of calling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AEA2-4C9F-254F-89A0-077DB461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sz="1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ClassB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		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sz="1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19D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en-US" sz="19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ClassC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		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2CC1C-57F3-4E5F-8B20-4173CA60AE6F}"/>
              </a:ext>
            </a:extLst>
          </p:cNvPr>
          <p:cNvSpPr txBox="1"/>
          <p:nvPr/>
        </p:nvSpPr>
        <p:spPr>
          <a:xfrm>
            <a:off x="6816697" y="3916037"/>
            <a:ext cx="4914610" cy="212532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Will result in the following output: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ClassC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33730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{FB1B6778-5011-754A-9820-C6C1AB8D15D4}tf10001060</Template>
  <TotalTime>11677</TotalTime>
  <Words>1465</Words>
  <Application>Microsoft Macintosh PowerPoint</Application>
  <PresentationFormat>Widescreen</PresentationFormat>
  <Paragraphs>202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Trebuchet MS</vt:lpstr>
      <vt:lpstr>Wingdings 3</vt:lpstr>
      <vt:lpstr>Facet</vt:lpstr>
      <vt:lpstr>Classes: Inheritance</vt:lpstr>
      <vt:lpstr>Objectives</vt:lpstr>
      <vt:lpstr>What is inheritance</vt:lpstr>
      <vt:lpstr>What is not inherited</vt:lpstr>
      <vt:lpstr>What is inherited?</vt:lpstr>
      <vt:lpstr>Benefits of Inheritance</vt:lpstr>
      <vt:lpstr>Example 1</vt:lpstr>
      <vt:lpstr>Example 2 – default constructors</vt:lpstr>
      <vt:lpstr>Example 3 – order of calling constructors</vt:lpstr>
      <vt:lpstr>Example 4 – User supply constructor (Broken)</vt:lpstr>
      <vt:lpstr>Example 4 (Fixed)</vt:lpstr>
      <vt:lpstr>The virtual keyword</vt:lpstr>
      <vt:lpstr>Example 5 – Hiding members</vt:lpstr>
      <vt:lpstr>Example 6 – Replacing members</vt:lpstr>
      <vt:lpstr>Software engineering advise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Wei Tong</cp:lastModifiedBy>
  <cp:revision>170</cp:revision>
  <cp:lastPrinted>2014-06-02T13:01:36Z</cp:lastPrinted>
  <dcterms:created xsi:type="dcterms:W3CDTF">2013-05-01T13:47:21Z</dcterms:created>
  <dcterms:modified xsi:type="dcterms:W3CDTF">2024-10-02T21:17:15Z</dcterms:modified>
</cp:coreProperties>
</file>