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319" r:id="rId4"/>
    <p:sldId id="296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12" r:id="rId18"/>
    <p:sldId id="326" r:id="rId19"/>
    <p:sldId id="291" r:id="rId20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4EC9B0"/>
    <a:srgbClr val="E6DB73"/>
    <a:srgbClr val="719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6" autoAdjust="0"/>
    <p:restoredTop sz="79320" autoAdjust="0"/>
  </p:normalViewPr>
  <p:slideViewPr>
    <p:cSldViewPr>
      <p:cViewPr varScale="1">
        <p:scale>
          <a:sx n="85" d="100"/>
          <a:sy n="85" d="100"/>
        </p:scale>
        <p:origin x="176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613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you can have inheritance in interface</a:t>
            </a:r>
          </a:p>
          <a:p>
            <a:r>
              <a:rPr lang="en-US" dirty="0" err="1"/>
              <a:t>IQux</a:t>
            </a:r>
            <a:r>
              <a:rPr lang="en-US" dirty="0"/>
              <a:t> will have three contracts Foo, </a:t>
            </a:r>
            <a:r>
              <a:rPr lang="en-US" dirty="0" err="1"/>
              <a:t>Quz</a:t>
            </a:r>
            <a:r>
              <a:rPr lang="en-US" dirty="0"/>
              <a:t>, and Quux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54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 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perform conversion between compatible reference types or Nullable types</a:t>
            </a: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</a:t>
            </a:r>
            <a:r>
              <a:rPr lang="en-CA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object when they are compatible with the given type and return null if the conversion is not possible instead of raising an exception.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746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 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perform conversion between compatible reference types or Nullable types. 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object when they are compatible with the given type and return null if the conversion is not possible instead of raising an exception.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92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abstract class and an interface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831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02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Members of an interface are are declaration of promises or contracts</a:t>
            </a:r>
          </a:p>
          <a:p>
            <a:endParaRPr lang="en-US" dirty="0"/>
          </a:p>
          <a:p>
            <a:r>
              <a:rPr lang="en-US" dirty="0"/>
              <a:t>Three interfaces defined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9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classes each implementing a single interface </a:t>
            </a:r>
          </a:p>
          <a:p>
            <a:r>
              <a:rPr lang="en-US" dirty="0"/>
              <a:t>Both example are implicit implementation, because there is no ambiguity in the members being implemented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85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class implementing two of the three interfaces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85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abstract class declaring two of the three interfaces</a:t>
            </a:r>
          </a:p>
          <a:p>
            <a:r>
              <a:rPr lang="en-US" dirty="0"/>
              <a:t>Another class inheriting and fulfilling all the promises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71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interface both declaring the same contract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71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class explicitly implementing two interfaces with identical members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2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75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5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4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07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6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7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05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6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1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1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6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1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E6C6-6B4B-114C-993B-5AD0BC18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980728"/>
            <a:ext cx="5202642" cy="506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.Foo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{ 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IBar.Foo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.Foo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{ 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IBaz.Foo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110E8-CD7E-BB4B-AF60-44FCAA7E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8430" y="548680"/>
            <a:ext cx="461608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//sample run 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).Foo();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iBar.Foo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).Foo(); 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iBaz.Foo</a:t>
            </a: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BE8F-6760-EC4B-B464-492BAB8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14A-EA41-614E-9DD6-28BBBEFEBF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IDrivable</a:t>
            </a: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ChangeGear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SlowDown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4D3B1-AA10-7E40-8D08-8C0EE056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7848" y="2160589"/>
            <a:ext cx="633670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Bicycle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IDrivable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speed, gear;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ChangeGear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gear =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SlowDown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speed -=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speed +=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=&gt; 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"Gear: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{gear}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speed: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{speed}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3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BE8F-6760-EC4B-B464-492BAB8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14A-EA41-614E-9DD6-28BBBEFE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4"/>
            <a:ext cx="9955170" cy="51125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IEmployee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83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14A-EA41-614E-9DD6-28BBBEFE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656"/>
            <a:ext cx="8596668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IEmployee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numberOfEmployees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{ 		</a:t>
            </a:r>
            <a:r>
              <a:rPr lang="en-CA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read-write instance property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get 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 name;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 name =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counter;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Counter{  		</a:t>
            </a:r>
            <a:r>
              <a:rPr lang="en-CA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instance property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 counter;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Employee() =&gt; counter = ++</a:t>
            </a:r>
            <a:r>
              <a:rPr lang="en-CA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numberOfEmployees</a:t>
            </a: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CA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lang="en-CA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6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BE8F-6760-EC4B-B464-492BAB8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14A-EA41-614E-9DD6-28BBBEFE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4"/>
            <a:ext cx="9955170" cy="511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Quz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IQux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Quux();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53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6972-3602-ED4F-8380-82427FAC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87CA-A36A-6247-82AF-9905405F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7"/>
            <a:ext cx="9595130" cy="46285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is operator is used to check if the run-time type of an object is compatible with the given type or not</a:t>
            </a:r>
          </a:p>
          <a:p>
            <a:r>
              <a:rPr lang="en-US" dirty="0"/>
              <a:t>The is operator returns true if the given object is of the same type</a:t>
            </a:r>
          </a:p>
          <a:p>
            <a:r>
              <a:rPr lang="en-US" dirty="0"/>
              <a:t>The is operator returns false if the given object is not of the same type</a:t>
            </a:r>
          </a:p>
          <a:p>
            <a:r>
              <a:rPr lang="en-US" dirty="0"/>
              <a:t>The is operator is used for only reference, boxing, and unboxing conversions</a:t>
            </a:r>
          </a:p>
          <a:p>
            <a:r>
              <a:rPr lang="en-US" dirty="0"/>
              <a:t>It is also possible to do pattern matching (will not be done in this course)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is</a:t>
            </a:r>
            <a:r>
              <a:rPr lang="en-US" dirty="0"/>
              <a:t> operator works with interface as well as classes</a:t>
            </a:r>
          </a:p>
          <a:p>
            <a:r>
              <a:rPr lang="en-US" dirty="0"/>
              <a:t>Slide #8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Bird -&gt; true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ISingable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 true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ILikeable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 true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IMoveable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 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3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6972-3602-ED4F-8380-82427FAC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404664"/>
            <a:ext cx="8596668" cy="1320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87CA-A36A-6247-82AF-9905405F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777"/>
            <a:ext cx="9595130" cy="46285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/>
              <a:t> operator is used to perform conversion between compatible reference types or nullable types</a:t>
            </a:r>
          </a:p>
          <a:p>
            <a:r>
              <a:rPr lang="en-US" dirty="0"/>
              <a:t>if conversion fails a null is returned instead of an error being raised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as</a:t>
            </a:r>
            <a:r>
              <a:rPr lang="en-US" dirty="0"/>
              <a:t> operator works with interface as well as classes</a:t>
            </a:r>
          </a:p>
          <a:p>
            <a:endParaRPr lang="en-US" dirty="0"/>
          </a:p>
          <a:p>
            <a:r>
              <a:rPr lang="en-US" dirty="0"/>
              <a:t>Slide #8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b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(b !=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"Conversion successful"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0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3DC26-795E-F147-94BB-4DC408D2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36587"/>
              </p:ext>
            </p:extLst>
          </p:nvPr>
        </p:nvGraphicFramePr>
        <p:xfrm>
          <a:off x="0" y="0"/>
          <a:ext cx="12192000" cy="6858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5164681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00327040"/>
                    </a:ext>
                  </a:extLst>
                </a:gridCol>
              </a:tblGrid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38176"/>
                  </a:ext>
                </a:extLst>
              </a:tr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Cannot be instantiated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not be instantiated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3188"/>
                  </a:ext>
                </a:extLst>
              </a:tr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Can contain both declaration and implementations (complete methods)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only declarations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98105"/>
                  </a:ext>
                </a:extLst>
              </a:tr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Members can be decorated with different access 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members are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46882"/>
                  </a:ext>
                </a:extLst>
              </a:tr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A class can inherit only one 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class may implement multiple 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11133"/>
                  </a:ext>
                </a:extLst>
              </a:tr>
              <a:tr h="970884">
                <a:tc>
                  <a:txBody>
                    <a:bodyPr/>
                    <a:lstStyle/>
                    <a:p>
                      <a:r>
                        <a:rPr lang="en-US" dirty="0"/>
                        <a:t>A class that is derived from an abstract class must implement all inherited abstract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class or struct that implements an interface must provide implementation for all the promised behaviors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29876"/>
                  </a:ext>
                </a:extLst>
              </a:tr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May have data members (both fields and properties)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only have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1616"/>
                  </a:ext>
                </a:extLst>
              </a:tr>
              <a:tr h="841017">
                <a:tc>
                  <a:txBody>
                    <a:bodyPr/>
                    <a:lstStyle/>
                    <a:p>
                      <a:r>
                        <a:rPr lang="en-US" dirty="0"/>
                        <a:t>May have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have constructors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8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8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960-232E-46D5-81F8-42F5D39E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useful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C5DA-12DF-4187-925D-7E86E343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ICloneable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Allows you to clone an object</a:t>
            </a:r>
          </a:p>
          <a:p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IComparable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&gt;,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you to sort a collection of objects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31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10531234" cy="4700594"/>
          </a:xfrm>
        </p:spPr>
        <p:txBody>
          <a:bodyPr>
            <a:normAutofit/>
          </a:bodyPr>
          <a:lstStyle/>
          <a:p>
            <a:r>
              <a:rPr lang="en-CA" dirty="0"/>
              <a:t>Only contains declarations of method, events, indexers or properties.</a:t>
            </a:r>
          </a:p>
          <a:p>
            <a:r>
              <a:rPr lang="en-CA" dirty="0"/>
              <a:t>Can be implement implicitly or explicitly.</a:t>
            </a:r>
          </a:p>
          <a:p>
            <a:r>
              <a:rPr lang="en-CA" dirty="0"/>
              <a:t>Cannot include private members. All the members are public by default.</a:t>
            </a:r>
          </a:p>
          <a:p>
            <a:r>
              <a:rPr lang="en-CA" dirty="0"/>
              <a:t>Like an abstract class and it can contain only declarations of members such as methods, properties, indexers and events.</a:t>
            </a:r>
          </a:p>
          <a:p>
            <a:r>
              <a:rPr lang="en-CA" dirty="0"/>
              <a:t>Members are public and we are not allowed to include any other access modifiers.</a:t>
            </a:r>
          </a:p>
          <a:p>
            <a:r>
              <a:rPr lang="en-CA" dirty="0"/>
              <a:t>Cannot be instantiated directly, but it can be instantiated by a class or struct that implements an interface.</a:t>
            </a:r>
          </a:p>
          <a:p>
            <a:r>
              <a:rPr lang="en-CA" dirty="0"/>
              <a:t>The class or struct that implements an interface must provide an implementation for all the members that are specified in the interface definition.</a:t>
            </a:r>
          </a:p>
          <a:p>
            <a:r>
              <a:rPr lang="en-CA" dirty="0"/>
              <a:t>The class or struct can implement multiple interfaces.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an Interface?</a:t>
            </a:r>
          </a:p>
          <a:p>
            <a:r>
              <a:rPr lang="en-CA" dirty="0"/>
              <a:t>Uses of Interface</a:t>
            </a:r>
          </a:p>
          <a:p>
            <a:endParaRPr lang="en-CA" dirty="0"/>
          </a:p>
          <a:p>
            <a:r>
              <a:rPr lang="en-CA" dirty="0"/>
              <a:t>Example</a:t>
            </a:r>
          </a:p>
          <a:p>
            <a:r>
              <a:rPr lang="en-CA" dirty="0"/>
              <a:t>The </a:t>
            </a:r>
            <a:r>
              <a:rPr lang="en-CA" b="1" dirty="0">
                <a:solidFill>
                  <a:srgbClr val="0033CC"/>
                </a:solidFill>
                <a:latin typeface="Consolas" panose="020B0609020204030204" pitchFamily="49" charset="0"/>
              </a:rPr>
              <a:t>is</a:t>
            </a:r>
            <a:r>
              <a:rPr lang="en-CA" dirty="0"/>
              <a:t> and </a:t>
            </a:r>
            <a:r>
              <a:rPr lang="en-CA" b="1" dirty="0">
                <a:solidFill>
                  <a:srgbClr val="0033CC"/>
                </a:solidFill>
                <a:latin typeface="Consolas" panose="020B0609020204030204" pitchFamily="49" charset="0"/>
              </a:rPr>
              <a:t>as</a:t>
            </a:r>
            <a:r>
              <a:rPr lang="en-CA" dirty="0"/>
              <a:t> operator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interface in C# is a type that contains only the declaration of methods, properties, events or indexers.</a:t>
            </a:r>
          </a:p>
          <a:p>
            <a:pPr lvl="1"/>
            <a:r>
              <a:rPr lang="en-CA" dirty="0"/>
              <a:t>These declaration are empty i.e. there is no implementation.</a:t>
            </a:r>
          </a:p>
          <a:p>
            <a:r>
              <a:rPr lang="en-CA" dirty="0"/>
              <a:t>An interface contains contracts (promises) for a group of related functionalities that a class or a struct can implement.</a:t>
            </a:r>
          </a:p>
          <a:p>
            <a:r>
              <a:rPr lang="en-CA" dirty="0"/>
              <a:t>May not contain constants or fields.</a:t>
            </a:r>
          </a:p>
          <a:p>
            <a:r>
              <a:rPr lang="en-CA" dirty="0"/>
              <a:t>Members cannot be static.</a:t>
            </a:r>
          </a:p>
          <a:p>
            <a:r>
              <a:rPr lang="en-CA" dirty="0"/>
              <a:t>All the members of an interface are implicitly public.</a:t>
            </a:r>
          </a:p>
          <a:p>
            <a:pPr lvl="1"/>
            <a:r>
              <a:rPr lang="en-CA" dirty="0"/>
              <a:t>Actually, any accessibility modifier will cause a compiler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7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allows you to include behavior from multiple sources in a single class. </a:t>
            </a:r>
          </a:p>
          <a:p>
            <a:pPr lvl="1"/>
            <a:r>
              <a:rPr lang="en-US" dirty="0"/>
              <a:t>This is important in C# because the language doesn't support multiple inheritance of classes. </a:t>
            </a:r>
          </a:p>
          <a:p>
            <a:r>
              <a:rPr lang="en-US" dirty="0"/>
              <a:t>In addition, it enables you to simulate inheritance for structs, because they can't actually inherit from another struct or class.</a:t>
            </a:r>
          </a:p>
          <a:p>
            <a:r>
              <a:rPr lang="en-US" dirty="0"/>
              <a:t>Most of the collection classes implements the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ICollection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interface, so you have the Clear(), Contains() and Remove() methods. Some classes implements multiple interfaces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&gt;,</a:t>
            </a:r>
            <a:r>
              <a:rPr lang="en-US" dirty="0"/>
              <a:t>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IEnumerator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&gt;,</a:t>
            </a:r>
            <a:r>
              <a:rPr lang="en-US" dirty="0"/>
              <a:t>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IList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&gt;,</a:t>
            </a:r>
            <a:r>
              <a:rPr lang="en-US" dirty="0"/>
              <a:t>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IDictionary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en-US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ISet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</a:p>
          <a:p>
            <a:r>
              <a:rPr lang="en-US" dirty="0"/>
              <a:t>If a class implements an interface, then you may refer to its objects as if they were that of the interface type. See slide #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BE8F-6760-EC4B-B464-492BAB8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14A-EA41-614E-9DD6-28BBBEFE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5"/>
            <a:ext cx="9955170" cy="4556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ISingable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//starts with I and ends with able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Sing();				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//member is implicitly public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ILikeable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Like(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dish);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//method that takes a string and returns a bool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IMoveable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Move {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//this is a property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3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8C15-3F71-4A46-B000-6C239089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656"/>
            <a:ext cx="8596668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ISingable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Sing()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"ribbit"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Rabbit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IMoveable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Move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"hop"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3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E6C6-6B4B-114C-993B-5AD0BC18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ISing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ILike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able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Sing()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{ 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"tweet tweet"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Like(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food) 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=&gt; food == 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"worm"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|| food == 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"seeds"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E6C6-6B4B-114C-993B-5AD0BC18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656"/>
            <a:ext cx="8596668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IMove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ILike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able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Move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Like(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dish);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Snake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"crawl"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Like(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dish)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=&gt; dish ==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"mouse"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52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1BE8F-6760-EC4B-B464-492BAB8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14A-EA41-614E-9DD6-28BBBEFE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5"/>
            <a:ext cx="9955170" cy="4556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IBar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IBaz</a:t>
            </a: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Foo();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719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19207</TotalTime>
  <Words>1561</Words>
  <Application>Microsoft Macintosh PowerPoint</Application>
  <PresentationFormat>Widescreen</PresentationFormat>
  <Paragraphs>268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Wingdings 3</vt:lpstr>
      <vt:lpstr>Facet</vt:lpstr>
      <vt:lpstr>Classes: Interface</vt:lpstr>
      <vt:lpstr>Objectives</vt:lpstr>
      <vt:lpstr>What is an interface?</vt:lpstr>
      <vt:lpstr>What are the benefits of an interface?</vt:lpstr>
      <vt:lpstr>Example 1</vt:lpstr>
      <vt:lpstr>PowerPoint Presentation</vt:lpstr>
      <vt:lpstr>PowerPoint Presentation</vt:lpstr>
      <vt:lpstr>PowerPoint Presentation</vt:lpstr>
      <vt:lpstr>Example 2</vt:lpstr>
      <vt:lpstr>PowerPoint Presentation</vt:lpstr>
      <vt:lpstr>Example 3</vt:lpstr>
      <vt:lpstr>Example 4</vt:lpstr>
      <vt:lpstr>PowerPoint Presentation</vt:lpstr>
      <vt:lpstr>Example 5 – Inheritance</vt:lpstr>
      <vt:lpstr>The is operator</vt:lpstr>
      <vt:lpstr>The as operator</vt:lpstr>
      <vt:lpstr>PowerPoint Presentation</vt:lpstr>
      <vt:lpstr>Some useful interfaces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Wei Tong</cp:lastModifiedBy>
  <cp:revision>180</cp:revision>
  <cp:lastPrinted>2014-06-02T13:01:36Z</cp:lastPrinted>
  <dcterms:created xsi:type="dcterms:W3CDTF">2013-05-01T13:47:21Z</dcterms:created>
  <dcterms:modified xsi:type="dcterms:W3CDTF">2024-10-10T18:08:12Z</dcterms:modified>
</cp:coreProperties>
</file>