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notesMasterIdLst>
    <p:notesMasterId r:id="rId28"/>
  </p:notesMasterIdLst>
  <p:sldIdLst>
    <p:sldId id="256" r:id="rId5"/>
    <p:sldId id="272" r:id="rId6"/>
    <p:sldId id="257" r:id="rId7"/>
    <p:sldId id="258" r:id="rId8"/>
    <p:sldId id="259" r:id="rId9"/>
    <p:sldId id="260" r:id="rId10"/>
    <p:sldId id="267" r:id="rId11"/>
    <p:sldId id="278" r:id="rId12"/>
    <p:sldId id="262" r:id="rId13"/>
    <p:sldId id="263" r:id="rId14"/>
    <p:sldId id="261" r:id="rId15"/>
    <p:sldId id="266" r:id="rId16"/>
    <p:sldId id="274" r:id="rId17"/>
    <p:sldId id="275" r:id="rId18"/>
    <p:sldId id="276" r:id="rId19"/>
    <p:sldId id="277" r:id="rId20"/>
    <p:sldId id="265" r:id="rId21"/>
    <p:sldId id="279" r:id="rId22"/>
    <p:sldId id="280" r:id="rId23"/>
    <p:sldId id="281" r:id="rId24"/>
    <p:sldId id="282" r:id="rId25"/>
    <p:sldId id="264"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3FF"/>
    <a:srgbClr val="BFBFBF"/>
    <a:srgbClr val="00CE9E"/>
    <a:srgbClr val="FFC001"/>
    <a:srgbClr val="E97E48"/>
    <a:srgbClr val="E6DB73"/>
    <a:srgbClr val="719DC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8" autoAdjust="0"/>
    <p:restoredTop sz="78314"/>
  </p:normalViewPr>
  <p:slideViewPr>
    <p:cSldViewPr snapToGrid="0" snapToObjects="1">
      <p:cViewPr varScale="1">
        <p:scale>
          <a:sx n="117" d="100"/>
          <a:sy n="117" d="100"/>
        </p:scale>
        <p:origin x="120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00BB-83C4-054A-A5B7-B65305C74E00}"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D0791-51FF-5841-AED1-019B7115DB00}" type="slidenum">
              <a:rPr lang="en-US" smtClean="0"/>
              <a:t>‹#›</a:t>
            </a:fld>
            <a:endParaRPr lang="en-US"/>
          </a:p>
        </p:txBody>
      </p:sp>
    </p:spTree>
    <p:extLst>
      <p:ext uri="{BB962C8B-B14F-4D97-AF65-F5344CB8AC3E}">
        <p14:creationId xmlns:p14="http://schemas.microsoft.com/office/powerpoint/2010/main" val="47759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used member is Message</a:t>
            </a:r>
          </a:p>
        </p:txBody>
      </p:sp>
      <p:sp>
        <p:nvSpPr>
          <p:cNvPr id="4" name="Slide Number Placeholder 3"/>
          <p:cNvSpPr>
            <a:spLocks noGrp="1"/>
          </p:cNvSpPr>
          <p:nvPr>
            <p:ph type="sldNum" sz="quarter" idx="5"/>
          </p:nvPr>
        </p:nvSpPr>
        <p:spPr/>
        <p:txBody>
          <a:bodyPr/>
          <a:lstStyle/>
          <a:p>
            <a:fld id="{2BBD0791-51FF-5841-AED1-019B7115DB00}" type="slidenum">
              <a:rPr lang="en-US" smtClean="0"/>
              <a:t>5</a:t>
            </a:fld>
            <a:endParaRPr lang="en-US"/>
          </a:p>
        </p:txBody>
      </p:sp>
    </p:spTree>
    <p:extLst>
      <p:ext uri="{BB962C8B-B14F-4D97-AF65-F5344CB8AC3E}">
        <p14:creationId xmlns:p14="http://schemas.microsoft.com/office/powerpoint/2010/main" val="127208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12</a:t>
            </a:fld>
            <a:endParaRPr lang="en-US"/>
          </a:p>
        </p:txBody>
      </p:sp>
    </p:spTree>
    <p:extLst>
      <p:ext uri="{BB962C8B-B14F-4D97-AF65-F5344CB8AC3E}">
        <p14:creationId xmlns:p14="http://schemas.microsoft.com/office/powerpoint/2010/main" val="229823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solidFill>
              </a:rPr>
              <a:t>"Main() method is done"</a:t>
            </a:r>
            <a:r>
              <a:rPr lang="en-US" dirty="0"/>
              <a:t> is always displayed</a:t>
            </a:r>
          </a:p>
        </p:txBody>
      </p:sp>
      <p:sp>
        <p:nvSpPr>
          <p:cNvPr id="4" name="Slide Number Placeholder 3"/>
          <p:cNvSpPr>
            <a:spLocks noGrp="1"/>
          </p:cNvSpPr>
          <p:nvPr>
            <p:ph type="sldNum" sz="quarter" idx="5"/>
          </p:nvPr>
        </p:nvSpPr>
        <p:spPr/>
        <p:txBody>
          <a:bodyPr/>
          <a:lstStyle/>
          <a:p>
            <a:fld id="{2BBD0791-51FF-5841-AED1-019B7115DB00}" type="slidenum">
              <a:rPr lang="en-US" smtClean="0"/>
              <a:t>13</a:t>
            </a:fld>
            <a:endParaRPr lang="en-US"/>
          </a:p>
        </p:txBody>
      </p:sp>
    </p:spTree>
    <p:extLst>
      <p:ext uri="{BB962C8B-B14F-4D97-AF65-F5344CB8AC3E}">
        <p14:creationId xmlns:p14="http://schemas.microsoft.com/office/powerpoint/2010/main" val="135118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14</a:t>
            </a:fld>
            <a:endParaRPr lang="en-US"/>
          </a:p>
        </p:txBody>
      </p:sp>
    </p:spTree>
    <p:extLst>
      <p:ext uri="{BB962C8B-B14F-4D97-AF65-F5344CB8AC3E}">
        <p14:creationId xmlns:p14="http://schemas.microsoft.com/office/powerpoint/2010/main" val="270815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15</a:t>
            </a:fld>
            <a:endParaRPr lang="en-US"/>
          </a:p>
        </p:txBody>
      </p:sp>
    </p:spTree>
    <p:extLst>
      <p:ext uri="{BB962C8B-B14F-4D97-AF65-F5344CB8AC3E}">
        <p14:creationId xmlns:p14="http://schemas.microsoft.com/office/powerpoint/2010/main" val="276921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16</a:t>
            </a:fld>
            <a:endParaRPr lang="en-US"/>
          </a:p>
        </p:txBody>
      </p:sp>
    </p:spTree>
    <p:extLst>
      <p:ext uri="{BB962C8B-B14F-4D97-AF65-F5344CB8AC3E}">
        <p14:creationId xmlns:p14="http://schemas.microsoft.com/office/powerpoint/2010/main" val="232316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BBD0791-51FF-5841-AED1-019B7115DB00}" type="slidenum">
              <a:rPr lang="en-US" smtClean="0"/>
              <a:t>17</a:t>
            </a:fld>
            <a:endParaRPr lang="en-US"/>
          </a:p>
        </p:txBody>
      </p:sp>
    </p:spTree>
    <p:extLst>
      <p:ext uri="{BB962C8B-B14F-4D97-AF65-F5344CB8AC3E}">
        <p14:creationId xmlns:p14="http://schemas.microsoft.com/office/powerpoint/2010/main" val="81000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19</a:t>
            </a:fld>
            <a:endParaRPr lang="en-US"/>
          </a:p>
        </p:txBody>
      </p:sp>
    </p:spTree>
    <p:extLst>
      <p:ext uri="{BB962C8B-B14F-4D97-AF65-F5344CB8AC3E}">
        <p14:creationId xmlns:p14="http://schemas.microsoft.com/office/powerpoint/2010/main" val="393383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D0791-51FF-5841-AED1-019B7115DB00}" type="slidenum">
              <a:rPr lang="en-US" smtClean="0"/>
              <a:t>23</a:t>
            </a:fld>
            <a:endParaRPr lang="en-US"/>
          </a:p>
        </p:txBody>
      </p:sp>
    </p:spTree>
    <p:extLst>
      <p:ext uri="{BB962C8B-B14F-4D97-AF65-F5344CB8AC3E}">
        <p14:creationId xmlns:p14="http://schemas.microsoft.com/office/powerpoint/2010/main" val="215393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65238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6501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2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8744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0441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2865840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57514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201860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155608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752FF-A3EF-764D-80B6-0EEC471316B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273115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752FF-A3EF-764D-80B6-0EEC471316B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94186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752FF-A3EF-764D-80B6-0EEC471316BE}" type="datetimeFigureOut">
              <a:rPr lang="en-US" smtClean="0"/>
              <a:t>10/16/24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62072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752FF-A3EF-764D-80B6-0EEC471316BE}" type="datetimeFigureOut">
              <a:rPr lang="en-US" smtClean="0"/>
              <a:t>10/16/24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7967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752FF-A3EF-764D-80B6-0EEC471316BE}" type="datetimeFigureOut">
              <a:rPr lang="en-US" smtClean="0"/>
              <a:t>10/16/24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90249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6752FF-A3EF-764D-80B6-0EEC471316B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296499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752FF-A3EF-764D-80B6-0EEC471316B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79BD7-D5D6-4242-BD60-CAABB3EA8489}" type="slidenum">
              <a:rPr lang="en-US" smtClean="0"/>
              <a:t>‹#›</a:t>
            </a:fld>
            <a:endParaRPr lang="en-US"/>
          </a:p>
        </p:txBody>
      </p:sp>
    </p:spTree>
    <p:extLst>
      <p:ext uri="{BB962C8B-B14F-4D97-AF65-F5344CB8AC3E}">
        <p14:creationId xmlns:p14="http://schemas.microsoft.com/office/powerpoint/2010/main" val="36237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6752FF-A3EF-764D-80B6-0EEC471316BE}" type="datetimeFigureOut">
              <a:rPr lang="en-US" smtClean="0"/>
              <a:t>10/16/24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679BD7-D5D6-4242-BD60-CAABB3EA8489}" type="slidenum">
              <a:rPr lang="en-US" smtClean="0"/>
              <a:t>‹#›</a:t>
            </a:fld>
            <a:endParaRPr lang="en-US"/>
          </a:p>
        </p:txBody>
      </p:sp>
    </p:spTree>
    <p:extLst>
      <p:ext uri="{BB962C8B-B14F-4D97-AF65-F5344CB8AC3E}">
        <p14:creationId xmlns:p14="http://schemas.microsoft.com/office/powerpoint/2010/main" val="233681906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Exceptions</a:t>
            </a:r>
          </a:p>
        </p:txBody>
      </p:sp>
      <p:sp>
        <p:nvSpPr>
          <p:cNvPr id="3" name="Subtitle 2"/>
          <p:cNvSpPr>
            <a:spLocks noGrp="1"/>
          </p:cNvSpPr>
          <p:nvPr>
            <p:ph type="subTitle" idx="1"/>
          </p:nvPr>
        </p:nvSpPr>
        <p:spPr/>
        <p:txBody>
          <a:bodyPr>
            <a:normAutofit lnSpcReduction="10000"/>
          </a:bodyPr>
          <a:lstStyle/>
          <a:p>
            <a:r>
              <a:rPr lang="en-US" dirty="0"/>
              <a:t>Programming II</a:t>
            </a:r>
          </a:p>
          <a:p>
            <a:r>
              <a:rPr lang="en-US" dirty="0"/>
              <a:t>Narendra Pershad</a:t>
            </a:r>
          </a:p>
          <a:p>
            <a:r>
              <a:rPr lang="en-US" dirty="0"/>
              <a:t>Centennial College</a:t>
            </a:r>
          </a:p>
          <a:p>
            <a:endParaRPr lang="en-US" dirty="0"/>
          </a:p>
        </p:txBody>
      </p:sp>
    </p:spTree>
    <p:extLst>
      <p:ext uri="{BB962C8B-B14F-4D97-AF65-F5344CB8AC3E}">
        <p14:creationId xmlns:p14="http://schemas.microsoft.com/office/powerpoint/2010/main" val="18778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Re-throwing exceptions</a:t>
            </a:r>
          </a:p>
        </p:txBody>
      </p:sp>
      <p:sp>
        <p:nvSpPr>
          <p:cNvPr id="3" name="Content Placeholder 2"/>
          <p:cNvSpPr>
            <a:spLocks noGrp="1"/>
          </p:cNvSpPr>
          <p:nvPr>
            <p:ph idx="1"/>
          </p:nvPr>
        </p:nvSpPr>
        <p:spPr>
          <a:xfrm>
            <a:off x="677333" y="1199213"/>
            <a:ext cx="11299808" cy="5531371"/>
          </a:xfrm>
        </p:spPr>
        <p:txBody>
          <a:bodyPr>
            <a:normAutofit/>
          </a:bodyPr>
          <a:lstStyle/>
          <a:p>
            <a:endParaRPr lang="en-US" dirty="0"/>
          </a:p>
          <a:p>
            <a:pPr marL="542925" indent="0">
              <a:buNone/>
            </a:pPr>
            <a:r>
              <a:rPr lang="en-US" dirty="0">
                <a:solidFill>
                  <a:srgbClr val="0B23FF"/>
                </a:solidFill>
                <a:latin typeface="Consolas" charset="0"/>
                <a:ea typeface="Consolas" charset="0"/>
                <a:cs typeface="Consolas" charset="0"/>
              </a:rPr>
              <a:t>try</a:t>
            </a:r>
          </a:p>
          <a:p>
            <a:pPr marL="542925" indent="0">
              <a:buNone/>
            </a:pPr>
            <a:r>
              <a:rPr lang="en-US" dirty="0">
                <a:latin typeface="Consolas" charset="0"/>
                <a:ea typeface="Consolas" charset="0"/>
                <a:cs typeface="Consolas" charset="0"/>
              </a:rPr>
              <a:t>{ </a:t>
            </a:r>
          </a:p>
          <a:p>
            <a:pPr marL="542925" indent="0">
              <a:buNone/>
            </a:pPr>
            <a:r>
              <a:rPr lang="en-US" dirty="0">
                <a:solidFill>
                  <a:srgbClr val="00FDFF"/>
                </a:solidFill>
                <a:latin typeface="Consolas" charset="0"/>
                <a:ea typeface="Consolas" charset="0"/>
                <a:cs typeface="Consolas" charset="0"/>
              </a:rPr>
              <a:t>  </a:t>
            </a:r>
            <a:r>
              <a:rPr lang="en-US" dirty="0" err="1">
                <a:solidFill>
                  <a:srgbClr val="00CE9E"/>
                </a:solidFill>
                <a:latin typeface="Consolas" charset="0"/>
                <a:cs typeface="Consolas" charset="0"/>
              </a:rPr>
              <a:t>Console</a:t>
            </a:r>
            <a:r>
              <a:rPr lang="en-US" dirty="0" err="1">
                <a:latin typeface="Consolas" charset="0"/>
                <a:ea typeface="Consolas" charset="0"/>
                <a:cs typeface="Consolas" charset="0"/>
              </a:rPr>
              <a:t>.</a:t>
            </a:r>
            <a:r>
              <a:rPr lang="en-US" dirty="0" err="1">
                <a:solidFill>
                  <a:srgbClr val="FFC001"/>
                </a:solidFill>
                <a:latin typeface="Consolas" charset="0"/>
                <a:cs typeface="Consolas" charset="0"/>
              </a:rPr>
              <a:t>Write</a:t>
            </a:r>
            <a:r>
              <a:rPr lang="en-US" dirty="0">
                <a:latin typeface="Consolas" charset="0"/>
                <a:ea typeface="Consolas" charset="0"/>
                <a:cs typeface="Consolas" charset="0"/>
              </a:rPr>
              <a:t>(1/0);</a:t>
            </a:r>
          </a:p>
          <a:p>
            <a:pPr marL="542925" indent="0">
              <a:buNone/>
            </a:pPr>
            <a:r>
              <a:rPr lang="en-US" dirty="0">
                <a:latin typeface="Consolas" charset="0"/>
                <a:ea typeface="Consolas" charset="0"/>
                <a:cs typeface="Consolas" charset="0"/>
              </a:rPr>
              <a:t>}</a:t>
            </a:r>
          </a:p>
          <a:p>
            <a:pPr marL="542925" indent="0">
              <a:buNone/>
            </a:pPr>
            <a:r>
              <a:rPr lang="en-US" dirty="0">
                <a:solidFill>
                  <a:srgbClr val="0B23FF"/>
                </a:solidFill>
                <a:latin typeface="Consolas" charset="0"/>
                <a:ea typeface="Consolas" charset="0"/>
                <a:cs typeface="Consolas" charset="0"/>
              </a:rPr>
              <a:t>catch</a:t>
            </a:r>
            <a:r>
              <a:rPr lang="en-US" dirty="0">
                <a:latin typeface="Consolas" charset="0"/>
                <a:ea typeface="Consolas" charset="0"/>
                <a:cs typeface="Consolas" charset="0"/>
              </a:rPr>
              <a:t>(</a:t>
            </a:r>
            <a:r>
              <a:rPr lang="en-US" dirty="0">
                <a:solidFill>
                  <a:srgbClr val="00CE9E"/>
                </a:solidFill>
                <a:latin typeface="Consolas" charset="0"/>
                <a:cs typeface="Consolas" charset="0"/>
              </a:rPr>
              <a:t>Exception</a:t>
            </a:r>
            <a:r>
              <a:rPr lang="en-US" dirty="0">
                <a:latin typeface="Consolas" charset="0"/>
                <a:ea typeface="Consolas" charset="0"/>
                <a:cs typeface="Consolas" charset="0"/>
              </a:rPr>
              <a:t> e) </a:t>
            </a:r>
            <a:r>
              <a:rPr lang="en-US" dirty="0">
                <a:solidFill>
                  <a:srgbClr val="BFBFBF"/>
                </a:solidFill>
                <a:latin typeface="Consolas" charset="0"/>
                <a:ea typeface="Consolas" charset="0"/>
                <a:cs typeface="Consolas" charset="0"/>
              </a:rPr>
              <a:t>//if you don’t use the Exception object then you may omit it</a:t>
            </a:r>
          </a:p>
          <a:p>
            <a:pPr marL="542925" indent="0">
              <a:buNone/>
            </a:pPr>
            <a:r>
              <a:rPr lang="en-US" dirty="0">
                <a:latin typeface="Consolas" charset="0"/>
                <a:ea typeface="Consolas" charset="0"/>
                <a:cs typeface="Consolas" charset="0"/>
              </a:rPr>
              <a:t>{ </a:t>
            </a:r>
          </a:p>
          <a:p>
            <a:pPr marL="542925" indent="0">
              <a:buNone/>
            </a:pPr>
            <a:r>
              <a:rPr lang="en-US" dirty="0">
                <a:latin typeface="Consolas" charset="0"/>
                <a:ea typeface="Consolas" charset="0"/>
                <a:cs typeface="Consolas" charset="0"/>
              </a:rPr>
              <a:t>  </a:t>
            </a:r>
            <a:r>
              <a:rPr lang="en-US" dirty="0" err="1">
                <a:solidFill>
                  <a:srgbClr val="00CE9E"/>
                </a:solidFill>
                <a:latin typeface="Consolas" charset="0"/>
                <a:cs typeface="Consolas" charset="0"/>
              </a:rPr>
              <a:t>Console</a:t>
            </a:r>
            <a:r>
              <a:rPr lang="en-US" dirty="0" err="1">
                <a:latin typeface="Consolas" charset="0"/>
                <a:ea typeface="Consolas" charset="0"/>
                <a:cs typeface="Consolas" charset="0"/>
              </a:rPr>
              <a:t>.</a:t>
            </a:r>
            <a:r>
              <a:rPr lang="en-US" dirty="0" err="1">
                <a:solidFill>
                  <a:srgbClr val="FFC001"/>
                </a:solidFill>
                <a:latin typeface="Consolas" charset="0"/>
                <a:ea typeface="Consolas" charset="0"/>
                <a:cs typeface="Consolas" charset="0"/>
              </a:rPr>
              <a:t>WriteLine</a:t>
            </a:r>
            <a:r>
              <a:rPr lang="en-US" dirty="0">
                <a:latin typeface="Consolas" charset="0"/>
                <a:ea typeface="Consolas" charset="0"/>
                <a:cs typeface="Consolas" charset="0"/>
              </a:rPr>
              <a:t>(</a:t>
            </a:r>
            <a:r>
              <a:rPr lang="en-US" dirty="0">
                <a:solidFill>
                  <a:srgbClr val="E97E48"/>
                </a:solidFill>
                <a:latin typeface="Consolas" charset="0"/>
                <a:ea typeface="Consolas" charset="0"/>
                <a:cs typeface="Consolas" charset="0"/>
              </a:rPr>
              <a:t>"1/0"</a:t>
            </a:r>
            <a:r>
              <a:rPr lang="en-US" dirty="0">
                <a:latin typeface="Consolas" charset="0"/>
                <a:ea typeface="Consolas" charset="0"/>
                <a:cs typeface="Consolas" charset="0"/>
              </a:rPr>
              <a:t>); </a:t>
            </a:r>
            <a:r>
              <a:rPr lang="en-US" dirty="0">
                <a:solidFill>
                  <a:srgbClr val="BFBFBF"/>
                </a:solidFill>
                <a:latin typeface="Consolas" charset="0"/>
                <a:cs typeface="Consolas" charset="0"/>
              </a:rPr>
              <a:t>//do some logic</a:t>
            </a:r>
          </a:p>
          <a:p>
            <a:pPr marL="542925" indent="0">
              <a:buNone/>
            </a:pPr>
            <a:r>
              <a:rPr lang="en-US" dirty="0">
                <a:solidFill>
                  <a:srgbClr val="00FDFF"/>
                </a:solidFill>
                <a:latin typeface="Consolas" charset="0"/>
                <a:ea typeface="Consolas" charset="0"/>
                <a:cs typeface="Consolas" charset="0"/>
              </a:rPr>
              <a:t>  </a:t>
            </a:r>
            <a:r>
              <a:rPr lang="en-US" dirty="0">
                <a:solidFill>
                  <a:srgbClr val="0B23FF"/>
                </a:solidFill>
                <a:latin typeface="Consolas" charset="0"/>
                <a:ea typeface="Consolas" charset="0"/>
                <a:cs typeface="Consolas" charset="0"/>
              </a:rPr>
              <a:t>throw new</a:t>
            </a:r>
            <a:r>
              <a:rPr lang="en-US" dirty="0">
                <a:solidFill>
                  <a:srgbClr val="719DCF"/>
                </a:solidFill>
                <a:latin typeface="Consolas" charset="0"/>
                <a:ea typeface="Consolas" charset="0"/>
                <a:cs typeface="Consolas" charset="0"/>
              </a:rPr>
              <a:t> </a:t>
            </a:r>
            <a:r>
              <a:rPr lang="en-US" dirty="0">
                <a:solidFill>
                  <a:srgbClr val="00CE9E"/>
                </a:solidFill>
                <a:latin typeface="Consolas" charset="0"/>
                <a:ea typeface="Consolas" charset="0"/>
                <a:cs typeface="Consolas" charset="0"/>
              </a:rPr>
              <a:t>Exception</a:t>
            </a:r>
            <a:r>
              <a:rPr lang="en-US" dirty="0">
                <a:latin typeface="Consolas" charset="0"/>
                <a:ea typeface="Consolas" charset="0"/>
                <a:cs typeface="Consolas" charset="0"/>
              </a:rPr>
              <a:t>(</a:t>
            </a:r>
            <a:r>
              <a:rPr lang="en-US" dirty="0">
                <a:solidFill>
                  <a:srgbClr val="E97E48"/>
                </a:solidFill>
                <a:latin typeface="Consolas" charset="0"/>
                <a:ea typeface="Consolas" charset="0"/>
                <a:cs typeface="Consolas" charset="0"/>
              </a:rPr>
              <a:t>"Narendra is evil"</a:t>
            </a:r>
            <a:r>
              <a:rPr lang="en-US" dirty="0">
                <a:latin typeface="Consolas" charset="0"/>
                <a:ea typeface="Consolas" charset="0"/>
                <a:cs typeface="Consolas" charset="0"/>
              </a:rPr>
              <a:t>);</a:t>
            </a:r>
            <a:r>
              <a:rPr lang="en-US" dirty="0">
                <a:solidFill>
                  <a:srgbClr val="BFBFBF"/>
                </a:solidFill>
                <a:latin typeface="Consolas" charset="0"/>
                <a:cs typeface="Consolas" charset="0"/>
              </a:rPr>
              <a:t> //throws a new exception</a:t>
            </a:r>
          </a:p>
          <a:p>
            <a:pPr marL="542925" indent="0">
              <a:buNone/>
            </a:pPr>
            <a:r>
              <a:rPr lang="en-US" dirty="0">
                <a:solidFill>
                  <a:srgbClr val="BFBFBF"/>
                </a:solidFill>
                <a:latin typeface="Consolas" charset="0"/>
                <a:cs typeface="Consolas" charset="0"/>
              </a:rPr>
              <a:t>  //a throw statement alone will throw the same exception that was caught</a:t>
            </a:r>
            <a:endParaRPr lang="en-US" dirty="0">
              <a:latin typeface="Consolas" charset="0"/>
              <a:ea typeface="Consolas" charset="0"/>
              <a:cs typeface="Consolas" charset="0"/>
            </a:endParaRPr>
          </a:p>
          <a:p>
            <a:pPr marL="542925" indent="0">
              <a:buNone/>
            </a:pPr>
            <a:r>
              <a:rPr lang="en-US" dirty="0">
                <a:latin typeface="Consolas" charset="0"/>
                <a:ea typeface="Consolas" charset="0"/>
                <a:cs typeface="Consolas" charset="0"/>
              </a:rPr>
              <a:t>} </a:t>
            </a:r>
          </a:p>
          <a:p>
            <a:endParaRPr lang="en-US" dirty="0"/>
          </a:p>
        </p:txBody>
      </p:sp>
    </p:spTree>
    <p:extLst>
      <p:ext uri="{BB962C8B-B14F-4D97-AF65-F5344CB8AC3E}">
        <p14:creationId xmlns:p14="http://schemas.microsoft.com/office/powerpoint/2010/main" val="184211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(generating) exceptions</a:t>
            </a:r>
          </a:p>
        </p:txBody>
      </p:sp>
      <p:sp>
        <p:nvSpPr>
          <p:cNvPr id="3" name="Content Placeholder 2"/>
          <p:cNvSpPr>
            <a:spLocks noGrp="1"/>
          </p:cNvSpPr>
          <p:nvPr>
            <p:ph idx="1"/>
          </p:nvPr>
        </p:nvSpPr>
        <p:spPr/>
        <p:txBody>
          <a:bodyPr>
            <a:normAutofit/>
          </a:bodyPr>
          <a:lstStyle/>
          <a:p>
            <a:endParaRPr lang="en-US" dirty="0"/>
          </a:p>
          <a:p>
            <a:pPr marL="542925" indent="0">
              <a:buNone/>
            </a:pPr>
            <a:r>
              <a:rPr lang="en-US" dirty="0">
                <a:solidFill>
                  <a:srgbClr val="0B23FF"/>
                </a:solidFill>
                <a:latin typeface="Consolas" charset="0"/>
                <a:ea typeface="Consolas" charset="0"/>
                <a:cs typeface="Consolas" charset="0"/>
              </a:rPr>
              <a:t>if</a:t>
            </a:r>
            <a:r>
              <a:rPr lang="en-US" dirty="0">
                <a:latin typeface="Consolas" charset="0"/>
                <a:ea typeface="Consolas" charset="0"/>
                <a:cs typeface="Consolas" charset="0"/>
              </a:rPr>
              <a:t>(name == </a:t>
            </a:r>
            <a:r>
              <a:rPr lang="en-US" dirty="0">
                <a:solidFill>
                  <a:srgbClr val="E97E48"/>
                </a:solidFill>
                <a:latin typeface="Consolas" charset="0"/>
                <a:ea typeface="Consolas" charset="0"/>
                <a:cs typeface="Consolas" charset="0"/>
              </a:rPr>
              <a:t>"</a:t>
            </a:r>
            <a:r>
              <a:rPr lang="en-US" dirty="0" err="1">
                <a:solidFill>
                  <a:srgbClr val="E97E48"/>
                </a:solidFill>
                <a:latin typeface="Consolas" charset="0"/>
                <a:ea typeface="Consolas" charset="0"/>
                <a:cs typeface="Consolas" charset="0"/>
              </a:rPr>
              <a:t>narendra</a:t>
            </a:r>
            <a:r>
              <a:rPr lang="en-US" dirty="0">
                <a:solidFill>
                  <a:srgbClr val="E97E48"/>
                </a:solidFill>
                <a:latin typeface="Consolas" charset="0"/>
                <a:ea typeface="Consolas" charset="0"/>
                <a:cs typeface="Consolas" charset="0"/>
              </a:rPr>
              <a:t>"</a:t>
            </a:r>
            <a:r>
              <a:rPr lang="en-US" dirty="0">
                <a:latin typeface="Consolas" charset="0"/>
                <a:ea typeface="Consolas" charset="0"/>
                <a:cs typeface="Consolas" charset="0"/>
              </a:rPr>
              <a:t>)</a:t>
            </a:r>
          </a:p>
          <a:p>
            <a:pPr marL="542925" indent="0">
              <a:buNone/>
            </a:pPr>
            <a:r>
              <a:rPr lang="en-US" dirty="0">
                <a:latin typeface="Consolas" charset="0"/>
                <a:ea typeface="Consolas" charset="0"/>
                <a:cs typeface="Consolas" charset="0"/>
              </a:rPr>
              <a:t>{ </a:t>
            </a:r>
          </a:p>
          <a:p>
            <a:pPr marL="542925" indent="0">
              <a:buNone/>
            </a:pPr>
            <a:r>
              <a:rPr lang="en-US" dirty="0">
                <a:solidFill>
                  <a:srgbClr val="92D050"/>
                </a:solidFill>
                <a:latin typeface="Consolas" charset="0"/>
                <a:ea typeface="Consolas" charset="0"/>
                <a:cs typeface="Consolas" charset="0"/>
              </a:rPr>
              <a:t>  </a:t>
            </a:r>
            <a:r>
              <a:rPr lang="en-US" dirty="0">
                <a:solidFill>
                  <a:srgbClr val="BFBFBF"/>
                </a:solidFill>
                <a:latin typeface="Consolas" charset="0"/>
                <a:ea typeface="Consolas" charset="0"/>
                <a:cs typeface="Consolas" charset="0"/>
              </a:rPr>
              <a:t>//creating and throwing an exception</a:t>
            </a:r>
          </a:p>
          <a:p>
            <a:pPr marL="542925" indent="0">
              <a:buNone/>
            </a:pPr>
            <a:r>
              <a:rPr lang="en-US" dirty="0">
                <a:solidFill>
                  <a:srgbClr val="0B23FF"/>
                </a:solidFill>
                <a:latin typeface="Consolas" charset="0"/>
                <a:ea typeface="Consolas" charset="0"/>
                <a:cs typeface="Consolas" charset="0"/>
              </a:rPr>
              <a:t>  throw new </a:t>
            </a:r>
            <a:r>
              <a:rPr lang="en-US" dirty="0">
                <a:solidFill>
                  <a:srgbClr val="00CE9E"/>
                </a:solidFill>
                <a:latin typeface="Consolas" charset="0"/>
                <a:ea typeface="Consolas" charset="0"/>
                <a:cs typeface="Consolas" charset="0"/>
              </a:rPr>
              <a:t>Exception</a:t>
            </a:r>
            <a:r>
              <a:rPr lang="en-US" dirty="0">
                <a:latin typeface="Consolas" charset="0"/>
                <a:ea typeface="Consolas" charset="0"/>
                <a:cs typeface="Consolas" charset="0"/>
              </a:rPr>
              <a:t>(</a:t>
            </a:r>
            <a:r>
              <a:rPr lang="en-US" dirty="0">
                <a:solidFill>
                  <a:srgbClr val="E97E48"/>
                </a:solidFill>
                <a:latin typeface="Consolas" charset="0"/>
                <a:ea typeface="Consolas" charset="0"/>
                <a:cs typeface="Consolas" charset="0"/>
              </a:rPr>
              <a:t>"Narendra is still evil"</a:t>
            </a:r>
            <a:r>
              <a:rPr lang="en-US" dirty="0">
                <a:latin typeface="Consolas" charset="0"/>
                <a:ea typeface="Consolas" charset="0"/>
                <a:cs typeface="Consolas" charset="0"/>
              </a:rPr>
              <a:t>);</a:t>
            </a:r>
          </a:p>
          <a:p>
            <a:pPr marL="542925" indent="0">
              <a:buNone/>
            </a:pPr>
            <a:r>
              <a:rPr lang="en-US" dirty="0">
                <a:latin typeface="Consolas" charset="0"/>
                <a:ea typeface="Consolas" charset="0"/>
                <a:cs typeface="Consolas" charset="0"/>
              </a:rPr>
              <a:t>} </a:t>
            </a:r>
          </a:p>
          <a:p>
            <a:endParaRPr lang="en-US" dirty="0"/>
          </a:p>
        </p:txBody>
      </p:sp>
    </p:spTree>
    <p:extLst>
      <p:ext uri="{BB962C8B-B14F-4D97-AF65-F5344CB8AC3E}">
        <p14:creationId xmlns:p14="http://schemas.microsoft.com/office/powerpoint/2010/main" val="68533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40137F-6A11-F44C-97C9-3D6438A1A452}"/>
              </a:ext>
            </a:extLst>
          </p:cNvPr>
          <p:cNvSpPr>
            <a:spLocks noGrp="1"/>
          </p:cNvSpPr>
          <p:nvPr>
            <p:ph type="title"/>
          </p:nvPr>
        </p:nvSpPr>
        <p:spPr>
          <a:xfrm>
            <a:off x="583367" y="335144"/>
            <a:ext cx="10515600" cy="1325563"/>
          </a:xfrm>
        </p:spPr>
        <p:txBody>
          <a:bodyPr/>
          <a:lstStyle/>
          <a:p>
            <a:r>
              <a:rPr lang="en-US" dirty="0"/>
              <a:t>Full syntax</a:t>
            </a:r>
          </a:p>
        </p:txBody>
      </p:sp>
      <p:sp>
        <p:nvSpPr>
          <p:cNvPr id="3" name="Content Placeholder 2"/>
          <p:cNvSpPr>
            <a:spLocks noGrp="1"/>
          </p:cNvSpPr>
          <p:nvPr>
            <p:ph idx="1"/>
          </p:nvPr>
        </p:nvSpPr>
        <p:spPr>
          <a:xfrm>
            <a:off x="583367" y="914400"/>
            <a:ext cx="10515600" cy="5943600"/>
          </a:xfrm>
        </p:spPr>
        <p:txBody>
          <a:bodyPr>
            <a:normAutofit fontScale="92500" lnSpcReduction="20000"/>
          </a:bodyPr>
          <a:lstStyle/>
          <a:p>
            <a:pPr marL="19050" indent="0">
              <a:buNone/>
            </a:pPr>
            <a:r>
              <a:rPr lang="en-US" dirty="0">
                <a:solidFill>
                  <a:srgbClr val="719DCF"/>
                </a:solidFill>
                <a:latin typeface="Consolas" charset="0"/>
                <a:cs typeface="Consolas" charset="0"/>
              </a:rPr>
              <a:t>try</a:t>
            </a:r>
            <a:r>
              <a:rPr lang="en-US" dirty="0">
                <a:latin typeface="Consolas" charset="0"/>
                <a:ea typeface="Consolas" charset="0"/>
                <a:cs typeface="Consolas" charset="0"/>
              </a:rPr>
              <a:t>{ </a:t>
            </a:r>
          </a:p>
          <a:p>
            <a:pPr marL="19050" indent="0">
              <a:buNone/>
            </a:pPr>
            <a:r>
              <a:rPr lang="en-US" dirty="0">
                <a:solidFill>
                  <a:srgbClr val="00FDFF"/>
                </a:solidFill>
                <a:latin typeface="Consolas" charset="0"/>
                <a:ea typeface="Consolas" charset="0"/>
                <a:cs typeface="Consolas" charset="0"/>
              </a:rPr>
              <a:t> </a:t>
            </a:r>
            <a:r>
              <a:rPr lang="en-US" dirty="0">
                <a:solidFill>
                  <a:schemeClr val="bg1">
                    <a:lumMod val="50000"/>
                  </a:schemeClr>
                </a:solidFill>
                <a:latin typeface="Consolas" charset="0"/>
                <a:ea typeface="Consolas" charset="0"/>
                <a:cs typeface="Consolas" charset="0"/>
              </a:rPr>
              <a:t>//statement that can result in an exception</a:t>
            </a:r>
          </a:p>
          <a:p>
            <a:pPr marL="19050" indent="0">
              <a:buNone/>
            </a:pPr>
            <a:r>
              <a:rPr lang="en-US" dirty="0">
                <a:latin typeface="Consolas" charset="0"/>
                <a:ea typeface="Consolas" charset="0"/>
                <a:cs typeface="Consolas" charset="0"/>
              </a:rPr>
              <a:t>}</a:t>
            </a:r>
          </a:p>
          <a:p>
            <a:pPr marL="19050" indent="0">
              <a:buNone/>
            </a:pPr>
            <a:r>
              <a:rPr lang="en-US" dirty="0">
                <a:solidFill>
                  <a:srgbClr val="719DCF"/>
                </a:solidFill>
                <a:latin typeface="Consolas" charset="0"/>
                <a:cs typeface="Consolas" charset="0"/>
              </a:rPr>
              <a:t>catch</a:t>
            </a:r>
            <a:r>
              <a:rPr lang="en-US" dirty="0">
                <a:latin typeface="Consolas" charset="0"/>
                <a:ea typeface="Consolas" charset="0"/>
                <a:cs typeface="Consolas" charset="0"/>
              </a:rPr>
              <a:t>(</a:t>
            </a:r>
            <a:r>
              <a:rPr lang="en-US" dirty="0" err="1">
                <a:solidFill>
                  <a:srgbClr val="00CE9E"/>
                </a:solidFill>
                <a:latin typeface="Consolas" charset="0"/>
                <a:ea typeface="Consolas" charset="0"/>
                <a:cs typeface="Consolas" charset="0"/>
              </a:rPr>
              <a:t>FileNotFoundException</a:t>
            </a:r>
            <a:r>
              <a:rPr lang="en-US" dirty="0">
                <a:latin typeface="Consolas" charset="0"/>
                <a:ea typeface="Consolas" charset="0"/>
                <a:cs typeface="Consolas" charset="0"/>
              </a:rPr>
              <a:t> e){ </a:t>
            </a:r>
          </a:p>
          <a:p>
            <a:pPr marL="19050" indent="0">
              <a:buNone/>
            </a:pPr>
            <a:r>
              <a:rPr lang="en-US" dirty="0">
                <a:latin typeface="Consolas" charset="0"/>
                <a:ea typeface="Consolas" charset="0"/>
                <a:cs typeface="Consolas" charset="0"/>
              </a:rPr>
              <a:t>  </a:t>
            </a:r>
            <a:r>
              <a:rPr lang="en-US" dirty="0">
                <a:solidFill>
                  <a:srgbClr val="92D050"/>
                </a:solidFill>
                <a:latin typeface="Consolas" charset="0"/>
                <a:ea typeface="Consolas" charset="0"/>
                <a:cs typeface="Consolas" charset="0"/>
              </a:rPr>
              <a:t>//this block only catch </a:t>
            </a:r>
            <a:r>
              <a:rPr lang="en-US" dirty="0" err="1">
                <a:solidFill>
                  <a:srgbClr val="92D050"/>
                </a:solidFill>
                <a:latin typeface="Consolas" charset="0"/>
                <a:ea typeface="Consolas" charset="0"/>
                <a:cs typeface="Consolas" charset="0"/>
              </a:rPr>
              <a:t>FileNotFoundException</a:t>
            </a:r>
            <a:endParaRPr lang="en-US" dirty="0">
              <a:solidFill>
                <a:srgbClr val="92D050"/>
              </a:solidFill>
              <a:latin typeface="Consolas" charset="0"/>
              <a:ea typeface="Consolas" charset="0"/>
              <a:cs typeface="Consolas" charset="0"/>
            </a:endParaRPr>
          </a:p>
          <a:p>
            <a:pPr marL="19050" indent="0">
              <a:buNone/>
            </a:pPr>
            <a:r>
              <a:rPr lang="en-US" dirty="0">
                <a:latin typeface="Consolas" charset="0"/>
                <a:ea typeface="Consolas" charset="0"/>
                <a:cs typeface="Consolas" charset="0"/>
              </a:rPr>
              <a:t>} </a:t>
            </a:r>
            <a:r>
              <a:rPr lang="en-US" dirty="0">
                <a:solidFill>
                  <a:srgbClr val="719DCF"/>
                </a:solidFill>
                <a:latin typeface="Consolas" charset="0"/>
                <a:cs typeface="Consolas" charset="0"/>
              </a:rPr>
              <a:t>catch</a:t>
            </a:r>
            <a:r>
              <a:rPr lang="en-US" dirty="0">
                <a:latin typeface="Consolas" charset="0"/>
                <a:ea typeface="Consolas" charset="0"/>
                <a:cs typeface="Consolas" charset="0"/>
              </a:rPr>
              <a:t>(</a:t>
            </a:r>
            <a:r>
              <a:rPr lang="en-US" dirty="0" err="1">
                <a:solidFill>
                  <a:srgbClr val="00CE9E"/>
                </a:solidFill>
                <a:latin typeface="Consolas" charset="0"/>
                <a:cs typeface="Consolas" charset="0"/>
              </a:rPr>
              <a:t>UnauthorizedAccessException</a:t>
            </a:r>
            <a:r>
              <a:rPr lang="en-US" dirty="0">
                <a:latin typeface="Consolas" charset="0"/>
                <a:ea typeface="Consolas" charset="0"/>
                <a:cs typeface="Consolas" charset="0"/>
              </a:rPr>
              <a:t> e)</a:t>
            </a:r>
          </a:p>
          <a:p>
            <a:pPr marL="19050" indent="0">
              <a:buNone/>
            </a:pPr>
            <a:r>
              <a:rPr lang="en-US" dirty="0">
                <a:latin typeface="Consolas" charset="0"/>
                <a:ea typeface="Consolas" charset="0"/>
                <a:cs typeface="Consolas" charset="0"/>
              </a:rPr>
              <a:t>{ </a:t>
            </a:r>
          </a:p>
          <a:p>
            <a:pPr marL="19050" indent="0">
              <a:buNone/>
            </a:pPr>
            <a:r>
              <a:rPr lang="en-US" dirty="0">
                <a:latin typeface="Consolas" charset="0"/>
                <a:ea typeface="Consolas" charset="0"/>
                <a:cs typeface="Consolas" charset="0"/>
              </a:rPr>
              <a:t>  </a:t>
            </a:r>
            <a:r>
              <a:rPr lang="en-US" dirty="0">
                <a:solidFill>
                  <a:schemeClr val="bg1">
                    <a:lumMod val="50000"/>
                  </a:schemeClr>
                </a:solidFill>
                <a:latin typeface="Consolas" charset="0"/>
                <a:ea typeface="Consolas" charset="0"/>
                <a:cs typeface="Consolas" charset="0"/>
              </a:rPr>
              <a:t>//this block only catch any Exception not caught in previous catch blocks</a:t>
            </a:r>
          </a:p>
          <a:p>
            <a:pPr marL="19050" indent="0">
              <a:buNone/>
            </a:pPr>
            <a:r>
              <a:rPr lang="en-US" dirty="0">
                <a:latin typeface="Consolas" charset="0"/>
                <a:ea typeface="Consolas" charset="0"/>
                <a:cs typeface="Consolas" charset="0"/>
              </a:rPr>
              <a:t>}</a:t>
            </a:r>
            <a:r>
              <a:rPr lang="en-US" dirty="0">
                <a:solidFill>
                  <a:srgbClr val="719DCF"/>
                </a:solidFill>
                <a:latin typeface="Consolas" charset="0"/>
                <a:cs typeface="Consolas" charset="0"/>
              </a:rPr>
              <a:t>catch</a:t>
            </a:r>
            <a:r>
              <a:rPr lang="en-US" dirty="0">
                <a:latin typeface="Consolas" charset="0"/>
                <a:ea typeface="Consolas" charset="0"/>
                <a:cs typeface="Consolas" charset="0"/>
              </a:rPr>
              <a:t>(</a:t>
            </a:r>
            <a:r>
              <a:rPr lang="en-US" dirty="0">
                <a:solidFill>
                  <a:srgbClr val="00CE9E"/>
                </a:solidFill>
                <a:latin typeface="Consolas" charset="0"/>
                <a:cs typeface="Consolas" charset="0"/>
              </a:rPr>
              <a:t>Exception</a:t>
            </a:r>
            <a:r>
              <a:rPr lang="en-US" dirty="0">
                <a:latin typeface="Consolas" charset="0"/>
                <a:ea typeface="Consolas" charset="0"/>
                <a:cs typeface="Consolas" charset="0"/>
              </a:rPr>
              <a:t> e)</a:t>
            </a:r>
          </a:p>
          <a:p>
            <a:pPr marL="19050" indent="0">
              <a:buNone/>
            </a:pPr>
            <a:r>
              <a:rPr lang="en-US" dirty="0">
                <a:latin typeface="Consolas" charset="0"/>
                <a:ea typeface="Consolas" charset="0"/>
                <a:cs typeface="Consolas" charset="0"/>
              </a:rPr>
              <a:t>{ </a:t>
            </a:r>
          </a:p>
          <a:p>
            <a:pPr marL="19050" indent="0">
              <a:buNone/>
            </a:pPr>
            <a:r>
              <a:rPr lang="en-US" dirty="0">
                <a:latin typeface="Consolas" charset="0"/>
                <a:ea typeface="Consolas" charset="0"/>
                <a:cs typeface="Consolas" charset="0"/>
              </a:rPr>
              <a:t>  </a:t>
            </a:r>
            <a:r>
              <a:rPr lang="en-US" dirty="0">
                <a:solidFill>
                  <a:schemeClr val="bg1">
                    <a:lumMod val="50000"/>
                  </a:schemeClr>
                </a:solidFill>
                <a:latin typeface="Consolas" charset="0"/>
                <a:ea typeface="Consolas" charset="0"/>
                <a:cs typeface="Consolas" charset="0"/>
              </a:rPr>
              <a:t>//this block only catch any Exception not caught in the two previous catch blocks</a:t>
            </a:r>
          </a:p>
          <a:p>
            <a:pPr marL="19050" indent="0">
              <a:buNone/>
            </a:pPr>
            <a:r>
              <a:rPr lang="en-US" dirty="0">
                <a:solidFill>
                  <a:schemeClr val="bg1">
                    <a:lumMod val="50000"/>
                  </a:schemeClr>
                </a:solidFill>
                <a:latin typeface="Consolas" charset="0"/>
                <a:ea typeface="Consolas" charset="0"/>
                <a:cs typeface="Consolas" charset="0"/>
              </a:rPr>
              <a:t>  //this is the last catch block</a:t>
            </a:r>
          </a:p>
          <a:p>
            <a:pPr marL="19050" indent="0">
              <a:buNone/>
            </a:pPr>
            <a:r>
              <a:rPr lang="en-US" dirty="0">
                <a:latin typeface="Consolas" charset="0"/>
                <a:ea typeface="Consolas" charset="0"/>
                <a:cs typeface="Consolas" charset="0"/>
              </a:rPr>
              <a:t>}</a:t>
            </a:r>
            <a:r>
              <a:rPr lang="en-US" dirty="0">
                <a:solidFill>
                  <a:srgbClr val="719DCF"/>
                </a:solidFill>
                <a:latin typeface="Consolas" charset="0"/>
                <a:cs typeface="Consolas" charset="0"/>
              </a:rPr>
              <a:t>finally</a:t>
            </a:r>
          </a:p>
          <a:p>
            <a:pPr marL="19050" indent="0">
              <a:buNone/>
            </a:pPr>
            <a:r>
              <a:rPr lang="en-US" dirty="0">
                <a:latin typeface="Consolas" charset="0"/>
                <a:ea typeface="Consolas" charset="0"/>
                <a:cs typeface="Consolas" charset="0"/>
              </a:rPr>
              <a:t>{ </a:t>
            </a:r>
            <a:endParaRPr lang="en-US" dirty="0">
              <a:solidFill>
                <a:srgbClr val="719DCF"/>
              </a:solidFill>
              <a:latin typeface="Consolas" charset="0"/>
              <a:cs typeface="Consolas" charset="0"/>
            </a:endParaRPr>
          </a:p>
          <a:p>
            <a:pPr marL="19050" indent="0">
              <a:buNone/>
            </a:pPr>
            <a:r>
              <a:rPr lang="en-US" dirty="0">
                <a:latin typeface="Consolas" charset="0"/>
                <a:ea typeface="Consolas" charset="0"/>
                <a:cs typeface="Consolas" charset="0"/>
              </a:rPr>
              <a:t>  </a:t>
            </a:r>
            <a:r>
              <a:rPr lang="en-US" dirty="0">
                <a:solidFill>
                  <a:schemeClr val="bg1">
                    <a:lumMod val="50000"/>
                  </a:schemeClr>
                </a:solidFill>
                <a:latin typeface="Consolas" charset="0"/>
                <a:ea typeface="Consolas" charset="0"/>
                <a:cs typeface="Consolas" charset="0"/>
              </a:rPr>
              <a:t>//this code will always be processed</a:t>
            </a:r>
          </a:p>
          <a:p>
            <a:pPr marL="19050" indent="0">
              <a:buNone/>
            </a:pPr>
            <a:r>
              <a:rPr lang="en-US" dirty="0">
                <a:solidFill>
                  <a:schemeClr val="bg1">
                    <a:lumMod val="50000"/>
                  </a:schemeClr>
                </a:solidFill>
                <a:latin typeface="Consolas" charset="0"/>
                <a:ea typeface="Consolas" charset="0"/>
                <a:cs typeface="Consolas" charset="0"/>
              </a:rPr>
              <a:t>  //clean up code here </a:t>
            </a:r>
          </a:p>
          <a:p>
            <a:pPr marL="19050" indent="0">
              <a:buNone/>
            </a:pPr>
            <a:r>
              <a:rPr lang="en-US" dirty="0">
                <a:latin typeface="Consolas" charset="0"/>
                <a:ea typeface="Consolas" charset="0"/>
                <a:cs typeface="Consolas" charset="0"/>
              </a:rPr>
              <a:t>} </a:t>
            </a:r>
          </a:p>
          <a:p>
            <a:endParaRPr lang="en-US" dirty="0"/>
          </a:p>
        </p:txBody>
      </p:sp>
    </p:spTree>
    <p:extLst>
      <p:ext uri="{BB962C8B-B14F-4D97-AF65-F5344CB8AC3E}">
        <p14:creationId xmlns:p14="http://schemas.microsoft.com/office/powerpoint/2010/main" val="188575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66ABF0-7060-E84C-BC83-4B85D708BAE4}"/>
              </a:ext>
            </a:extLst>
          </p:cNvPr>
          <p:cNvSpPr/>
          <p:nvPr/>
        </p:nvSpPr>
        <p:spPr>
          <a:xfrm>
            <a:off x="449705" y="509665"/>
            <a:ext cx="11437495" cy="5771214"/>
          </a:xfrm>
          <a:prstGeom prst="rect">
            <a:avLst/>
          </a:prstGeom>
        </p:spPr>
        <p:txBody>
          <a:bodyPr wrap="square" lIns="90000">
            <a:normAutofit/>
          </a:bodyPr>
          <a:lstStyle/>
          <a:p>
            <a:pPr lvl="0">
              <a:defRPr/>
            </a:pPr>
            <a:endParaRPr lang="en-CA" sz="2400" kern="0" dirty="0">
              <a:solidFill>
                <a:srgbClr val="0033CC"/>
              </a:solidFill>
              <a:latin typeface="Consolas" pitchFamily="49" charset="0"/>
              <a:cs typeface="Consolas" pitchFamily="49" charset="0"/>
            </a:endParaRPr>
          </a:p>
          <a:p>
            <a:pPr lvl="0">
              <a:defRPr/>
            </a:pPr>
            <a:r>
              <a:rPr lang="en-CA" sz="2400" kern="0" dirty="0">
                <a:solidFill>
                  <a:srgbClr val="719DCF"/>
                </a:solidFill>
                <a:latin typeface="Consolas" pitchFamily="49" charset="0"/>
                <a:cs typeface="Consolas" pitchFamily="49" charset="0"/>
              </a:rPr>
              <a:t>public static void </a:t>
            </a:r>
            <a:r>
              <a:rPr lang="en-CA" sz="2400" kern="0" dirty="0">
                <a:solidFill>
                  <a:srgbClr val="FFC001"/>
                </a:solidFill>
                <a:latin typeface="Consolas" pitchFamily="49" charset="0"/>
                <a:cs typeface="Consolas" pitchFamily="49" charset="0"/>
              </a:rPr>
              <a:t>Main</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try</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"Trying in Main() method"</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err="1">
                <a:solidFill>
                  <a:srgbClr val="FFC001"/>
                </a:solidFill>
                <a:latin typeface="Consolas" pitchFamily="49" charset="0"/>
                <a:cs typeface="Consolas" pitchFamily="49" charset="0"/>
              </a:rPr>
              <a:t>MethodA</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catch</a:t>
            </a:r>
            <a:r>
              <a:rPr lang="en-CA" sz="2400" kern="0" dirty="0">
                <a:latin typeface="Consolas" pitchFamily="49" charset="0"/>
                <a:cs typeface="Consolas" pitchFamily="49" charset="0"/>
              </a:rPr>
              <a:t>(</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 e)</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"Caught in Main() method </a:t>
            </a:r>
            <a:r>
              <a:rPr lang="en-CA" sz="2400" kern="0" dirty="0">
                <a:latin typeface="Consolas" pitchFamily="49" charset="0"/>
                <a:cs typeface="Consolas" pitchFamily="49" charset="0"/>
              </a:rPr>
              <a:t>{</a:t>
            </a:r>
            <a:r>
              <a:rPr lang="en-CA" sz="2400" kern="0" dirty="0" err="1">
                <a:latin typeface="Consolas" pitchFamily="49" charset="0"/>
                <a:cs typeface="Consolas" pitchFamily="49" charset="0"/>
              </a:rPr>
              <a:t>e.</a:t>
            </a:r>
            <a:r>
              <a:rPr lang="en-CA" sz="2400" kern="0" dirty="0" err="1">
                <a:solidFill>
                  <a:srgbClr val="FFC001"/>
                </a:solidFill>
                <a:latin typeface="Consolas" pitchFamily="49" charset="0"/>
                <a:cs typeface="Consolas" pitchFamily="49" charset="0"/>
              </a:rPr>
              <a:t>Message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"Main() method is done"</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endParaRPr lang="en-CA" sz="20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91666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66ABF0-7060-E84C-BC83-4B85D708BAE4}"/>
              </a:ext>
            </a:extLst>
          </p:cNvPr>
          <p:cNvSpPr/>
          <p:nvPr/>
        </p:nvSpPr>
        <p:spPr>
          <a:xfrm>
            <a:off x="449706" y="884419"/>
            <a:ext cx="11437495" cy="5396459"/>
          </a:xfrm>
          <a:prstGeom prst="rect">
            <a:avLst/>
          </a:prstGeom>
        </p:spPr>
        <p:txBody>
          <a:bodyPr wrap="square" lIns="90000">
            <a:normAutofit/>
          </a:bodyPr>
          <a:lstStyle/>
          <a:p>
            <a:pPr lvl="0">
              <a:defRPr/>
            </a:pPr>
            <a:r>
              <a:rPr lang="en-CA" sz="2400" kern="0" dirty="0">
                <a:solidFill>
                  <a:srgbClr val="719DCF"/>
                </a:solidFill>
                <a:latin typeface="Consolas" pitchFamily="49" charset="0"/>
                <a:cs typeface="Consolas" pitchFamily="49" charset="0"/>
              </a:rPr>
              <a:t>public static void </a:t>
            </a:r>
            <a:r>
              <a:rPr lang="en-CA" sz="2400" kern="0" dirty="0" err="1">
                <a:solidFill>
                  <a:srgbClr val="FFC001"/>
                </a:solidFill>
                <a:latin typeface="Consolas" pitchFamily="49" charset="0"/>
                <a:cs typeface="Consolas" pitchFamily="49" charset="0"/>
              </a:rPr>
              <a:t>MethodA</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try</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"Trying in method A"</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err="1">
                <a:solidFill>
                  <a:srgbClr val="FFC001"/>
                </a:solidFill>
                <a:latin typeface="Consolas" pitchFamily="49" charset="0"/>
                <a:cs typeface="Consolas" pitchFamily="49" charset="0"/>
              </a:rPr>
              <a:t>MethodB</a:t>
            </a:r>
            <a:r>
              <a:rPr lang="en-CA" sz="2400" kern="0" dirty="0">
                <a:latin typeface="Consolas" pitchFamily="49" charset="0"/>
                <a:cs typeface="Consolas" pitchFamily="49" charset="0"/>
              </a:rPr>
              <a:t>();     </a:t>
            </a:r>
            <a:r>
              <a:rPr lang="en-CA" sz="2400" kern="0" dirty="0">
                <a:solidFill>
                  <a:srgbClr val="BFBFBF"/>
                </a:solidFill>
                <a:latin typeface="Consolas" pitchFamily="49" charset="0"/>
                <a:cs typeface="Consolas" pitchFamily="49" charset="0"/>
              </a:rPr>
              <a:t>//this can result in an exception being thrown</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catch</a:t>
            </a:r>
            <a:r>
              <a:rPr lang="en-CA" sz="2400" kern="0" dirty="0">
                <a:latin typeface="Consolas" pitchFamily="49" charset="0"/>
                <a:cs typeface="Consolas" pitchFamily="49" charset="0"/>
              </a:rPr>
              <a:t>(</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 e)</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"Caught in method A </a:t>
            </a:r>
            <a:r>
              <a:rPr lang="en-CA" sz="2400" kern="0" dirty="0">
                <a:latin typeface="Consolas" pitchFamily="49" charset="0"/>
                <a:cs typeface="Consolas" pitchFamily="49" charset="0"/>
              </a:rPr>
              <a:t>{</a:t>
            </a:r>
            <a:r>
              <a:rPr lang="en-CA" sz="2400" kern="0" dirty="0" err="1">
                <a:latin typeface="Consolas" pitchFamily="49" charset="0"/>
                <a:cs typeface="Consolas" pitchFamily="49" charset="0"/>
              </a:rPr>
              <a:t>e.</a:t>
            </a:r>
            <a:r>
              <a:rPr lang="en-CA" sz="2400" kern="0" dirty="0" err="1">
                <a:solidFill>
                  <a:srgbClr val="FFC001"/>
                </a:solidFill>
                <a:latin typeface="Consolas" pitchFamily="49" charset="0"/>
                <a:cs typeface="Consolas" pitchFamily="49" charset="0"/>
              </a:rPr>
              <a:t>Message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throw new </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"This came from method B"</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"Method A is done"</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p:txBody>
      </p:sp>
    </p:spTree>
    <p:extLst>
      <p:ext uri="{BB962C8B-B14F-4D97-AF65-F5344CB8AC3E}">
        <p14:creationId xmlns:p14="http://schemas.microsoft.com/office/powerpoint/2010/main" val="346437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66ABF0-7060-E84C-BC83-4B85D708BAE4}"/>
              </a:ext>
            </a:extLst>
          </p:cNvPr>
          <p:cNvSpPr/>
          <p:nvPr/>
        </p:nvSpPr>
        <p:spPr>
          <a:xfrm>
            <a:off x="449706" y="884419"/>
            <a:ext cx="11437495" cy="5396459"/>
          </a:xfrm>
          <a:prstGeom prst="rect">
            <a:avLst/>
          </a:prstGeom>
        </p:spPr>
        <p:txBody>
          <a:bodyPr wrap="square" lIns="90000">
            <a:normAutofit/>
          </a:bodyPr>
          <a:lstStyle/>
          <a:p>
            <a:pPr lvl="0">
              <a:defRPr/>
            </a:pPr>
            <a:r>
              <a:rPr lang="en-CA" sz="2400" kern="0" dirty="0">
                <a:solidFill>
                  <a:srgbClr val="719DCF"/>
                </a:solidFill>
                <a:latin typeface="Consolas" pitchFamily="49" charset="0"/>
                <a:cs typeface="Consolas" pitchFamily="49" charset="0"/>
              </a:rPr>
              <a:t>public static void </a:t>
            </a:r>
            <a:r>
              <a:rPr lang="en-CA" sz="2400" kern="0" dirty="0" err="1">
                <a:solidFill>
                  <a:srgbClr val="FFC001"/>
                </a:solidFill>
                <a:latin typeface="Consolas" pitchFamily="49" charset="0"/>
                <a:cs typeface="Consolas" pitchFamily="49" charset="0"/>
              </a:rPr>
              <a:t>MethodB</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try</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"Trying in method B"</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err="1">
                <a:solidFill>
                  <a:srgbClr val="FFC001"/>
                </a:solidFill>
                <a:latin typeface="Consolas" pitchFamily="49" charset="0"/>
                <a:cs typeface="Consolas" pitchFamily="49" charset="0"/>
              </a:rPr>
              <a:t>MethodC</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catch</a:t>
            </a:r>
            <a:r>
              <a:rPr lang="en-CA" sz="2400" kern="0" dirty="0">
                <a:latin typeface="Consolas" pitchFamily="49" charset="0"/>
                <a:cs typeface="Consolas" pitchFamily="49" charset="0"/>
              </a:rPr>
              <a:t>(</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 e)</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"Caught in method B </a:t>
            </a:r>
            <a:r>
              <a:rPr lang="en-CA" sz="2400" kern="0" dirty="0">
                <a:latin typeface="Consolas" pitchFamily="49" charset="0"/>
                <a:cs typeface="Consolas" pitchFamily="49" charset="0"/>
              </a:rPr>
              <a:t>{</a:t>
            </a:r>
            <a:r>
              <a:rPr lang="en-CA" sz="2400" kern="0" dirty="0" err="1">
                <a:latin typeface="Consolas" pitchFamily="49" charset="0"/>
                <a:cs typeface="Consolas" pitchFamily="49" charset="0"/>
              </a:rPr>
              <a:t>e.</a:t>
            </a:r>
            <a:r>
              <a:rPr lang="en-CA" sz="2400" kern="0" dirty="0" err="1">
                <a:solidFill>
                  <a:srgbClr val="FFC001"/>
                </a:solidFill>
                <a:latin typeface="Consolas" pitchFamily="49" charset="0"/>
                <a:cs typeface="Consolas" pitchFamily="49" charset="0"/>
              </a:rPr>
              <a:t>Message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throw new </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"This came from method C"</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"Method B is done"</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p>
          <a:p>
            <a:pPr lvl="0">
              <a:defRPr/>
            </a:pPr>
            <a:endParaRPr lang="en-CA" sz="24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50123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66ABF0-7060-E84C-BC83-4B85D708BAE4}"/>
              </a:ext>
            </a:extLst>
          </p:cNvPr>
          <p:cNvSpPr/>
          <p:nvPr/>
        </p:nvSpPr>
        <p:spPr>
          <a:xfrm>
            <a:off x="449706" y="884419"/>
            <a:ext cx="11437495" cy="5396459"/>
          </a:xfrm>
          <a:prstGeom prst="rect">
            <a:avLst/>
          </a:prstGeom>
        </p:spPr>
        <p:txBody>
          <a:bodyPr wrap="square" lIns="90000">
            <a:normAutofit/>
          </a:bodyPr>
          <a:lstStyle/>
          <a:p>
            <a:pPr lvl="0">
              <a:defRPr/>
            </a:pPr>
            <a:r>
              <a:rPr lang="en-CA" sz="2400" kern="0" dirty="0">
                <a:latin typeface="Consolas" pitchFamily="49" charset="0"/>
                <a:cs typeface="Consolas" pitchFamily="49" charset="0"/>
              </a:rPr>
              <a:t> </a:t>
            </a:r>
          </a:p>
          <a:p>
            <a:pPr lvl="0">
              <a:defRPr/>
            </a:pPr>
            <a:r>
              <a:rPr lang="en-CA" sz="2400" kern="0" dirty="0">
                <a:latin typeface="Consolas" pitchFamily="49" charset="0"/>
                <a:cs typeface="Consolas" pitchFamily="49" charset="0"/>
              </a:rPr>
              <a:t>  </a:t>
            </a:r>
          </a:p>
          <a:p>
            <a:pPr lvl="0">
              <a:defRPr/>
            </a:pPr>
            <a:r>
              <a:rPr lang="en-CA" sz="2400" kern="0" dirty="0">
                <a:solidFill>
                  <a:srgbClr val="719DCF"/>
                </a:solidFill>
                <a:latin typeface="Consolas" pitchFamily="49" charset="0"/>
                <a:cs typeface="Consolas" pitchFamily="49" charset="0"/>
              </a:rPr>
              <a:t>public static void </a:t>
            </a:r>
            <a:r>
              <a:rPr lang="en-CA" sz="2400" kern="0" dirty="0" err="1">
                <a:solidFill>
                  <a:srgbClr val="FFC001"/>
                </a:solidFill>
                <a:latin typeface="Consolas" pitchFamily="49" charset="0"/>
                <a:cs typeface="Consolas" pitchFamily="49" charset="0"/>
              </a:rPr>
              <a:t>MethodC</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a:p>
            <a:pPr lvl="0"/>
            <a:r>
              <a:rPr lang="en-CA" sz="2400" kern="0" dirty="0">
                <a:latin typeface="Consolas" pitchFamily="49" charset="0"/>
                <a:cs typeface="Consolas" pitchFamily="49" charset="0"/>
              </a:rPr>
              <a:t>  </a:t>
            </a:r>
            <a:r>
              <a:rPr lang="en-CA" sz="2400" kern="0" dirty="0" err="1">
                <a:solidFill>
                  <a:srgbClr val="00CE9E"/>
                </a:solidFill>
                <a:latin typeface="Consolas" pitchFamily="49" charset="0"/>
                <a:cs typeface="Consolas" pitchFamily="49" charset="0"/>
              </a:rPr>
              <a:t>Console</a:t>
            </a:r>
            <a:r>
              <a:rPr lang="en-CA" sz="2400" kern="0" dirty="0" err="1">
                <a:latin typeface="Consolas" pitchFamily="49" charset="0"/>
                <a:cs typeface="Consolas" pitchFamily="49" charset="0"/>
              </a:rPr>
              <a:t>.</a:t>
            </a:r>
            <a:r>
              <a:rPr lang="en-CA" sz="2400" kern="0" dirty="0" err="1">
                <a:solidFill>
                  <a:srgbClr val="FFC001"/>
                </a:solidFill>
                <a:latin typeface="Consolas" pitchFamily="49" charset="0"/>
                <a:cs typeface="Consolas" pitchFamily="49" charset="0"/>
              </a:rPr>
              <a:t>WriteLine</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"In method C"</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  </a:t>
            </a:r>
            <a:r>
              <a:rPr lang="en-CA" sz="2400" kern="0" dirty="0">
                <a:solidFill>
                  <a:srgbClr val="719DCF"/>
                </a:solidFill>
                <a:latin typeface="Consolas" pitchFamily="49" charset="0"/>
                <a:cs typeface="Consolas" pitchFamily="49" charset="0"/>
              </a:rPr>
              <a:t>throw new </a:t>
            </a:r>
            <a:r>
              <a:rPr lang="en-CA" sz="2400" kern="0" dirty="0">
                <a:solidFill>
                  <a:srgbClr val="00CE9E"/>
                </a:solidFill>
                <a:latin typeface="Consolas" pitchFamily="49" charset="0"/>
                <a:cs typeface="Consolas" pitchFamily="49" charset="0"/>
              </a:rPr>
              <a:t>Exception</a:t>
            </a:r>
            <a:r>
              <a:rPr lang="en-CA" sz="2400" kern="0" dirty="0">
                <a:latin typeface="Consolas" pitchFamily="49" charset="0"/>
                <a:cs typeface="Consolas" pitchFamily="49" charset="0"/>
              </a:rPr>
              <a:t>(</a:t>
            </a:r>
            <a:r>
              <a:rPr lang="en-CA" sz="2400" kern="0" dirty="0">
                <a:solidFill>
                  <a:srgbClr val="E97E48"/>
                </a:solidFill>
                <a:latin typeface="Consolas" pitchFamily="49" charset="0"/>
                <a:cs typeface="Consolas" pitchFamily="49" charset="0"/>
              </a:rPr>
              <a:t>"This came from method C"</a:t>
            </a:r>
            <a:r>
              <a:rPr lang="en-CA" sz="2400" kern="0" dirty="0">
                <a:latin typeface="Consolas" pitchFamily="49" charset="0"/>
                <a:cs typeface="Consolas" pitchFamily="49" charset="0"/>
              </a:rPr>
              <a:t>);</a:t>
            </a:r>
          </a:p>
          <a:p>
            <a:pPr lvl="0">
              <a:defRPr/>
            </a:pPr>
            <a:r>
              <a:rPr lang="en-CA" sz="2400" kern="0" dirty="0">
                <a:latin typeface="Consolas" pitchFamily="49" charset="0"/>
                <a:cs typeface="Consolas" pitchFamily="49" charset="0"/>
              </a:rPr>
              <a:t>}</a:t>
            </a:r>
          </a:p>
          <a:p>
            <a:pPr lvl="0">
              <a:defRPr/>
            </a:pPr>
            <a:endParaRPr lang="en-CA" sz="2400" kern="0" dirty="0">
              <a:latin typeface="Consolas" pitchFamily="49" charset="0"/>
              <a:cs typeface="Consolas" pitchFamily="49" charset="0"/>
            </a:endParaRPr>
          </a:p>
        </p:txBody>
      </p:sp>
    </p:spTree>
    <p:extLst>
      <p:ext uri="{BB962C8B-B14F-4D97-AF65-F5344CB8AC3E}">
        <p14:creationId xmlns:p14="http://schemas.microsoft.com/office/powerpoint/2010/main" val="367940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84494687"/>
              </p:ext>
            </p:extLst>
          </p:nvPr>
        </p:nvGraphicFramePr>
        <p:xfrm>
          <a:off x="228600" y="94128"/>
          <a:ext cx="11819965" cy="6763537"/>
        </p:xfrm>
        <a:graphic>
          <a:graphicData uri="http://schemas.openxmlformats.org/drawingml/2006/table">
            <a:tbl>
              <a:tblPr/>
              <a:tblGrid>
                <a:gridCol w="3456056">
                  <a:extLst>
                    <a:ext uri="{9D8B030D-6E8A-4147-A177-3AD203B41FA5}">
                      <a16:colId xmlns:a16="http://schemas.microsoft.com/office/drawing/2014/main" val="20000"/>
                    </a:ext>
                  </a:extLst>
                </a:gridCol>
                <a:gridCol w="8363909">
                  <a:extLst>
                    <a:ext uri="{9D8B030D-6E8A-4147-A177-3AD203B41FA5}">
                      <a16:colId xmlns:a16="http://schemas.microsoft.com/office/drawing/2014/main" val="20001"/>
                    </a:ext>
                  </a:extLst>
                </a:gridCol>
              </a:tblGrid>
              <a:tr h="363868">
                <a:tc>
                  <a:txBody>
                    <a:bodyPr/>
                    <a:lstStyle/>
                    <a:p>
                      <a:pPr algn="l"/>
                      <a:r>
                        <a:rPr lang="en-US" sz="1600" b="1" dirty="0"/>
                        <a:t>Exception Class</a:t>
                      </a:r>
                      <a:endParaRPr lang="en-US" sz="1600" dirty="0"/>
                    </a:p>
                  </a:txBody>
                  <a:tcPr marL="0" marR="0" marT="0" marB="0">
                    <a:lnL>
                      <a:noFill/>
                    </a:lnL>
                    <a:lnR>
                      <a:noFill/>
                    </a:lnR>
                    <a:lnT>
                      <a:noFill/>
                    </a:lnT>
                    <a:lnB>
                      <a:noFill/>
                    </a:lnB>
                  </a:tcPr>
                </a:tc>
                <a:tc>
                  <a:txBody>
                    <a:bodyPr/>
                    <a:lstStyle/>
                    <a:p>
                      <a:pPr algn="l"/>
                      <a:r>
                        <a:rPr lang="en-US" sz="1600" b="1"/>
                        <a:t>Cause of Exception</a:t>
                      </a:r>
                      <a:endParaRPr lang="en-US" sz="1600"/>
                    </a:p>
                  </a:txBody>
                  <a:tcPr marL="0" marR="0" marT="0" marB="0">
                    <a:lnL>
                      <a:noFill/>
                    </a:lnL>
                    <a:lnR>
                      <a:noFill/>
                    </a:lnR>
                    <a:lnT>
                      <a:noFill/>
                    </a:lnT>
                    <a:lnB>
                      <a:noFill/>
                    </a:lnB>
                  </a:tcPr>
                </a:tc>
                <a:extLst>
                  <a:ext uri="{0D108BD9-81ED-4DB2-BD59-A6C34878D82A}">
                    <a16:rowId xmlns:a16="http://schemas.microsoft.com/office/drawing/2014/main" val="10000"/>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SystemException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 failed run time check; used as a base class for other exceptions .</a:t>
                      </a:r>
                    </a:p>
                  </a:txBody>
                  <a:tcPr marL="0" marR="0" marT="0" marB="0">
                    <a:lnL>
                      <a:noFill/>
                    </a:lnL>
                    <a:lnR>
                      <a:noFill/>
                    </a:lnR>
                    <a:lnT>
                      <a:noFill/>
                    </a:lnT>
                    <a:lnB>
                      <a:noFill/>
                    </a:lnB>
                  </a:tcPr>
                </a:tc>
                <a:extLst>
                  <a:ext uri="{0D108BD9-81ED-4DB2-BD59-A6C34878D82A}">
                    <a16:rowId xmlns:a16="http://schemas.microsoft.com/office/drawing/2014/main" val="10001"/>
                  </a:ext>
                </a:extLst>
              </a:tr>
              <a:tr h="447673">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AccessException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Failure to access a type member , such as a method or field.</a:t>
                      </a:r>
                    </a:p>
                  </a:txBody>
                  <a:tcPr marL="0" marR="0" marT="0" marB="0">
                    <a:lnL>
                      <a:noFill/>
                    </a:lnL>
                    <a:lnR>
                      <a:noFill/>
                    </a:lnR>
                    <a:lnT>
                      <a:noFill/>
                    </a:lnT>
                    <a:lnB>
                      <a:noFill/>
                    </a:lnB>
                  </a:tcPr>
                </a:tc>
                <a:extLst>
                  <a:ext uri="{0D108BD9-81ED-4DB2-BD59-A6C34878D82A}">
                    <a16:rowId xmlns:a16="http://schemas.microsoft.com/office/drawing/2014/main" val="10002"/>
                  </a:ext>
                </a:extLst>
              </a:tr>
              <a:tr h="313531">
                <a:tc>
                  <a:txBody>
                    <a:bodyPr/>
                    <a:lstStyle/>
                    <a:p>
                      <a:pPr marL="0" algn="l" defTabSz="914400" rtl="0" eaLnBrk="1" latinLnBrk="0" hangingPunct="1"/>
                      <a:r>
                        <a:rPr lang="en-US" sz="1600" kern="1200">
                          <a:solidFill>
                            <a:schemeClr val="tx1"/>
                          </a:solidFill>
                          <a:latin typeface="Consolas" panose="020B0609020204030204" pitchFamily="49" charset="0"/>
                          <a:ea typeface="+mn-ea"/>
                          <a:cs typeface="Consolas" panose="020B0609020204030204" pitchFamily="49" charset="0"/>
                        </a:rPr>
                        <a:t>ArgumentException</a:t>
                      </a: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An argument to a method was invalid.</a:t>
                      </a:r>
                    </a:p>
                  </a:txBody>
                  <a:tcPr marL="0" marR="0" marT="0" marB="0">
                    <a:lnL>
                      <a:noFill/>
                    </a:lnL>
                    <a:lnR>
                      <a:noFill/>
                    </a:lnR>
                    <a:lnT>
                      <a:noFill/>
                    </a:lnT>
                    <a:lnB>
                      <a:noFill/>
                    </a:lnB>
                  </a:tcPr>
                </a:tc>
                <a:extLst>
                  <a:ext uri="{0D108BD9-81ED-4DB2-BD59-A6C34878D82A}">
                    <a16:rowId xmlns:a16="http://schemas.microsoft.com/office/drawing/2014/main" val="10003"/>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ArgumentNullException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 null argument was passed to a method that does not accept it.</a:t>
                      </a:r>
                    </a:p>
                  </a:txBody>
                  <a:tcPr marL="0" marR="0" marT="0" marB="0">
                    <a:lnL>
                      <a:noFill/>
                    </a:lnL>
                    <a:lnR>
                      <a:noFill/>
                    </a:lnR>
                    <a:lnT>
                      <a:noFill/>
                    </a:lnT>
                    <a:lnB>
                      <a:noFill/>
                    </a:lnB>
                  </a:tcPr>
                </a:tc>
                <a:extLst>
                  <a:ext uri="{0D108BD9-81ED-4DB2-BD59-A6C34878D82A}">
                    <a16:rowId xmlns:a16="http://schemas.microsoft.com/office/drawing/2014/main" val="10004"/>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ArgumentOutOfRangeException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Argument value is out of range.</a:t>
                      </a:r>
                    </a:p>
                  </a:txBody>
                  <a:tcPr marL="0" marR="0" marT="0" marB="0">
                    <a:lnL>
                      <a:noFill/>
                    </a:lnL>
                    <a:lnR>
                      <a:noFill/>
                    </a:lnR>
                    <a:lnT>
                      <a:noFill/>
                    </a:lnT>
                    <a:lnB>
                      <a:noFill/>
                    </a:lnB>
                  </a:tcPr>
                </a:tc>
                <a:extLst>
                  <a:ext uri="{0D108BD9-81ED-4DB2-BD59-A6C34878D82A}">
                    <a16:rowId xmlns:a16="http://schemas.microsoft.com/office/drawing/2014/main" val="10005"/>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ArithmeticException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Arithmetic over or underflow has occurred.</a:t>
                      </a:r>
                    </a:p>
                  </a:txBody>
                  <a:tcPr marL="0" marR="0" marT="0" marB="0">
                    <a:lnL>
                      <a:noFill/>
                    </a:lnL>
                    <a:lnR>
                      <a:noFill/>
                    </a:lnR>
                    <a:lnT>
                      <a:noFill/>
                    </a:lnT>
                    <a:lnB>
                      <a:noFill/>
                    </a:lnB>
                  </a:tcPr>
                </a:tc>
                <a:extLst>
                  <a:ext uri="{0D108BD9-81ED-4DB2-BD59-A6C34878D82A}">
                    <a16:rowId xmlns:a16="http://schemas.microsoft.com/office/drawing/2014/main" val="10006"/>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ArrayTypeMismatchException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Attempt to store the wrong type of object in an array.</a:t>
                      </a:r>
                    </a:p>
                  </a:txBody>
                  <a:tcPr marL="0" marR="0" marT="0" marB="0">
                    <a:lnL>
                      <a:noFill/>
                    </a:lnL>
                    <a:lnR>
                      <a:noFill/>
                    </a:lnR>
                    <a:lnT>
                      <a:noFill/>
                    </a:lnT>
                    <a:lnB>
                      <a:noFill/>
                    </a:lnB>
                  </a:tcPr>
                </a:tc>
                <a:extLst>
                  <a:ext uri="{0D108BD9-81ED-4DB2-BD59-A6C34878D82A}">
                    <a16:rowId xmlns:a16="http://schemas.microsoft.com/office/drawing/2014/main" val="10007"/>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BadImageFormatException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Image is in wrong format</a:t>
                      </a:r>
                    </a:p>
                  </a:txBody>
                  <a:tcPr marL="0" marR="0" marT="0" marB="0">
                    <a:lnL>
                      <a:noFill/>
                    </a:lnL>
                    <a:lnR>
                      <a:noFill/>
                    </a:lnR>
                    <a:lnT>
                      <a:noFill/>
                    </a:lnT>
                    <a:lnB>
                      <a:noFill/>
                    </a:lnB>
                  </a:tcPr>
                </a:tc>
                <a:extLst>
                  <a:ext uri="{0D108BD9-81ED-4DB2-BD59-A6C34878D82A}">
                    <a16:rowId xmlns:a16="http://schemas.microsoft.com/office/drawing/2014/main" val="10008"/>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CoreException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Base class for exceptions thrown by the runtime.</a:t>
                      </a:r>
                    </a:p>
                  </a:txBody>
                  <a:tcPr marL="0" marR="0" marT="0" marB="0">
                    <a:lnL>
                      <a:noFill/>
                    </a:lnL>
                    <a:lnR>
                      <a:noFill/>
                    </a:lnR>
                    <a:lnT>
                      <a:noFill/>
                    </a:lnT>
                    <a:lnB>
                      <a:noFill/>
                    </a:lnB>
                  </a:tcPr>
                </a:tc>
                <a:extLst>
                  <a:ext uri="{0D108BD9-81ED-4DB2-BD59-A6C34878D82A}">
                    <a16:rowId xmlns:a16="http://schemas.microsoft.com/office/drawing/2014/main" val="10009"/>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DivideByZeroException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An attempt was made to divide by Zero.</a:t>
                      </a:r>
                    </a:p>
                  </a:txBody>
                  <a:tcPr marL="0" marR="0" marT="0" marB="0">
                    <a:lnL>
                      <a:noFill/>
                    </a:lnL>
                    <a:lnR>
                      <a:noFill/>
                    </a:lnR>
                    <a:lnT>
                      <a:noFill/>
                    </a:lnT>
                    <a:lnB>
                      <a:noFill/>
                    </a:lnB>
                  </a:tcPr>
                </a:tc>
                <a:extLst>
                  <a:ext uri="{0D108BD9-81ED-4DB2-BD59-A6C34878D82A}">
                    <a16:rowId xmlns:a16="http://schemas.microsoft.com/office/drawing/2014/main" val="10010"/>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FormatException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The format of an argument is wrong.</a:t>
                      </a:r>
                    </a:p>
                  </a:txBody>
                  <a:tcPr marL="0" marR="0" marT="0" marB="0">
                    <a:lnL>
                      <a:noFill/>
                    </a:lnL>
                    <a:lnR>
                      <a:noFill/>
                    </a:lnR>
                    <a:lnT>
                      <a:noFill/>
                    </a:lnT>
                    <a:lnB>
                      <a:noFill/>
                    </a:lnB>
                  </a:tcPr>
                </a:tc>
                <a:extLst>
                  <a:ext uri="{0D108BD9-81ED-4DB2-BD59-A6C34878D82A}">
                    <a16:rowId xmlns:a16="http://schemas.microsoft.com/office/drawing/2014/main" val="10011"/>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IndexOutofRangeException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An Array index is out of range</a:t>
                      </a:r>
                    </a:p>
                  </a:txBody>
                  <a:tcPr marL="0" marR="0" marT="0" marB="0">
                    <a:lnL>
                      <a:noFill/>
                    </a:lnL>
                    <a:lnR>
                      <a:noFill/>
                    </a:lnR>
                    <a:lnT>
                      <a:noFill/>
                    </a:lnT>
                    <a:lnB>
                      <a:noFill/>
                    </a:lnB>
                  </a:tcPr>
                </a:tc>
                <a:extLst>
                  <a:ext uri="{0D108BD9-81ED-4DB2-BD59-A6C34878D82A}">
                    <a16:rowId xmlns:a16="http://schemas.microsoft.com/office/drawing/2014/main" val="10012"/>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InvalidCastException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An attempt was made to cast to an invalid class.</a:t>
                      </a:r>
                    </a:p>
                  </a:txBody>
                  <a:tcPr marL="0" marR="0" marT="0" marB="0">
                    <a:lnL>
                      <a:noFill/>
                    </a:lnL>
                    <a:lnR>
                      <a:noFill/>
                    </a:lnR>
                    <a:lnT>
                      <a:noFill/>
                    </a:lnT>
                    <a:lnB>
                      <a:noFill/>
                    </a:lnB>
                  </a:tcPr>
                </a:tc>
                <a:extLst>
                  <a:ext uri="{0D108BD9-81ED-4DB2-BD59-A6C34878D82A}">
                    <a16:rowId xmlns:a16="http://schemas.microsoft.com/office/drawing/2014/main" val="10013"/>
                  </a:ext>
                </a:extLst>
              </a:tr>
              <a:tr h="308438">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InvalidOperationException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 method was called at an invalid time</a:t>
                      </a:r>
                    </a:p>
                  </a:txBody>
                  <a:tcPr marL="0" marR="0" marT="0" marB="0">
                    <a:lnL>
                      <a:noFill/>
                    </a:lnL>
                    <a:lnR>
                      <a:noFill/>
                    </a:lnR>
                    <a:lnT>
                      <a:noFill/>
                    </a:lnT>
                    <a:lnB>
                      <a:noFill/>
                    </a:lnB>
                  </a:tcPr>
                </a:tc>
                <a:extLst>
                  <a:ext uri="{0D108BD9-81ED-4DB2-BD59-A6C34878D82A}">
                    <a16:rowId xmlns:a16="http://schemas.microsoft.com/office/drawing/2014/main" val="10014"/>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MissingmemberException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An invalid version of a DLL was accessed</a:t>
                      </a:r>
                    </a:p>
                  </a:txBody>
                  <a:tcPr marL="0" marR="0" marT="0" marB="0">
                    <a:lnL>
                      <a:noFill/>
                    </a:lnL>
                    <a:lnR>
                      <a:noFill/>
                    </a:lnR>
                    <a:lnT>
                      <a:noFill/>
                    </a:lnT>
                    <a:lnB>
                      <a:noFill/>
                    </a:lnB>
                  </a:tcPr>
                </a:tc>
                <a:extLst>
                  <a:ext uri="{0D108BD9-81ED-4DB2-BD59-A6C34878D82A}">
                    <a16:rowId xmlns:a16="http://schemas.microsoft.com/office/drawing/2014/main" val="10015"/>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NotFiniteException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 number is not valid</a:t>
                      </a:r>
                    </a:p>
                  </a:txBody>
                  <a:tcPr marL="0" marR="0" marT="0" marB="0">
                    <a:lnL>
                      <a:noFill/>
                    </a:lnL>
                    <a:lnR>
                      <a:noFill/>
                    </a:lnR>
                    <a:lnT>
                      <a:noFill/>
                    </a:lnT>
                    <a:lnB>
                      <a:noFill/>
                    </a:lnB>
                  </a:tcPr>
                </a:tc>
                <a:extLst>
                  <a:ext uri="{0D108BD9-81ED-4DB2-BD59-A6C34878D82A}">
                    <a16:rowId xmlns:a16="http://schemas.microsoft.com/office/drawing/2014/main" val="10016"/>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NotSupportedException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Indicates that a method is not implemented by a class</a:t>
                      </a:r>
                    </a:p>
                  </a:txBody>
                  <a:tcPr marL="0" marR="0" marT="0" marB="0">
                    <a:lnL>
                      <a:noFill/>
                    </a:lnL>
                    <a:lnR>
                      <a:noFill/>
                    </a:lnR>
                    <a:lnT>
                      <a:noFill/>
                    </a:lnT>
                    <a:lnB>
                      <a:noFill/>
                    </a:lnB>
                  </a:tcPr>
                </a:tc>
                <a:extLst>
                  <a:ext uri="{0D108BD9-81ED-4DB2-BD59-A6C34878D82A}">
                    <a16:rowId xmlns:a16="http://schemas.microsoft.com/office/drawing/2014/main" val="10017"/>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NullReferenceException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Attempt to use an unassigned reference</a:t>
                      </a:r>
                    </a:p>
                  </a:txBody>
                  <a:tcPr marL="0" marR="0" marT="0" marB="0">
                    <a:lnL>
                      <a:noFill/>
                    </a:lnL>
                    <a:lnR>
                      <a:noFill/>
                    </a:lnR>
                    <a:lnT>
                      <a:noFill/>
                    </a:lnT>
                    <a:lnB>
                      <a:noFill/>
                    </a:lnB>
                  </a:tcPr>
                </a:tc>
                <a:extLst>
                  <a:ext uri="{0D108BD9-81ED-4DB2-BD59-A6C34878D82A}">
                    <a16:rowId xmlns:a16="http://schemas.microsoft.com/office/drawing/2014/main" val="10018"/>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OutofmemoryException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Not enough memory to continue execution</a:t>
                      </a:r>
                    </a:p>
                  </a:txBody>
                  <a:tcPr marL="0" marR="0" marT="0" marB="0">
                    <a:lnL>
                      <a:noFill/>
                    </a:lnL>
                    <a:lnR>
                      <a:noFill/>
                    </a:lnR>
                    <a:lnT>
                      <a:noFill/>
                    </a:lnT>
                    <a:lnB>
                      <a:noFill/>
                    </a:lnB>
                  </a:tcPr>
                </a:tc>
                <a:extLst>
                  <a:ext uri="{0D108BD9-81ED-4DB2-BD59-A6C34878D82A}">
                    <a16:rowId xmlns:a16="http://schemas.microsoft.com/office/drawing/2014/main" val="10019"/>
                  </a:ext>
                </a:extLst>
              </a:tr>
              <a:tr h="313531">
                <a:tc>
                  <a:txBody>
                    <a:bodyPr/>
                    <a:lstStyle/>
                    <a:p>
                      <a:pPr marL="0" algn="l" defTabSz="914400" rtl="0" eaLnBrk="1" latinLnBrk="0" hangingPunct="1"/>
                      <a:r>
                        <a:rPr lang="en-US" sz="1600" kern="1200" dirty="0" err="1">
                          <a:solidFill>
                            <a:schemeClr val="tx1"/>
                          </a:solidFill>
                          <a:latin typeface="Consolas" panose="020B0609020204030204" pitchFamily="49" charset="0"/>
                          <a:ea typeface="+mn-ea"/>
                          <a:cs typeface="Consolas" panose="020B0609020204030204" pitchFamily="49" charset="0"/>
                        </a:rPr>
                        <a:t>StackOverFlowException</a:t>
                      </a:r>
                      <a:endParaRPr lang="en-US" sz="1600" kern="1200" dirty="0">
                        <a:solidFill>
                          <a:schemeClr val="tx1"/>
                        </a:solidFill>
                        <a:latin typeface="Consolas" panose="020B0609020204030204" pitchFamily="49" charset="0"/>
                        <a:ea typeface="+mn-ea"/>
                        <a:cs typeface="Consolas" panose="020B0609020204030204" pitchFamily="49" charset="0"/>
                      </a:endParaRPr>
                    </a:p>
                  </a:txBody>
                  <a:tcPr marL="0" marR="0" marT="0" marB="0">
                    <a:lnL>
                      <a:noFill/>
                    </a:lnL>
                    <a:lnR>
                      <a:noFill/>
                    </a:lnR>
                    <a:lnT>
                      <a:noFill/>
                    </a:lnT>
                    <a:lnB>
                      <a:noFill/>
                    </a:lnB>
                  </a:tcPr>
                </a:tc>
                <a:tc>
                  <a:txBody>
                    <a:bodyPr/>
                    <a:lstStyle/>
                    <a:p>
                      <a:pPr marL="0" algn="l" defTabSz="914400" rtl="0" eaLnBrk="1" latinLnBrk="0" hangingPunct="1"/>
                      <a:r>
                        <a:rPr lang="en-US" sz="1600" kern="1200" dirty="0">
                          <a:solidFill>
                            <a:schemeClr val="tx1"/>
                          </a:solidFill>
                          <a:latin typeface="+mn-lt"/>
                          <a:ea typeface="+mn-ea"/>
                          <a:cs typeface="+mn-cs"/>
                        </a:rPr>
                        <a:t>A Stack has overflowed</a:t>
                      </a:r>
                    </a:p>
                  </a:txBody>
                  <a:tcPr marL="0" marR="0" marT="0" marB="0">
                    <a:lnL>
                      <a:noFill/>
                    </a:lnL>
                    <a:lnR>
                      <a:noFill/>
                    </a:lnR>
                    <a:lnT>
                      <a:noFill/>
                    </a:lnT>
                    <a:lnB>
                      <a:noFill/>
                    </a:lnB>
                  </a:tcPr>
                </a:tc>
                <a:extLst>
                  <a:ext uri="{0D108BD9-81ED-4DB2-BD59-A6C34878D82A}">
                    <a16:rowId xmlns:a16="http://schemas.microsoft.com/office/drawing/2014/main" val="10020"/>
                  </a:ext>
                </a:extLst>
              </a:tr>
            </a:tbl>
          </a:graphicData>
        </a:graphic>
      </p:graphicFrame>
      <p:sp>
        <p:nvSpPr>
          <p:cNvPr id="8" name="Rectangle 2"/>
          <p:cNvSpPr>
            <a:spLocks noChangeArrowheads="1"/>
          </p:cNvSpPr>
          <p:nvPr/>
        </p:nvSpPr>
        <p:spPr bwMode="auto">
          <a:xfrm>
            <a:off x="1967296" y="1678240"/>
            <a:ext cx="20363461" cy="64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0545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F5E36-56E2-4DD5-9C06-9FB34161CA42}"/>
              </a:ext>
            </a:extLst>
          </p:cNvPr>
          <p:cNvSpPr txBox="1"/>
          <p:nvPr/>
        </p:nvSpPr>
        <p:spPr>
          <a:xfrm>
            <a:off x="296884" y="497267"/>
            <a:ext cx="11895116" cy="5863465"/>
          </a:xfrm>
          <a:prstGeom prst="rect">
            <a:avLst/>
          </a:prstGeom>
          <a:noFill/>
        </p:spPr>
        <p:txBody>
          <a:bodyPr wrap="square" rtlCol="0">
            <a:spAutoFit/>
          </a:bodyPr>
          <a:lstStyle/>
          <a:p>
            <a:pPr>
              <a:lnSpc>
                <a:spcPct val="150000"/>
              </a:lnSpc>
            </a:pPr>
            <a:r>
              <a:rPr lang="en-CA" sz="1800" dirty="0" err="1">
                <a:solidFill>
                  <a:srgbClr val="0000FF"/>
                </a:solidFill>
                <a:latin typeface="Consolas" panose="020B0609020204030204" pitchFamily="49" charset="0"/>
              </a:rPr>
              <a:t>enum</a:t>
            </a:r>
            <a:r>
              <a:rPr lang="en-CA" sz="1800" dirty="0">
                <a:solidFill>
                  <a:srgbClr val="000000"/>
                </a:solidFill>
                <a:latin typeface="Consolas" panose="020B0609020204030204" pitchFamily="49" charset="0"/>
              </a:rPr>
              <a:t> </a:t>
            </a:r>
            <a:r>
              <a:rPr lang="en-CA" sz="1800" dirty="0" err="1">
                <a:solidFill>
                  <a:srgbClr val="2B91AF"/>
                </a:solidFill>
                <a:latin typeface="Consolas" panose="020B0609020204030204" pitchFamily="49" charset="0"/>
              </a:rPr>
              <a:t>AccountExceptionEnum</a:t>
            </a:r>
            <a:r>
              <a:rPr lang="en-CA" sz="1800" dirty="0">
                <a:solidFill>
                  <a:srgbClr val="000000"/>
                </a:solidFill>
                <a:latin typeface="Consolas" panose="020B0609020204030204" pitchFamily="49" charset="0"/>
              </a:rPr>
              <a:t>                </a:t>
            </a:r>
            <a:r>
              <a:rPr lang="en-CA" sz="1800" dirty="0">
                <a:solidFill>
                  <a:schemeClr val="bg1">
                    <a:lumMod val="50000"/>
                  </a:schemeClr>
                </a:solidFill>
                <a:latin typeface="Consolas" panose="020B0609020204030204" pitchFamily="49" charset="0"/>
              </a:rPr>
              <a:t>//Enum is not necessary for custom exception</a:t>
            </a:r>
            <a:endParaRPr lang="en-CA" sz="1800" dirty="0">
              <a:solidFill>
                <a:srgbClr val="000000"/>
              </a:solidFill>
              <a:latin typeface="Consolas" panose="020B0609020204030204" pitchFamily="49" charset="0"/>
            </a:endParaRPr>
          </a:p>
          <a:p>
            <a:pPr>
              <a:lnSpc>
                <a:spcPct val="150000"/>
              </a:lnSpc>
            </a:pPr>
            <a:r>
              <a:rPr lang="en-CA" sz="1800" dirty="0">
                <a:solidFill>
                  <a:srgbClr val="000000"/>
                </a:solidFill>
                <a:latin typeface="Consolas" panose="020B0609020204030204" pitchFamily="49" charset="0"/>
              </a:rPr>
              <a:t>{</a:t>
            </a:r>
          </a:p>
          <a:p>
            <a:pPr>
              <a:lnSpc>
                <a:spcPct val="150000"/>
              </a:lnSpc>
            </a:pPr>
            <a:r>
              <a:rPr lang="en-CA" sz="1800" dirty="0">
                <a:solidFill>
                  <a:srgbClr val="000000"/>
                </a:solidFill>
                <a:latin typeface="Consolas" panose="020B0609020204030204" pitchFamily="49" charset="0"/>
              </a:rPr>
              <a:t>  INSUFFICIENT_FUNDS,</a:t>
            </a:r>
          </a:p>
          <a:p>
            <a:pPr>
              <a:lnSpc>
                <a:spcPct val="150000"/>
              </a:lnSpc>
            </a:pPr>
            <a:r>
              <a:rPr lang="en-CA" sz="1800" dirty="0">
                <a:solidFill>
                  <a:srgbClr val="000000"/>
                </a:solidFill>
                <a:latin typeface="Consolas" panose="020B0609020204030204" pitchFamily="49" charset="0"/>
              </a:rPr>
              <a:t>  INCORRECT_PASSWORD,</a:t>
            </a:r>
          </a:p>
          <a:p>
            <a:pPr>
              <a:lnSpc>
                <a:spcPct val="150000"/>
              </a:lnSpc>
            </a:pPr>
            <a:r>
              <a:rPr lang="en-CA" sz="1800" dirty="0">
                <a:solidFill>
                  <a:srgbClr val="000000"/>
                </a:solidFill>
                <a:latin typeface="Consolas" panose="020B0609020204030204" pitchFamily="49" charset="0"/>
              </a:rPr>
              <a:t>  REDRAWAL_LIMIT_EXCEEDED,</a:t>
            </a:r>
          </a:p>
          <a:p>
            <a:pPr>
              <a:lnSpc>
                <a:spcPct val="150000"/>
              </a:lnSpc>
            </a:pPr>
            <a:r>
              <a:rPr lang="en-CA" sz="1800" dirty="0">
                <a:solidFill>
                  <a:srgbClr val="000000"/>
                </a:solidFill>
                <a:latin typeface="Consolas" panose="020B0609020204030204" pitchFamily="49" charset="0"/>
              </a:rPr>
              <a:t>  DAILY_TRANSACTION_LIMIT_REACHED</a:t>
            </a:r>
          </a:p>
          <a:p>
            <a:pPr>
              <a:lnSpc>
                <a:spcPct val="150000"/>
              </a:lnSpc>
            </a:pPr>
            <a:r>
              <a:rPr lang="en-CA" sz="1800" dirty="0">
                <a:solidFill>
                  <a:srgbClr val="000000"/>
                </a:solidFill>
                <a:latin typeface="Consolas" panose="020B0609020204030204" pitchFamily="49" charset="0"/>
              </a:rPr>
              <a:t>}</a:t>
            </a:r>
          </a:p>
          <a:p>
            <a:pPr>
              <a:lnSpc>
                <a:spcPct val="150000"/>
              </a:lnSpc>
            </a:pPr>
            <a:r>
              <a:rPr lang="en-CA" sz="1800" dirty="0">
                <a:solidFill>
                  <a:srgbClr val="0000FF"/>
                </a:solidFill>
                <a:latin typeface="Consolas" panose="020B0609020204030204" pitchFamily="49" charset="0"/>
              </a:rPr>
              <a:t>public class</a:t>
            </a:r>
            <a:r>
              <a:rPr lang="en-CA" sz="1800" dirty="0">
                <a:solidFill>
                  <a:srgbClr val="000000"/>
                </a:solidFill>
                <a:latin typeface="Consolas" panose="020B0609020204030204" pitchFamily="49" charset="0"/>
              </a:rPr>
              <a:t> </a:t>
            </a:r>
            <a:r>
              <a:rPr lang="en-CA" sz="1800" dirty="0" err="1">
                <a:solidFill>
                  <a:srgbClr val="2B91AF"/>
                </a:solidFill>
                <a:latin typeface="Consolas" panose="020B0609020204030204" pitchFamily="49" charset="0"/>
              </a:rPr>
              <a:t>AccountException</a:t>
            </a:r>
            <a:r>
              <a:rPr lang="en-CA" sz="1800" dirty="0">
                <a:solidFill>
                  <a:srgbClr val="000000"/>
                </a:solidFill>
                <a:latin typeface="Consolas" panose="020B0609020204030204" pitchFamily="49" charset="0"/>
              </a:rPr>
              <a:t> : </a:t>
            </a:r>
            <a:r>
              <a:rPr lang="en-CA" dirty="0">
                <a:solidFill>
                  <a:srgbClr val="2B91AF"/>
                </a:solidFill>
                <a:latin typeface="Consolas" panose="020B0609020204030204" pitchFamily="49" charset="0"/>
              </a:rPr>
              <a:t>Exception</a:t>
            </a:r>
            <a:r>
              <a:rPr lang="en-CA" sz="1800" dirty="0">
                <a:solidFill>
                  <a:srgbClr val="000000"/>
                </a:solidFill>
                <a:latin typeface="Consolas" panose="020B0609020204030204" pitchFamily="49" charset="0"/>
              </a:rPr>
              <a:t>   </a:t>
            </a:r>
            <a:r>
              <a:rPr lang="en-CA" sz="1800" dirty="0">
                <a:solidFill>
                  <a:schemeClr val="bg1">
                    <a:lumMod val="50000"/>
                  </a:schemeClr>
                </a:solidFill>
                <a:latin typeface="Consolas" panose="020B0609020204030204" pitchFamily="49" charset="0"/>
              </a:rPr>
              <a:t>// should be declared public because</a:t>
            </a:r>
          </a:p>
          <a:p>
            <a:pPr>
              <a:lnSpc>
                <a:spcPct val="150000"/>
              </a:lnSpc>
            </a:pPr>
            <a:r>
              <a:rPr lang="en-CA" sz="1800">
                <a:solidFill>
                  <a:srgbClr val="000000"/>
                </a:solidFill>
                <a:latin typeface="Consolas" panose="020B0609020204030204" pitchFamily="49" charset="0"/>
              </a:rPr>
              <a:t>{                                           </a:t>
            </a:r>
            <a:r>
              <a:rPr lang="en-CA" sz="1800">
                <a:solidFill>
                  <a:schemeClr val="bg1">
                    <a:lumMod val="50000"/>
                  </a:schemeClr>
                </a:solidFill>
                <a:latin typeface="Consolas" panose="020B0609020204030204" pitchFamily="49" charset="0"/>
              </a:rPr>
              <a:t>// it </a:t>
            </a:r>
            <a:r>
              <a:rPr lang="en-CA" sz="1800" dirty="0">
                <a:solidFill>
                  <a:schemeClr val="bg1">
                    <a:lumMod val="50000"/>
                  </a:schemeClr>
                </a:solidFill>
                <a:latin typeface="Consolas" panose="020B0609020204030204" pitchFamily="49" charset="0"/>
              </a:rPr>
              <a:t>maybe be passed outside assembly boundaries</a:t>
            </a:r>
            <a:endParaRPr lang="en-CA" sz="1800" dirty="0">
              <a:solidFill>
                <a:srgbClr val="000000"/>
              </a:solidFill>
              <a:latin typeface="Consolas" panose="020B0609020204030204" pitchFamily="49" charset="0"/>
            </a:endParaRPr>
          </a:p>
          <a:p>
            <a:pPr>
              <a:lnSpc>
                <a:spcPct val="150000"/>
              </a:lnSpc>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err="1">
                <a:solidFill>
                  <a:srgbClr val="2B91AF"/>
                </a:solidFill>
                <a:latin typeface="Consolas" panose="020B0609020204030204" pitchFamily="49" charset="0"/>
              </a:rPr>
              <a:t>AccountException</a:t>
            </a:r>
            <a:r>
              <a:rPr lang="en-CA" sz="1800" dirty="0">
                <a:solidFill>
                  <a:srgbClr val="000000"/>
                </a:solidFill>
                <a:latin typeface="Consolas" panose="020B0609020204030204" pitchFamily="49" charset="0"/>
              </a:rPr>
              <a:t>(</a:t>
            </a:r>
            <a:r>
              <a:rPr lang="en-CA" dirty="0" err="1">
                <a:solidFill>
                  <a:srgbClr val="2B91AF"/>
                </a:solidFill>
                <a:latin typeface="Consolas" panose="020B0609020204030204" pitchFamily="49" charset="0"/>
              </a:rPr>
              <a:t>AccountExceptionEnum</a:t>
            </a:r>
            <a:r>
              <a:rPr lang="en-CA" sz="1800" dirty="0">
                <a:solidFill>
                  <a:srgbClr val="000000"/>
                </a:solidFill>
                <a:latin typeface="Consolas" panose="020B0609020204030204" pitchFamily="49" charset="0"/>
              </a:rPr>
              <a:t> ex)</a:t>
            </a:r>
          </a:p>
          <a:p>
            <a:pPr>
              <a:lnSpc>
                <a:spcPct val="150000"/>
              </a:lnSpc>
            </a:pPr>
            <a:r>
              <a:rPr lang="en-CA" sz="1800" dirty="0">
                <a:solidFill>
                  <a:srgbClr val="000000"/>
                </a:solidFill>
                <a:latin typeface="Consolas" panose="020B0609020204030204" pitchFamily="49" charset="0"/>
              </a:rPr>
              <a:t>    : </a:t>
            </a:r>
            <a:r>
              <a:rPr lang="en-CA" sz="1800" dirty="0">
                <a:solidFill>
                  <a:srgbClr val="0000FF"/>
                </a:solidFill>
                <a:latin typeface="Consolas" panose="020B0609020204030204" pitchFamily="49" charset="0"/>
              </a:rPr>
              <a:t>base</a:t>
            </a:r>
            <a:r>
              <a:rPr lang="en-CA" sz="1800" dirty="0">
                <a:solidFill>
                  <a:srgbClr val="000000"/>
                </a:solidFill>
                <a:latin typeface="Consolas" panose="020B0609020204030204" pitchFamily="49" charset="0"/>
              </a:rPr>
              <a:t>(</a:t>
            </a:r>
            <a:r>
              <a:rPr lang="en-CA" dirty="0" err="1">
                <a:solidFill>
                  <a:srgbClr val="2B91AF"/>
                </a:solidFill>
                <a:latin typeface="Consolas" panose="020B0609020204030204" pitchFamily="49" charset="0"/>
              </a:rPr>
              <a:t>Enum</a:t>
            </a:r>
            <a:r>
              <a:rPr lang="en-CA" sz="1800" dirty="0" err="1">
                <a:solidFill>
                  <a:srgbClr val="000000"/>
                </a:solidFill>
                <a:latin typeface="Consolas" panose="020B0609020204030204" pitchFamily="49" charset="0"/>
              </a:rPr>
              <a:t>.GetName</a:t>
            </a:r>
            <a:r>
              <a:rPr lang="en-CA" sz="1800" dirty="0">
                <a:solidFill>
                  <a:srgbClr val="000000"/>
                </a:solidFill>
                <a:latin typeface="Consolas" panose="020B0609020204030204" pitchFamily="49" charset="0"/>
              </a:rPr>
              <a:t>(</a:t>
            </a:r>
            <a:r>
              <a:rPr lang="en-CA" sz="1800" dirty="0" err="1">
                <a:solidFill>
                  <a:srgbClr val="0000FF"/>
                </a:solidFill>
                <a:latin typeface="Consolas" panose="020B0609020204030204" pitchFamily="49" charset="0"/>
              </a:rPr>
              <a:t>typeof</a:t>
            </a:r>
            <a:r>
              <a:rPr lang="en-CA" sz="1800" dirty="0">
                <a:solidFill>
                  <a:srgbClr val="000000"/>
                </a:solidFill>
                <a:latin typeface="Consolas" panose="020B0609020204030204" pitchFamily="49" charset="0"/>
              </a:rPr>
              <a:t>(</a:t>
            </a:r>
            <a:r>
              <a:rPr lang="en-CA" dirty="0" err="1">
                <a:solidFill>
                  <a:srgbClr val="2B91AF"/>
                </a:solidFill>
                <a:latin typeface="Consolas" panose="020B0609020204030204" pitchFamily="49" charset="0"/>
              </a:rPr>
              <a:t>AccountExceptionEnum</a:t>
            </a:r>
            <a:r>
              <a:rPr lang="en-CA" sz="1800" dirty="0">
                <a:solidFill>
                  <a:srgbClr val="000000"/>
                </a:solidFill>
                <a:latin typeface="Consolas" panose="020B0609020204030204" pitchFamily="49" charset="0"/>
              </a:rPr>
              <a:t>), ex)) </a:t>
            </a:r>
            <a:r>
              <a:rPr lang="en-CA" sz="1800" dirty="0">
                <a:solidFill>
                  <a:schemeClr val="bg1">
                    <a:lumMod val="50000"/>
                  </a:schemeClr>
                </a:solidFill>
                <a:latin typeface="Consolas" panose="020B0609020204030204" pitchFamily="49" charset="0"/>
              </a:rPr>
              <a:t>//parent constructor needs string</a:t>
            </a:r>
          </a:p>
          <a:p>
            <a:pPr>
              <a:lnSpc>
                <a:spcPct val="150000"/>
              </a:lnSpc>
            </a:pPr>
            <a:r>
              <a:rPr lang="en-CA" sz="1800" dirty="0">
                <a:solidFill>
                  <a:srgbClr val="000000"/>
                </a:solidFill>
                <a:latin typeface="Consolas" panose="020B0609020204030204" pitchFamily="49" charset="0"/>
              </a:rPr>
              <a:t>  { }</a:t>
            </a:r>
          </a:p>
          <a:p>
            <a:pPr>
              <a:lnSpc>
                <a:spcPct val="150000"/>
              </a:lnSpc>
            </a:pPr>
            <a:endParaRPr lang="en-CA" sz="1800" dirty="0">
              <a:solidFill>
                <a:srgbClr val="000000"/>
              </a:solidFill>
              <a:latin typeface="Consolas" panose="020B0609020204030204" pitchFamily="49" charset="0"/>
            </a:endParaRPr>
          </a:p>
          <a:p>
            <a:pPr>
              <a:lnSpc>
                <a:spcPct val="150000"/>
              </a:lnSpc>
            </a:pPr>
            <a:r>
              <a:rPr lang="en-CA" sz="1800" dirty="0">
                <a:solidFill>
                  <a:srgbClr val="000000"/>
                </a:solidFill>
                <a:latin typeface="Consolas" panose="020B0609020204030204" pitchFamily="49" charset="0"/>
              </a:rPr>
              <a:t>}</a:t>
            </a:r>
            <a:endParaRPr lang="en-CA" dirty="0"/>
          </a:p>
        </p:txBody>
      </p:sp>
    </p:spTree>
    <p:extLst>
      <p:ext uri="{BB962C8B-B14F-4D97-AF65-F5344CB8AC3E}">
        <p14:creationId xmlns:p14="http://schemas.microsoft.com/office/powerpoint/2010/main" val="93341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F5E36-56E2-4DD5-9C06-9FB34161CA42}"/>
              </a:ext>
            </a:extLst>
          </p:cNvPr>
          <p:cNvSpPr txBox="1"/>
          <p:nvPr/>
        </p:nvSpPr>
        <p:spPr>
          <a:xfrm>
            <a:off x="676894" y="546265"/>
            <a:ext cx="10937174" cy="6032421"/>
          </a:xfrm>
          <a:prstGeom prst="rect">
            <a:avLst/>
          </a:prstGeom>
          <a:noFill/>
        </p:spPr>
        <p:txBody>
          <a:bodyPr wrap="square" rtlCol="0">
            <a:spAutoFit/>
          </a:bodyPr>
          <a:lstStyle/>
          <a:p>
            <a:pPr>
              <a:spcBef>
                <a:spcPts val="600"/>
              </a:spcBef>
            </a:pPr>
            <a:r>
              <a:rPr lang="en-CA" sz="1800" dirty="0">
                <a:solidFill>
                  <a:srgbClr val="0000FF"/>
                </a:solidFill>
                <a:latin typeface="Consolas" panose="020B0609020204030204" pitchFamily="49" charset="0"/>
              </a:rPr>
              <a:t>class</a:t>
            </a:r>
            <a:r>
              <a:rPr lang="en-CA" sz="1800" dirty="0">
                <a:solidFill>
                  <a:srgbClr val="000000"/>
                </a:solidFill>
                <a:latin typeface="Consolas" panose="020B0609020204030204" pitchFamily="49" charset="0"/>
              </a:rPr>
              <a:t> </a:t>
            </a:r>
            <a:r>
              <a:rPr lang="en-CA" sz="1800" dirty="0">
                <a:solidFill>
                  <a:srgbClr val="2B91AF"/>
                </a:solidFill>
                <a:latin typeface="Consolas" panose="020B0609020204030204" pitchFamily="49" charset="0"/>
              </a:rPr>
              <a:t>Account</a:t>
            </a:r>
            <a:endParaRPr lang="en-CA" sz="1800" dirty="0">
              <a:solidFill>
                <a:srgbClr val="000000"/>
              </a:solidFill>
              <a:latin typeface="Consolas" panose="020B0609020204030204" pitchFamily="49" charset="0"/>
            </a:endParaRPr>
          </a:p>
          <a:p>
            <a:pPr>
              <a:spcBef>
                <a:spcPts val="600"/>
              </a:spcBef>
            </a:pPr>
            <a:r>
              <a:rPr lang="en-CA" sz="1800" dirty="0">
                <a:solidFill>
                  <a:srgbClr val="000000"/>
                </a:solidFill>
                <a:latin typeface="Consolas" panose="020B0609020204030204" pitchFamily="49" charset="0"/>
              </a:rPr>
              <a:t>{</a:t>
            </a:r>
          </a:p>
          <a:p>
            <a:pPr>
              <a:spcBef>
                <a:spcPts val="600"/>
              </a:spcBef>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Balance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2B91AF"/>
                </a:solidFill>
                <a:latin typeface="Consolas" panose="020B0609020204030204" pitchFamily="49" charset="0"/>
              </a:rPr>
              <a:t>Account</a:t>
            </a:r>
            <a:r>
              <a:rPr lang="en-CA" sz="1800" dirty="0">
                <a:solidFill>
                  <a:srgbClr val="000000"/>
                </a:solidFill>
                <a:latin typeface="Consolas" panose="020B0609020204030204" pitchFamily="49" charset="0"/>
              </a:rPr>
              <a:t>(</a:t>
            </a:r>
            <a:r>
              <a:rPr lang="en-CA" sz="1800" dirty="0">
                <a:solidFill>
                  <a:srgbClr val="0000FF"/>
                </a:solidFill>
                <a:latin typeface="Consolas" panose="020B0609020204030204" pitchFamily="49" charset="0"/>
              </a:rPr>
              <a:t>double</a:t>
            </a:r>
            <a:r>
              <a:rPr lang="en-CA" sz="1800" dirty="0">
                <a:solidFill>
                  <a:srgbClr val="000000"/>
                </a:solidFill>
                <a:latin typeface="Consolas" panose="020B0609020204030204" pitchFamily="49" charset="0"/>
              </a:rPr>
              <a:t> balance) =&gt; Balance = balance;</a:t>
            </a:r>
          </a:p>
          <a:p>
            <a:pPr>
              <a:spcBef>
                <a:spcPts val="600"/>
              </a:spcBef>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Withdraw(</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amount)</a:t>
            </a:r>
          </a:p>
          <a:p>
            <a:pPr>
              <a:spcBef>
                <a:spcPts val="600"/>
              </a:spcBef>
            </a:pPr>
            <a:r>
              <a:rPr lang="en-CA"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if</a:t>
            </a:r>
            <a:r>
              <a:rPr lang="en-CA" sz="1800" dirty="0">
                <a:solidFill>
                  <a:srgbClr val="000000"/>
                </a:solidFill>
                <a:latin typeface="Consolas" panose="020B0609020204030204" pitchFamily="49" charset="0"/>
              </a:rPr>
              <a:t> (amount &gt; Balance)</a:t>
            </a:r>
          </a:p>
          <a:p>
            <a:pPr>
              <a:spcBef>
                <a:spcPts val="600"/>
              </a:spcBef>
            </a:pPr>
            <a:r>
              <a:rPr lang="en-CA" sz="1800" dirty="0">
                <a:solidFill>
                  <a:srgbClr val="000000"/>
                </a:solidFill>
                <a:latin typeface="Consolas" panose="020B0609020204030204" pitchFamily="49" charset="0"/>
              </a:rPr>
              <a:t>    {</a:t>
            </a:r>
          </a:p>
          <a:p>
            <a:pPr>
              <a:spcBef>
                <a:spcPts val="600"/>
              </a:spcBef>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throw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B0F0"/>
                </a:solidFill>
                <a:latin typeface="Consolas" panose="020B0609020204030204" pitchFamily="49" charset="0"/>
              </a:rPr>
              <a:t>AccountException</a:t>
            </a:r>
            <a:r>
              <a:rPr lang="en-US" sz="1800" dirty="0">
                <a:solidFill>
                  <a:srgbClr val="000000"/>
                </a:solidFill>
                <a:latin typeface="Consolas" panose="020B0609020204030204" pitchFamily="49" charset="0"/>
              </a:rPr>
              <a:t>(</a:t>
            </a:r>
            <a:r>
              <a:rPr lang="en-US" sz="1800" dirty="0" err="1">
                <a:solidFill>
                  <a:srgbClr val="00B0F0"/>
                </a:solidFill>
                <a:latin typeface="Consolas" panose="020B0609020204030204" pitchFamily="49" charset="0"/>
              </a:rPr>
              <a:t>AccountExceptionEnum</a:t>
            </a:r>
            <a:r>
              <a:rPr lang="en-US" sz="1800" dirty="0" err="1">
                <a:solidFill>
                  <a:srgbClr val="000000"/>
                </a:solidFill>
                <a:latin typeface="Consolas" panose="020B0609020204030204" pitchFamily="49" charset="0"/>
              </a:rPr>
              <a:t>.INSUFFICIENT_FUNDS</a:t>
            </a:r>
            <a:r>
              <a:rPr lang="en-US"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else</a:t>
            </a:r>
            <a:endParaRPr lang="en-CA" sz="1800" dirty="0">
              <a:solidFill>
                <a:srgbClr val="000000"/>
              </a:solidFill>
              <a:latin typeface="Consolas" panose="020B0609020204030204" pitchFamily="49" charset="0"/>
            </a:endParaRPr>
          </a:p>
          <a:p>
            <a:pPr>
              <a:spcBef>
                <a:spcPts val="600"/>
              </a:spcBef>
            </a:pPr>
            <a:r>
              <a:rPr lang="en-CA"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Balance -= amount;</a:t>
            </a:r>
          </a:p>
          <a:p>
            <a:pPr>
              <a:spcBef>
                <a:spcPts val="600"/>
              </a:spcBef>
            </a:pPr>
            <a:r>
              <a:rPr lang="en-CA"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a:t>
            </a:r>
          </a:p>
          <a:p>
            <a:pPr>
              <a:spcBef>
                <a:spcPts val="600"/>
              </a:spcBef>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override</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string</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ToString</a:t>
            </a:r>
            <a:r>
              <a:rPr lang="en-CA" sz="1800" dirty="0">
                <a:solidFill>
                  <a:srgbClr val="000000"/>
                </a:solidFill>
                <a:latin typeface="Consolas" panose="020B0609020204030204" pitchFamily="49" charset="0"/>
              </a:rPr>
              <a:t>() =&gt; </a:t>
            </a:r>
            <a:r>
              <a:rPr lang="en-CA" sz="1800" dirty="0">
                <a:solidFill>
                  <a:srgbClr val="A31515"/>
                </a:solidFill>
                <a:latin typeface="Consolas" panose="020B0609020204030204" pitchFamily="49" charset="0"/>
              </a:rPr>
              <a:t>$"Balance: </a:t>
            </a:r>
            <a:r>
              <a:rPr lang="en-CA" sz="1800" dirty="0">
                <a:solidFill>
                  <a:srgbClr val="000000"/>
                </a:solidFill>
                <a:latin typeface="Consolas" panose="020B0609020204030204" pitchFamily="49" charset="0"/>
              </a:rPr>
              <a:t>{</a:t>
            </a:r>
            <a:r>
              <a:rPr lang="en-CA" sz="1800" dirty="0" err="1">
                <a:solidFill>
                  <a:srgbClr val="000000"/>
                </a:solidFill>
                <a:latin typeface="Consolas" panose="020B0609020204030204" pitchFamily="49" charset="0"/>
              </a:rPr>
              <a:t>Balance:</a:t>
            </a:r>
            <a:r>
              <a:rPr lang="en-CA" sz="1800" dirty="0" err="1">
                <a:solidFill>
                  <a:srgbClr val="A31515"/>
                </a:solidFill>
                <a:latin typeface="Consolas" panose="020B0609020204030204" pitchFamily="49" charset="0"/>
              </a:rPr>
              <a:t>C</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a:t>
            </a:r>
            <a:r>
              <a:rPr lang="en-CA"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a:t>
            </a:r>
            <a:endParaRPr lang="en-CA" dirty="0"/>
          </a:p>
        </p:txBody>
      </p:sp>
    </p:spTree>
    <p:extLst>
      <p:ext uri="{BB962C8B-B14F-4D97-AF65-F5344CB8AC3E}">
        <p14:creationId xmlns:p14="http://schemas.microsoft.com/office/powerpoint/2010/main" val="346274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Objectives</a:t>
            </a:r>
          </a:p>
        </p:txBody>
      </p:sp>
      <p:sp>
        <p:nvSpPr>
          <p:cNvPr id="3" name="Content Placeholder 2"/>
          <p:cNvSpPr>
            <a:spLocks noGrp="1"/>
          </p:cNvSpPr>
          <p:nvPr>
            <p:ph idx="1"/>
          </p:nvPr>
        </p:nvSpPr>
        <p:spPr/>
        <p:txBody>
          <a:bodyPr/>
          <a:lstStyle/>
          <a:p>
            <a:r>
              <a:rPr lang="en-CA" dirty="0"/>
              <a:t>Conditions for abnormal conditions in your program</a:t>
            </a:r>
          </a:p>
          <a:p>
            <a:r>
              <a:rPr lang="en-CA" dirty="0"/>
              <a:t>Learn about exceptions</a:t>
            </a:r>
          </a:p>
          <a:p>
            <a:r>
              <a:rPr lang="en-CA" dirty="0"/>
              <a:t>Learn about traditional and object-oriented error handling methods</a:t>
            </a:r>
          </a:p>
          <a:p>
            <a:r>
              <a:rPr lang="en-CA" dirty="0"/>
              <a:t>Use the Message property to display information about the exception</a:t>
            </a:r>
          </a:p>
          <a:p>
            <a:r>
              <a:rPr lang="en-CA" dirty="0"/>
              <a:t>Catch multiple exceptions</a:t>
            </a:r>
          </a:p>
          <a:p>
            <a:r>
              <a:rPr lang="en-CA" dirty="0"/>
              <a:t>Use the finally block</a:t>
            </a:r>
          </a:p>
          <a:p>
            <a:r>
              <a:rPr lang="en-CA" dirty="0"/>
              <a:t>Handle Exceptions thrown from outside methods</a:t>
            </a:r>
          </a:p>
          <a:p>
            <a:r>
              <a:rPr lang="en-CA" dirty="0"/>
              <a:t>Dealing with Overflow and underflow operations</a:t>
            </a:r>
          </a:p>
        </p:txBody>
      </p:sp>
    </p:spTree>
    <p:extLst>
      <p:ext uri="{BB962C8B-B14F-4D97-AF65-F5344CB8AC3E}">
        <p14:creationId xmlns:p14="http://schemas.microsoft.com/office/powerpoint/2010/main" val="92572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F5E36-56E2-4DD5-9C06-9FB34161CA42}"/>
              </a:ext>
            </a:extLst>
          </p:cNvPr>
          <p:cNvSpPr txBox="1"/>
          <p:nvPr/>
        </p:nvSpPr>
        <p:spPr>
          <a:xfrm>
            <a:off x="676894" y="546265"/>
            <a:ext cx="10937174" cy="6032421"/>
          </a:xfrm>
          <a:prstGeom prst="rect">
            <a:avLst/>
          </a:prstGeom>
          <a:noFill/>
        </p:spPr>
        <p:txBody>
          <a:bodyPr wrap="square" rtlCol="0">
            <a:spAutoFit/>
          </a:bodyPr>
          <a:lstStyle/>
          <a:p>
            <a:pPr>
              <a:spcBef>
                <a:spcPts val="600"/>
              </a:spcBef>
            </a:pPr>
            <a:r>
              <a:rPr lang="en-CA" sz="1800" dirty="0">
                <a:solidFill>
                  <a:srgbClr val="0000FF"/>
                </a:solidFill>
                <a:latin typeface="Consolas" panose="020B0609020204030204" pitchFamily="49" charset="0"/>
              </a:rPr>
              <a:t>double</a:t>
            </a:r>
            <a:r>
              <a:rPr lang="en-CA" sz="1800" dirty="0">
                <a:solidFill>
                  <a:srgbClr val="000000"/>
                </a:solidFill>
                <a:latin typeface="Consolas" panose="020B0609020204030204" pitchFamily="49" charset="0"/>
              </a:rPr>
              <a:t> amount = 225;</a:t>
            </a:r>
          </a:p>
          <a:p>
            <a:pPr>
              <a:spcBef>
                <a:spcPts val="600"/>
              </a:spcBef>
            </a:pPr>
            <a:r>
              <a:rPr lang="en-US" sz="1800" dirty="0">
                <a:solidFill>
                  <a:srgbClr val="00B0F0"/>
                </a:solidFill>
                <a:latin typeface="Consolas" panose="020B0609020204030204" pitchFamily="49" charset="0"/>
              </a:rPr>
              <a:t>Account</a:t>
            </a:r>
            <a:r>
              <a:rPr lang="en-US" sz="1800" dirty="0">
                <a:solidFill>
                  <a:srgbClr val="000000"/>
                </a:solidFill>
                <a:latin typeface="Consolas" panose="020B0609020204030204" pitchFamily="49" charset="0"/>
              </a:rPr>
              <a:t> a1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B0F0"/>
                </a:solidFill>
                <a:latin typeface="Consolas" panose="020B0609020204030204" pitchFamily="49" charset="0"/>
              </a:rPr>
              <a:t>Account</a:t>
            </a:r>
            <a:r>
              <a:rPr lang="en-US" sz="1800" dirty="0">
                <a:solidFill>
                  <a:srgbClr val="000000"/>
                </a:solidFill>
                <a:latin typeface="Consolas" panose="020B0609020204030204" pitchFamily="49" charset="0"/>
              </a:rPr>
              <a:t>(amount);</a:t>
            </a:r>
          </a:p>
          <a:p>
            <a:pPr>
              <a:spcBef>
                <a:spcPts val="600"/>
              </a:spcBef>
            </a:pPr>
            <a:r>
              <a:rPr lang="en-CA" sz="1800" dirty="0" err="1">
                <a:solidFill>
                  <a:srgbClr val="00B0F0"/>
                </a:solidFill>
                <a:latin typeface="Consolas" panose="020B0609020204030204" pitchFamily="49" charset="0"/>
              </a:rPr>
              <a:t>Console</a:t>
            </a:r>
            <a:r>
              <a:rPr lang="en-CA" sz="1800" dirty="0" err="1">
                <a:solidFill>
                  <a:srgbClr val="000000"/>
                </a:solidFill>
                <a:latin typeface="Consolas" panose="020B0609020204030204" pitchFamily="49" charset="0"/>
              </a:rPr>
              <a:t>.WriteLine</a:t>
            </a:r>
            <a:r>
              <a:rPr lang="en-CA" sz="1800" dirty="0">
                <a:solidFill>
                  <a:srgbClr val="000000"/>
                </a:solidFill>
                <a:latin typeface="Consolas" panose="020B0609020204030204" pitchFamily="49" charset="0"/>
              </a:rPr>
              <a:t>(a1);</a:t>
            </a:r>
          </a:p>
          <a:p>
            <a:pPr>
              <a:spcBef>
                <a:spcPts val="600"/>
              </a:spcBef>
            </a:pPr>
            <a:r>
              <a:rPr lang="en-CA" sz="1800" dirty="0">
                <a:solidFill>
                  <a:srgbClr val="000000"/>
                </a:solidFill>
                <a:latin typeface="Consolas" panose="020B0609020204030204" pitchFamily="49" charset="0"/>
              </a:rPr>
              <a:t>amount = 100;</a:t>
            </a:r>
          </a:p>
          <a:p>
            <a:pPr>
              <a:spcBef>
                <a:spcPts val="600"/>
              </a:spcBef>
            </a:pPr>
            <a:r>
              <a:rPr lang="en-US" sz="1800" dirty="0" err="1">
                <a:solidFill>
                  <a:srgbClr val="00B0F0"/>
                </a:solidFill>
                <a:latin typeface="Consolas" panose="020B0609020204030204" pitchFamily="49" charset="0"/>
              </a:rPr>
              <a:t>Console</a:t>
            </a:r>
            <a:r>
              <a:rPr lang="en-US" sz="1800" dirty="0" err="1">
                <a:solidFill>
                  <a:srgbClr val="000000"/>
                </a:solidFill>
                <a:latin typeface="Consolas" panose="020B0609020204030204" pitchFamily="49" charset="0"/>
              </a:rPr>
              <a:t>.WriteLine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$"Withdrawing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amount:</a:t>
            </a:r>
            <a:r>
              <a:rPr lang="en-US" sz="1800" dirty="0" err="1">
                <a:solidFill>
                  <a:srgbClr val="A31515"/>
                </a:solidFill>
                <a:latin typeface="Consolas" panose="020B0609020204030204" pitchFamily="49" charset="0"/>
              </a:rPr>
              <a:t>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a1.Withdraw(100);</a:t>
            </a:r>
          </a:p>
          <a:p>
            <a:pPr>
              <a:spcBef>
                <a:spcPts val="600"/>
              </a:spcBef>
            </a:pPr>
            <a:r>
              <a:rPr lang="en-CA" sz="1800" dirty="0" err="1">
                <a:solidFill>
                  <a:srgbClr val="00B0F0"/>
                </a:solidFill>
                <a:latin typeface="Consolas" panose="020B0609020204030204" pitchFamily="49" charset="0"/>
              </a:rPr>
              <a:t>Console</a:t>
            </a:r>
            <a:r>
              <a:rPr lang="en-CA" sz="1800" dirty="0" err="1">
                <a:solidFill>
                  <a:srgbClr val="000000"/>
                </a:solidFill>
                <a:latin typeface="Consolas" panose="020B0609020204030204" pitchFamily="49" charset="0"/>
              </a:rPr>
              <a:t>.WriteLine</a:t>
            </a:r>
            <a:r>
              <a:rPr lang="en-CA" sz="1800" dirty="0">
                <a:solidFill>
                  <a:srgbClr val="000000"/>
                </a:solidFill>
                <a:latin typeface="Consolas" panose="020B0609020204030204" pitchFamily="49" charset="0"/>
              </a:rPr>
              <a:t>(a1);</a:t>
            </a:r>
          </a:p>
          <a:p>
            <a:pPr>
              <a:spcBef>
                <a:spcPts val="600"/>
              </a:spcBef>
            </a:pPr>
            <a:r>
              <a:rPr lang="en-CA" sz="1800" dirty="0">
                <a:solidFill>
                  <a:srgbClr val="0000FF"/>
                </a:solidFill>
                <a:latin typeface="Consolas" panose="020B0609020204030204" pitchFamily="49" charset="0"/>
              </a:rPr>
              <a:t>try</a:t>
            </a:r>
          </a:p>
          <a:p>
            <a:pPr>
              <a:spcBef>
                <a:spcPts val="600"/>
              </a:spcBef>
            </a:pPr>
            <a:r>
              <a:rPr lang="en-CA"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  amount = 150;</a:t>
            </a:r>
          </a:p>
          <a:p>
            <a:pPr>
              <a:spcBef>
                <a:spcPts val="600"/>
              </a:spcBef>
            </a:pPr>
            <a:r>
              <a:rPr lang="en-US" sz="1800" dirty="0">
                <a:solidFill>
                  <a:srgbClr val="000000"/>
                </a:solidFill>
                <a:latin typeface="Consolas" panose="020B0609020204030204" pitchFamily="49" charset="0"/>
              </a:rPr>
              <a:t>  </a:t>
            </a:r>
            <a:r>
              <a:rPr lang="en-US" sz="1800" dirty="0" err="1">
                <a:solidFill>
                  <a:srgbClr val="00B0F0"/>
                </a:solidFill>
                <a:latin typeface="Consolas" panose="020B0609020204030204" pitchFamily="49" charset="0"/>
              </a:rPr>
              <a:t>Console</a:t>
            </a:r>
            <a:r>
              <a:rPr lang="en-US" sz="1800" dirty="0" err="1">
                <a:solidFill>
                  <a:srgbClr val="000000"/>
                </a:solidFill>
                <a:latin typeface="Consolas" panose="020B0609020204030204" pitchFamily="49" charset="0"/>
              </a:rPr>
              <a:t>.WriteLine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$"Withdrawing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amount:</a:t>
            </a:r>
            <a:r>
              <a:rPr lang="en-US" sz="1800" dirty="0" err="1">
                <a:solidFill>
                  <a:srgbClr val="A31515"/>
                </a:solidFill>
                <a:latin typeface="Consolas" panose="020B0609020204030204" pitchFamily="49" charset="0"/>
              </a:rPr>
              <a:t>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  a1.Withdraw(150);                                    </a:t>
            </a:r>
            <a:r>
              <a:rPr lang="en-CA" sz="1800" dirty="0">
                <a:solidFill>
                  <a:schemeClr val="bg1">
                    <a:lumMod val="65000"/>
                  </a:schemeClr>
                </a:solidFill>
                <a:latin typeface="Consolas" panose="020B0609020204030204" pitchFamily="49" charset="0"/>
              </a:rPr>
              <a:t>//this will cause an exception</a:t>
            </a:r>
          </a:p>
          <a:p>
            <a:pPr>
              <a:spcBef>
                <a:spcPts val="600"/>
              </a:spcBef>
            </a:pPr>
            <a:r>
              <a:rPr lang="en-CA" sz="1800" dirty="0">
                <a:solidFill>
                  <a:srgbClr val="000000"/>
                </a:solidFill>
                <a:latin typeface="Consolas" panose="020B0609020204030204" pitchFamily="49" charset="0"/>
              </a:rPr>
              <a:t>}</a:t>
            </a:r>
          </a:p>
          <a:p>
            <a:pPr>
              <a:spcBef>
                <a:spcPts val="600"/>
              </a:spcBef>
            </a:pPr>
            <a:r>
              <a:rPr lang="en-CA" sz="1800" dirty="0">
                <a:solidFill>
                  <a:srgbClr val="0000FF"/>
                </a:solidFill>
                <a:latin typeface="Consolas" panose="020B0609020204030204" pitchFamily="49" charset="0"/>
              </a:rPr>
              <a:t>catch</a:t>
            </a:r>
            <a:r>
              <a:rPr lang="en-CA" sz="1800" dirty="0">
                <a:solidFill>
                  <a:srgbClr val="000000"/>
                </a:solidFill>
                <a:latin typeface="Consolas" panose="020B0609020204030204" pitchFamily="49" charset="0"/>
              </a:rPr>
              <a:t> (</a:t>
            </a:r>
            <a:r>
              <a:rPr lang="en-CA" sz="1800" dirty="0" err="1">
                <a:solidFill>
                  <a:srgbClr val="00B0F0"/>
                </a:solidFill>
                <a:latin typeface="Consolas" panose="020B0609020204030204" pitchFamily="49" charset="0"/>
              </a:rPr>
              <a:t>AccountException</a:t>
            </a:r>
            <a:r>
              <a:rPr lang="en-CA" sz="1800" dirty="0">
                <a:solidFill>
                  <a:srgbClr val="000000"/>
                </a:solidFill>
                <a:latin typeface="Consolas" panose="020B0609020204030204" pitchFamily="49" charset="0"/>
              </a:rPr>
              <a:t> ex)</a:t>
            </a:r>
          </a:p>
          <a:p>
            <a:pPr>
              <a:spcBef>
                <a:spcPts val="600"/>
              </a:spcBef>
            </a:pPr>
            <a:r>
              <a:rPr lang="en-CA"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  </a:t>
            </a:r>
            <a:r>
              <a:rPr lang="en-CA" sz="1800" dirty="0" err="1">
                <a:solidFill>
                  <a:srgbClr val="00B0F0"/>
                </a:solidFill>
                <a:latin typeface="Consolas" panose="020B0609020204030204" pitchFamily="49" charset="0"/>
              </a:rPr>
              <a:t>Console</a:t>
            </a:r>
            <a:r>
              <a:rPr lang="en-CA" sz="1800" dirty="0" err="1">
                <a:solidFill>
                  <a:srgbClr val="000000"/>
                </a:solidFill>
                <a:latin typeface="Consolas" panose="020B0609020204030204" pitchFamily="49" charset="0"/>
              </a:rPr>
              <a:t>.WriteLine</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$"ERROR: </a:t>
            </a:r>
            <a:r>
              <a:rPr lang="en-CA" sz="1800" dirty="0">
                <a:solidFill>
                  <a:srgbClr val="000000"/>
                </a:solidFill>
                <a:latin typeface="Consolas" panose="020B0609020204030204" pitchFamily="49" charset="0"/>
              </a:rPr>
              <a:t>{</a:t>
            </a:r>
            <a:r>
              <a:rPr lang="en-CA" sz="1800" dirty="0" err="1">
                <a:solidFill>
                  <a:srgbClr val="000000"/>
                </a:solidFill>
                <a:latin typeface="Consolas" panose="020B0609020204030204" pitchFamily="49" charset="0"/>
              </a:rPr>
              <a:t>ex.Message</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a:t>
            </a:r>
            <a:r>
              <a:rPr lang="en-CA" sz="1800" dirty="0">
                <a:solidFill>
                  <a:srgbClr val="000000"/>
                </a:solidFill>
                <a:latin typeface="Consolas" panose="020B0609020204030204" pitchFamily="49" charset="0"/>
              </a:rPr>
              <a:t>);</a:t>
            </a:r>
          </a:p>
          <a:p>
            <a:pPr>
              <a:spcBef>
                <a:spcPts val="600"/>
              </a:spcBef>
            </a:pPr>
            <a:r>
              <a:rPr lang="en-CA" sz="1800" dirty="0">
                <a:solidFill>
                  <a:srgbClr val="000000"/>
                </a:solidFill>
                <a:latin typeface="Consolas" panose="020B0609020204030204" pitchFamily="49" charset="0"/>
              </a:rPr>
              <a:t>}</a:t>
            </a:r>
            <a:endParaRPr lang="en-CA" dirty="0"/>
          </a:p>
        </p:txBody>
      </p:sp>
    </p:spTree>
    <p:extLst>
      <p:ext uri="{BB962C8B-B14F-4D97-AF65-F5344CB8AC3E}">
        <p14:creationId xmlns:p14="http://schemas.microsoft.com/office/powerpoint/2010/main" val="379967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619B-2EF2-41A6-B304-FDAF328610A1}"/>
              </a:ext>
            </a:extLst>
          </p:cNvPr>
          <p:cNvSpPr>
            <a:spLocks noGrp="1"/>
          </p:cNvSpPr>
          <p:nvPr>
            <p:ph type="title"/>
          </p:nvPr>
        </p:nvSpPr>
        <p:spPr/>
        <p:txBody>
          <a:bodyPr/>
          <a:lstStyle/>
          <a:p>
            <a:r>
              <a:rPr lang="en-CA" dirty="0"/>
              <a:t>Java exception handling</a:t>
            </a:r>
          </a:p>
        </p:txBody>
      </p:sp>
      <p:sp>
        <p:nvSpPr>
          <p:cNvPr id="3" name="Content Placeholder 2">
            <a:extLst>
              <a:ext uri="{FF2B5EF4-FFF2-40B4-BE49-F238E27FC236}">
                <a16:creationId xmlns:a16="http://schemas.microsoft.com/office/drawing/2014/main" id="{FB3BE0EE-3CAF-4DE1-8573-69C203B5D62A}"/>
              </a:ext>
            </a:extLst>
          </p:cNvPr>
          <p:cNvSpPr>
            <a:spLocks noGrp="1"/>
          </p:cNvSpPr>
          <p:nvPr>
            <p:ph idx="1"/>
          </p:nvPr>
        </p:nvSpPr>
        <p:spPr/>
        <p:txBody>
          <a:bodyPr/>
          <a:lstStyle/>
          <a:p>
            <a:r>
              <a:rPr lang="en-CA" dirty="0"/>
              <a:t>In java methods are prototyped with the exceptions that they might throw</a:t>
            </a:r>
          </a:p>
          <a:p>
            <a:pPr lvl="1"/>
            <a:r>
              <a:rPr lang="en-CA" dirty="0"/>
              <a:t>So you must handle that exception when you call that method</a:t>
            </a:r>
          </a:p>
          <a:p>
            <a:endParaRPr lang="en-CA" dirty="0"/>
          </a:p>
          <a:p>
            <a:r>
              <a:rPr lang="en-CA" dirty="0"/>
              <a:t>C# does not support checked exception.</a:t>
            </a:r>
          </a:p>
          <a:p>
            <a:pPr lvl="1"/>
            <a:r>
              <a:rPr lang="en-CA" dirty="0"/>
              <a:t>You are not required to handle every (or any) exception that might be thrown from a method.</a:t>
            </a:r>
          </a:p>
        </p:txBody>
      </p:sp>
    </p:spTree>
    <p:extLst>
      <p:ext uri="{BB962C8B-B14F-4D97-AF65-F5344CB8AC3E}">
        <p14:creationId xmlns:p14="http://schemas.microsoft.com/office/powerpoint/2010/main" val="402458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77334" y="2160589"/>
            <a:ext cx="10275588" cy="3880773"/>
          </a:xfrm>
        </p:spPr>
        <p:txBody>
          <a:bodyPr>
            <a:normAutofit/>
          </a:bodyPr>
          <a:lstStyle/>
          <a:p>
            <a:r>
              <a:rPr lang="en-US" dirty="0"/>
              <a:t>An exception is any error condition or unexpected behavior - Exception is a good thing.</a:t>
            </a:r>
          </a:p>
          <a:p>
            <a:r>
              <a:rPr lang="en-US" dirty="0"/>
              <a:t>Crashing is also a good thing.</a:t>
            </a:r>
          </a:p>
          <a:p>
            <a:r>
              <a:rPr lang="en-US" dirty="0"/>
              <a:t>Better an application terminates rather than working with corrupt data that will produce misleading output. (Think of a nuclear plant, or a space rocket)</a:t>
            </a:r>
          </a:p>
          <a:p>
            <a:r>
              <a:rPr lang="en-US" dirty="0"/>
              <a:t>If you don’t know what to do with an exception, then don’t bother catching it. (Do not just catch to prevent system crashes).</a:t>
            </a:r>
          </a:p>
          <a:p>
            <a:r>
              <a:rPr lang="en-US" dirty="0"/>
              <a:t>If you don</a:t>
            </a:r>
            <a:r>
              <a:rPr lang="mr-IN" dirty="0"/>
              <a:t>’</a:t>
            </a:r>
            <a:r>
              <a:rPr lang="en-US" dirty="0"/>
              <a:t>t want to handle it completely, you may catch it, perform some logic and then re-throw the same exception or a new one.</a:t>
            </a:r>
          </a:p>
        </p:txBody>
      </p:sp>
    </p:spTree>
    <p:extLst>
      <p:ext uri="{BB962C8B-B14F-4D97-AF65-F5344CB8AC3E}">
        <p14:creationId xmlns:p14="http://schemas.microsoft.com/office/powerpoint/2010/main" val="191376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cont’d</a:t>
            </a:r>
          </a:p>
        </p:txBody>
      </p:sp>
      <p:sp>
        <p:nvSpPr>
          <p:cNvPr id="3" name="Content Placeholder 2"/>
          <p:cNvSpPr>
            <a:spLocks noGrp="1"/>
          </p:cNvSpPr>
          <p:nvPr>
            <p:ph idx="1"/>
          </p:nvPr>
        </p:nvSpPr>
        <p:spPr>
          <a:xfrm>
            <a:off x="677333" y="2160589"/>
            <a:ext cx="10955033" cy="3880773"/>
          </a:xfrm>
        </p:spPr>
        <p:txBody>
          <a:bodyPr>
            <a:normAutofit/>
          </a:bodyPr>
          <a:lstStyle/>
          <a:p>
            <a:r>
              <a:rPr lang="en-US" dirty="0"/>
              <a:t>You may create a user-define exception to meet your special situation (this will be done after we cover inheritance) .</a:t>
            </a:r>
          </a:p>
          <a:p>
            <a:r>
              <a:rPr lang="en-US" dirty="0"/>
              <a:t>Use validation code to reduce un-necessary exception handling.</a:t>
            </a:r>
          </a:p>
          <a:p>
            <a:r>
              <a:rPr lang="en-US" dirty="0"/>
              <a:t>When methods throw Exceptions, they don’t have to catch them.</a:t>
            </a:r>
          </a:p>
          <a:p>
            <a:r>
              <a:rPr lang="en-US" dirty="0"/>
              <a:t>If a method throws an exception and does not catch it, then the exception propagates to the caller method, and this happens until main is reached. If main does not catch it then .NET runtime handles it by terminating the program and display a crash report.</a:t>
            </a:r>
          </a:p>
          <a:p>
            <a:endParaRPr lang="en-US" dirty="0"/>
          </a:p>
          <a:p>
            <a:r>
              <a:rPr lang="en-US" dirty="0"/>
              <a:t>Throwing or handling exception consumes significant resources and execution time.</a:t>
            </a:r>
          </a:p>
          <a:p>
            <a:r>
              <a:rPr lang="en-US" dirty="0"/>
              <a:t>Use Exception for Exceptional situations!</a:t>
            </a:r>
          </a:p>
        </p:txBody>
      </p:sp>
    </p:spTree>
    <p:extLst>
      <p:ext uri="{BB962C8B-B14F-4D97-AF65-F5344CB8AC3E}">
        <p14:creationId xmlns:p14="http://schemas.microsoft.com/office/powerpoint/2010/main" val="89214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abnormal behavior</a:t>
            </a:r>
          </a:p>
        </p:txBody>
      </p:sp>
      <p:sp>
        <p:nvSpPr>
          <p:cNvPr id="3" name="Content Placeholder 2"/>
          <p:cNvSpPr>
            <a:spLocks noGrp="1"/>
          </p:cNvSpPr>
          <p:nvPr>
            <p:ph idx="1"/>
          </p:nvPr>
        </p:nvSpPr>
        <p:spPr/>
        <p:txBody>
          <a:bodyPr/>
          <a:lstStyle/>
          <a:p>
            <a:r>
              <a:rPr lang="en-US" dirty="0"/>
              <a:t>Bugs</a:t>
            </a:r>
          </a:p>
          <a:p>
            <a:pPr lvl="1"/>
            <a:r>
              <a:rPr lang="en-US" dirty="0"/>
              <a:t>Errors made by the programmer. E.g. </a:t>
            </a:r>
          </a:p>
          <a:p>
            <a:r>
              <a:rPr lang="en-US" dirty="0"/>
              <a:t>User Errors</a:t>
            </a:r>
          </a:p>
          <a:p>
            <a:pPr lvl="1"/>
            <a:r>
              <a:rPr lang="en-US" dirty="0"/>
              <a:t>Entering a mal-formed string into a textbox</a:t>
            </a:r>
          </a:p>
          <a:p>
            <a:r>
              <a:rPr lang="en-US" dirty="0"/>
              <a:t>Exceptions</a:t>
            </a:r>
          </a:p>
          <a:p>
            <a:pPr lvl="1"/>
            <a:r>
              <a:rPr lang="en-US" dirty="0"/>
              <a:t>Runtime anomalies that are difficult if not impossible to predict. e.g. connecting to a non-existent database, reading a corrupt xml file, accessing a disconnected drive</a:t>
            </a:r>
          </a:p>
        </p:txBody>
      </p:sp>
    </p:spTree>
    <p:extLst>
      <p:ext uri="{BB962C8B-B14F-4D97-AF65-F5344CB8AC3E}">
        <p14:creationId xmlns:p14="http://schemas.microsoft.com/office/powerpoint/2010/main" val="6267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Application Errors</a:t>
            </a:r>
          </a:p>
        </p:txBody>
      </p:sp>
      <p:sp>
        <p:nvSpPr>
          <p:cNvPr id="3" name="Content Placeholder 2"/>
          <p:cNvSpPr>
            <a:spLocks noGrp="1"/>
          </p:cNvSpPr>
          <p:nvPr>
            <p:ph idx="1"/>
          </p:nvPr>
        </p:nvSpPr>
        <p:spPr>
          <a:xfrm>
            <a:off x="677333" y="1409075"/>
            <a:ext cx="10730181" cy="4632287"/>
          </a:xfrm>
        </p:spPr>
        <p:txBody>
          <a:bodyPr>
            <a:normAutofit fontScale="92500" lnSpcReduction="20000"/>
          </a:bodyPr>
          <a:lstStyle/>
          <a:p>
            <a:r>
              <a:rPr lang="en-US" dirty="0"/>
              <a:t>Be proactive</a:t>
            </a:r>
          </a:p>
          <a:p>
            <a:pPr lvl="1"/>
            <a:r>
              <a:rPr lang="en-US" dirty="0"/>
              <a:t>Design application logic to avoid errors</a:t>
            </a:r>
          </a:p>
          <a:p>
            <a:pPr lvl="1"/>
            <a:r>
              <a:rPr lang="en-US" dirty="0"/>
              <a:t>Use defensive programming techniques like </a:t>
            </a:r>
            <a:r>
              <a:rPr lang="en-US" b="1" dirty="0" err="1">
                <a:latin typeface="Consolas" panose="020B0609020204030204" pitchFamily="49" charset="0"/>
                <a:cs typeface="Consolas" panose="020B0609020204030204" pitchFamily="49" charset="0"/>
              </a:rPr>
              <a:t>TryParse</a:t>
            </a:r>
            <a:r>
              <a:rPr lang="en-US" b="1" dirty="0">
                <a:latin typeface="Consolas" panose="020B0609020204030204" pitchFamily="49" charset="0"/>
                <a:cs typeface="Consolas" panose="020B0609020204030204" pitchFamily="49" charset="0"/>
              </a:rPr>
              <a:t>()</a:t>
            </a:r>
            <a:r>
              <a:rPr lang="en-US" dirty="0"/>
              <a:t>, checking for nulls, file </a:t>
            </a:r>
            <a:r>
              <a:rPr lang="en-US" dirty="0" err="1"/>
              <a:t>existance</a:t>
            </a:r>
            <a:endParaRPr lang="en-US" dirty="0"/>
          </a:p>
          <a:p>
            <a:pPr lvl="1"/>
            <a:endParaRPr lang="en-US" dirty="0"/>
          </a:p>
          <a:p>
            <a:r>
              <a:rPr lang="en-US" dirty="0"/>
              <a:t>Old technique of dealing with application errors</a:t>
            </a:r>
          </a:p>
          <a:p>
            <a:pPr lvl="1"/>
            <a:r>
              <a:rPr lang="en-US" dirty="0"/>
              <a:t>Each method will return a number (error code)</a:t>
            </a:r>
          </a:p>
          <a:p>
            <a:pPr lvl="1"/>
            <a:r>
              <a:rPr lang="en-US" dirty="0"/>
              <a:t>The main method will have a lookup table to check the code and display a suitable message to the user</a:t>
            </a:r>
          </a:p>
          <a:p>
            <a:pPr lvl="1"/>
            <a:endParaRPr lang="en-US" dirty="0"/>
          </a:p>
          <a:p>
            <a:r>
              <a:rPr lang="en-US" dirty="0"/>
              <a:t>.NET technique</a:t>
            </a:r>
          </a:p>
          <a:p>
            <a:pPr lvl="1"/>
            <a:r>
              <a:rPr lang="en-US" dirty="0"/>
              <a:t>Execution will cause an Exception object to be created and thrown</a:t>
            </a:r>
          </a:p>
          <a:p>
            <a:pPr lvl="1"/>
            <a:r>
              <a:rPr lang="en-US" dirty="0"/>
              <a:t>Code will create and throw an Exception object</a:t>
            </a:r>
          </a:p>
          <a:p>
            <a:pPr lvl="1"/>
            <a:r>
              <a:rPr lang="en-US" dirty="0"/>
              <a:t>This object will contain details of the error condition that raise this exception</a:t>
            </a:r>
          </a:p>
          <a:p>
            <a:pPr lvl="1"/>
            <a:endParaRPr lang="en-US" dirty="0"/>
          </a:p>
          <a:p>
            <a:pPr marL="457200" lvl="1" indent="0">
              <a:buNone/>
            </a:pPr>
            <a:r>
              <a:rPr lang="en-US" dirty="0"/>
              <a:t>The next slide shows the properties belonging to a typical Exception Object</a:t>
            </a:r>
          </a:p>
        </p:txBody>
      </p:sp>
    </p:spTree>
    <p:extLst>
      <p:ext uri="{BB962C8B-B14F-4D97-AF65-F5344CB8AC3E}">
        <p14:creationId xmlns:p14="http://schemas.microsoft.com/office/powerpoint/2010/main" val="141326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76466" cy="1320800"/>
          </a:xfrm>
        </p:spPr>
        <p:txBody>
          <a:bodyPr/>
          <a:lstStyle/>
          <a:p>
            <a:r>
              <a:rPr lang="en-US" dirty="0"/>
              <a:t>Property members of an Exception Object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7192889"/>
              </p:ext>
            </p:extLst>
          </p:nvPr>
        </p:nvGraphicFramePr>
        <p:xfrm>
          <a:off x="838200" y="1458687"/>
          <a:ext cx="10515600" cy="5315860"/>
        </p:xfrm>
        <a:graphic>
          <a:graphicData uri="http://schemas.openxmlformats.org/drawingml/2006/table">
            <a:tbl>
              <a:tblPr firstRow="1" bandRow="1">
                <a:tableStyleId>{5C22544A-7EE6-4342-B048-85BDC9FD1C3A}</a:tableStyleId>
              </a:tblPr>
              <a:tblGrid>
                <a:gridCol w="2449286">
                  <a:extLst>
                    <a:ext uri="{9D8B030D-6E8A-4147-A177-3AD203B41FA5}">
                      <a16:colId xmlns:a16="http://schemas.microsoft.com/office/drawing/2014/main" val="20000"/>
                    </a:ext>
                  </a:extLst>
                </a:gridCol>
                <a:gridCol w="8066314">
                  <a:extLst>
                    <a:ext uri="{9D8B030D-6E8A-4147-A177-3AD203B41FA5}">
                      <a16:colId xmlns:a16="http://schemas.microsoft.com/office/drawing/2014/main" val="20001"/>
                    </a:ext>
                  </a:extLst>
                </a:gridCol>
              </a:tblGrid>
              <a:tr h="419531">
                <a:tc>
                  <a:txBody>
                    <a:bodyPr/>
                    <a:lstStyle/>
                    <a:p>
                      <a:r>
                        <a:rPr lang="en-US" sz="2000" dirty="0"/>
                        <a:t>Name</a:t>
                      </a:r>
                    </a:p>
                  </a:txBody>
                  <a:tcPr/>
                </a:tc>
                <a:tc>
                  <a:txBody>
                    <a:bodyPr/>
                    <a:lstStyle/>
                    <a:p>
                      <a:r>
                        <a:rPr lang="en-US" sz="2000" dirty="0"/>
                        <a:t>Description</a:t>
                      </a:r>
                    </a:p>
                  </a:txBody>
                  <a:tcPr/>
                </a:tc>
                <a:extLst>
                  <a:ext uri="{0D108BD9-81ED-4DB2-BD59-A6C34878D82A}">
                    <a16:rowId xmlns:a16="http://schemas.microsoft.com/office/drawing/2014/main" val="10000"/>
                  </a:ext>
                </a:extLst>
              </a:tr>
              <a:tr h="679593">
                <a:tc>
                  <a:txBody>
                    <a:bodyPr/>
                    <a:lstStyle/>
                    <a:p>
                      <a:r>
                        <a:rPr lang="en-US" sz="2000" dirty="0"/>
                        <a:t>Data</a:t>
                      </a:r>
                    </a:p>
                  </a:txBody>
                  <a:tcPr/>
                </a:tc>
                <a:tc>
                  <a:txBody>
                    <a:bodyPr/>
                    <a:lstStyle/>
                    <a:p>
                      <a:r>
                        <a:rPr lang="en-US" sz="2000" dirty="0"/>
                        <a:t>Gets a collection of key/value pairs that provide additional user-defined information about the exception.</a:t>
                      </a:r>
                    </a:p>
                  </a:txBody>
                  <a:tcPr/>
                </a:tc>
                <a:extLst>
                  <a:ext uri="{0D108BD9-81ED-4DB2-BD59-A6C34878D82A}">
                    <a16:rowId xmlns:a16="http://schemas.microsoft.com/office/drawing/2014/main" val="10001"/>
                  </a:ext>
                </a:extLst>
              </a:tr>
              <a:tr h="453457">
                <a:tc>
                  <a:txBody>
                    <a:bodyPr/>
                    <a:lstStyle/>
                    <a:p>
                      <a:r>
                        <a:rPr lang="en-US" sz="2000" dirty="0" err="1"/>
                        <a:t>HelpLink</a:t>
                      </a:r>
                      <a:endParaRPr lang="en-US" sz="2000" dirty="0"/>
                    </a:p>
                  </a:txBody>
                  <a:tcPr/>
                </a:tc>
                <a:tc>
                  <a:txBody>
                    <a:bodyPr/>
                    <a:lstStyle/>
                    <a:p>
                      <a:r>
                        <a:rPr lang="en-US" sz="2000" dirty="0"/>
                        <a:t>Gets or sets a link to the help file associated with this exception.</a:t>
                      </a:r>
                    </a:p>
                  </a:txBody>
                  <a:tcPr/>
                </a:tc>
                <a:extLst>
                  <a:ext uri="{0D108BD9-81ED-4DB2-BD59-A6C34878D82A}">
                    <a16:rowId xmlns:a16="http://schemas.microsoft.com/office/drawing/2014/main" val="10002"/>
                  </a:ext>
                </a:extLst>
              </a:tr>
              <a:tr h="679593">
                <a:tc>
                  <a:txBody>
                    <a:bodyPr/>
                    <a:lstStyle/>
                    <a:p>
                      <a:r>
                        <a:rPr lang="en-US" sz="2000" dirty="0" err="1"/>
                        <a:t>HResult</a:t>
                      </a:r>
                      <a:endParaRPr lang="en-US" sz="2000" dirty="0"/>
                    </a:p>
                  </a:txBody>
                  <a:tcPr/>
                </a:tc>
                <a:tc>
                  <a:txBody>
                    <a:bodyPr/>
                    <a:lstStyle/>
                    <a:p>
                      <a:r>
                        <a:rPr lang="en-US" sz="2000" dirty="0"/>
                        <a:t>Gets or sets HRESULT, a coded numerical value that is assigned to a specific exception.</a:t>
                      </a:r>
                    </a:p>
                  </a:txBody>
                  <a:tcPr/>
                </a:tc>
                <a:extLst>
                  <a:ext uri="{0D108BD9-81ED-4DB2-BD59-A6C34878D82A}">
                    <a16:rowId xmlns:a16="http://schemas.microsoft.com/office/drawing/2014/main" val="10003"/>
                  </a:ext>
                </a:extLst>
              </a:tr>
              <a:tr h="468836">
                <a:tc>
                  <a:txBody>
                    <a:bodyPr/>
                    <a:lstStyle/>
                    <a:p>
                      <a:r>
                        <a:rPr lang="en-US" sz="2000" dirty="0" err="1"/>
                        <a:t>InnerException</a:t>
                      </a:r>
                      <a:endParaRPr lang="en-US" sz="2000" dirty="0"/>
                    </a:p>
                  </a:txBody>
                  <a:tcPr/>
                </a:tc>
                <a:tc>
                  <a:txBody>
                    <a:bodyPr/>
                    <a:lstStyle/>
                    <a:p>
                      <a:r>
                        <a:rPr lang="en-US" sz="2000" dirty="0"/>
                        <a:t>Gets the Exception instance that caused the current exception.</a:t>
                      </a:r>
                    </a:p>
                  </a:txBody>
                  <a:tcPr/>
                </a:tc>
                <a:extLst>
                  <a:ext uri="{0D108BD9-81ED-4DB2-BD59-A6C34878D82A}">
                    <a16:rowId xmlns:a16="http://schemas.microsoft.com/office/drawing/2014/main" val="10004"/>
                  </a:ext>
                </a:extLst>
              </a:tr>
              <a:tr h="468836">
                <a:tc>
                  <a:txBody>
                    <a:bodyPr/>
                    <a:lstStyle/>
                    <a:p>
                      <a:r>
                        <a:rPr lang="en-US" sz="2000" dirty="0"/>
                        <a:t>Message</a:t>
                      </a:r>
                    </a:p>
                  </a:txBody>
                  <a:tcPr/>
                </a:tc>
                <a:tc>
                  <a:txBody>
                    <a:bodyPr/>
                    <a:lstStyle/>
                    <a:p>
                      <a:r>
                        <a:rPr lang="en-US" sz="2000" dirty="0"/>
                        <a:t>Gets a message that describes the current exception. This is the most commonly used property</a:t>
                      </a:r>
                    </a:p>
                  </a:txBody>
                  <a:tcPr/>
                </a:tc>
                <a:extLst>
                  <a:ext uri="{0D108BD9-81ED-4DB2-BD59-A6C34878D82A}">
                    <a16:rowId xmlns:a16="http://schemas.microsoft.com/office/drawing/2014/main" val="10005"/>
                  </a:ext>
                </a:extLst>
              </a:tr>
              <a:tr h="468836">
                <a:tc>
                  <a:txBody>
                    <a:bodyPr/>
                    <a:lstStyle/>
                    <a:p>
                      <a:r>
                        <a:rPr lang="en-US" sz="2000" dirty="0"/>
                        <a:t>Source</a:t>
                      </a:r>
                    </a:p>
                  </a:txBody>
                  <a:tcPr/>
                </a:tc>
                <a:tc>
                  <a:txBody>
                    <a:bodyPr/>
                    <a:lstStyle/>
                    <a:p>
                      <a:r>
                        <a:rPr lang="en-US" sz="2000" dirty="0"/>
                        <a:t>Gets or sets the name of the application or the object that causes the error.</a:t>
                      </a:r>
                    </a:p>
                  </a:txBody>
                  <a:tcPr/>
                </a:tc>
                <a:extLst>
                  <a:ext uri="{0D108BD9-81ED-4DB2-BD59-A6C34878D82A}">
                    <a16:rowId xmlns:a16="http://schemas.microsoft.com/office/drawing/2014/main" val="10006"/>
                  </a:ext>
                </a:extLst>
              </a:tr>
              <a:tr h="468836">
                <a:tc>
                  <a:txBody>
                    <a:bodyPr/>
                    <a:lstStyle/>
                    <a:p>
                      <a:r>
                        <a:rPr lang="en-US" sz="2000" dirty="0" err="1"/>
                        <a:t>StackTrace</a:t>
                      </a:r>
                      <a:endParaRPr lang="en-US" sz="2000" dirty="0"/>
                    </a:p>
                  </a:txBody>
                  <a:tcPr/>
                </a:tc>
                <a:tc>
                  <a:txBody>
                    <a:bodyPr/>
                    <a:lstStyle/>
                    <a:p>
                      <a:r>
                        <a:rPr lang="en-US" sz="2000" dirty="0"/>
                        <a:t>Gets a string representation of the immediate frames on the call stack.</a:t>
                      </a:r>
                    </a:p>
                  </a:txBody>
                  <a:tcPr/>
                </a:tc>
                <a:extLst>
                  <a:ext uri="{0D108BD9-81ED-4DB2-BD59-A6C34878D82A}">
                    <a16:rowId xmlns:a16="http://schemas.microsoft.com/office/drawing/2014/main" val="10007"/>
                  </a:ext>
                </a:extLst>
              </a:tr>
              <a:tr h="468836">
                <a:tc>
                  <a:txBody>
                    <a:bodyPr/>
                    <a:lstStyle/>
                    <a:p>
                      <a:r>
                        <a:rPr lang="en-US" sz="2000" dirty="0" err="1"/>
                        <a:t>TargetSite</a:t>
                      </a:r>
                      <a:endParaRPr lang="en-US" sz="2000" dirty="0"/>
                    </a:p>
                  </a:txBody>
                  <a:tcPr/>
                </a:tc>
                <a:tc>
                  <a:txBody>
                    <a:bodyPr/>
                    <a:lstStyle/>
                    <a:p>
                      <a:r>
                        <a:rPr lang="en-US" sz="2000" dirty="0"/>
                        <a:t>Gets the method that throws the current exception.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8760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your code results in an exception being generated the application will crash</a:t>
            </a:r>
          </a:p>
        </p:txBody>
      </p:sp>
      <p:sp>
        <p:nvSpPr>
          <p:cNvPr id="3" name="Content Placeholder 2"/>
          <p:cNvSpPr>
            <a:spLocks noGrp="1"/>
          </p:cNvSpPr>
          <p:nvPr>
            <p:ph idx="1"/>
          </p:nvPr>
        </p:nvSpPr>
        <p:spPr/>
        <p:txBody>
          <a:bodyPr>
            <a:normAutofit/>
          </a:bodyPr>
          <a:lstStyle/>
          <a:p>
            <a:r>
              <a:rPr lang="en-US" dirty="0"/>
              <a:t>Each of the lines below will result in an exception</a:t>
            </a:r>
          </a:p>
          <a:p>
            <a:endParaRPr lang="en-US" dirty="0"/>
          </a:p>
          <a:p>
            <a:pPr marL="542925" indent="0">
              <a:buNone/>
            </a:pPr>
            <a:r>
              <a:rPr lang="en-US" dirty="0" err="1">
                <a:solidFill>
                  <a:srgbClr val="00CE9E"/>
                </a:solidFill>
                <a:latin typeface="Consolas" charset="0"/>
                <a:ea typeface="Consolas" charset="0"/>
                <a:cs typeface="Consolas" charset="0"/>
              </a:rPr>
              <a:t>Console</a:t>
            </a:r>
            <a:r>
              <a:rPr lang="en-US" dirty="0" err="1">
                <a:latin typeface="Consolas" charset="0"/>
                <a:ea typeface="Consolas" charset="0"/>
                <a:cs typeface="Consolas" charset="0"/>
              </a:rPr>
              <a:t>.</a:t>
            </a:r>
            <a:r>
              <a:rPr lang="en-US" dirty="0" err="1">
                <a:solidFill>
                  <a:srgbClr val="E6DB73"/>
                </a:solidFill>
                <a:latin typeface="Consolas" charset="0"/>
                <a:ea typeface="Consolas" charset="0"/>
                <a:cs typeface="Consolas" charset="0"/>
              </a:rPr>
              <a:t>Write</a:t>
            </a:r>
            <a:r>
              <a:rPr lang="en-US" dirty="0">
                <a:latin typeface="Consolas" charset="0"/>
                <a:ea typeface="Consolas" charset="0"/>
                <a:cs typeface="Consolas" charset="0"/>
              </a:rPr>
              <a:t>(1/0);</a:t>
            </a:r>
          </a:p>
          <a:p>
            <a:pPr marL="542925" indent="0">
              <a:buNone/>
            </a:pPr>
            <a:r>
              <a:rPr lang="en-US" dirty="0">
                <a:solidFill>
                  <a:srgbClr val="719DCF"/>
                </a:solidFill>
                <a:latin typeface="Consolas" charset="0"/>
                <a:ea typeface="Consolas" charset="0"/>
                <a:cs typeface="Consolas" charset="0"/>
              </a:rPr>
              <a:t>new</a:t>
            </a:r>
            <a:r>
              <a:rPr lang="en-US" dirty="0">
                <a:latin typeface="Consolas" charset="0"/>
                <a:ea typeface="Consolas" charset="0"/>
                <a:cs typeface="Consolas" charset="0"/>
              </a:rPr>
              <a:t> </a:t>
            </a:r>
            <a:r>
              <a:rPr lang="en-US" dirty="0" err="1">
                <a:solidFill>
                  <a:srgbClr val="00CE9E"/>
                </a:solidFill>
                <a:latin typeface="Consolas" charset="0"/>
                <a:ea typeface="Consolas" charset="0"/>
                <a:cs typeface="Consolas" charset="0"/>
              </a:rPr>
              <a:t>StreamReader</a:t>
            </a:r>
            <a:r>
              <a:rPr lang="en-US" dirty="0">
                <a:latin typeface="Consolas" charset="0"/>
                <a:ea typeface="Consolas" charset="0"/>
                <a:cs typeface="Consolas" charset="0"/>
              </a:rPr>
              <a:t>(filename); </a:t>
            </a:r>
            <a:r>
              <a:rPr lang="en-US" dirty="0">
                <a:solidFill>
                  <a:srgbClr val="92D050"/>
                </a:solidFill>
                <a:latin typeface="Consolas" charset="0"/>
                <a:ea typeface="Consolas" charset="0"/>
                <a:cs typeface="Consolas" charset="0"/>
              </a:rPr>
              <a:t>//if file doesn’t exist</a:t>
            </a:r>
          </a:p>
          <a:p>
            <a:pPr marL="542925" indent="0">
              <a:buNone/>
            </a:pPr>
            <a:r>
              <a:rPr lang="en-US" dirty="0" err="1">
                <a:solidFill>
                  <a:srgbClr val="00CE9E"/>
                </a:solidFill>
                <a:latin typeface="Consolas" charset="0"/>
                <a:ea typeface="Consolas" charset="0"/>
                <a:cs typeface="Consolas" charset="0"/>
              </a:rPr>
              <a:t>Convert</a:t>
            </a:r>
            <a:r>
              <a:rPr lang="en-US" dirty="0" err="1">
                <a:latin typeface="Consolas" charset="0"/>
                <a:ea typeface="Consolas" charset="0"/>
                <a:cs typeface="Consolas" charset="0"/>
              </a:rPr>
              <a:t>.</a:t>
            </a:r>
            <a:r>
              <a:rPr lang="en-US" dirty="0" err="1">
                <a:solidFill>
                  <a:srgbClr val="E6DB73"/>
                </a:solidFill>
                <a:latin typeface="Consolas" charset="0"/>
                <a:ea typeface="Consolas" charset="0"/>
                <a:cs typeface="Consolas" charset="0"/>
              </a:rPr>
              <a:t>ToDouble</a:t>
            </a:r>
            <a:r>
              <a:rPr lang="en-US" dirty="0">
                <a:latin typeface="Consolas" charset="0"/>
                <a:ea typeface="Consolas" charset="0"/>
                <a:cs typeface="Consolas" charset="0"/>
              </a:rPr>
              <a:t>(</a:t>
            </a:r>
            <a:r>
              <a:rPr lang="en-US" dirty="0">
                <a:solidFill>
                  <a:srgbClr val="E97E48"/>
                </a:solidFill>
                <a:latin typeface="Consolas" charset="0"/>
                <a:ea typeface="Consolas" charset="0"/>
                <a:cs typeface="Consolas" charset="0"/>
              </a:rPr>
              <a:t>"Hello"</a:t>
            </a:r>
            <a:r>
              <a:rPr lang="en-US" dirty="0">
                <a:latin typeface="Consolas" charset="0"/>
                <a:ea typeface="Consolas" charset="0"/>
                <a:cs typeface="Consolas" charset="0"/>
              </a:rPr>
              <a:t>); </a:t>
            </a:r>
          </a:p>
          <a:p>
            <a:pPr marL="542925" indent="0">
              <a:buNone/>
            </a:pPr>
            <a:r>
              <a:rPr lang="en-US" dirty="0" err="1">
                <a:solidFill>
                  <a:srgbClr val="00CE9E"/>
                </a:solidFill>
                <a:latin typeface="Consolas" charset="0"/>
                <a:ea typeface="Consolas" charset="0"/>
                <a:cs typeface="Consolas" charset="0"/>
              </a:rPr>
              <a:t>Convert</a:t>
            </a:r>
            <a:r>
              <a:rPr lang="en-US" dirty="0" err="1">
                <a:latin typeface="Consolas" charset="0"/>
                <a:ea typeface="Consolas" charset="0"/>
                <a:cs typeface="Consolas" charset="0"/>
              </a:rPr>
              <a:t>.</a:t>
            </a:r>
            <a:r>
              <a:rPr lang="en-US" dirty="0" err="1">
                <a:solidFill>
                  <a:srgbClr val="E6DB73"/>
                </a:solidFill>
                <a:latin typeface="Consolas" charset="0"/>
                <a:ea typeface="Consolas" charset="0"/>
                <a:cs typeface="Consolas" charset="0"/>
              </a:rPr>
              <a:t>ToBool</a:t>
            </a:r>
            <a:r>
              <a:rPr lang="en-US" dirty="0">
                <a:latin typeface="Consolas" charset="0"/>
                <a:ea typeface="Consolas" charset="0"/>
                <a:cs typeface="Consolas" charset="0"/>
              </a:rPr>
              <a:t>(</a:t>
            </a:r>
            <a:r>
              <a:rPr lang="en-US" dirty="0">
                <a:solidFill>
                  <a:srgbClr val="E97E48"/>
                </a:solidFill>
                <a:latin typeface="Consolas" charset="0"/>
                <a:ea typeface="Consolas" charset="0"/>
                <a:cs typeface="Consolas" charset="0"/>
              </a:rPr>
              <a:t>"123"</a:t>
            </a:r>
            <a:r>
              <a:rPr lang="en-US" dirty="0">
                <a:latin typeface="Consolas" charset="0"/>
                <a:ea typeface="Consolas" charset="0"/>
                <a:cs typeface="Consolas" charset="0"/>
              </a:rPr>
              <a:t>);</a:t>
            </a:r>
          </a:p>
          <a:p>
            <a:pPr marL="542925" indent="0">
              <a:buNone/>
            </a:pPr>
            <a:r>
              <a:rPr lang="en-US" dirty="0" err="1">
                <a:solidFill>
                  <a:srgbClr val="00CE9E"/>
                </a:solidFill>
                <a:latin typeface="Consolas" charset="0"/>
                <a:ea typeface="Consolas" charset="0"/>
                <a:cs typeface="Consolas" charset="0"/>
              </a:rPr>
              <a:t>Console</a:t>
            </a:r>
            <a:r>
              <a:rPr lang="en-US" dirty="0" err="1">
                <a:latin typeface="Consolas" charset="0"/>
                <a:ea typeface="Consolas" charset="0"/>
                <a:cs typeface="Consolas" charset="0"/>
              </a:rPr>
              <a:t>.</a:t>
            </a:r>
            <a:r>
              <a:rPr lang="en-US" dirty="0" err="1">
                <a:solidFill>
                  <a:srgbClr val="E6DB73"/>
                </a:solidFill>
                <a:latin typeface="Consolas" charset="0"/>
                <a:ea typeface="Consolas" charset="0"/>
                <a:cs typeface="Consolas" charset="0"/>
              </a:rPr>
              <a:t>WriteLine</a:t>
            </a:r>
            <a:r>
              <a:rPr lang="en-US" dirty="0">
                <a:latin typeface="Consolas" charset="0"/>
                <a:ea typeface="Consolas" charset="0"/>
                <a:cs typeface="Consolas" charset="0"/>
              </a:rPr>
              <a:t>(primes[</a:t>
            </a:r>
            <a:r>
              <a:rPr lang="en-US" dirty="0" err="1">
                <a:latin typeface="Consolas" charset="0"/>
                <a:ea typeface="Consolas" charset="0"/>
                <a:cs typeface="Consolas" charset="0"/>
              </a:rPr>
              <a:t>primes.</a:t>
            </a:r>
            <a:r>
              <a:rPr lang="en-US" dirty="0" err="1">
                <a:solidFill>
                  <a:srgbClr val="E6DB73"/>
                </a:solidFill>
                <a:latin typeface="Consolas" charset="0"/>
                <a:ea typeface="Consolas" charset="0"/>
                <a:cs typeface="Consolas" charset="0"/>
              </a:rPr>
              <a:t>Length</a:t>
            </a:r>
            <a:r>
              <a:rPr lang="en-US" dirty="0">
                <a:latin typeface="Consolas" charset="0"/>
                <a:ea typeface="Consolas" charset="0"/>
                <a:cs typeface="Consolas" charset="0"/>
              </a:rPr>
              <a:t>]); </a:t>
            </a:r>
          </a:p>
          <a:p>
            <a:pPr marL="542925" indent="0">
              <a:buNone/>
            </a:pPr>
            <a:endParaRPr lang="en-US" dirty="0">
              <a:latin typeface="Consolas" charset="0"/>
              <a:ea typeface="Consolas" charset="0"/>
              <a:cs typeface="Consolas" charset="0"/>
            </a:endParaRPr>
          </a:p>
          <a:p>
            <a:pPr marL="542925" indent="0">
              <a:buNone/>
            </a:pPr>
            <a:r>
              <a:rPr lang="en-US" dirty="0">
                <a:latin typeface="Consolas" charset="0"/>
                <a:ea typeface="Consolas" charset="0"/>
                <a:cs typeface="Consolas" charset="0"/>
              </a:rPr>
              <a:t> </a:t>
            </a:r>
          </a:p>
          <a:p>
            <a:pPr marL="542925"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30442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Exceptions</a:t>
            </a:r>
          </a:p>
        </p:txBody>
      </p:sp>
      <p:sp>
        <p:nvSpPr>
          <p:cNvPr id="3" name="Content Placeholder 2"/>
          <p:cNvSpPr>
            <a:spLocks noGrp="1"/>
          </p:cNvSpPr>
          <p:nvPr>
            <p:ph idx="1"/>
          </p:nvPr>
        </p:nvSpPr>
        <p:spPr/>
        <p:txBody>
          <a:bodyPr/>
          <a:lstStyle/>
          <a:p>
            <a:r>
              <a:rPr lang="en-US" dirty="0"/>
              <a:t>Ignore</a:t>
            </a:r>
          </a:p>
          <a:p>
            <a:r>
              <a:rPr lang="en-US" dirty="0"/>
              <a:t>Catch</a:t>
            </a:r>
          </a:p>
          <a:p>
            <a:r>
              <a:rPr lang="en-US" dirty="0"/>
              <a:t>Catch and then re-throw</a:t>
            </a:r>
          </a:p>
          <a:p>
            <a:r>
              <a:rPr lang="en-US" dirty="0"/>
              <a:t>Throw</a:t>
            </a:r>
          </a:p>
        </p:txBody>
      </p:sp>
    </p:spTree>
    <p:extLst>
      <p:ext uri="{BB962C8B-B14F-4D97-AF65-F5344CB8AC3E}">
        <p14:creationId xmlns:p14="http://schemas.microsoft.com/office/powerpoint/2010/main" val="110071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Ignoring Exceptions</a:t>
            </a:r>
          </a:p>
        </p:txBody>
      </p:sp>
      <p:sp>
        <p:nvSpPr>
          <p:cNvPr id="3" name="Content Placeholder 2"/>
          <p:cNvSpPr>
            <a:spLocks noGrp="1"/>
          </p:cNvSpPr>
          <p:nvPr>
            <p:ph idx="1"/>
          </p:nvPr>
        </p:nvSpPr>
        <p:spPr/>
        <p:txBody>
          <a:bodyPr lIns="90000"/>
          <a:lstStyle/>
          <a:p>
            <a:r>
              <a:rPr lang="en-US" dirty="0"/>
              <a:t>Your application will crash whenever it encounters an exception</a:t>
            </a:r>
          </a:p>
          <a:p>
            <a:endParaRPr lang="en-US" dirty="0"/>
          </a:p>
          <a:p>
            <a:r>
              <a:rPr lang="en-US" dirty="0"/>
              <a:t>This is often the most common way of dealing with exceptions</a:t>
            </a:r>
          </a:p>
          <a:p>
            <a:endParaRPr lang="en-US" dirty="0"/>
          </a:p>
          <a:p>
            <a:r>
              <a:rPr lang="en-US" dirty="0"/>
              <a:t>It is often the preferred of of dealing with exceptions</a:t>
            </a:r>
          </a:p>
          <a:p>
            <a:endParaRPr lang="en-US" dirty="0"/>
          </a:p>
          <a:p>
            <a:endParaRPr lang="en-US" dirty="0"/>
          </a:p>
          <a:p>
            <a:r>
              <a:rPr lang="en-US" dirty="0"/>
              <a:t>THIS IS NOT BAD</a:t>
            </a:r>
          </a:p>
          <a:p>
            <a:endParaRPr lang="en-US" dirty="0"/>
          </a:p>
          <a:p>
            <a:endParaRPr lang="en-US" dirty="0"/>
          </a:p>
        </p:txBody>
      </p:sp>
    </p:spTree>
    <p:extLst>
      <p:ext uri="{BB962C8B-B14F-4D97-AF65-F5344CB8AC3E}">
        <p14:creationId xmlns:p14="http://schemas.microsoft.com/office/powerpoint/2010/main" val="165676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a:t>
            </a:r>
          </a:p>
        </p:txBody>
      </p:sp>
      <p:sp>
        <p:nvSpPr>
          <p:cNvPr id="3" name="Content Placeholder 2"/>
          <p:cNvSpPr>
            <a:spLocks noGrp="1"/>
          </p:cNvSpPr>
          <p:nvPr>
            <p:ph idx="1"/>
          </p:nvPr>
        </p:nvSpPr>
        <p:spPr/>
        <p:txBody>
          <a:bodyPr>
            <a:normAutofit fontScale="92500" lnSpcReduction="20000"/>
          </a:bodyPr>
          <a:lstStyle/>
          <a:p>
            <a:endParaRPr lang="en-US" dirty="0"/>
          </a:p>
          <a:p>
            <a:pPr marL="542925" indent="0">
              <a:buNone/>
            </a:pPr>
            <a:r>
              <a:rPr lang="en-US" dirty="0">
                <a:solidFill>
                  <a:srgbClr val="0B23FF"/>
                </a:solidFill>
                <a:latin typeface="Consolas" charset="0"/>
                <a:ea typeface="Consolas" charset="0"/>
                <a:cs typeface="Consolas" charset="0"/>
              </a:rPr>
              <a:t>try</a:t>
            </a:r>
          </a:p>
          <a:p>
            <a:pPr marL="542925" indent="0">
              <a:buNone/>
            </a:pPr>
            <a:r>
              <a:rPr lang="en-US" dirty="0">
                <a:latin typeface="Consolas" charset="0"/>
                <a:ea typeface="Consolas" charset="0"/>
                <a:cs typeface="Consolas" charset="0"/>
              </a:rPr>
              <a:t>{ </a:t>
            </a:r>
          </a:p>
          <a:p>
            <a:pPr marL="542925" indent="0">
              <a:buNone/>
            </a:pPr>
            <a:r>
              <a:rPr lang="en-US" dirty="0">
                <a:solidFill>
                  <a:srgbClr val="00FDFF"/>
                </a:solidFill>
                <a:latin typeface="Consolas" charset="0"/>
                <a:ea typeface="Consolas" charset="0"/>
                <a:cs typeface="Consolas" charset="0"/>
              </a:rPr>
              <a:t>  </a:t>
            </a:r>
            <a:r>
              <a:rPr lang="en-US" dirty="0" err="1">
                <a:solidFill>
                  <a:srgbClr val="00CE9E"/>
                </a:solidFill>
                <a:latin typeface="Consolas" charset="0"/>
                <a:ea typeface="Consolas" charset="0"/>
                <a:cs typeface="Consolas" charset="0"/>
              </a:rPr>
              <a:t>Console</a:t>
            </a:r>
            <a:r>
              <a:rPr lang="en-US" dirty="0" err="1">
                <a:latin typeface="Consolas" charset="0"/>
                <a:ea typeface="Consolas" charset="0"/>
                <a:cs typeface="Consolas" charset="0"/>
              </a:rPr>
              <a:t>.Write</a:t>
            </a:r>
            <a:r>
              <a:rPr lang="en-US" dirty="0">
                <a:latin typeface="Consolas" charset="0"/>
                <a:ea typeface="Consolas" charset="0"/>
                <a:cs typeface="Consolas" charset="0"/>
              </a:rPr>
              <a:t>(1/0);</a:t>
            </a:r>
          </a:p>
          <a:p>
            <a:pPr marL="542925" indent="0">
              <a:buNone/>
            </a:pPr>
            <a:r>
              <a:rPr lang="en-US" dirty="0">
                <a:latin typeface="Consolas" charset="0"/>
                <a:ea typeface="Consolas" charset="0"/>
                <a:cs typeface="Consolas" charset="0"/>
              </a:rPr>
              <a:t>  …               </a:t>
            </a:r>
            <a:r>
              <a:rPr lang="en-US" dirty="0">
                <a:solidFill>
                  <a:schemeClr val="bg1">
                    <a:lumMod val="50000"/>
                  </a:schemeClr>
                </a:solidFill>
                <a:latin typeface="Consolas" charset="0"/>
                <a:ea typeface="Consolas" charset="0"/>
                <a:cs typeface="Consolas" charset="0"/>
              </a:rPr>
              <a:t>//these statements will be skipped </a:t>
            </a:r>
          </a:p>
          <a:p>
            <a:pPr marL="542925" indent="0">
              <a:buNone/>
            </a:pPr>
            <a:r>
              <a:rPr lang="en-US" dirty="0">
                <a:solidFill>
                  <a:schemeClr val="bg1">
                    <a:lumMod val="50000"/>
                  </a:schemeClr>
                </a:solidFill>
                <a:latin typeface="Consolas" charset="0"/>
                <a:ea typeface="Consolas" charset="0"/>
                <a:cs typeface="Consolas" charset="0"/>
              </a:rPr>
              <a:t>                  //if the above line results in an exception</a:t>
            </a:r>
          </a:p>
          <a:p>
            <a:pPr marL="542925" indent="0">
              <a:buNone/>
            </a:pPr>
            <a:r>
              <a:rPr lang="en-US" dirty="0">
                <a:latin typeface="Consolas" charset="0"/>
                <a:ea typeface="Consolas" charset="0"/>
                <a:cs typeface="Consolas" charset="0"/>
              </a:rPr>
              <a:t>}</a:t>
            </a:r>
          </a:p>
          <a:p>
            <a:pPr marL="542925" indent="0">
              <a:buNone/>
            </a:pPr>
            <a:r>
              <a:rPr lang="en-US" dirty="0">
                <a:solidFill>
                  <a:srgbClr val="0B23FF"/>
                </a:solidFill>
                <a:latin typeface="Consolas" charset="0"/>
                <a:ea typeface="Consolas" charset="0"/>
                <a:cs typeface="Consolas" charset="0"/>
              </a:rPr>
              <a:t>catch</a:t>
            </a:r>
            <a:r>
              <a:rPr lang="en-US" dirty="0">
                <a:latin typeface="Consolas" charset="0"/>
                <a:ea typeface="Consolas" charset="0"/>
                <a:cs typeface="Consolas" charset="0"/>
              </a:rPr>
              <a:t>(</a:t>
            </a:r>
            <a:r>
              <a:rPr lang="en-US" dirty="0">
                <a:solidFill>
                  <a:srgbClr val="00CE9E"/>
                </a:solidFill>
                <a:latin typeface="Consolas" charset="0"/>
                <a:cs typeface="Consolas" charset="0"/>
              </a:rPr>
              <a:t>Exception</a:t>
            </a:r>
            <a:r>
              <a:rPr lang="en-US" dirty="0">
                <a:latin typeface="Consolas" charset="0"/>
                <a:ea typeface="Consolas" charset="0"/>
                <a:cs typeface="Consolas" charset="0"/>
              </a:rPr>
              <a:t> e)</a:t>
            </a:r>
          </a:p>
          <a:p>
            <a:pPr marL="542925" indent="0">
              <a:buNone/>
            </a:pPr>
            <a:r>
              <a:rPr lang="en-US" dirty="0">
                <a:latin typeface="Consolas" charset="0"/>
                <a:ea typeface="Consolas" charset="0"/>
                <a:cs typeface="Consolas" charset="0"/>
              </a:rPr>
              <a:t>{ </a:t>
            </a:r>
          </a:p>
          <a:p>
            <a:pPr marL="542925" indent="0">
              <a:buNone/>
            </a:pPr>
            <a:r>
              <a:rPr lang="en-US" dirty="0">
                <a:solidFill>
                  <a:srgbClr val="00FDFF"/>
                </a:solidFill>
                <a:latin typeface="Consolas" charset="0"/>
                <a:ea typeface="Consolas" charset="0"/>
                <a:cs typeface="Consolas" charset="0"/>
              </a:rPr>
              <a:t>  </a:t>
            </a:r>
            <a:r>
              <a:rPr lang="en-US" dirty="0" err="1">
                <a:solidFill>
                  <a:srgbClr val="00CE9E"/>
                </a:solidFill>
                <a:latin typeface="Consolas" charset="0"/>
                <a:cs typeface="Consolas" charset="0"/>
              </a:rPr>
              <a:t>Console</a:t>
            </a:r>
            <a:r>
              <a:rPr lang="en-US" dirty="0" err="1">
                <a:latin typeface="Consolas" charset="0"/>
                <a:ea typeface="Consolas" charset="0"/>
                <a:cs typeface="Consolas" charset="0"/>
              </a:rPr>
              <a:t>.WriteLine</a:t>
            </a:r>
            <a:r>
              <a:rPr lang="en-US" dirty="0">
                <a:latin typeface="Consolas" charset="0"/>
                <a:ea typeface="Consolas" charset="0"/>
                <a:cs typeface="Consolas" charset="0"/>
              </a:rPr>
              <a:t>(</a:t>
            </a:r>
            <a:r>
              <a:rPr lang="en-US" dirty="0" err="1">
                <a:latin typeface="Consolas" charset="0"/>
                <a:ea typeface="Consolas" charset="0"/>
                <a:cs typeface="Consolas" charset="0"/>
              </a:rPr>
              <a:t>e.Message</a:t>
            </a:r>
            <a:r>
              <a:rPr lang="en-US" dirty="0">
                <a:latin typeface="Consolas" charset="0"/>
                <a:ea typeface="Consolas" charset="0"/>
                <a:cs typeface="Consolas" charset="0"/>
              </a:rPr>
              <a:t>);</a:t>
            </a:r>
          </a:p>
          <a:p>
            <a:pPr marL="542925" indent="0">
              <a:buNone/>
            </a:pPr>
            <a:r>
              <a:rPr lang="en-US" dirty="0">
                <a:latin typeface="Consolas" charset="0"/>
                <a:ea typeface="Consolas" charset="0"/>
                <a:cs typeface="Consolas" charset="0"/>
              </a:rPr>
              <a:t>} </a:t>
            </a:r>
          </a:p>
          <a:p>
            <a:endParaRPr lang="en-US" dirty="0"/>
          </a:p>
        </p:txBody>
      </p:sp>
    </p:spTree>
    <p:extLst>
      <p:ext uri="{BB962C8B-B14F-4D97-AF65-F5344CB8AC3E}">
        <p14:creationId xmlns:p14="http://schemas.microsoft.com/office/powerpoint/2010/main" val="17839524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B0BDC8BC28594A8C95584CC1683EC5" ma:contentTypeVersion="4" ma:contentTypeDescription="Create a new document." ma:contentTypeScope="" ma:versionID="ba19bf0850a265bd174d3d3df8d9b414">
  <xsd:schema xmlns:xsd="http://www.w3.org/2001/XMLSchema" xmlns:xs="http://www.w3.org/2001/XMLSchema" xmlns:p="http://schemas.microsoft.com/office/2006/metadata/properties" xmlns:ns2="0a87bd31-99b0-4c94-b97c-39171d591e36" targetNamespace="http://schemas.microsoft.com/office/2006/metadata/properties" ma:root="true" ma:fieldsID="4518a898f2543007963650e1c4d3c457" ns2:_="">
    <xsd:import namespace="0a87bd31-99b0-4c94-b97c-39171d591e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87bd31-99b0-4c94-b97c-39171d591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59B471-271F-415E-8F05-1C3617B48AA5}">
  <ds:schemaRefs>
    <ds:schemaRef ds:uri="http://schemas.microsoft.com/sharepoint/v3/contenttype/forms"/>
  </ds:schemaRefs>
</ds:datastoreItem>
</file>

<file path=customXml/itemProps2.xml><?xml version="1.0" encoding="utf-8"?>
<ds:datastoreItem xmlns:ds="http://schemas.openxmlformats.org/officeDocument/2006/customXml" ds:itemID="{E01FC3CC-62FF-416E-B1C5-627A9DA007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87bd31-99b0-4c94-b97c-39171d591e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94435A-9999-4667-A581-833E62987C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5388</TotalTime>
  <Words>1711</Words>
  <Application>Microsoft Macintosh PowerPoint</Application>
  <PresentationFormat>Widescreen</PresentationFormat>
  <Paragraphs>297</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Trebuchet MS</vt:lpstr>
      <vt:lpstr>Wingdings 3</vt:lpstr>
      <vt:lpstr>Facet</vt:lpstr>
      <vt:lpstr>Exceptions</vt:lpstr>
      <vt:lpstr>Objectives</vt:lpstr>
      <vt:lpstr>Conditions for abnormal behavior</vt:lpstr>
      <vt:lpstr>Handling Application Errors</vt:lpstr>
      <vt:lpstr>Property members of an Exception Object</vt:lpstr>
      <vt:lpstr>If your code results in an exception being generated the application will crash</vt:lpstr>
      <vt:lpstr>Dealing with Exceptions</vt:lpstr>
      <vt:lpstr>Ignoring Exceptions</vt:lpstr>
      <vt:lpstr>Catching exceptions</vt:lpstr>
      <vt:lpstr>Re-throwing exceptions</vt:lpstr>
      <vt:lpstr>Throwing (generating) exceptions</vt:lpstr>
      <vt:lpstr>Full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exception handling</vt:lpstr>
      <vt:lpstr>Summary</vt:lpstr>
      <vt:lpstr>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Wei Tong</cp:lastModifiedBy>
  <cp:revision>52</cp:revision>
  <dcterms:created xsi:type="dcterms:W3CDTF">2017-02-01T00:57:42Z</dcterms:created>
  <dcterms:modified xsi:type="dcterms:W3CDTF">2024-10-16T20:08:19Z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0x01010061B0BDC8BC28594A8C95584CC1683EC5</vt:lpwstr>
  </property>
</Properties>
</file>