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4" r:id="rId1"/>
  </p:sldMasterIdLst>
  <p:notesMasterIdLst>
    <p:notesMasterId r:id="rId11"/>
  </p:notesMasterIdLst>
  <p:sldIdLst>
    <p:sldId id="256" r:id="rId2"/>
    <p:sldId id="258" r:id="rId3"/>
    <p:sldId id="268" r:id="rId4"/>
    <p:sldId id="269" r:id="rId5"/>
    <p:sldId id="267" r:id="rId6"/>
    <p:sldId id="257"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CCA6"/>
    <a:srgbClr val="4CE8C4"/>
    <a:srgbClr val="0432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51"/>
  </p:normalViewPr>
  <p:slideViewPr>
    <p:cSldViewPr snapToGrid="0" snapToObjects="1">
      <p:cViewPr varScale="1">
        <p:scale>
          <a:sx n="90" d="100"/>
          <a:sy n="90" d="100"/>
        </p:scale>
        <p:origin x="11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E5D5A-7C62-5343-81FB-7578011582C8}"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EF68E-21C7-A744-ACED-5FF1159C6530}" type="slidenum">
              <a:rPr lang="en-US" smtClean="0"/>
              <a:t>‹#›</a:t>
            </a:fld>
            <a:endParaRPr lang="en-US"/>
          </a:p>
        </p:txBody>
      </p:sp>
    </p:spTree>
    <p:extLst>
      <p:ext uri="{BB962C8B-B14F-4D97-AF65-F5344CB8AC3E}">
        <p14:creationId xmlns:p14="http://schemas.microsoft.com/office/powerpoint/2010/main" val="1373716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https://msdn.microsoft.com/en-us/library/ms182532.aspx#BKMK_Prepare_the_walkthrough</a:t>
            </a:r>
          </a:p>
          <a:p>
            <a:endParaRPr lang="en-US" dirty="0"/>
          </a:p>
        </p:txBody>
      </p:sp>
      <p:sp>
        <p:nvSpPr>
          <p:cNvPr id="4" name="Slide Number Placeholder 3"/>
          <p:cNvSpPr>
            <a:spLocks noGrp="1"/>
          </p:cNvSpPr>
          <p:nvPr>
            <p:ph type="sldNum" sz="quarter" idx="10"/>
          </p:nvPr>
        </p:nvSpPr>
        <p:spPr/>
        <p:txBody>
          <a:bodyPr/>
          <a:lstStyle/>
          <a:p>
            <a:fld id="{D85EF68E-21C7-A744-ACED-5FF1159C6530}" type="slidenum">
              <a:rPr lang="en-US" smtClean="0"/>
              <a:t>8</a:t>
            </a:fld>
            <a:endParaRPr lang="en-US"/>
          </a:p>
        </p:txBody>
      </p:sp>
    </p:spTree>
    <p:extLst>
      <p:ext uri="{BB962C8B-B14F-4D97-AF65-F5344CB8AC3E}">
        <p14:creationId xmlns:p14="http://schemas.microsoft.com/office/powerpoint/2010/main" val="26243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143340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379409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391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80871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182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3414130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311647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171997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270157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47184D-13CD-EC41-BFEF-2FCA93E89C1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306205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7184D-13CD-EC41-BFEF-2FCA93E89C1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136301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7184D-13CD-EC41-BFEF-2FCA93E89C19}"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274148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7184D-13CD-EC41-BFEF-2FCA93E89C19}"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418864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7184D-13CD-EC41-BFEF-2FCA93E89C19}"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418311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47184D-13CD-EC41-BFEF-2FCA93E89C1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297852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47184D-13CD-EC41-BFEF-2FCA93E89C1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42F34-59F8-AA46-B92E-0B5CCD3DA25F}" type="slidenum">
              <a:rPr lang="en-US" smtClean="0"/>
              <a:t>‹#›</a:t>
            </a:fld>
            <a:endParaRPr lang="en-US"/>
          </a:p>
        </p:txBody>
      </p:sp>
    </p:spTree>
    <p:extLst>
      <p:ext uri="{BB962C8B-B14F-4D97-AF65-F5344CB8AC3E}">
        <p14:creationId xmlns:p14="http://schemas.microsoft.com/office/powerpoint/2010/main" val="28560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47184D-13CD-EC41-BFEF-2FCA93E89C19}" type="datetimeFigureOut">
              <a:rPr lang="en-US" smtClean="0"/>
              <a:t>10/23/2021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342F34-59F8-AA46-B92E-0B5CCD3DA25F}" type="slidenum">
              <a:rPr lang="en-US" smtClean="0"/>
              <a:t>‹#›</a:t>
            </a:fld>
            <a:endParaRPr lang="en-US"/>
          </a:p>
        </p:txBody>
      </p:sp>
    </p:spTree>
    <p:extLst>
      <p:ext uri="{BB962C8B-B14F-4D97-AF65-F5344CB8AC3E}">
        <p14:creationId xmlns:p14="http://schemas.microsoft.com/office/powerpoint/2010/main" val="667919539"/>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p>
        </p:txBody>
      </p:sp>
      <p:sp>
        <p:nvSpPr>
          <p:cNvPr id="3" name="Subtitle 2"/>
          <p:cNvSpPr>
            <a:spLocks noGrp="1"/>
          </p:cNvSpPr>
          <p:nvPr>
            <p:ph type="subTitle" idx="1"/>
          </p:nvPr>
        </p:nvSpPr>
        <p:spPr/>
        <p:txBody>
          <a:bodyPr>
            <a:normAutofit fontScale="92500" lnSpcReduction="10000"/>
          </a:bodyPr>
          <a:lstStyle/>
          <a:p>
            <a:r>
              <a:rPr lang="en-US" dirty="0"/>
              <a:t>Programming II</a:t>
            </a:r>
          </a:p>
          <a:p>
            <a:r>
              <a:rPr lang="en-US" dirty="0"/>
              <a:t>Narendra Pershad</a:t>
            </a:r>
          </a:p>
          <a:p>
            <a:r>
              <a:rPr lang="en-US" dirty="0"/>
              <a:t>Centennial College</a:t>
            </a:r>
          </a:p>
        </p:txBody>
      </p:sp>
    </p:spTree>
    <p:extLst>
      <p:ext uri="{BB962C8B-B14F-4D97-AF65-F5344CB8AC3E}">
        <p14:creationId xmlns:p14="http://schemas.microsoft.com/office/powerpoint/2010/main" val="86508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Prerequisites </a:t>
            </a:r>
          </a:p>
          <a:p>
            <a:r>
              <a:rPr lang="en-US" dirty="0"/>
              <a:t>Prepare the walkthrough    </a:t>
            </a:r>
          </a:p>
          <a:p>
            <a:r>
              <a:rPr lang="en-US" dirty="0"/>
              <a:t>Create a unit test project    </a:t>
            </a:r>
          </a:p>
          <a:p>
            <a:r>
              <a:rPr lang="en-US" dirty="0"/>
              <a:t>Create the test class    </a:t>
            </a:r>
          </a:p>
          <a:p>
            <a:r>
              <a:rPr lang="en-US" dirty="0"/>
              <a:t>Create the first test method    </a:t>
            </a:r>
          </a:p>
          <a:p>
            <a:r>
              <a:rPr lang="en-US" dirty="0"/>
              <a:t>Build and run the test    </a:t>
            </a:r>
          </a:p>
          <a:p>
            <a:r>
              <a:rPr lang="en-US" dirty="0"/>
              <a:t>Fix your code and rerun your tests    </a:t>
            </a:r>
          </a:p>
          <a:p>
            <a:r>
              <a:rPr lang="en-US" dirty="0"/>
              <a:t>Use unit tests to improve your code</a:t>
            </a:r>
          </a:p>
        </p:txBody>
      </p:sp>
    </p:spTree>
    <p:extLst>
      <p:ext uri="{BB962C8B-B14F-4D97-AF65-F5344CB8AC3E}">
        <p14:creationId xmlns:p14="http://schemas.microsoft.com/office/powerpoint/2010/main" val="147031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7BD1-3FEB-4A29-B940-3833F90DDF55}"/>
              </a:ext>
            </a:extLst>
          </p:cNvPr>
          <p:cNvSpPr>
            <a:spLocks noGrp="1"/>
          </p:cNvSpPr>
          <p:nvPr>
            <p:ph type="title"/>
          </p:nvPr>
        </p:nvSpPr>
        <p:spPr/>
        <p:txBody>
          <a:bodyPr/>
          <a:lstStyle/>
          <a:p>
            <a:r>
              <a:rPr lang="en-CA" dirty="0"/>
              <a:t>Testing frameworks</a:t>
            </a:r>
          </a:p>
        </p:txBody>
      </p:sp>
      <p:sp>
        <p:nvSpPr>
          <p:cNvPr id="3" name="Content Placeholder 2">
            <a:extLst>
              <a:ext uri="{FF2B5EF4-FFF2-40B4-BE49-F238E27FC236}">
                <a16:creationId xmlns:a16="http://schemas.microsoft.com/office/drawing/2014/main" id="{B72A6B25-BC39-4108-8EF1-ED09E9C17E66}"/>
              </a:ext>
            </a:extLst>
          </p:cNvPr>
          <p:cNvSpPr>
            <a:spLocks noGrp="1"/>
          </p:cNvSpPr>
          <p:nvPr>
            <p:ph idx="1"/>
          </p:nvPr>
        </p:nvSpPr>
        <p:spPr/>
        <p:txBody>
          <a:bodyPr/>
          <a:lstStyle/>
          <a:p>
            <a:r>
              <a:rPr lang="en-CA" dirty="0"/>
              <a:t>Visual Studio support the following Test frameworks:</a:t>
            </a:r>
          </a:p>
          <a:p>
            <a:r>
              <a:rPr lang="en-CA" dirty="0" err="1"/>
              <a:t>MSTest</a:t>
            </a:r>
            <a:r>
              <a:rPr lang="en-CA" dirty="0"/>
              <a:t> (.NET Core)</a:t>
            </a:r>
          </a:p>
          <a:p>
            <a:r>
              <a:rPr lang="en-CA" dirty="0" err="1"/>
              <a:t>NUnit</a:t>
            </a:r>
            <a:r>
              <a:rPr lang="en-CA" dirty="0"/>
              <a:t> (.NET Core)</a:t>
            </a:r>
          </a:p>
          <a:p>
            <a:r>
              <a:rPr lang="en-CA" dirty="0" err="1"/>
              <a:t>xUnit</a:t>
            </a:r>
            <a:r>
              <a:rPr lang="en-CA" dirty="0"/>
              <a:t> (.NET Core)</a:t>
            </a:r>
          </a:p>
          <a:p>
            <a:r>
              <a:rPr lang="en-CA" dirty="0"/>
              <a:t>Unit (.NET Framework).</a:t>
            </a:r>
          </a:p>
          <a:p>
            <a:pPr lvl="1"/>
            <a:r>
              <a:rPr lang="en-CA" dirty="0"/>
              <a:t>As the name suggest, we will be testing units of applications </a:t>
            </a:r>
            <a:r>
              <a:rPr lang="en-CA"/>
              <a:t>or method.</a:t>
            </a:r>
            <a:endParaRPr lang="en-CA" dirty="0"/>
          </a:p>
          <a:p>
            <a:endParaRPr lang="en-CA" dirty="0"/>
          </a:p>
          <a:p>
            <a:r>
              <a:rPr lang="en-CA" dirty="0"/>
              <a:t>Selenium, Cucumber, Robot, </a:t>
            </a:r>
            <a:r>
              <a:rPr lang="en-CA" dirty="0" err="1"/>
              <a:t>Watir</a:t>
            </a:r>
            <a:r>
              <a:rPr lang="en-CA" dirty="0"/>
              <a:t>, </a:t>
            </a:r>
            <a:r>
              <a:rPr lang="en-CA" dirty="0" err="1"/>
              <a:t>Moq</a:t>
            </a:r>
            <a:r>
              <a:rPr lang="en-CA" dirty="0"/>
              <a:t>, Capybara and </a:t>
            </a:r>
            <a:r>
              <a:rPr lang="en-CA" dirty="0" err="1"/>
              <a:t>WebKit</a:t>
            </a:r>
            <a:r>
              <a:rPr lang="en-CA" dirty="0"/>
              <a:t> are other framework that works in different environments. </a:t>
            </a:r>
          </a:p>
        </p:txBody>
      </p:sp>
    </p:spTree>
    <p:extLst>
      <p:ext uri="{BB962C8B-B14F-4D97-AF65-F5344CB8AC3E}">
        <p14:creationId xmlns:p14="http://schemas.microsoft.com/office/powerpoint/2010/main" val="300765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84A4-8370-4D01-A143-EC95F49F13E3}"/>
              </a:ext>
            </a:extLst>
          </p:cNvPr>
          <p:cNvSpPr>
            <a:spLocks noGrp="1"/>
          </p:cNvSpPr>
          <p:nvPr>
            <p:ph type="title"/>
          </p:nvPr>
        </p:nvSpPr>
        <p:spPr/>
        <p:txBody>
          <a:bodyPr/>
          <a:lstStyle/>
          <a:p>
            <a:r>
              <a:rPr lang="en-CA" dirty="0"/>
              <a:t>What is a test framework?</a:t>
            </a:r>
          </a:p>
        </p:txBody>
      </p:sp>
      <p:sp>
        <p:nvSpPr>
          <p:cNvPr id="3" name="Content Placeholder 2">
            <a:extLst>
              <a:ext uri="{FF2B5EF4-FFF2-40B4-BE49-F238E27FC236}">
                <a16:creationId xmlns:a16="http://schemas.microsoft.com/office/drawing/2014/main" id="{AF67EC95-AC17-49A5-9643-ED2F5DDF43F5}"/>
              </a:ext>
            </a:extLst>
          </p:cNvPr>
          <p:cNvSpPr>
            <a:spLocks noGrp="1"/>
          </p:cNvSpPr>
          <p:nvPr>
            <p:ph idx="1"/>
          </p:nvPr>
        </p:nvSpPr>
        <p:spPr/>
        <p:txBody>
          <a:bodyPr/>
          <a:lstStyle/>
          <a:p>
            <a:r>
              <a:rPr lang="en-CA" dirty="0"/>
              <a:t>A set of guidelines or rules for creating and designing test cases.</a:t>
            </a:r>
          </a:p>
          <a:p>
            <a:r>
              <a:rPr lang="en-CA" dirty="0"/>
              <a:t>Is a collection of tools and processes working together to support automated testing.</a:t>
            </a:r>
          </a:p>
          <a:p>
            <a:r>
              <a:rPr lang="en-US" dirty="0"/>
              <a:t>Identify objects and arrange them to be reused in test scripts, perform some action on these identified objects and further also used to evaluate these objects to get the expected results.</a:t>
            </a:r>
          </a:p>
          <a:p>
            <a:r>
              <a:rPr lang="en-US" dirty="0"/>
              <a:t>An execution environment for automated tests which revolve around a set of assumptions, concepts, and practices that successfully support the designated process of automated testing.</a:t>
            </a:r>
          </a:p>
          <a:p>
            <a:endParaRPr lang="en-CA" dirty="0"/>
          </a:p>
        </p:txBody>
      </p:sp>
    </p:spTree>
    <p:extLst>
      <p:ext uri="{BB962C8B-B14F-4D97-AF65-F5344CB8AC3E}">
        <p14:creationId xmlns:p14="http://schemas.microsoft.com/office/powerpoint/2010/main" val="165974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B668-9A7A-4A37-9F93-45CEEF7CCA24}"/>
              </a:ext>
            </a:extLst>
          </p:cNvPr>
          <p:cNvSpPr>
            <a:spLocks noGrp="1"/>
          </p:cNvSpPr>
          <p:nvPr>
            <p:ph type="title"/>
          </p:nvPr>
        </p:nvSpPr>
        <p:spPr/>
        <p:txBody>
          <a:bodyPr/>
          <a:lstStyle/>
          <a:p>
            <a:r>
              <a:rPr lang="en-CA" dirty="0"/>
              <a:t>Workflow</a:t>
            </a:r>
          </a:p>
        </p:txBody>
      </p:sp>
      <p:sp>
        <p:nvSpPr>
          <p:cNvPr id="3" name="Content Placeholder 2">
            <a:extLst>
              <a:ext uri="{FF2B5EF4-FFF2-40B4-BE49-F238E27FC236}">
                <a16:creationId xmlns:a16="http://schemas.microsoft.com/office/drawing/2014/main" id="{6F660945-B445-401E-8CC2-81DF8341C962}"/>
              </a:ext>
            </a:extLst>
          </p:cNvPr>
          <p:cNvSpPr>
            <a:spLocks noGrp="1"/>
          </p:cNvSpPr>
          <p:nvPr>
            <p:ph idx="1"/>
          </p:nvPr>
        </p:nvSpPr>
        <p:spPr>
          <a:xfrm>
            <a:off x="677334" y="1491917"/>
            <a:ext cx="8596668" cy="4549446"/>
          </a:xfrm>
        </p:spPr>
        <p:txBody>
          <a:bodyPr>
            <a:normAutofit lnSpcReduction="10000"/>
          </a:bodyPr>
          <a:lstStyle/>
          <a:p>
            <a:r>
              <a:rPr lang="en-CA" dirty="0"/>
              <a:t>Create a stub of your class (if you have not started) or use the completed class.</a:t>
            </a:r>
          </a:p>
          <a:p>
            <a:r>
              <a:rPr lang="en-CA" dirty="0"/>
              <a:t>Add a new project to your solution -&gt; </a:t>
            </a:r>
            <a:r>
              <a:rPr lang="en-CA" dirty="0" err="1"/>
              <a:t>UnitTestProject</a:t>
            </a:r>
            <a:endParaRPr lang="en-CA" dirty="0"/>
          </a:p>
          <a:p>
            <a:r>
              <a:rPr lang="en-CA" dirty="0"/>
              <a:t>This will have a class and a single method.</a:t>
            </a:r>
          </a:p>
          <a:p>
            <a:r>
              <a:rPr lang="en-CA" dirty="0"/>
              <a:t>The class and the method are decorated with the </a:t>
            </a:r>
            <a:r>
              <a:rPr lang="en-CA" dirty="0" err="1">
                <a:solidFill>
                  <a:srgbClr val="42CCA6"/>
                </a:solidFill>
                <a:latin typeface="Consolas" panose="020B0609020204030204" pitchFamily="49" charset="0"/>
              </a:rPr>
              <a:t>TestClass</a:t>
            </a:r>
            <a:r>
              <a:rPr lang="en-CA" dirty="0"/>
              <a:t> and </a:t>
            </a:r>
            <a:r>
              <a:rPr lang="en-CA" dirty="0" err="1">
                <a:solidFill>
                  <a:srgbClr val="42CCA6"/>
                </a:solidFill>
                <a:latin typeface="Consolas" panose="020B0609020204030204" pitchFamily="49" charset="0"/>
              </a:rPr>
              <a:t>TestMethod</a:t>
            </a:r>
            <a:r>
              <a:rPr lang="en-CA" dirty="0"/>
              <a:t> attributes respectively.</a:t>
            </a:r>
          </a:p>
          <a:p>
            <a:r>
              <a:rPr lang="en-CA" dirty="0"/>
              <a:t>Add a reference to the project that contains the class to be tested.</a:t>
            </a:r>
          </a:p>
          <a:p>
            <a:r>
              <a:rPr lang="en-CA" dirty="0"/>
              <a:t>Insert the necessary namespace.</a:t>
            </a:r>
          </a:p>
          <a:p>
            <a:r>
              <a:rPr lang="en-CA" dirty="0"/>
              <a:t>Decide which method(s) to test.</a:t>
            </a:r>
          </a:p>
          <a:p>
            <a:r>
              <a:rPr lang="en-CA" dirty="0"/>
              <a:t>Write the appropriate test method in the test class</a:t>
            </a:r>
          </a:p>
          <a:p>
            <a:pPr lvl="1"/>
            <a:r>
              <a:rPr lang="en-CA" dirty="0"/>
              <a:t>Method must be decorated with the </a:t>
            </a:r>
            <a:r>
              <a:rPr lang="en-CA" dirty="0">
                <a:solidFill>
                  <a:srgbClr val="42CCA6"/>
                </a:solidFill>
                <a:latin typeface="Consolas" panose="020B0609020204030204" pitchFamily="49" charset="0"/>
              </a:rPr>
              <a:t>[</a:t>
            </a:r>
            <a:r>
              <a:rPr lang="en-CA" dirty="0" err="1">
                <a:solidFill>
                  <a:srgbClr val="42CCA6"/>
                </a:solidFill>
                <a:latin typeface="Consolas" panose="020B0609020204030204" pitchFamily="49" charset="0"/>
              </a:rPr>
              <a:t>TestMethod</a:t>
            </a:r>
            <a:r>
              <a:rPr lang="en-CA" dirty="0">
                <a:solidFill>
                  <a:srgbClr val="42CCA6"/>
                </a:solidFill>
                <a:latin typeface="Consolas" panose="020B0609020204030204" pitchFamily="49" charset="0"/>
              </a:rPr>
              <a:t>] </a:t>
            </a:r>
            <a:r>
              <a:rPr lang="en-CA" dirty="0"/>
              <a:t>attribute</a:t>
            </a:r>
          </a:p>
          <a:p>
            <a:pPr lvl="1"/>
            <a:r>
              <a:rPr lang="en-CA" dirty="0"/>
              <a:t>Method must not require any parameter</a:t>
            </a:r>
          </a:p>
          <a:p>
            <a:pPr lvl="1"/>
            <a:r>
              <a:rPr lang="en-CA" dirty="0"/>
              <a:t>Method must not return a value</a:t>
            </a:r>
          </a:p>
        </p:txBody>
      </p:sp>
    </p:spTree>
    <p:extLst>
      <p:ext uri="{BB962C8B-B14F-4D97-AF65-F5344CB8AC3E}">
        <p14:creationId xmlns:p14="http://schemas.microsoft.com/office/powerpoint/2010/main" val="111204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first test method</a:t>
            </a:r>
          </a:p>
        </p:txBody>
      </p:sp>
      <p:sp>
        <p:nvSpPr>
          <p:cNvPr id="3" name="Content Placeholder 2"/>
          <p:cNvSpPr>
            <a:spLocks noGrp="1"/>
          </p:cNvSpPr>
          <p:nvPr>
            <p:ph idx="1"/>
          </p:nvPr>
        </p:nvSpPr>
        <p:spPr/>
        <p:txBody>
          <a:bodyPr>
            <a:normAutofit/>
          </a:bodyPr>
          <a:lstStyle/>
          <a:p>
            <a:r>
              <a:rPr lang="en-US" dirty="0"/>
              <a:t>You must create a separate methods to test each behavior of your intended class</a:t>
            </a:r>
          </a:p>
          <a:p>
            <a:r>
              <a:rPr lang="en-US" dirty="0"/>
              <a:t>The test method must not take any arguments nor should return a value</a:t>
            </a:r>
          </a:p>
          <a:p>
            <a:r>
              <a:rPr lang="en-US" dirty="0"/>
              <a:t>Each method will do three things:</a:t>
            </a:r>
          </a:p>
          <a:p>
            <a:pPr lvl="1"/>
            <a:r>
              <a:rPr lang="en-US" dirty="0"/>
              <a:t>arrange </a:t>
            </a:r>
          </a:p>
          <a:p>
            <a:pPr lvl="2"/>
            <a:r>
              <a:rPr lang="en-US" dirty="0"/>
              <a:t>This section of a unit test method initializes objects and sets the value of the data that is passed to the method under test</a:t>
            </a:r>
          </a:p>
          <a:p>
            <a:pPr lvl="1"/>
            <a:r>
              <a:rPr lang="en-US" dirty="0"/>
              <a:t>act</a:t>
            </a:r>
          </a:p>
          <a:p>
            <a:pPr lvl="2"/>
            <a:r>
              <a:rPr lang="en-US" dirty="0"/>
              <a:t>This section invokes the method under test with the arranged parameters</a:t>
            </a:r>
          </a:p>
          <a:p>
            <a:pPr lvl="1"/>
            <a:r>
              <a:rPr lang="en-US" dirty="0"/>
              <a:t>assert</a:t>
            </a:r>
          </a:p>
          <a:p>
            <a:pPr lvl="2"/>
            <a:r>
              <a:rPr lang="en-US" dirty="0"/>
              <a:t>This section verifies that the action of the method under test behaves as expected</a:t>
            </a:r>
          </a:p>
        </p:txBody>
      </p:sp>
    </p:spTree>
    <p:extLst>
      <p:ext uri="{BB962C8B-B14F-4D97-AF65-F5344CB8AC3E}">
        <p14:creationId xmlns:p14="http://schemas.microsoft.com/office/powerpoint/2010/main" val="196550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7313"/>
            <a:ext cx="10515600" cy="5785243"/>
          </a:xfrm>
        </p:spPr>
        <p:txBody>
          <a:bodyPr>
            <a:normAutofit fontScale="92500" lnSpcReduction="10000"/>
          </a:bodyPr>
          <a:lstStyle/>
          <a:p>
            <a:pPr marL="0" indent="0">
              <a:buNone/>
            </a:pP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TestMethod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Test_Withdraw_WithoutException</a:t>
            </a:r>
            <a:r>
              <a:rPr lang="en-US" dirty="0">
                <a:solidFill>
                  <a:srgbClr val="000000"/>
                </a:solidFill>
                <a:highlight>
                  <a:srgbClr val="FFFFFF"/>
                </a:highlight>
                <a:latin typeface="Consolas" panose="020B0609020204030204" pitchFamily="49" charset="0"/>
              </a:rPr>
              <a:t>() </a:t>
            </a:r>
            <a:r>
              <a:rPr lang="en-US" dirty="0">
                <a:solidFill>
                  <a:schemeClr val="bg1">
                    <a:lumMod val="50000"/>
                  </a:schemeClr>
                </a:solidFill>
                <a:highlight>
                  <a:srgbClr val="FFFFFF"/>
                </a:highlight>
                <a:latin typeface="Consolas" panose="020B0609020204030204" pitchFamily="49" charset="0"/>
              </a:rPr>
              <a:t>//methods does not take any</a:t>
            </a:r>
          </a:p>
          <a:p>
            <a:pPr marL="0" indent="0">
              <a:buNone/>
            </a:pPr>
            <a:r>
              <a:rPr lang="en-US" dirty="0">
                <a:solidFill>
                  <a:srgbClr val="000000"/>
                </a:solidFill>
                <a:highlight>
                  <a:srgbClr val="FFFFFF"/>
                </a:highlight>
                <a:latin typeface="Consolas" panose="020B0609020204030204" pitchFamily="49" charset="0"/>
              </a:rPr>
              <a:t>{                                            </a:t>
            </a:r>
            <a:r>
              <a:rPr lang="en-US" dirty="0">
                <a:solidFill>
                  <a:schemeClr val="bg1">
                    <a:lumMod val="50000"/>
                  </a:schemeClr>
                </a:solidFill>
                <a:highlight>
                  <a:srgbClr val="FFFFFF"/>
                </a:highlight>
                <a:latin typeface="Consolas" panose="020B0609020204030204" pitchFamily="49" charset="0"/>
              </a:rPr>
              <a:t>//parameter and does not return a value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//arrange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beginingBalance</a:t>
            </a:r>
            <a:r>
              <a:rPr lang="en-US" dirty="0">
                <a:solidFill>
                  <a:srgbClr val="000000"/>
                </a:solidFill>
                <a:highlight>
                  <a:srgbClr val="FFFFFF"/>
                </a:highlight>
                <a:latin typeface="Consolas" panose="020B0609020204030204" pitchFamily="49" charset="0"/>
              </a:rPr>
              <a:t> = 10.99;</a:t>
            </a:r>
          </a:p>
          <a:p>
            <a:pPr marL="0" indent="0">
              <a:buNone/>
            </a:pPr>
            <a:r>
              <a:rPr lang="en-US" dirty="0">
                <a:solidFill>
                  <a:srgbClr val="0000FF"/>
                </a:solidFill>
                <a:highlight>
                  <a:srgbClr val="FFFFFF"/>
                </a:highlight>
                <a:latin typeface="Consolas" panose="020B0609020204030204" pitchFamily="49" charset="0"/>
              </a:rPr>
              <a:t>  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withdrawAmount</a:t>
            </a:r>
            <a:r>
              <a:rPr lang="en-US" dirty="0">
                <a:solidFill>
                  <a:srgbClr val="000000"/>
                </a:solidFill>
                <a:highlight>
                  <a:srgbClr val="FFFFFF"/>
                </a:highlight>
                <a:latin typeface="Consolas" panose="020B0609020204030204" pitchFamily="49" charset="0"/>
              </a:rPr>
              <a:t> = 5.25;</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expected = </a:t>
            </a:r>
            <a:r>
              <a:rPr lang="en-US" dirty="0" err="1">
                <a:solidFill>
                  <a:srgbClr val="000000"/>
                </a:solidFill>
                <a:highlight>
                  <a:srgbClr val="FFFFFF"/>
                </a:highlight>
                <a:latin typeface="Consolas" panose="020B0609020204030204" pitchFamily="49" charset="0"/>
              </a:rPr>
              <a:t>beginingBalance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withdrawAmount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Account </a:t>
            </a:r>
            <a:r>
              <a:rPr lang="en-US" dirty="0" err="1">
                <a:solidFill>
                  <a:srgbClr val="000000"/>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"Narendra"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beginingBalance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//act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account.Withdraw</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withdrawAmount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  //assert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double</a:t>
            </a:r>
            <a:r>
              <a:rPr lang="en-US" dirty="0">
                <a:solidFill>
                  <a:srgbClr val="000000"/>
                </a:solidFill>
                <a:highlight>
                  <a:srgbClr val="FFFFFF"/>
                </a:highlight>
                <a:latin typeface="Consolas" panose="020B0609020204030204" pitchFamily="49" charset="0"/>
              </a:rPr>
              <a:t> actual = </a:t>
            </a:r>
            <a:r>
              <a:rPr lang="en-US" dirty="0" err="1">
                <a:solidFill>
                  <a:srgbClr val="000000"/>
                </a:solidFill>
                <a:highlight>
                  <a:srgbClr val="FFFFFF"/>
                </a:highlight>
                <a:latin typeface="Consolas" panose="020B0609020204030204" pitchFamily="49" charset="0"/>
              </a:rPr>
              <a:t>account.Balance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Assert</a:t>
            </a:r>
            <a:r>
              <a:rPr lang="en-US" dirty="0" err="1">
                <a:solidFill>
                  <a:srgbClr val="000000"/>
                </a:solidFill>
                <a:highlight>
                  <a:srgbClr val="FFFFFF"/>
                </a:highlight>
                <a:latin typeface="Consolas" panose="020B0609020204030204" pitchFamily="49" charset="0"/>
              </a:rPr>
              <a:t>.AreEqual</a:t>
            </a:r>
            <a:r>
              <a:rPr lang="en-US" dirty="0">
                <a:solidFill>
                  <a:srgbClr val="000000"/>
                </a:solidFill>
                <a:highlight>
                  <a:srgbClr val="FFFFFF"/>
                </a:highlight>
                <a:latin typeface="Consolas" panose="020B0609020204030204" pitchFamily="49" charset="0"/>
              </a:rPr>
              <a:t>(expected, actual, 0.0001, </a:t>
            </a:r>
            <a:r>
              <a:rPr lang="en-US" dirty="0">
                <a:solidFill>
                  <a:srgbClr val="A31515"/>
                </a:solidFill>
                <a:highlight>
                  <a:srgbClr val="FFFFFF"/>
                </a:highlight>
                <a:latin typeface="Consolas" panose="020B0609020204030204" pitchFamily="49" charset="0"/>
              </a:rPr>
              <a:t>"Failure message"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latin typeface="Menlo" charset="0"/>
              <a:ea typeface="Menlo" charset="0"/>
              <a:cs typeface="Menlo" charset="0"/>
            </a:endParaRPr>
          </a:p>
        </p:txBody>
      </p:sp>
    </p:spTree>
    <p:extLst>
      <p:ext uri="{BB962C8B-B14F-4D97-AF65-F5344CB8AC3E}">
        <p14:creationId xmlns:p14="http://schemas.microsoft.com/office/powerpoint/2010/main" val="112491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6096000"/>
          </a:xfrm>
        </p:spPr>
        <p:txBody>
          <a:bodyPr>
            <a:normAutofit fontScale="85000" lnSpcReduction="20000"/>
          </a:bodyPr>
          <a:lstStyle/>
          <a:p>
            <a:pPr marL="0" indent="0">
              <a:buNone/>
            </a:pP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TestMethod</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Withdraw_WhenAmountIsMoreThanLimit_ShouldThrowArgumentOutOfRange()</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//arrange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beginingBalance</a:t>
            </a:r>
            <a:r>
              <a:rPr lang="en-US" dirty="0">
                <a:solidFill>
                  <a:srgbClr val="000000"/>
                </a:solidFill>
                <a:highlight>
                  <a:srgbClr val="FFFFFF"/>
                </a:highlight>
                <a:latin typeface="Consolas" panose="020B0609020204030204" pitchFamily="49" charset="0"/>
              </a:rPr>
              <a:t> = 500.00;</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withdrawAmount</a:t>
            </a:r>
            <a:r>
              <a:rPr lang="en-US" dirty="0">
                <a:solidFill>
                  <a:srgbClr val="000000"/>
                </a:solidFill>
                <a:highlight>
                  <a:srgbClr val="FFFFFF"/>
                </a:highlight>
                <a:latin typeface="Consolas" panose="020B0609020204030204" pitchFamily="49" charset="0"/>
              </a:rPr>
              <a:t> = 300;</a:t>
            </a:r>
          </a:p>
          <a:p>
            <a:pPr marL="0" indent="0">
              <a:buNone/>
            </a:pPr>
            <a:r>
              <a:rPr lang="en-US" dirty="0">
                <a:solidFill>
                  <a:srgbClr val="2B91AF"/>
                </a:solidFill>
                <a:highlight>
                  <a:srgbClr val="FFFFFF"/>
                </a:highlight>
                <a:latin typeface="Consolas" panose="020B0609020204030204" pitchFamily="49" charset="0"/>
              </a:rPr>
              <a:t>  Account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Account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"Narendra"</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beginingBalance</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//act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account.Withdraw</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withdrawAmount</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FF"/>
                </a:solidFill>
                <a:highlight>
                  <a:srgbClr val="FFFFFF"/>
                </a:highlight>
                <a:latin typeface="Consolas" panose="020B0609020204030204" pitchFamily="49" charset="0"/>
              </a:rPr>
              <a:t>  catch</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ArgumentOutOfRangeException</a:t>
            </a:r>
            <a:r>
              <a:rPr lang="en-US" dirty="0">
                <a:solidFill>
                  <a:srgbClr val="000000"/>
                </a:solidFill>
                <a:highlight>
                  <a:srgbClr val="FFFFFF"/>
                </a:highlight>
                <a:latin typeface="Consolas" panose="020B0609020204030204" pitchFamily="49" charset="0"/>
              </a:rPr>
              <a:t> e)</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//assert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StringAssert</a:t>
            </a:r>
            <a:r>
              <a:rPr lang="en-US" dirty="0" err="1">
                <a:solidFill>
                  <a:srgbClr val="000000"/>
                </a:solidFill>
                <a:highlight>
                  <a:srgbClr val="FFFFFF"/>
                </a:highlight>
                <a:latin typeface="Consolas" panose="020B0609020204030204" pitchFamily="49" charset="0"/>
              </a:rPr>
              <a:t>.Contains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e.Message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Account</a:t>
            </a:r>
            <a:r>
              <a:rPr lang="en-US" dirty="0" err="1">
                <a:solidFill>
                  <a:srgbClr val="000000"/>
                </a:solidFill>
                <a:highlight>
                  <a:srgbClr val="FFFFFF"/>
                </a:highlight>
                <a:latin typeface="Consolas" panose="020B0609020204030204" pitchFamily="49" charset="0"/>
              </a:rPr>
              <a:t>.WithdrawAmountMoreThanLimitMessage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95661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normAutofit fontScale="77500" lnSpcReduction="20000"/>
          </a:bodyPr>
          <a:lstStyle/>
          <a:p>
            <a:r>
              <a:rPr lang="en-CA" dirty="0"/>
              <a:t>Testing is a very important part that is often omitted or overlooked in the development cycle</a:t>
            </a:r>
          </a:p>
          <a:p>
            <a:r>
              <a:rPr lang="en-CA" dirty="0"/>
              <a:t>You can “prove” your code using the testing framework</a:t>
            </a:r>
          </a:p>
          <a:p>
            <a:r>
              <a:rPr lang="en-CA" dirty="0"/>
              <a:t>All the Testing features are not available in the “Community” and the “Professional” version of Visual Studio</a:t>
            </a:r>
          </a:p>
          <a:p>
            <a:r>
              <a:rPr lang="en-CA" dirty="0"/>
              <a:t>Code Coverage is a feature that is only available in the “Enterprise” or “Ultimate” versions of Visual Studio</a:t>
            </a:r>
          </a:p>
          <a:p>
            <a:pPr lvl="1"/>
            <a:r>
              <a:rPr lang="en-CA" dirty="0"/>
              <a:t>It measures how much of the code is being tested</a:t>
            </a:r>
          </a:p>
          <a:p>
            <a:pPr lvl="1"/>
            <a:r>
              <a:rPr lang="en-CA" dirty="0"/>
              <a:t>You will aim for 100% coverage of your code</a:t>
            </a:r>
          </a:p>
          <a:p>
            <a:pPr lvl="1"/>
            <a:endParaRPr lang="en-CA" dirty="0"/>
          </a:p>
          <a:p>
            <a:r>
              <a:rPr lang="en-CA" dirty="0"/>
              <a:t>You may decorate your test method with the following attribute:</a:t>
            </a:r>
          </a:p>
          <a:p>
            <a:pPr marL="914400" lvl="1" indent="-457200">
              <a:buFont typeface="+mj-lt"/>
              <a:buAutoNum type="arabicPeriod"/>
            </a:pPr>
            <a:r>
              <a:rPr lang="en-CA" dirty="0">
                <a:solidFill>
                  <a:srgbClr val="000000"/>
                </a:solidFill>
                <a:highlight>
                  <a:srgbClr val="FFFFFF"/>
                </a:highlight>
                <a:latin typeface="Consolas"/>
              </a:rPr>
              <a:t>[</a:t>
            </a:r>
            <a:r>
              <a:rPr lang="en-CA" dirty="0" err="1">
                <a:solidFill>
                  <a:srgbClr val="2B91AF"/>
                </a:solidFill>
                <a:highlight>
                  <a:srgbClr val="FFFFFF"/>
                </a:highlight>
                <a:latin typeface="Consolas"/>
              </a:rPr>
              <a:t>TestProperty</a:t>
            </a:r>
            <a:r>
              <a:rPr lang="en-CA" dirty="0">
                <a:solidFill>
                  <a:srgbClr val="000000"/>
                </a:solidFill>
                <a:highlight>
                  <a:srgbClr val="FFFFFF"/>
                </a:highlight>
                <a:latin typeface="Consolas"/>
              </a:rPr>
              <a:t>(</a:t>
            </a:r>
            <a:r>
              <a:rPr lang="en-CA" dirty="0">
                <a:solidFill>
                  <a:srgbClr val="A31515"/>
                </a:solidFill>
                <a:highlight>
                  <a:srgbClr val="FFFFFF"/>
                </a:highlight>
                <a:latin typeface="Consolas"/>
              </a:rPr>
              <a:t>"Time"</a:t>
            </a:r>
            <a:r>
              <a:rPr lang="en-CA" dirty="0">
                <a:solidFill>
                  <a:srgbClr val="000000"/>
                </a:solidFill>
                <a:highlight>
                  <a:srgbClr val="FFFFFF"/>
                </a:highlight>
                <a:latin typeface="Consolas"/>
              </a:rPr>
              <a:t>, </a:t>
            </a:r>
            <a:r>
              <a:rPr lang="en-CA" dirty="0">
                <a:solidFill>
                  <a:srgbClr val="A31515"/>
                </a:solidFill>
                <a:highlight>
                  <a:srgbClr val="FFFFFF"/>
                </a:highlight>
                <a:latin typeface="Consolas"/>
              </a:rPr>
              <a:t>"Long"</a:t>
            </a:r>
            <a:r>
              <a:rPr lang="en-CA" dirty="0">
                <a:solidFill>
                  <a:srgbClr val="000000"/>
                </a:solidFill>
                <a:highlight>
                  <a:srgbClr val="FFFFFF"/>
                </a:highlight>
                <a:latin typeface="Consolas"/>
              </a:rPr>
              <a:t>)]</a:t>
            </a:r>
          </a:p>
          <a:p>
            <a:pPr marL="914400" lvl="1" indent="-457200">
              <a:buFont typeface="+mj-lt"/>
              <a:buAutoNum type="arabicPeriod"/>
            </a:pPr>
            <a:r>
              <a:rPr lang="en-CA" dirty="0">
                <a:solidFill>
                  <a:srgbClr val="000000"/>
                </a:solidFill>
                <a:highlight>
                  <a:srgbClr val="FFFFFF"/>
                </a:highlight>
                <a:latin typeface="Consolas"/>
              </a:rPr>
              <a:t>[</a:t>
            </a:r>
            <a:r>
              <a:rPr lang="en-CA" dirty="0" err="1">
                <a:solidFill>
                  <a:srgbClr val="2B91AF"/>
                </a:solidFill>
                <a:highlight>
                  <a:srgbClr val="FFFFFF"/>
                </a:highlight>
                <a:latin typeface="Consolas"/>
              </a:rPr>
              <a:t>TestCategory</a:t>
            </a:r>
            <a:r>
              <a:rPr lang="en-CA" dirty="0">
                <a:solidFill>
                  <a:srgbClr val="000000"/>
                </a:solidFill>
                <a:highlight>
                  <a:srgbClr val="FFFFFF"/>
                </a:highlight>
                <a:latin typeface="Consolas"/>
              </a:rPr>
              <a:t>(</a:t>
            </a:r>
            <a:r>
              <a:rPr lang="en-CA" dirty="0">
                <a:solidFill>
                  <a:srgbClr val="A31515"/>
                </a:solidFill>
                <a:highlight>
                  <a:srgbClr val="FFFFFF"/>
                </a:highlight>
                <a:latin typeface="Consolas"/>
              </a:rPr>
              <a:t>"Arithmetic Operations"</a:t>
            </a:r>
            <a:r>
              <a:rPr lang="en-CA" dirty="0">
                <a:solidFill>
                  <a:srgbClr val="000000"/>
                </a:solidFill>
                <a:highlight>
                  <a:srgbClr val="FFFFFF"/>
                </a:highlight>
                <a:latin typeface="Consolas"/>
              </a:rPr>
              <a:t>), </a:t>
            </a:r>
            <a:r>
              <a:rPr lang="en-CA" dirty="0" err="1">
                <a:solidFill>
                  <a:srgbClr val="2B91AF"/>
                </a:solidFill>
                <a:highlight>
                  <a:srgbClr val="FFFFFF"/>
                </a:highlight>
                <a:latin typeface="Consolas"/>
              </a:rPr>
              <a:t>TestCategory</a:t>
            </a:r>
            <a:r>
              <a:rPr lang="en-CA" dirty="0">
                <a:solidFill>
                  <a:srgbClr val="000000"/>
                </a:solidFill>
                <a:highlight>
                  <a:srgbClr val="FFFFFF"/>
                </a:highlight>
                <a:latin typeface="Consolas"/>
              </a:rPr>
              <a:t>(</a:t>
            </a:r>
            <a:r>
              <a:rPr lang="en-CA" dirty="0">
                <a:solidFill>
                  <a:srgbClr val="A31515"/>
                </a:solidFill>
                <a:highlight>
                  <a:srgbClr val="FFFFFF"/>
                </a:highlight>
                <a:latin typeface="Consolas"/>
              </a:rPr>
              <a:t>"Very Important"</a:t>
            </a:r>
            <a:r>
              <a:rPr lang="en-CA" dirty="0">
                <a:solidFill>
                  <a:srgbClr val="000000"/>
                </a:solidFill>
                <a:highlight>
                  <a:srgbClr val="FFFFFF"/>
                </a:highlight>
                <a:latin typeface="Consolas"/>
              </a:rPr>
              <a:t>)]</a:t>
            </a:r>
          </a:p>
          <a:p>
            <a:pPr marL="914400" lvl="1" indent="-457200">
              <a:buFont typeface="+mj-lt"/>
              <a:buAutoNum type="arabicPeriod"/>
            </a:pPr>
            <a:r>
              <a:rPr lang="en-CA" dirty="0">
                <a:solidFill>
                  <a:srgbClr val="000000"/>
                </a:solidFill>
                <a:highlight>
                  <a:srgbClr val="FFFFFF"/>
                </a:highlight>
                <a:latin typeface="Consolas"/>
              </a:rPr>
              <a:t>[</a:t>
            </a:r>
            <a:r>
              <a:rPr lang="en-CA" dirty="0">
                <a:solidFill>
                  <a:srgbClr val="2B91AF"/>
                </a:solidFill>
                <a:highlight>
                  <a:srgbClr val="FFFFFF"/>
                </a:highlight>
                <a:latin typeface="Consolas"/>
              </a:rPr>
              <a:t>Owner</a:t>
            </a:r>
            <a:r>
              <a:rPr lang="en-CA" dirty="0">
                <a:solidFill>
                  <a:srgbClr val="000000"/>
                </a:solidFill>
                <a:highlight>
                  <a:srgbClr val="FFFFFF"/>
                </a:highlight>
                <a:latin typeface="Consolas"/>
              </a:rPr>
              <a:t>(</a:t>
            </a:r>
            <a:r>
              <a:rPr lang="en-CA" dirty="0">
                <a:solidFill>
                  <a:srgbClr val="A31515"/>
                </a:solidFill>
                <a:highlight>
                  <a:srgbClr val="FFFFFF"/>
                </a:highlight>
                <a:latin typeface="Consolas"/>
              </a:rPr>
              <a:t>"Narendra"</a:t>
            </a:r>
            <a:r>
              <a:rPr lang="en-CA" dirty="0">
                <a:solidFill>
                  <a:srgbClr val="000000"/>
                </a:solidFill>
                <a:highlight>
                  <a:srgbClr val="FFFFFF"/>
                </a:highlight>
                <a:latin typeface="Consolas"/>
              </a:rPr>
              <a:t>)]</a:t>
            </a:r>
          </a:p>
          <a:p>
            <a:r>
              <a:rPr lang="en-CA" dirty="0">
                <a:solidFill>
                  <a:srgbClr val="000000"/>
                </a:solidFill>
                <a:highlight>
                  <a:srgbClr val="FFFFFF"/>
                </a:highlight>
              </a:rPr>
              <a:t>This allows you to run your tests based on the above attributes</a:t>
            </a:r>
          </a:p>
          <a:p>
            <a:endParaRPr lang="en-CA" dirty="0"/>
          </a:p>
        </p:txBody>
      </p:sp>
    </p:spTree>
    <p:extLst>
      <p:ext uri="{BB962C8B-B14F-4D97-AF65-F5344CB8AC3E}">
        <p14:creationId xmlns:p14="http://schemas.microsoft.com/office/powerpoint/2010/main" val="33737398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{FB1B6778-5011-754A-9820-C6C1AB8D15D4}tf10001060</Template>
  <TotalTime>4741</TotalTime>
  <Words>752</Words>
  <Application>Microsoft Office PowerPoint</Application>
  <PresentationFormat>Widescreen</PresentationFormat>
  <Paragraphs>99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Menlo</vt:lpstr>
      <vt:lpstr>Trebuchet MS</vt:lpstr>
      <vt:lpstr>Wingdings 3</vt:lpstr>
      <vt:lpstr>Facet</vt:lpstr>
      <vt:lpstr>Unit Testing</vt:lpstr>
      <vt:lpstr>Objectives</vt:lpstr>
      <vt:lpstr>Testing frameworks</vt:lpstr>
      <vt:lpstr>What is a test framework?</vt:lpstr>
      <vt:lpstr>Workflow</vt:lpstr>
      <vt:lpstr>Create the first test method</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Narendra Pershad</cp:lastModifiedBy>
  <cp:revision>34</cp:revision>
  <dcterms:created xsi:type="dcterms:W3CDTF">2017-02-17T04:43:03Z</dcterms:created>
  <dcterms:modified xsi:type="dcterms:W3CDTF">2021-10-24T04:25:01Z</dcterms:modified>
</cp:coreProperties>
</file>