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7" r:id="rId11"/>
    <p:sldId id="268" r:id="rId12"/>
    <p:sldId id="269" r:id="rId13"/>
    <p:sldId id="270" r:id="rId14"/>
    <p:sldId id="271" r:id="rId15"/>
    <p:sldId id="266" r:id="rId16"/>
    <p:sldId id="275" r:id="rId17"/>
    <p:sldId id="273" r:id="rId18"/>
    <p:sldId id="274" r:id="rId19"/>
    <p:sldId id="276"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10" autoAdjust="0"/>
    <p:restoredTop sz="77673" autoAdjust="0"/>
  </p:normalViewPr>
  <p:slideViewPr>
    <p:cSldViewPr snapToGrid="0" snapToObjects="1">
      <p:cViewPr varScale="1">
        <p:scale>
          <a:sx n="73" d="100"/>
          <a:sy n="73" d="100"/>
        </p:scale>
        <p:origin x="2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14490-DEB2-0343-8E20-897E76CE3BEE}"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9EA49-6AE8-9F41-8D37-B5907F0800A6}" type="slidenum">
              <a:rPr lang="en-US" smtClean="0"/>
              <a:t>‹#›</a:t>
            </a:fld>
            <a:endParaRPr lang="en-US"/>
          </a:p>
        </p:txBody>
      </p:sp>
    </p:spTree>
    <p:extLst>
      <p:ext uri="{BB962C8B-B14F-4D97-AF65-F5344CB8AC3E}">
        <p14:creationId xmlns:p14="http://schemas.microsoft.com/office/powerpoint/2010/main" val="213067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Class, struct, </a:t>
            </a:r>
            <a:r>
              <a:rPr lang="en-CA" dirty="0" err="1"/>
              <a:t>enum</a:t>
            </a:r>
            <a:r>
              <a:rPr lang="en-CA" dirty="0"/>
              <a:t>, interface now delegate</a:t>
            </a:r>
          </a:p>
        </p:txBody>
      </p:sp>
      <p:sp>
        <p:nvSpPr>
          <p:cNvPr id="4" name="Slide Number Placeholder 3"/>
          <p:cNvSpPr>
            <a:spLocks noGrp="1"/>
          </p:cNvSpPr>
          <p:nvPr>
            <p:ph type="sldNum" sz="quarter" idx="5"/>
          </p:nvPr>
        </p:nvSpPr>
        <p:spPr/>
        <p:txBody>
          <a:bodyPr/>
          <a:lstStyle/>
          <a:p>
            <a:fld id="{0E79EA49-6AE8-9F41-8D37-B5907F0800A6}" type="slidenum">
              <a:rPr lang="en-US" smtClean="0"/>
              <a:t>3</a:t>
            </a:fld>
            <a:endParaRPr lang="en-US"/>
          </a:p>
        </p:txBody>
      </p:sp>
    </p:spTree>
    <p:extLst>
      <p:ext uri="{BB962C8B-B14F-4D97-AF65-F5344CB8AC3E}">
        <p14:creationId xmlns:p14="http://schemas.microsoft.com/office/powerpoint/2010/main" val="16611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 we will see other ways of providing logic</a:t>
            </a:r>
          </a:p>
        </p:txBody>
      </p:sp>
      <p:sp>
        <p:nvSpPr>
          <p:cNvPr id="4" name="Slide Number Placeholder 3"/>
          <p:cNvSpPr>
            <a:spLocks noGrp="1"/>
          </p:cNvSpPr>
          <p:nvPr>
            <p:ph type="sldNum" sz="quarter" idx="10"/>
          </p:nvPr>
        </p:nvSpPr>
        <p:spPr/>
        <p:txBody>
          <a:bodyPr/>
          <a:lstStyle/>
          <a:p>
            <a:fld id="{0E79EA49-6AE8-9F41-8D37-B5907F0800A6}" type="slidenum">
              <a:rPr lang="en-US" smtClean="0"/>
              <a:t>5</a:t>
            </a:fld>
            <a:endParaRPr lang="en-US"/>
          </a:p>
        </p:txBody>
      </p:sp>
    </p:spTree>
    <p:extLst>
      <p:ext uri="{BB962C8B-B14F-4D97-AF65-F5344CB8AC3E}">
        <p14:creationId xmlns:p14="http://schemas.microsoft.com/office/powerpoint/2010/main" val="106812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know the return type and the argument type list before you declare a delegate </a:t>
            </a:r>
          </a:p>
        </p:txBody>
      </p:sp>
      <p:sp>
        <p:nvSpPr>
          <p:cNvPr id="4" name="Slide Number Placeholder 3"/>
          <p:cNvSpPr>
            <a:spLocks noGrp="1"/>
          </p:cNvSpPr>
          <p:nvPr>
            <p:ph type="sldNum" sz="quarter" idx="10"/>
          </p:nvPr>
        </p:nvSpPr>
        <p:spPr/>
        <p:txBody>
          <a:bodyPr/>
          <a:lstStyle/>
          <a:p>
            <a:fld id="{0E79EA49-6AE8-9F41-8D37-B5907F0800A6}" type="slidenum">
              <a:rPr lang="en-US" smtClean="0"/>
              <a:t>7</a:t>
            </a:fld>
            <a:endParaRPr lang="en-US"/>
          </a:p>
        </p:txBody>
      </p:sp>
    </p:spTree>
    <p:extLst>
      <p:ext uri="{BB962C8B-B14F-4D97-AF65-F5344CB8AC3E}">
        <p14:creationId xmlns:p14="http://schemas.microsoft.com/office/powerpoint/2010/main" val="91222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regular method, instantiation can be done with static methods, anonymous methods and lambda</a:t>
            </a:r>
            <a:r>
              <a:rPr lang="en-US" baseline="0" dirty="0"/>
              <a:t> expression</a:t>
            </a:r>
            <a:endParaRPr lang="en-US" dirty="0"/>
          </a:p>
        </p:txBody>
      </p:sp>
      <p:sp>
        <p:nvSpPr>
          <p:cNvPr id="4" name="Slide Number Placeholder 3"/>
          <p:cNvSpPr>
            <a:spLocks noGrp="1"/>
          </p:cNvSpPr>
          <p:nvPr>
            <p:ph type="sldNum" sz="quarter" idx="10"/>
          </p:nvPr>
        </p:nvSpPr>
        <p:spPr/>
        <p:txBody>
          <a:bodyPr/>
          <a:lstStyle/>
          <a:p>
            <a:fld id="{0E79EA49-6AE8-9F41-8D37-B5907F0800A6}" type="slidenum">
              <a:rPr lang="en-US" smtClean="0"/>
              <a:t>8</a:t>
            </a:fld>
            <a:endParaRPr lang="en-US"/>
          </a:p>
        </p:txBody>
      </p:sp>
    </p:spTree>
    <p:extLst>
      <p:ext uri="{BB962C8B-B14F-4D97-AF65-F5344CB8AC3E}">
        <p14:creationId xmlns:p14="http://schemas.microsoft.com/office/powerpoint/2010/main" val="206050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little messy</a:t>
            </a:r>
            <a:r>
              <a:rPr lang="en-US" baseline="0" dirty="0"/>
              <a:t> as we will see later</a:t>
            </a:r>
            <a:endParaRPr lang="en-US" dirty="0"/>
          </a:p>
        </p:txBody>
      </p:sp>
      <p:sp>
        <p:nvSpPr>
          <p:cNvPr id="4" name="Slide Number Placeholder 3"/>
          <p:cNvSpPr>
            <a:spLocks noGrp="1"/>
          </p:cNvSpPr>
          <p:nvPr>
            <p:ph type="sldNum" sz="quarter" idx="10"/>
          </p:nvPr>
        </p:nvSpPr>
        <p:spPr/>
        <p:txBody>
          <a:bodyPr/>
          <a:lstStyle/>
          <a:p>
            <a:fld id="{0E79EA49-6AE8-9F41-8D37-B5907F0800A6}" type="slidenum">
              <a:rPr lang="en-US" smtClean="0"/>
              <a:t>10</a:t>
            </a:fld>
            <a:endParaRPr lang="en-US"/>
          </a:p>
        </p:txBody>
      </p:sp>
    </p:spTree>
    <p:extLst>
      <p:ext uri="{BB962C8B-B14F-4D97-AF65-F5344CB8AC3E}">
        <p14:creationId xmlns:p14="http://schemas.microsoft.com/office/powerpoint/2010/main" val="49094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clean</a:t>
            </a:r>
          </a:p>
        </p:txBody>
      </p:sp>
      <p:sp>
        <p:nvSpPr>
          <p:cNvPr id="4" name="Slide Number Placeholder 3"/>
          <p:cNvSpPr>
            <a:spLocks noGrp="1"/>
          </p:cNvSpPr>
          <p:nvPr>
            <p:ph type="sldNum" sz="quarter" idx="10"/>
          </p:nvPr>
        </p:nvSpPr>
        <p:spPr/>
        <p:txBody>
          <a:bodyPr/>
          <a:lstStyle/>
          <a:p>
            <a:fld id="{0E79EA49-6AE8-9F41-8D37-B5907F0800A6}" type="slidenum">
              <a:rPr lang="en-US" smtClean="0"/>
              <a:t>11</a:t>
            </a:fld>
            <a:endParaRPr lang="en-US"/>
          </a:p>
        </p:txBody>
      </p:sp>
    </p:spTree>
    <p:extLst>
      <p:ext uri="{BB962C8B-B14F-4D97-AF65-F5344CB8AC3E}">
        <p14:creationId xmlns:p14="http://schemas.microsoft.com/office/powerpoint/2010/main" val="19359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you have 5 delegates: </a:t>
            </a:r>
            <a:r>
              <a:rPr lang="en-US" baseline="0" dirty="0" err="1"/>
              <a:t>picasso</a:t>
            </a:r>
            <a:r>
              <a:rPr lang="en-US" baseline="0" dirty="0"/>
              <a:t>, </a:t>
            </a:r>
            <a:r>
              <a:rPr lang="en-US" baseline="0" dirty="0" err="1"/>
              <a:t>narendra</a:t>
            </a:r>
            <a:r>
              <a:rPr lang="en-US" baseline="0" dirty="0"/>
              <a:t>, ilia, </a:t>
            </a:r>
            <a:r>
              <a:rPr lang="en-US" baseline="0" dirty="0" err="1"/>
              <a:t>hao</a:t>
            </a:r>
            <a:r>
              <a:rPr lang="en-US" baseline="0" dirty="0"/>
              <a:t> and all.</a:t>
            </a:r>
          </a:p>
          <a:p>
            <a:r>
              <a:rPr lang="en-US" baseline="0" dirty="0"/>
              <a:t>All has all the previous 4 and another instance of </a:t>
            </a:r>
            <a:r>
              <a:rPr lang="en-US" baseline="0" dirty="0" err="1"/>
              <a:t>hao</a:t>
            </a:r>
            <a:endParaRPr lang="en-US" dirty="0"/>
          </a:p>
        </p:txBody>
      </p:sp>
      <p:sp>
        <p:nvSpPr>
          <p:cNvPr id="4" name="Slide Number Placeholder 3"/>
          <p:cNvSpPr>
            <a:spLocks noGrp="1"/>
          </p:cNvSpPr>
          <p:nvPr>
            <p:ph type="sldNum" sz="quarter" idx="10"/>
          </p:nvPr>
        </p:nvSpPr>
        <p:spPr/>
        <p:txBody>
          <a:bodyPr/>
          <a:lstStyle/>
          <a:p>
            <a:fld id="{0E79EA49-6AE8-9F41-8D37-B5907F0800A6}" type="slidenum">
              <a:rPr lang="en-US" smtClean="0"/>
              <a:t>12</a:t>
            </a:fld>
            <a:endParaRPr lang="en-US"/>
          </a:p>
        </p:txBody>
      </p:sp>
    </p:spTree>
    <p:extLst>
      <p:ext uri="{BB962C8B-B14F-4D97-AF65-F5344CB8AC3E}">
        <p14:creationId xmlns:p14="http://schemas.microsoft.com/office/powerpoint/2010/main" val="916719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E79EA49-6AE8-9F41-8D37-B5907F0800A6}" type="slidenum">
              <a:rPr lang="en-US" smtClean="0"/>
              <a:t>15</a:t>
            </a:fld>
            <a:endParaRPr lang="en-US"/>
          </a:p>
        </p:txBody>
      </p:sp>
    </p:spTree>
    <p:extLst>
      <p:ext uri="{BB962C8B-B14F-4D97-AF65-F5344CB8AC3E}">
        <p14:creationId xmlns:p14="http://schemas.microsoft.com/office/powerpoint/2010/main" val="382467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Delegates</a:t>
            </a:r>
          </a:p>
        </p:txBody>
      </p:sp>
      <p:sp>
        <p:nvSpPr>
          <p:cNvPr id="3" name="Subtitle 2"/>
          <p:cNvSpPr>
            <a:spLocks noGrp="1"/>
          </p:cNvSpPr>
          <p:nvPr>
            <p:ph type="subTitle" idx="1"/>
          </p:nvPr>
        </p:nvSpPr>
        <p:spPr/>
        <p:txBody>
          <a:bodyPr/>
          <a:lstStyle/>
          <a:p>
            <a:r>
              <a:rPr lang="en-US" dirty="0"/>
              <a:t>Programming II</a:t>
            </a:r>
          </a:p>
        </p:txBody>
      </p:sp>
    </p:spTree>
    <p:extLst>
      <p:ext uri="{BB962C8B-B14F-4D97-AF65-F5344CB8AC3E}">
        <p14:creationId xmlns:p14="http://schemas.microsoft.com/office/powerpoint/2010/main" val="61403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06437" y="414338"/>
            <a:ext cx="10779125" cy="6029325"/>
          </a:xfrm>
        </p:spPr>
        <p:txBody>
          <a:bodyPr>
            <a:normAutofit/>
          </a:bodyPr>
          <a:lstStyle/>
          <a:p>
            <a:pPr marL="0" indent="0">
              <a:buNone/>
            </a:pPr>
            <a:r>
              <a:rPr lang="en-US" dirty="0">
                <a:solidFill>
                  <a:srgbClr val="0000FF"/>
                </a:solidFill>
                <a:latin typeface="Consolas" panose="020B0609020204030204" pitchFamily="49" charset="0"/>
                <a:cs typeface="Consolas" panose="020B0609020204030204" pitchFamily="49" charset="0"/>
              </a:rPr>
              <a:t>using</a:t>
            </a:r>
            <a:r>
              <a:rPr lang="en-US" dirty="0">
                <a:solidFill>
                  <a:srgbClr val="222222"/>
                </a:solidFill>
                <a:latin typeface="Consolas" panose="020B0609020204030204" pitchFamily="49" charset="0"/>
                <a:cs typeface="Consolas" panose="020B0609020204030204" pitchFamily="49" charset="0"/>
              </a:rPr>
              <a:t> System;</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namespace</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DelegateDemo</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//STEP II - declare the delegate</a:t>
            </a:r>
          </a:p>
          <a:p>
            <a:pPr marL="0" indent="0">
              <a:buNone/>
            </a:pPr>
            <a:r>
              <a:rPr lang="en-US" dirty="0">
                <a:solidFill>
                  <a:srgbClr val="009695"/>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public delegate void</a:t>
            </a:r>
            <a:r>
              <a:rPr lang="en-US" dirty="0">
                <a:solidFill>
                  <a:srgbClr val="222222"/>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 Signor</a:t>
            </a:r>
            <a:r>
              <a:rPr lang="en-US" dirty="0">
                <a:solidFill>
                  <a:srgbClr val="222222"/>
                </a:solidFill>
                <a:latin typeface="Consolas" panose="020B0609020204030204" pitchFamily="49" charset="0"/>
                <a:cs typeface="Consolas" panose="020B0609020204030204" pitchFamily="49" charset="0"/>
              </a:rPr>
              <a:t>();</a:t>
            </a:r>
          </a:p>
          <a:p>
            <a:pPr marL="0" indent="0">
              <a:buNone/>
            </a:pP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class</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AnotherClass</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//STEP I - code the intended methods (can be in another class)</a:t>
            </a:r>
          </a:p>
          <a:p>
            <a:pPr marL="0" indent="0">
              <a:buNone/>
            </a:pPr>
            <a:r>
              <a:rPr lang="en-US" dirty="0">
                <a:solidFill>
                  <a:srgbClr val="009695"/>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public void</a:t>
            </a:r>
            <a:r>
              <a:rPr lang="en-US" dirty="0">
                <a:solidFill>
                  <a:srgbClr val="222222"/>
                </a:solidFill>
                <a:latin typeface="Consolas" panose="020B0609020204030204" pitchFamily="49" charset="0"/>
                <a:cs typeface="Consolas" panose="020B0609020204030204" pitchFamily="49" charset="0"/>
              </a:rPr>
              <a:t> Narendra()</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"Done by </a:t>
            </a:r>
            <a:r>
              <a:rPr lang="en-US" dirty="0" err="1">
                <a:solidFill>
                  <a:srgbClr val="DB7100"/>
                </a:solidFill>
                <a:latin typeface="Consolas" panose="020B0609020204030204" pitchFamily="49" charset="0"/>
                <a:cs typeface="Consolas" panose="020B0609020204030204" pitchFamily="49" charset="0"/>
              </a:rPr>
              <a:t>narendra</a:t>
            </a:r>
            <a:r>
              <a:rPr lang="en-US" dirty="0">
                <a:solidFill>
                  <a:srgbClr val="DB7100"/>
                </a:solidFill>
                <a:latin typeface="Consolas" panose="020B0609020204030204" pitchFamily="49" charset="0"/>
                <a:cs typeface="Consolas" panose="020B0609020204030204" pitchFamily="49" charset="0"/>
              </a:rPr>
              <a:t>"</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958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02131"/>
            <a:ext cx="8596668" cy="6655869"/>
          </a:xfrm>
        </p:spPr>
        <p:txBody>
          <a:bodyPr>
            <a:normAutofit fontScale="92500" lnSpcReduction="10000"/>
          </a:bodyPr>
          <a:lstStyle/>
          <a:p>
            <a:pPr marL="0" indent="0">
              <a:buNone/>
            </a:pPr>
            <a:r>
              <a:rPr lang="en-US" dirty="0">
                <a:solidFill>
                  <a:srgbClr val="0000FF"/>
                </a:solidFill>
                <a:latin typeface="Consolas" panose="020B0609020204030204" pitchFamily="49" charset="0"/>
                <a:cs typeface="Consolas" panose="020B0609020204030204" pitchFamily="49" charset="0"/>
              </a:rPr>
              <a:t>using</a:t>
            </a:r>
            <a:r>
              <a:rPr lang="en-US" dirty="0">
                <a:solidFill>
                  <a:srgbClr val="222222"/>
                </a:solidFill>
                <a:latin typeface="Consolas" panose="020B0609020204030204" pitchFamily="49" charset="0"/>
                <a:cs typeface="Consolas" panose="020B0609020204030204" pitchFamily="49" charset="0"/>
              </a:rPr>
              <a:t> System;</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namespace</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DelegateDemo</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class</a:t>
            </a:r>
            <a:r>
              <a:rPr lang="en-US" dirty="0">
                <a:solidFill>
                  <a:srgbClr val="222222"/>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Program</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public static void</a:t>
            </a:r>
            <a:r>
              <a:rPr lang="en-US" dirty="0">
                <a:solidFill>
                  <a:srgbClr val="222222"/>
                </a:solidFill>
                <a:latin typeface="Consolas" panose="020B0609020204030204" pitchFamily="49" charset="0"/>
                <a:cs typeface="Consolas" panose="020B0609020204030204" pitchFamily="49" charset="0"/>
              </a:rPr>
              <a:t> Main(</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args</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//STEP I - Code the intended method(s) (can be in the same class</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private static void</a:t>
            </a:r>
            <a:r>
              <a:rPr lang="en-US" dirty="0">
                <a:solidFill>
                  <a:srgbClr val="222222"/>
                </a:solidFill>
                <a:latin typeface="Consolas" panose="020B0609020204030204" pitchFamily="49" charset="0"/>
                <a:cs typeface="Consolas" panose="020B0609020204030204" pitchFamily="49" charset="0"/>
              </a:rPr>
              <a:t> Picasso()</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"Done by </a:t>
            </a:r>
            <a:r>
              <a:rPr lang="en-US" dirty="0" err="1">
                <a:solidFill>
                  <a:srgbClr val="DB7100"/>
                </a:solidFill>
                <a:latin typeface="Consolas" panose="020B0609020204030204" pitchFamily="49" charset="0"/>
                <a:cs typeface="Consolas" panose="020B0609020204030204" pitchFamily="49" charset="0"/>
              </a:rPr>
              <a:t>picasso</a:t>
            </a:r>
            <a:r>
              <a:rPr lang="en-US" dirty="0">
                <a:solidFill>
                  <a:srgbClr val="DB7100"/>
                </a:solidFill>
                <a:latin typeface="Consolas" panose="020B0609020204030204" pitchFamily="49" charset="0"/>
                <a:cs typeface="Consolas" panose="020B0609020204030204" pitchFamily="49" charset="0"/>
              </a:rPr>
              <a:t>"</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private static void</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Vangogh</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"Done by van </a:t>
            </a:r>
            <a:r>
              <a:rPr lang="en-US" dirty="0" err="1">
                <a:solidFill>
                  <a:srgbClr val="DB7100"/>
                </a:solidFill>
                <a:latin typeface="Consolas" panose="020B0609020204030204" pitchFamily="49" charset="0"/>
                <a:cs typeface="Consolas" panose="020B0609020204030204" pitchFamily="49" charset="0"/>
              </a:rPr>
              <a:t>gogh</a:t>
            </a:r>
            <a:r>
              <a:rPr lang="en-US" dirty="0">
                <a:solidFill>
                  <a:srgbClr val="DB7100"/>
                </a:solidFill>
                <a:latin typeface="Consolas" panose="020B0609020204030204" pitchFamily="49" charset="0"/>
                <a:cs typeface="Consolas" panose="020B0609020204030204" pitchFamily="49" charset="0"/>
              </a:rPr>
              <a:t>"</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0277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857999"/>
          </a:xfrm>
        </p:spPr>
        <p:txBody>
          <a:bodyPr>
            <a:normAutofit fontScale="85000" lnSpcReduction="10000"/>
          </a:bodyPr>
          <a:lstStyle/>
          <a:p>
            <a:pPr marL="0" indent="0">
              <a:buNone/>
            </a:pPr>
            <a:br>
              <a:rPr lang="en-US" dirty="0">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public static void</a:t>
            </a:r>
            <a:r>
              <a:rPr lang="en-US" dirty="0">
                <a:solidFill>
                  <a:srgbClr val="222222"/>
                </a:solidFill>
                <a:latin typeface="Consolas" panose="020B0609020204030204" pitchFamily="49" charset="0"/>
                <a:cs typeface="Consolas" panose="020B0609020204030204" pitchFamily="49" charset="0"/>
              </a:rPr>
              <a:t> Main(</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args</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//STEP III - Instantiation of the delegate</a:t>
            </a:r>
            <a:br>
              <a:rPr lang="en-US" dirty="0">
                <a:solidFill>
                  <a:srgbClr val="92D050"/>
                </a:solidFill>
                <a:latin typeface="Consolas" panose="020B0609020204030204" pitchFamily="49" charset="0"/>
                <a:cs typeface="Consolas" panose="020B0609020204030204" pitchFamily="49" charset="0"/>
              </a:rPr>
            </a:br>
            <a:r>
              <a:rPr lang="en-US" dirty="0">
                <a:solidFill>
                  <a:srgbClr val="92D050"/>
                </a:solidFill>
                <a:latin typeface="Consolas" panose="020B0609020204030204" pitchFamily="49" charset="0"/>
                <a:cs typeface="Consolas" panose="020B0609020204030204" pitchFamily="49" charset="0"/>
              </a:rPr>
              <a:t>  </a:t>
            </a:r>
            <a:br>
              <a:rPr lang="en-US" dirty="0">
                <a:solidFill>
                  <a:srgbClr val="92D050"/>
                </a:solidFill>
                <a:latin typeface="Consolas" panose="020B0609020204030204" pitchFamily="49" charset="0"/>
                <a:cs typeface="Consolas" panose="020B0609020204030204" pitchFamily="49" charset="0"/>
              </a:rPr>
            </a:br>
            <a:r>
              <a:rPr lang="en-US" dirty="0">
                <a:solidFill>
                  <a:srgbClr val="92D050"/>
                </a:solidFill>
                <a:latin typeface="Consolas" panose="020B0609020204030204" pitchFamily="49" charset="0"/>
                <a:cs typeface="Consolas" panose="020B0609020204030204" pitchFamily="49" charset="0"/>
              </a:rPr>
              <a:t>  //#1 – static method</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picasso</a:t>
            </a:r>
            <a:r>
              <a:rPr lang="en-US" dirty="0">
                <a:solidFill>
                  <a:srgbClr val="222222"/>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222222"/>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(Picasso); </a:t>
            </a:r>
            <a:r>
              <a:rPr lang="en-US" dirty="0">
                <a:solidFill>
                  <a:srgbClr val="888A85"/>
                </a:solidFill>
                <a:latin typeface="Consolas" panose="020B0609020204030204" pitchFamily="49" charset="0"/>
                <a:cs typeface="Consolas" panose="020B0609020204030204" pitchFamily="49" charset="0"/>
              </a:rPr>
              <a:t>      </a:t>
            </a:r>
            <a:r>
              <a:rPr lang="en-US" dirty="0">
                <a:solidFill>
                  <a:schemeClr val="bg1">
                    <a:lumMod val="50000"/>
                  </a:schemeClr>
                </a:solidFill>
                <a:latin typeface="Consolas" panose="020B0609020204030204" pitchFamily="49" charset="0"/>
                <a:cs typeface="Consolas" panose="020B0609020204030204" pitchFamily="49" charset="0"/>
              </a:rPr>
              <a:t>//Picasso is a static method</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92D050"/>
                </a:solidFill>
                <a:latin typeface="Consolas" panose="020B0609020204030204" pitchFamily="49" charset="0"/>
                <a:cs typeface="Consolas" panose="020B0609020204030204" pitchFamily="49" charset="0"/>
              </a:rPr>
              <a:t>  //#2 – static method</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vangogh</a:t>
            </a:r>
            <a:r>
              <a:rPr lang="en-US" dirty="0">
                <a:solidFill>
                  <a:srgbClr val="222222"/>
                </a:solidFill>
                <a:latin typeface="Consolas" panose="020B0609020204030204" pitchFamily="49" charset="0"/>
                <a:cs typeface="Consolas" panose="020B0609020204030204" pitchFamily="49" charset="0"/>
              </a:rPr>
              <a:t> = </a:t>
            </a:r>
            <a:r>
              <a:rPr lang="en-US" dirty="0" err="1">
                <a:solidFill>
                  <a:srgbClr val="222222"/>
                </a:solidFill>
                <a:latin typeface="Consolas" panose="020B0609020204030204" pitchFamily="49" charset="0"/>
                <a:cs typeface="Consolas" panose="020B0609020204030204" pitchFamily="49" charset="0"/>
              </a:rPr>
              <a:t>Vangogh</a:t>
            </a:r>
            <a:r>
              <a:rPr lang="en-US" dirty="0">
                <a:solidFill>
                  <a:srgbClr val="222222"/>
                </a:solidFill>
                <a:latin typeface="Consolas" panose="020B0609020204030204" pitchFamily="49" charset="0"/>
                <a:cs typeface="Consolas" panose="020B0609020204030204" pitchFamily="49" charset="0"/>
              </a:rPr>
              <a:t>; </a:t>
            </a:r>
            <a:r>
              <a:rPr lang="en-US" dirty="0">
                <a:solidFill>
                  <a:srgbClr val="888A85"/>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//#3 – instance method</a:t>
            </a:r>
            <a:br>
              <a:rPr lang="en-US" dirty="0">
                <a:solidFill>
                  <a:srgbClr val="92D050"/>
                </a:solidFill>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narendra</a:t>
            </a:r>
            <a:r>
              <a:rPr lang="en-US" dirty="0">
                <a:solidFill>
                  <a:srgbClr val="222222"/>
                </a:solidFill>
                <a:latin typeface="Consolas" panose="020B0609020204030204" pitchFamily="49" charset="0"/>
                <a:cs typeface="Consolas" panose="020B0609020204030204" pitchFamily="49" charset="0"/>
              </a:rPr>
              <a:t> = </a:t>
            </a:r>
          </a:p>
          <a:p>
            <a:pPr marL="0" indent="0">
              <a:buNone/>
            </a:pPr>
            <a:r>
              <a:rPr lang="en-US" dirty="0">
                <a:solidFill>
                  <a:srgbClr val="222222"/>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222222"/>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new</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AnotherClass</a:t>
            </a:r>
            <a:r>
              <a:rPr lang="en-US" dirty="0">
                <a:solidFill>
                  <a:srgbClr val="222222"/>
                </a:solidFill>
                <a:latin typeface="Consolas" panose="020B0609020204030204" pitchFamily="49" charset="0"/>
                <a:cs typeface="Consolas" panose="020B0609020204030204" pitchFamily="49" charset="0"/>
              </a:rPr>
              <a:t>().Narendra); </a:t>
            </a:r>
            <a:r>
              <a:rPr lang="en-US" dirty="0">
                <a:solidFill>
                  <a:schemeClr val="bg1">
                    <a:lumMod val="50000"/>
                  </a:schemeClr>
                </a:solidFill>
                <a:latin typeface="Consolas" panose="020B0609020204030204" pitchFamily="49" charset="0"/>
                <a:cs typeface="Consolas" panose="020B0609020204030204" pitchFamily="49" charset="0"/>
              </a:rPr>
              <a:t>//Narendra is an instance method</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//#4 – anonymous method </a:t>
            </a:r>
          </a:p>
          <a:p>
            <a:pPr marL="0" indent="0">
              <a:buNone/>
            </a:pPr>
            <a:r>
              <a:rPr lang="en-US" dirty="0">
                <a:solidFill>
                  <a:srgbClr val="888A85"/>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 ilia = </a:t>
            </a:r>
            <a:r>
              <a:rPr lang="en-US" dirty="0">
                <a:solidFill>
                  <a:srgbClr val="0000FF"/>
                </a:solidFill>
                <a:latin typeface="Consolas" panose="020B0609020204030204" pitchFamily="49" charset="0"/>
                <a:cs typeface="Consolas" panose="020B0609020204030204" pitchFamily="49" charset="0"/>
              </a:rPr>
              <a:t>delegate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"Done by without a name"</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//#5 – lambda expression</a:t>
            </a:r>
          </a:p>
          <a:p>
            <a:pPr marL="0" indent="0">
              <a:buNone/>
            </a:pPr>
            <a:r>
              <a:rPr lang="en-US" dirty="0">
                <a:solidFill>
                  <a:srgbClr val="888A85"/>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hao</a:t>
            </a:r>
            <a:r>
              <a:rPr lang="en-US" dirty="0">
                <a:solidFill>
                  <a:srgbClr val="222222"/>
                </a:solidFill>
                <a:latin typeface="Consolas" panose="020B0609020204030204" pitchFamily="49" charset="0"/>
                <a:cs typeface="Consolas" panose="020B0609020204030204" pitchFamily="49" charset="0"/>
              </a:rPr>
              <a:t> = () =&gt;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"Genius of </a:t>
            </a:r>
            <a:r>
              <a:rPr lang="en-US" dirty="0" err="1">
                <a:solidFill>
                  <a:srgbClr val="DB7100"/>
                </a:solidFill>
                <a:latin typeface="Consolas" panose="020B0609020204030204" pitchFamily="49" charset="0"/>
                <a:cs typeface="Consolas" panose="020B0609020204030204" pitchFamily="49" charset="0"/>
              </a:rPr>
              <a:t>lamdba</a:t>
            </a:r>
            <a:r>
              <a:rPr lang="en-US" dirty="0">
                <a:solidFill>
                  <a:srgbClr val="DB7100"/>
                </a:solidFill>
                <a:latin typeface="Consolas" panose="020B0609020204030204" pitchFamily="49" charset="0"/>
                <a:cs typeface="Consolas" panose="020B0609020204030204" pitchFamily="49" charset="0"/>
              </a:rPr>
              <a:t>"</a:t>
            </a:r>
            <a:r>
              <a:rPr lang="en-US" dirty="0">
                <a:solidFill>
                  <a:srgbClr val="222222"/>
                </a:solidFill>
                <a:latin typeface="Consolas" panose="020B0609020204030204" pitchFamily="49" charset="0"/>
                <a:cs typeface="Consolas" panose="020B0609020204030204" pitchFamily="49" charset="0"/>
              </a:rPr>
              <a:t>);</a:t>
            </a:r>
            <a:r>
              <a:rPr lang="en-US" dirty="0">
                <a:solidFill>
                  <a:srgbClr val="888A85"/>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p>
          <a:p>
            <a:pPr marL="0" indent="0">
              <a:buNone/>
            </a:pP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//#6 – you may also chain all of them together</a:t>
            </a:r>
            <a:br>
              <a:rPr lang="en-US" dirty="0">
                <a:solidFill>
                  <a:srgbClr val="92D050"/>
                </a:solidFill>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Signor</a:t>
            </a:r>
            <a:r>
              <a:rPr lang="en-US" dirty="0">
                <a:solidFill>
                  <a:srgbClr val="222222"/>
                </a:solidFill>
                <a:latin typeface="Consolas" panose="020B0609020204030204" pitchFamily="49" charset="0"/>
                <a:cs typeface="Consolas" panose="020B0609020204030204" pitchFamily="49" charset="0"/>
              </a:rPr>
              <a:t> all = </a:t>
            </a:r>
            <a:r>
              <a:rPr lang="en-US" dirty="0" err="1">
                <a:solidFill>
                  <a:srgbClr val="222222"/>
                </a:solidFill>
                <a:latin typeface="Consolas" panose="020B0609020204030204" pitchFamily="49" charset="0"/>
                <a:cs typeface="Consolas" panose="020B0609020204030204" pitchFamily="49" charset="0"/>
              </a:rPr>
              <a:t>picasso</a:t>
            </a:r>
            <a:r>
              <a:rPr lang="en-US" dirty="0">
                <a:solidFill>
                  <a:srgbClr val="222222"/>
                </a:solidFill>
                <a:latin typeface="Consolas" panose="020B0609020204030204" pitchFamily="49" charset="0"/>
                <a:cs typeface="Consolas" panose="020B0609020204030204" pitchFamily="49" charset="0"/>
              </a:rPr>
              <a:t> + </a:t>
            </a:r>
            <a:r>
              <a:rPr lang="en-US" dirty="0" err="1">
                <a:solidFill>
                  <a:srgbClr val="222222"/>
                </a:solidFill>
                <a:latin typeface="Consolas" panose="020B0609020204030204" pitchFamily="49" charset="0"/>
                <a:cs typeface="Consolas" panose="020B0609020204030204" pitchFamily="49" charset="0"/>
              </a:rPr>
              <a:t>hao</a:t>
            </a:r>
            <a:r>
              <a:rPr lang="en-US" dirty="0">
                <a:solidFill>
                  <a:srgbClr val="222222"/>
                </a:solidFill>
                <a:latin typeface="Consolas" panose="020B0609020204030204" pitchFamily="49" charset="0"/>
                <a:cs typeface="Consolas" panose="020B0609020204030204" pitchFamily="49" charset="0"/>
              </a:rPr>
              <a:t> + ilia + </a:t>
            </a:r>
            <a:r>
              <a:rPr lang="en-US" dirty="0" err="1">
                <a:solidFill>
                  <a:srgbClr val="222222"/>
                </a:solidFill>
                <a:latin typeface="Consolas" panose="020B0609020204030204" pitchFamily="49" charset="0"/>
                <a:cs typeface="Consolas" panose="020B0609020204030204" pitchFamily="49" charset="0"/>
              </a:rPr>
              <a:t>narendra</a:t>
            </a:r>
            <a:r>
              <a:rPr lang="en-US" dirty="0">
                <a:solidFill>
                  <a:srgbClr val="222222"/>
                </a:solidFill>
                <a:latin typeface="Consolas" panose="020B0609020204030204" pitchFamily="49" charset="0"/>
                <a:cs typeface="Consolas" panose="020B0609020204030204" pitchFamily="49" charset="0"/>
              </a:rPr>
              <a:t> + </a:t>
            </a:r>
            <a:r>
              <a:rPr lang="en-US" dirty="0" err="1">
                <a:solidFill>
                  <a:srgbClr val="222222"/>
                </a:solidFill>
                <a:latin typeface="Consolas" panose="020B0609020204030204" pitchFamily="49" charset="0"/>
                <a:cs typeface="Consolas" panose="020B0609020204030204" pitchFamily="49" charset="0"/>
              </a:rPr>
              <a:t>hao</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3482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1105"/>
            <a:ext cx="8596668" cy="6027821"/>
          </a:xfrm>
        </p:spPr>
        <p:txBody>
          <a:bodyPr>
            <a:normAutofit lnSpcReduction="10000"/>
          </a:bodyPr>
          <a:lstStyle/>
          <a:p>
            <a:pPr marL="0" indent="0">
              <a:lnSpc>
                <a:spcPct val="150000"/>
              </a:lnSpc>
              <a:buNone/>
            </a:pPr>
            <a:br>
              <a:rPr lang="en-US" dirty="0">
                <a:latin typeface="Consolas" panose="020B0609020204030204" pitchFamily="49" charset="0"/>
                <a:cs typeface="Consolas" panose="020B0609020204030204" pitchFamily="49" charset="0"/>
              </a:rPr>
            </a:br>
            <a:r>
              <a:rPr lang="en-US" dirty="0">
                <a:solidFill>
                  <a:srgbClr val="0000FF"/>
                </a:solidFill>
                <a:latin typeface="Consolas" panose="020B0609020204030204" pitchFamily="49" charset="0"/>
                <a:cs typeface="Consolas" panose="020B0609020204030204" pitchFamily="49" charset="0"/>
              </a:rPr>
              <a:t>public static void</a:t>
            </a:r>
            <a:r>
              <a:rPr lang="en-US" dirty="0">
                <a:solidFill>
                  <a:srgbClr val="222222"/>
                </a:solidFill>
                <a:latin typeface="Consolas" panose="020B0609020204030204" pitchFamily="49" charset="0"/>
                <a:cs typeface="Consolas" panose="020B0609020204030204" pitchFamily="49" charset="0"/>
              </a:rPr>
              <a:t> Main(</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args</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//STEP IV - invocation</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"Individually..."</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picasso</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narendra</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ilia();</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222222"/>
                </a:solidFill>
                <a:latin typeface="Consolas" panose="020B0609020204030204" pitchFamily="49" charset="0"/>
                <a:cs typeface="Consolas" panose="020B0609020204030204" pitchFamily="49" charset="0"/>
              </a:rPr>
              <a:t>hao</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222222"/>
                </a:solidFill>
                <a:latin typeface="Consolas" panose="020B0609020204030204" pitchFamily="49" charset="0"/>
                <a:cs typeface="Consolas" panose="020B0609020204030204" pitchFamily="49" charset="0"/>
              </a:rPr>
              <a:t>.WriteLine</a:t>
            </a:r>
            <a:r>
              <a:rPr lang="en-US" dirty="0">
                <a:solidFill>
                  <a:srgbClr val="222222"/>
                </a:solidFill>
                <a:latin typeface="Consolas" panose="020B0609020204030204" pitchFamily="49" charset="0"/>
                <a:cs typeface="Consolas" panose="020B0609020204030204" pitchFamily="49" charset="0"/>
              </a:rPr>
              <a:t>(</a:t>
            </a:r>
            <a:r>
              <a:rPr lang="en-US" dirty="0">
                <a:solidFill>
                  <a:srgbClr val="DB7100"/>
                </a:solidFill>
                <a:latin typeface="Consolas" panose="020B0609020204030204" pitchFamily="49" charset="0"/>
                <a:cs typeface="Consolas" panose="020B0609020204030204" pitchFamily="49" charset="0"/>
              </a:rPr>
              <a:t>"\n\</a:t>
            </a:r>
            <a:r>
              <a:rPr lang="en-US" dirty="0" err="1">
                <a:solidFill>
                  <a:srgbClr val="DB7100"/>
                </a:solidFill>
                <a:latin typeface="Consolas" panose="020B0609020204030204" pitchFamily="49" charset="0"/>
                <a:cs typeface="Consolas" panose="020B0609020204030204" pitchFamily="49" charset="0"/>
              </a:rPr>
              <a:t>nOr</a:t>
            </a:r>
            <a:r>
              <a:rPr lang="en-US" dirty="0">
                <a:solidFill>
                  <a:srgbClr val="DB7100"/>
                </a:solidFill>
                <a:latin typeface="Consolas" panose="020B0609020204030204" pitchFamily="49" charset="0"/>
                <a:cs typeface="Consolas" panose="020B0609020204030204" pitchFamily="49" charset="0"/>
              </a:rPr>
              <a:t> at once..."</a:t>
            </a: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  all();</a:t>
            </a:r>
            <a:br>
              <a:rPr lang="en-US" dirty="0">
                <a:latin typeface="Consolas" panose="020B0609020204030204" pitchFamily="49" charset="0"/>
                <a:cs typeface="Consolas" panose="020B0609020204030204" pitchFamily="49" charset="0"/>
              </a:rPr>
            </a:br>
            <a:r>
              <a:rPr lang="en-US" dirty="0">
                <a:solidFill>
                  <a:srgbClr val="222222"/>
                </a:solidFill>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983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 and Generics</a:t>
            </a:r>
          </a:p>
        </p:txBody>
      </p:sp>
      <p:sp>
        <p:nvSpPr>
          <p:cNvPr id="3" name="Content Placeholder 2"/>
          <p:cNvSpPr>
            <a:spLocks noGrp="1"/>
          </p:cNvSpPr>
          <p:nvPr>
            <p:ph idx="1"/>
          </p:nvPr>
        </p:nvSpPr>
        <p:spPr/>
        <p:txBody>
          <a:bodyPr/>
          <a:lstStyle/>
          <a:p>
            <a:pPr marL="454025" indent="0">
              <a:buNone/>
            </a:pPr>
            <a:r>
              <a:rPr lang="en-US" dirty="0">
                <a:solidFill>
                  <a:srgbClr val="0000FF"/>
                </a:solidFill>
                <a:latin typeface="Consolas" charset="0"/>
                <a:ea typeface="Consolas" charset="0"/>
                <a:cs typeface="Consolas" charset="0"/>
              </a:rPr>
              <a:t>public delegate void </a:t>
            </a:r>
            <a:r>
              <a:rPr lang="en-US" dirty="0">
                <a:latin typeface="Consolas" charset="0"/>
                <a:ea typeface="Consolas" charset="0"/>
                <a:cs typeface="Consolas" charset="0"/>
              </a:rPr>
              <a:t>Del&lt;T&gt;(T item); </a:t>
            </a:r>
          </a:p>
          <a:p>
            <a:pPr marL="454025" indent="0">
              <a:buNone/>
            </a:pPr>
            <a:r>
              <a:rPr lang="en-US" dirty="0">
                <a:solidFill>
                  <a:srgbClr val="0000FF"/>
                </a:solidFill>
                <a:latin typeface="Consolas" charset="0"/>
                <a:ea typeface="Consolas" charset="0"/>
                <a:cs typeface="Consolas" charset="0"/>
              </a:rPr>
              <a:t>public static void </a:t>
            </a:r>
            <a:r>
              <a:rPr lang="en-US" dirty="0">
                <a:latin typeface="Consolas" charset="0"/>
                <a:ea typeface="Consolas" charset="0"/>
                <a:cs typeface="Consolas" charset="0"/>
              </a:rPr>
              <a:t>Notify(</a:t>
            </a:r>
            <a:r>
              <a:rPr lang="en-US" dirty="0" err="1">
                <a:solidFill>
                  <a:srgbClr val="0000FF"/>
                </a:solidFill>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 </a:t>
            </a:r>
          </a:p>
          <a:p>
            <a:pPr marL="454025" indent="0">
              <a:buNone/>
            </a:pPr>
            <a:r>
              <a:rPr lang="en-US" dirty="0">
                <a:latin typeface="Consolas" charset="0"/>
                <a:ea typeface="Consolas" charset="0"/>
                <a:cs typeface="Consolas" charset="0"/>
              </a:rPr>
              <a:t>Del&lt;</a:t>
            </a:r>
            <a:r>
              <a:rPr lang="en-US" dirty="0" err="1">
                <a:solidFill>
                  <a:srgbClr val="0000FF"/>
                </a:solidFill>
                <a:latin typeface="Consolas" charset="0"/>
                <a:ea typeface="Consolas" charset="0"/>
                <a:cs typeface="Consolas" charset="0"/>
              </a:rPr>
              <a:t>int</a:t>
            </a:r>
            <a:r>
              <a:rPr lang="en-US" dirty="0">
                <a:latin typeface="Consolas" charset="0"/>
                <a:ea typeface="Consolas" charset="0"/>
                <a:cs typeface="Consolas" charset="0"/>
              </a:rPr>
              <a:t>&gt; m1 = </a:t>
            </a:r>
            <a:r>
              <a:rPr lang="en-US" dirty="0">
                <a:solidFill>
                  <a:srgbClr val="0000FF"/>
                </a:solidFill>
                <a:latin typeface="Consolas" charset="0"/>
                <a:ea typeface="Consolas" charset="0"/>
                <a:cs typeface="Consolas" charset="0"/>
              </a:rPr>
              <a:t>new</a:t>
            </a:r>
            <a:r>
              <a:rPr lang="en-US" dirty="0">
                <a:latin typeface="Consolas" charset="0"/>
                <a:ea typeface="Consolas" charset="0"/>
                <a:cs typeface="Consolas" charset="0"/>
              </a:rPr>
              <a:t> Del&lt;</a:t>
            </a:r>
            <a:r>
              <a:rPr lang="en-US" dirty="0" err="1">
                <a:solidFill>
                  <a:srgbClr val="0000FF"/>
                </a:solidFill>
                <a:latin typeface="Consolas" charset="0"/>
                <a:ea typeface="Consolas" charset="0"/>
                <a:cs typeface="Consolas" charset="0"/>
              </a:rPr>
              <a:t>int</a:t>
            </a:r>
            <a:r>
              <a:rPr lang="en-US" dirty="0">
                <a:latin typeface="Consolas" charset="0"/>
                <a:ea typeface="Consolas" charset="0"/>
                <a:cs typeface="Consolas" charset="0"/>
              </a:rPr>
              <a:t>&gt;(Notify);</a:t>
            </a:r>
          </a:p>
          <a:p>
            <a:endParaRPr lang="en-US" dirty="0"/>
          </a:p>
          <a:p>
            <a:r>
              <a:rPr lang="en-US" dirty="0"/>
              <a:t>Generic delegates are especially useful in defining events based on the typical design pattern because the sender argument can be strongly typed and does not have to be cast to and from </a:t>
            </a:r>
            <a:r>
              <a:rPr lang="en-US" dirty="0">
                <a:solidFill>
                  <a:srgbClr val="00B0F0"/>
                </a:solidFill>
              </a:rPr>
              <a:t>Object</a:t>
            </a:r>
            <a:r>
              <a:rPr lang="en-US" dirty="0"/>
              <a:t>. </a:t>
            </a:r>
          </a:p>
        </p:txBody>
      </p:sp>
    </p:spTree>
    <p:extLst>
      <p:ext uri="{BB962C8B-B14F-4D97-AF65-F5344CB8AC3E}">
        <p14:creationId xmlns:p14="http://schemas.microsoft.com/office/powerpoint/2010/main" val="65915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on delegates</a:t>
            </a:r>
            <a:endParaRPr lang="en-US" dirty="0"/>
          </a:p>
        </p:txBody>
      </p:sp>
      <p:sp>
        <p:nvSpPr>
          <p:cNvPr id="3" name="Content Placeholder 2"/>
          <p:cNvSpPr>
            <a:spLocks noGrp="1"/>
          </p:cNvSpPr>
          <p:nvPr>
            <p:ph idx="1"/>
          </p:nvPr>
        </p:nvSpPr>
        <p:spPr/>
        <p:txBody>
          <a:bodyPr>
            <a:normAutofit/>
          </a:bodyPr>
          <a:lstStyle/>
          <a:p>
            <a:r>
              <a:rPr lang="en-US" dirty="0"/>
              <a:t>Multicasting </a:t>
            </a:r>
          </a:p>
          <a:p>
            <a:pPr lvl="1"/>
            <a:r>
              <a:rPr lang="en-US" dirty="0"/>
              <a:t>Delegates are multicast i.e. they can point to more than one function at a time. A multicast delegate maintains a list of functions that will all be called when the delegate is invoked. </a:t>
            </a:r>
          </a:p>
          <a:p>
            <a:pPr lvl="1"/>
            <a:r>
              <a:rPr lang="en-US" dirty="0"/>
              <a:t>One quirk is that only the results of the last delegate will be returned</a:t>
            </a:r>
          </a:p>
          <a:p>
            <a:pPr lvl="1"/>
            <a:r>
              <a:rPr lang="en-US" dirty="0"/>
              <a:t>You may also control the order of firing</a:t>
            </a:r>
          </a:p>
          <a:p>
            <a:pPr lvl="1"/>
            <a:r>
              <a:rPr lang="en-US" dirty="0"/>
              <a:t>Or if a delegate will fire </a:t>
            </a:r>
          </a:p>
          <a:p>
            <a:pPr lvl="1"/>
            <a:r>
              <a:rPr lang="en-US" dirty="0"/>
              <a:t>Or even cancelling the rest of the firing base on the result of the current delegate firing.</a:t>
            </a:r>
          </a:p>
          <a:p>
            <a:r>
              <a:rPr lang="en-US" dirty="0"/>
              <a:t>Anonymous Methods </a:t>
            </a:r>
          </a:p>
          <a:p>
            <a:r>
              <a:rPr lang="en-US" dirty="0"/>
              <a:t>Lambda Expressions</a:t>
            </a:r>
          </a:p>
        </p:txBody>
      </p:sp>
    </p:spTree>
    <p:extLst>
      <p:ext uri="{BB962C8B-B14F-4D97-AF65-F5344CB8AC3E}">
        <p14:creationId xmlns:p14="http://schemas.microsoft.com/office/powerpoint/2010/main" val="79672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on delegates</a:t>
            </a:r>
            <a:endParaRPr lang="en-US" dirty="0"/>
          </a:p>
        </p:txBody>
      </p:sp>
      <p:sp>
        <p:nvSpPr>
          <p:cNvPr id="3" name="Content Placeholder 2"/>
          <p:cNvSpPr>
            <a:spLocks noGrp="1"/>
          </p:cNvSpPr>
          <p:nvPr>
            <p:ph idx="1"/>
          </p:nvPr>
        </p:nvSpPr>
        <p:spPr/>
        <p:txBody>
          <a:bodyPr>
            <a:normAutofit/>
          </a:bodyPr>
          <a:lstStyle/>
          <a:p>
            <a:r>
              <a:rPr lang="en-US" dirty="0"/>
              <a:t>Generic </a:t>
            </a:r>
          </a:p>
          <a:p>
            <a:pPr lvl="1"/>
            <a:r>
              <a:rPr lang="en-US" dirty="0"/>
              <a:t>Delegate Code that references the generic delegate can specify the type argument to create a closed constructed type, just like when instantiating a generic class or calling a generic method. See next two slide for this. </a:t>
            </a:r>
          </a:p>
          <a:p>
            <a:r>
              <a:rPr lang="en-US" dirty="0"/>
              <a:t>Covariance </a:t>
            </a:r>
          </a:p>
          <a:p>
            <a:pPr lvl="1"/>
            <a:r>
              <a:rPr lang="en-US" dirty="0"/>
              <a:t>Covariance permits a method to have a more derived return type than what is defined in the delegate. </a:t>
            </a:r>
          </a:p>
          <a:p>
            <a:r>
              <a:rPr lang="en-US" dirty="0" err="1"/>
              <a:t>Contravariance</a:t>
            </a:r>
            <a:r>
              <a:rPr lang="en-US" dirty="0"/>
              <a:t> </a:t>
            </a:r>
          </a:p>
          <a:p>
            <a:pPr lvl="1"/>
            <a:r>
              <a:rPr lang="en-US" dirty="0"/>
              <a:t>Contravariance permits a method with parameter types that are less derived than in the delegate type. </a:t>
            </a:r>
          </a:p>
        </p:txBody>
      </p:sp>
    </p:spTree>
    <p:extLst>
      <p:ext uri="{BB962C8B-B14F-4D97-AF65-F5344CB8AC3E}">
        <p14:creationId xmlns:p14="http://schemas.microsoft.com/office/powerpoint/2010/main" val="95940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2F5-3F39-474B-BF48-185599AB73E9}"/>
              </a:ext>
            </a:extLst>
          </p:cNvPr>
          <p:cNvSpPr>
            <a:spLocks noGrp="1"/>
          </p:cNvSpPr>
          <p:nvPr>
            <p:ph type="title"/>
          </p:nvPr>
        </p:nvSpPr>
        <p:spPr/>
        <p:txBody>
          <a:bodyPr/>
          <a:lstStyle/>
          <a:p>
            <a:r>
              <a:rPr lang="en-CA" dirty="0"/>
              <a:t>Action</a:t>
            </a:r>
          </a:p>
        </p:txBody>
      </p:sp>
      <p:sp>
        <p:nvSpPr>
          <p:cNvPr id="3" name="Content Placeholder 2">
            <a:extLst>
              <a:ext uri="{FF2B5EF4-FFF2-40B4-BE49-F238E27FC236}">
                <a16:creationId xmlns:a16="http://schemas.microsoft.com/office/drawing/2014/main" id="{EFA131C6-B290-4F74-B792-D476ABA9D6AC}"/>
              </a:ext>
            </a:extLst>
          </p:cNvPr>
          <p:cNvSpPr>
            <a:spLocks noGrp="1"/>
          </p:cNvSpPr>
          <p:nvPr>
            <p:ph idx="1"/>
          </p:nvPr>
        </p:nvSpPr>
        <p:spPr/>
        <p:txBody>
          <a:bodyPr/>
          <a:lstStyle/>
          <a:p>
            <a:r>
              <a:rPr lang="en-CA" dirty="0"/>
              <a:t>Is a wrapper to the delegate type that does not return a value</a:t>
            </a:r>
          </a:p>
          <a:p>
            <a:r>
              <a:rPr lang="en-CA" dirty="0"/>
              <a:t>E.g.</a:t>
            </a:r>
          </a:p>
          <a:p>
            <a:pPr marL="0" indent="0">
              <a:buNone/>
            </a:pPr>
            <a:r>
              <a:rPr lang="en-CA" dirty="0">
                <a:solidFill>
                  <a:srgbClr val="00B0F0"/>
                </a:solidFill>
                <a:latin typeface="Consolas" panose="020B0609020204030204" pitchFamily="49" charset="0"/>
              </a:rPr>
              <a:t>Action</a:t>
            </a:r>
            <a:r>
              <a:rPr lang="en-CA" dirty="0">
                <a:latin typeface="Consolas" panose="020B0609020204030204" pitchFamily="49" charset="0"/>
              </a:rPr>
              <a:t>&lt;</a:t>
            </a:r>
            <a:r>
              <a:rPr lang="en-CA" dirty="0">
                <a:solidFill>
                  <a:srgbClr val="0000FF"/>
                </a:solidFill>
                <a:latin typeface="Consolas" panose="020B0609020204030204" pitchFamily="49" charset="0"/>
              </a:rPr>
              <a:t>T</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void</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T</a:t>
            </a:r>
            <a:r>
              <a:rPr lang="en-CA" dirty="0">
                <a:latin typeface="Consolas" panose="020B0609020204030204" pitchFamily="49" charset="0"/>
              </a:rPr>
              <a:t> a), </a:t>
            </a:r>
          </a:p>
          <a:p>
            <a:pPr marL="0" indent="0">
              <a:buNone/>
            </a:pPr>
            <a:r>
              <a:rPr lang="en-CA" dirty="0">
                <a:solidFill>
                  <a:srgbClr val="00B0F0"/>
                </a:solidFill>
                <a:latin typeface="Consolas" panose="020B0609020204030204" pitchFamily="49" charset="0"/>
              </a:rPr>
              <a:t>Action</a:t>
            </a:r>
            <a:r>
              <a:rPr lang="en-CA" dirty="0">
                <a:latin typeface="Consolas" panose="020B0609020204030204" pitchFamily="49" charset="0"/>
              </a:rPr>
              <a:t>&lt;</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a:solidFill>
                  <a:srgbClr val="0000FF"/>
                </a:solidFill>
                <a:latin typeface="Consolas" panose="020B0609020204030204" pitchFamily="49" charset="0"/>
              </a:rPr>
              <a:t>U</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void</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T</a:t>
            </a:r>
            <a:r>
              <a:rPr lang="en-CA" dirty="0">
                <a:latin typeface="Consolas" panose="020B0609020204030204" pitchFamily="49" charset="0"/>
              </a:rPr>
              <a:t> a, </a:t>
            </a:r>
            <a:r>
              <a:rPr lang="en-CA" dirty="0">
                <a:solidFill>
                  <a:srgbClr val="0000FF"/>
                </a:solidFill>
                <a:latin typeface="Consolas" panose="020B0609020204030204" pitchFamily="49" charset="0"/>
              </a:rPr>
              <a:t>U</a:t>
            </a:r>
            <a:r>
              <a:rPr lang="en-CA" dirty="0">
                <a:latin typeface="Consolas" panose="020B0609020204030204" pitchFamily="49" charset="0"/>
              </a:rPr>
              <a:t> b)</a:t>
            </a:r>
          </a:p>
          <a:p>
            <a:pPr marL="0" indent="0">
              <a:buNone/>
            </a:pPr>
            <a:r>
              <a:rPr lang="en-CA" dirty="0">
                <a:solidFill>
                  <a:srgbClr val="00B0F0"/>
                </a:solidFill>
                <a:latin typeface="Consolas" panose="020B0609020204030204" pitchFamily="49" charset="0"/>
              </a:rPr>
              <a:t>Action</a:t>
            </a:r>
            <a:r>
              <a:rPr lang="en-CA" dirty="0">
                <a:latin typeface="Consolas" panose="020B0609020204030204" pitchFamily="49" charset="0"/>
              </a:rPr>
              <a:t>&lt;</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a:solidFill>
                  <a:srgbClr val="0000FF"/>
                </a:solidFill>
                <a:latin typeface="Consolas" panose="020B0609020204030204" pitchFamily="49" charset="0"/>
              </a:rPr>
              <a:t>U</a:t>
            </a:r>
            <a:r>
              <a:rPr lang="en-CA" dirty="0">
                <a:latin typeface="Consolas" panose="020B0609020204030204" pitchFamily="49" charset="0"/>
              </a:rPr>
              <a:t>, </a:t>
            </a:r>
            <a:r>
              <a:rPr lang="en-CA" dirty="0">
                <a:solidFill>
                  <a:srgbClr val="0000FF"/>
                </a:solidFill>
                <a:latin typeface="Consolas" panose="020B0609020204030204" pitchFamily="49" charset="0"/>
              </a:rPr>
              <a:t>V</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void</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T</a:t>
            </a:r>
            <a:r>
              <a:rPr lang="en-CA" dirty="0">
                <a:latin typeface="Consolas" panose="020B0609020204030204" pitchFamily="49" charset="0"/>
              </a:rPr>
              <a:t> a,</a:t>
            </a:r>
            <a:r>
              <a:rPr lang="en-CA" dirty="0">
                <a:solidFill>
                  <a:srgbClr val="0000FF"/>
                </a:solidFill>
                <a:latin typeface="Consolas" panose="020B0609020204030204" pitchFamily="49" charset="0"/>
              </a:rPr>
              <a:t> U</a:t>
            </a:r>
            <a:r>
              <a:rPr lang="en-CA" dirty="0">
                <a:latin typeface="Consolas" panose="020B0609020204030204" pitchFamily="49" charset="0"/>
              </a:rPr>
              <a:t> b, </a:t>
            </a:r>
            <a:r>
              <a:rPr lang="en-CA" dirty="0">
                <a:solidFill>
                  <a:srgbClr val="0000FF"/>
                </a:solidFill>
                <a:latin typeface="Consolas" panose="020B0609020204030204" pitchFamily="49" charset="0"/>
              </a:rPr>
              <a:t>V</a:t>
            </a:r>
            <a:r>
              <a:rPr lang="en-CA" dirty="0">
                <a:latin typeface="Consolas" panose="020B0609020204030204" pitchFamily="49" charset="0"/>
              </a:rPr>
              <a:t> c)</a:t>
            </a:r>
          </a:p>
          <a:p>
            <a:pPr marL="0" indent="0">
              <a:buNone/>
            </a:pPr>
            <a:r>
              <a:rPr lang="en-CA" dirty="0">
                <a:solidFill>
                  <a:srgbClr val="00B0F0"/>
                </a:solidFill>
                <a:latin typeface="Consolas" panose="020B0609020204030204" pitchFamily="49" charset="0"/>
              </a:rPr>
              <a:t>Action</a:t>
            </a:r>
            <a:r>
              <a:rPr lang="en-CA" dirty="0">
                <a:latin typeface="Consolas" panose="020B0609020204030204" pitchFamily="49" charset="0"/>
              </a:rPr>
              <a:t>&lt;</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a:solidFill>
                  <a:srgbClr val="0000FF"/>
                </a:solidFill>
                <a:latin typeface="Consolas" panose="020B0609020204030204" pitchFamily="49" charset="0"/>
              </a:rPr>
              <a:t>U</a:t>
            </a:r>
            <a:r>
              <a:rPr lang="en-CA" dirty="0">
                <a:latin typeface="Consolas" panose="020B0609020204030204" pitchFamily="49" charset="0"/>
              </a:rPr>
              <a:t>, </a:t>
            </a:r>
            <a:r>
              <a:rPr lang="en-CA" dirty="0">
                <a:solidFill>
                  <a:srgbClr val="0000FF"/>
                </a:solidFill>
                <a:latin typeface="Consolas" panose="020B0609020204030204" pitchFamily="49" charset="0"/>
              </a:rPr>
              <a:t>V</a:t>
            </a:r>
            <a:r>
              <a:rPr lang="en-CA" dirty="0">
                <a:latin typeface="Consolas" panose="020B0609020204030204" pitchFamily="49" charset="0"/>
              </a:rPr>
              <a:t>, </a:t>
            </a:r>
            <a:r>
              <a:rPr lang="en-CA" dirty="0">
                <a:solidFill>
                  <a:srgbClr val="0000FF"/>
                </a:solidFill>
                <a:latin typeface="Consolas" panose="020B0609020204030204" pitchFamily="49" charset="0"/>
              </a:rPr>
              <a:t>W</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void</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T</a:t>
            </a:r>
            <a:r>
              <a:rPr lang="en-CA" dirty="0">
                <a:latin typeface="Consolas" panose="020B0609020204030204" pitchFamily="49" charset="0"/>
              </a:rPr>
              <a:t> a, </a:t>
            </a:r>
            <a:r>
              <a:rPr lang="en-CA" dirty="0">
                <a:solidFill>
                  <a:srgbClr val="0000FF"/>
                </a:solidFill>
                <a:latin typeface="Consolas" panose="020B0609020204030204" pitchFamily="49" charset="0"/>
              </a:rPr>
              <a:t>U</a:t>
            </a:r>
            <a:r>
              <a:rPr lang="en-CA" dirty="0">
                <a:latin typeface="Consolas" panose="020B0609020204030204" pitchFamily="49" charset="0"/>
              </a:rPr>
              <a:t> b, </a:t>
            </a:r>
            <a:r>
              <a:rPr lang="en-CA" dirty="0">
                <a:solidFill>
                  <a:srgbClr val="0000FF"/>
                </a:solidFill>
                <a:latin typeface="Consolas" panose="020B0609020204030204" pitchFamily="49" charset="0"/>
              </a:rPr>
              <a:t>V</a:t>
            </a:r>
            <a:r>
              <a:rPr lang="en-CA" dirty="0">
                <a:latin typeface="Consolas" panose="020B0609020204030204" pitchFamily="49" charset="0"/>
              </a:rPr>
              <a:t> c, </a:t>
            </a:r>
            <a:r>
              <a:rPr lang="en-CA" dirty="0">
                <a:solidFill>
                  <a:srgbClr val="0000FF"/>
                </a:solidFill>
                <a:latin typeface="Consolas" panose="020B0609020204030204" pitchFamily="49" charset="0"/>
              </a:rPr>
              <a:t>W</a:t>
            </a:r>
            <a:r>
              <a:rPr lang="en-CA" dirty="0">
                <a:latin typeface="Consolas" panose="020B0609020204030204" pitchFamily="49" charset="0"/>
              </a:rPr>
              <a:t> d)</a:t>
            </a:r>
          </a:p>
          <a:p>
            <a:pPr marL="0" indent="0">
              <a:buNone/>
            </a:pPr>
            <a:endParaRPr lang="en-CA" dirty="0">
              <a:solidFill>
                <a:srgbClr val="00B0F0"/>
              </a:solidFill>
              <a:latin typeface="Consolas" panose="020B0609020204030204" pitchFamily="49" charset="0"/>
            </a:endParaRPr>
          </a:p>
          <a:p>
            <a:pPr marL="0" indent="0">
              <a:buNone/>
            </a:pPr>
            <a:r>
              <a:rPr lang="en-CA" dirty="0">
                <a:latin typeface="Consolas" panose="020B0609020204030204" pitchFamily="49" charset="0"/>
              </a:rPr>
              <a:t>The </a:t>
            </a:r>
            <a:r>
              <a:rPr lang="en-CA" dirty="0">
                <a:solidFill>
                  <a:srgbClr val="00B0F0"/>
                </a:solidFill>
                <a:latin typeface="Consolas" panose="020B0609020204030204" pitchFamily="49" charset="0"/>
              </a:rPr>
              <a:t>Action</a:t>
            </a:r>
            <a:r>
              <a:rPr lang="en-CA" dirty="0">
                <a:latin typeface="Consolas" panose="020B0609020204030204" pitchFamily="49" charset="0"/>
              </a:rPr>
              <a:t>&lt;&gt; delegate may take up to 16 arguments</a:t>
            </a:r>
          </a:p>
          <a:p>
            <a:endParaRPr lang="en-CA" dirty="0"/>
          </a:p>
        </p:txBody>
      </p:sp>
    </p:spTree>
    <p:extLst>
      <p:ext uri="{BB962C8B-B14F-4D97-AF65-F5344CB8AC3E}">
        <p14:creationId xmlns:p14="http://schemas.microsoft.com/office/powerpoint/2010/main" val="422673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2F5-3F39-474B-BF48-185599AB73E9}"/>
              </a:ext>
            </a:extLst>
          </p:cNvPr>
          <p:cNvSpPr>
            <a:spLocks noGrp="1"/>
          </p:cNvSpPr>
          <p:nvPr>
            <p:ph type="title"/>
          </p:nvPr>
        </p:nvSpPr>
        <p:spPr/>
        <p:txBody>
          <a:bodyPr/>
          <a:lstStyle/>
          <a:p>
            <a:r>
              <a:rPr lang="en-CA" dirty="0" err="1"/>
              <a:t>Func</a:t>
            </a:r>
            <a:endParaRPr lang="en-CA" dirty="0"/>
          </a:p>
        </p:txBody>
      </p:sp>
      <p:sp>
        <p:nvSpPr>
          <p:cNvPr id="3" name="Content Placeholder 2">
            <a:extLst>
              <a:ext uri="{FF2B5EF4-FFF2-40B4-BE49-F238E27FC236}">
                <a16:creationId xmlns:a16="http://schemas.microsoft.com/office/drawing/2014/main" id="{EFA131C6-B290-4F74-B792-D476ABA9D6AC}"/>
              </a:ext>
            </a:extLst>
          </p:cNvPr>
          <p:cNvSpPr>
            <a:spLocks noGrp="1"/>
          </p:cNvSpPr>
          <p:nvPr>
            <p:ph idx="1"/>
          </p:nvPr>
        </p:nvSpPr>
        <p:spPr/>
        <p:txBody>
          <a:bodyPr/>
          <a:lstStyle/>
          <a:p>
            <a:r>
              <a:rPr lang="en-CA" dirty="0"/>
              <a:t>Is a wrapper to the delegate type that returns a value</a:t>
            </a:r>
          </a:p>
          <a:p>
            <a:r>
              <a:rPr lang="en-CA" dirty="0"/>
              <a:t>E.g.</a:t>
            </a:r>
          </a:p>
          <a:p>
            <a:pPr marL="0" indent="0">
              <a:buNone/>
            </a:pPr>
            <a:r>
              <a:rPr lang="en-CA" dirty="0" err="1">
                <a:solidFill>
                  <a:srgbClr val="00B0F0"/>
                </a:solidFill>
                <a:latin typeface="Consolas" panose="020B0609020204030204" pitchFamily="49" charset="0"/>
              </a:rPr>
              <a:t>Func</a:t>
            </a:r>
            <a:r>
              <a:rPr lang="en-CA" dirty="0">
                <a:latin typeface="Consolas" panose="020B0609020204030204" pitchFamily="49" charset="0"/>
              </a:rPr>
              <a:t>&lt;</a:t>
            </a:r>
            <a:r>
              <a:rPr lang="en-CA" dirty="0">
                <a:solidFill>
                  <a:srgbClr val="0000FF"/>
                </a:solidFill>
                <a:latin typeface="Consolas" panose="020B0609020204030204" pitchFamily="49" charset="0"/>
              </a:rPr>
              <a:t>T</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 </a:t>
            </a:r>
          </a:p>
          <a:p>
            <a:pPr marL="0" indent="0">
              <a:buNone/>
            </a:pPr>
            <a:r>
              <a:rPr lang="en-CA" dirty="0" err="1">
                <a:solidFill>
                  <a:srgbClr val="00B0F0"/>
                </a:solidFill>
                <a:latin typeface="Consolas" panose="020B0609020204030204" pitchFamily="49" charset="0"/>
              </a:rPr>
              <a:t>Func</a:t>
            </a:r>
            <a:r>
              <a:rPr lang="en-CA" dirty="0">
                <a:latin typeface="Consolas" panose="020B0609020204030204" pitchFamily="49" charset="0"/>
              </a:rPr>
              <a:t>&lt;</a:t>
            </a:r>
            <a:r>
              <a:rPr lang="en-CA" dirty="0">
                <a:solidFill>
                  <a:srgbClr val="0000FF"/>
                </a:solidFill>
                <a:latin typeface="Consolas" panose="020B0609020204030204" pitchFamily="49" charset="0"/>
              </a:rPr>
              <a:t>U</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U</a:t>
            </a:r>
            <a:r>
              <a:rPr lang="en-CA" dirty="0">
                <a:latin typeface="Consolas" panose="020B0609020204030204" pitchFamily="49" charset="0"/>
              </a:rPr>
              <a:t> a)</a:t>
            </a:r>
          </a:p>
          <a:p>
            <a:pPr marL="0" indent="0">
              <a:buNone/>
            </a:pPr>
            <a:r>
              <a:rPr lang="en-CA" dirty="0" err="1">
                <a:solidFill>
                  <a:srgbClr val="00B0F0"/>
                </a:solidFill>
                <a:latin typeface="Consolas" panose="020B0609020204030204" pitchFamily="49" charset="0"/>
              </a:rPr>
              <a:t>Func</a:t>
            </a:r>
            <a:r>
              <a:rPr lang="en-CA" dirty="0">
                <a:latin typeface="Consolas" panose="020B0609020204030204" pitchFamily="49" charset="0"/>
              </a:rPr>
              <a:t>&lt;</a:t>
            </a:r>
            <a:r>
              <a:rPr lang="en-CA" dirty="0">
                <a:solidFill>
                  <a:srgbClr val="0000FF"/>
                </a:solidFill>
                <a:latin typeface="Consolas" panose="020B0609020204030204" pitchFamily="49" charset="0"/>
              </a:rPr>
              <a:t>U</a:t>
            </a:r>
            <a:r>
              <a:rPr lang="en-CA" dirty="0">
                <a:latin typeface="Consolas" panose="020B0609020204030204" pitchFamily="49" charset="0"/>
              </a:rPr>
              <a:t>, </a:t>
            </a:r>
            <a:r>
              <a:rPr lang="en-CA" dirty="0">
                <a:solidFill>
                  <a:srgbClr val="0000FF"/>
                </a:solidFill>
                <a:latin typeface="Consolas" panose="020B0609020204030204" pitchFamily="49" charset="0"/>
              </a:rPr>
              <a:t>V</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U</a:t>
            </a:r>
            <a:r>
              <a:rPr lang="en-CA" dirty="0">
                <a:latin typeface="Consolas" panose="020B0609020204030204" pitchFamily="49" charset="0"/>
              </a:rPr>
              <a:t> a</a:t>
            </a:r>
            <a:r>
              <a:rPr lang="en-CA" dirty="0">
                <a:solidFill>
                  <a:srgbClr val="0000FF"/>
                </a:solidFill>
                <a:latin typeface="Consolas" panose="020B0609020204030204" pitchFamily="49" charset="0"/>
              </a:rPr>
              <a:t> V</a:t>
            </a:r>
            <a:r>
              <a:rPr lang="en-CA" dirty="0">
                <a:latin typeface="Consolas" panose="020B0609020204030204" pitchFamily="49" charset="0"/>
              </a:rPr>
              <a:t> b)</a:t>
            </a:r>
          </a:p>
          <a:p>
            <a:pPr marL="0" indent="0">
              <a:buNone/>
            </a:pPr>
            <a:r>
              <a:rPr lang="en-CA" dirty="0" err="1">
                <a:solidFill>
                  <a:srgbClr val="00B0F0"/>
                </a:solidFill>
                <a:latin typeface="Consolas" panose="020B0609020204030204" pitchFamily="49" charset="0"/>
              </a:rPr>
              <a:t>Func</a:t>
            </a:r>
            <a:r>
              <a:rPr lang="en-CA" dirty="0">
                <a:latin typeface="Consolas" panose="020B0609020204030204" pitchFamily="49" charset="0"/>
              </a:rPr>
              <a:t>&lt;</a:t>
            </a:r>
            <a:r>
              <a:rPr lang="en-CA" dirty="0">
                <a:solidFill>
                  <a:srgbClr val="0000FF"/>
                </a:solidFill>
                <a:latin typeface="Consolas" panose="020B0609020204030204" pitchFamily="49" charset="0"/>
              </a:rPr>
              <a:t>U</a:t>
            </a:r>
            <a:r>
              <a:rPr lang="en-CA" dirty="0">
                <a:latin typeface="Consolas" panose="020B0609020204030204" pitchFamily="49" charset="0"/>
              </a:rPr>
              <a:t>, </a:t>
            </a:r>
            <a:r>
              <a:rPr lang="en-CA" dirty="0">
                <a:solidFill>
                  <a:srgbClr val="0000FF"/>
                </a:solidFill>
                <a:latin typeface="Consolas" panose="020B0609020204030204" pitchFamily="49" charset="0"/>
              </a:rPr>
              <a:t>V</a:t>
            </a:r>
            <a:r>
              <a:rPr lang="en-CA" dirty="0">
                <a:latin typeface="Consolas" panose="020B0609020204030204" pitchFamily="49" charset="0"/>
              </a:rPr>
              <a:t>, </a:t>
            </a:r>
            <a:r>
              <a:rPr lang="en-CA" dirty="0">
                <a:solidFill>
                  <a:srgbClr val="0000FF"/>
                </a:solidFill>
                <a:latin typeface="Consolas" panose="020B0609020204030204" pitchFamily="49" charset="0"/>
              </a:rPr>
              <a:t>W</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&gt; </a:t>
            </a:r>
            <a:r>
              <a:rPr lang="en-CA" dirty="0">
                <a:latin typeface="Consolas" panose="020B0609020204030204" pitchFamily="49" charset="0"/>
                <a:cs typeface="Calibri" panose="020F0502020204030204" pitchFamily="34" charset="0"/>
              </a:rPr>
              <a:t>≡ </a:t>
            </a:r>
            <a:r>
              <a:rPr lang="en-CA" dirty="0">
                <a:solidFill>
                  <a:srgbClr val="0000FF"/>
                </a:solidFill>
                <a:latin typeface="Consolas" panose="020B0609020204030204" pitchFamily="49" charset="0"/>
              </a:rPr>
              <a:t>delegate</a:t>
            </a:r>
            <a:r>
              <a:rPr lang="en-CA" dirty="0">
                <a:latin typeface="Consolas" panose="020B0609020204030204" pitchFamily="49" charset="0"/>
              </a:rPr>
              <a:t> </a:t>
            </a:r>
            <a:r>
              <a:rPr lang="en-CA" dirty="0">
                <a:solidFill>
                  <a:srgbClr val="0000FF"/>
                </a:solidFill>
                <a:latin typeface="Consolas" panose="020B0609020204030204" pitchFamily="49" charset="0"/>
              </a:rPr>
              <a:t>T</a:t>
            </a:r>
            <a:r>
              <a:rPr lang="en-CA" dirty="0">
                <a:latin typeface="Consolas" panose="020B0609020204030204" pitchFamily="49" charset="0"/>
              </a:rPr>
              <a:t> </a:t>
            </a:r>
            <a:r>
              <a:rPr lang="en-CA" dirty="0" err="1">
                <a:latin typeface="Consolas" panose="020B0609020204030204" pitchFamily="49" charset="0"/>
              </a:rPr>
              <a:t>ADelegate</a:t>
            </a:r>
            <a:r>
              <a:rPr lang="en-CA" dirty="0">
                <a:latin typeface="Consolas" panose="020B0609020204030204" pitchFamily="49" charset="0"/>
              </a:rPr>
              <a:t>(</a:t>
            </a:r>
            <a:r>
              <a:rPr lang="en-CA" dirty="0">
                <a:solidFill>
                  <a:srgbClr val="0000FF"/>
                </a:solidFill>
                <a:latin typeface="Consolas" panose="020B0609020204030204" pitchFamily="49" charset="0"/>
              </a:rPr>
              <a:t>U</a:t>
            </a:r>
            <a:r>
              <a:rPr lang="en-CA" dirty="0">
                <a:latin typeface="Consolas" panose="020B0609020204030204" pitchFamily="49" charset="0"/>
              </a:rPr>
              <a:t> a, </a:t>
            </a:r>
            <a:r>
              <a:rPr lang="en-CA" dirty="0">
                <a:solidFill>
                  <a:srgbClr val="0000FF"/>
                </a:solidFill>
                <a:latin typeface="Consolas" panose="020B0609020204030204" pitchFamily="49" charset="0"/>
              </a:rPr>
              <a:t>V</a:t>
            </a:r>
            <a:r>
              <a:rPr lang="en-CA" dirty="0">
                <a:latin typeface="Consolas" panose="020B0609020204030204" pitchFamily="49" charset="0"/>
              </a:rPr>
              <a:t> b, </a:t>
            </a:r>
            <a:r>
              <a:rPr lang="en-CA" dirty="0">
                <a:solidFill>
                  <a:srgbClr val="0000FF"/>
                </a:solidFill>
                <a:latin typeface="Consolas" panose="020B0609020204030204" pitchFamily="49" charset="0"/>
              </a:rPr>
              <a:t>W</a:t>
            </a:r>
            <a:r>
              <a:rPr lang="en-CA" dirty="0">
                <a:latin typeface="Consolas" panose="020B0609020204030204" pitchFamily="49" charset="0"/>
              </a:rPr>
              <a:t> c)</a:t>
            </a:r>
          </a:p>
          <a:p>
            <a:pPr marL="0" indent="0">
              <a:buNone/>
            </a:pPr>
            <a:endParaRPr lang="en-CA" dirty="0">
              <a:solidFill>
                <a:srgbClr val="00B0F0"/>
              </a:solidFill>
              <a:latin typeface="Consolas" panose="020B0609020204030204" pitchFamily="49" charset="0"/>
            </a:endParaRPr>
          </a:p>
          <a:p>
            <a:pPr marL="0" indent="0">
              <a:buNone/>
            </a:pPr>
            <a:r>
              <a:rPr lang="en-CA" dirty="0"/>
              <a:t>The</a:t>
            </a:r>
            <a:r>
              <a:rPr lang="en-CA" dirty="0">
                <a:latin typeface="Consolas" panose="020B0609020204030204" pitchFamily="49" charset="0"/>
              </a:rPr>
              <a:t> </a:t>
            </a:r>
            <a:r>
              <a:rPr lang="en-CA" dirty="0" err="1">
                <a:solidFill>
                  <a:srgbClr val="00B0F0"/>
                </a:solidFill>
                <a:latin typeface="Consolas" panose="020B0609020204030204" pitchFamily="49" charset="0"/>
              </a:rPr>
              <a:t>Func</a:t>
            </a:r>
            <a:r>
              <a:rPr lang="en-CA" dirty="0">
                <a:latin typeface="Consolas" panose="020B0609020204030204" pitchFamily="49" charset="0"/>
              </a:rPr>
              <a:t>&lt;&gt; </a:t>
            </a:r>
            <a:r>
              <a:rPr lang="en-CA" dirty="0"/>
              <a:t>delegate may take up to 16 arguments excluding the return type.</a:t>
            </a:r>
          </a:p>
        </p:txBody>
      </p:sp>
    </p:spTree>
    <p:extLst>
      <p:ext uri="{BB962C8B-B14F-4D97-AF65-F5344CB8AC3E}">
        <p14:creationId xmlns:p14="http://schemas.microsoft.com/office/powerpoint/2010/main" val="57027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0643-0FB0-41E7-9F5B-3821C19549DB}"/>
              </a:ext>
            </a:extLst>
          </p:cNvPr>
          <p:cNvSpPr>
            <a:spLocks noGrp="1"/>
          </p:cNvSpPr>
          <p:nvPr>
            <p:ph type="title"/>
          </p:nvPr>
        </p:nvSpPr>
        <p:spPr/>
        <p:txBody>
          <a:bodyPr/>
          <a:lstStyle/>
          <a:p>
            <a:r>
              <a:rPr lang="en-CA" dirty="0"/>
              <a:t>Predicate</a:t>
            </a:r>
          </a:p>
        </p:txBody>
      </p:sp>
      <p:sp>
        <p:nvSpPr>
          <p:cNvPr id="3" name="Content Placeholder 2">
            <a:extLst>
              <a:ext uri="{FF2B5EF4-FFF2-40B4-BE49-F238E27FC236}">
                <a16:creationId xmlns:a16="http://schemas.microsoft.com/office/drawing/2014/main" id="{4948732A-5703-42CB-96AD-82A62C52EEEE}"/>
              </a:ext>
            </a:extLst>
          </p:cNvPr>
          <p:cNvSpPr>
            <a:spLocks noGrp="1"/>
          </p:cNvSpPr>
          <p:nvPr>
            <p:ph idx="1"/>
          </p:nvPr>
        </p:nvSpPr>
        <p:spPr/>
        <p:txBody>
          <a:bodyPr/>
          <a:lstStyle/>
          <a:p>
            <a:r>
              <a:rPr lang="en-CA" dirty="0"/>
              <a:t>This is similar to the Action and </a:t>
            </a:r>
            <a:r>
              <a:rPr lang="en-CA" dirty="0" err="1"/>
              <a:t>Func</a:t>
            </a:r>
            <a:r>
              <a:rPr lang="en-CA" dirty="0"/>
              <a:t> delegates.</a:t>
            </a:r>
          </a:p>
          <a:p>
            <a:r>
              <a:rPr lang="en-CA" dirty="0"/>
              <a:t>It takes one input parameter and returns a bool.</a:t>
            </a:r>
          </a:p>
          <a:p>
            <a:r>
              <a:rPr lang="en-CA" dirty="0"/>
              <a:t>This is used by several of the List class to search for item in the collection. </a:t>
            </a:r>
          </a:p>
          <a:p>
            <a:r>
              <a:rPr lang="en-CA" dirty="0"/>
              <a:t>e.g.</a:t>
            </a:r>
          </a:p>
          <a:p>
            <a:pPr marL="0" indent="0">
              <a:buNone/>
            </a:pPr>
            <a:r>
              <a:rPr lang="en-CA" dirty="0">
                <a:solidFill>
                  <a:srgbClr val="00B0F0"/>
                </a:solidFill>
                <a:latin typeface="Consolas" panose="020B0609020204030204" pitchFamily="49" charset="0"/>
              </a:rPr>
              <a:t>Predicate</a:t>
            </a:r>
            <a:r>
              <a:rPr lang="en-CA" dirty="0">
                <a:latin typeface="Consolas" panose="020B0609020204030204" pitchFamily="49" charset="0"/>
              </a:rPr>
              <a:t>&lt;</a:t>
            </a:r>
            <a:r>
              <a:rPr lang="en-CA" dirty="0">
                <a:solidFill>
                  <a:srgbClr val="0000FF"/>
                </a:solidFill>
                <a:latin typeface="Consolas" panose="020B0609020204030204" pitchFamily="49" charset="0"/>
              </a:rPr>
              <a:t>string</a:t>
            </a:r>
            <a:r>
              <a:rPr lang="en-CA" dirty="0">
                <a:latin typeface="Consolas" panose="020B0609020204030204" pitchFamily="49" charset="0"/>
              </a:rPr>
              <a:t>&gt; </a:t>
            </a:r>
            <a:r>
              <a:rPr lang="en-CA" dirty="0" err="1">
                <a:latin typeface="Consolas" panose="020B0609020204030204" pitchFamily="49" charset="0"/>
              </a:rPr>
              <a:t>isUpper</a:t>
            </a:r>
            <a:r>
              <a:rPr lang="en-CA" dirty="0">
                <a:latin typeface="Consolas" panose="020B0609020204030204" pitchFamily="49" charset="0"/>
              </a:rPr>
              <a:t> = (s) =&gt; </a:t>
            </a:r>
            <a:r>
              <a:rPr lang="en-CA" dirty="0" err="1">
                <a:latin typeface="Consolas" panose="020B0609020204030204" pitchFamily="49" charset="0"/>
              </a:rPr>
              <a:t>s.Equals</a:t>
            </a:r>
            <a:r>
              <a:rPr lang="en-CA" dirty="0">
                <a:latin typeface="Consolas" panose="020B0609020204030204" pitchFamily="49" charset="0"/>
              </a:rPr>
              <a:t>(</a:t>
            </a:r>
            <a:r>
              <a:rPr lang="en-CA" dirty="0" err="1">
                <a:latin typeface="Consolas" panose="020B0609020204030204" pitchFamily="49" charset="0"/>
              </a:rPr>
              <a:t>s.ToUpper</a:t>
            </a:r>
            <a:r>
              <a:rPr lang="en-CA" dirty="0">
                <a:latin typeface="Consolas" panose="020B0609020204030204" pitchFamily="49" charset="0"/>
              </a:rPr>
              <a:t>());</a:t>
            </a:r>
          </a:p>
          <a:p>
            <a:endParaRPr lang="en-CA" dirty="0"/>
          </a:p>
          <a:p>
            <a:endParaRPr lang="en-CA" dirty="0"/>
          </a:p>
          <a:p>
            <a:r>
              <a:rPr lang="en-CA" dirty="0"/>
              <a:t>All three of these built-in delegates are heavily used in </a:t>
            </a:r>
            <a:r>
              <a:rPr lang="en-CA" dirty="0" err="1"/>
              <a:t>linq</a:t>
            </a:r>
            <a:r>
              <a:rPr lang="en-CA" dirty="0"/>
              <a:t> </a:t>
            </a:r>
          </a:p>
        </p:txBody>
      </p:sp>
    </p:spTree>
    <p:extLst>
      <p:ext uri="{BB962C8B-B14F-4D97-AF65-F5344CB8AC3E}">
        <p14:creationId xmlns:p14="http://schemas.microsoft.com/office/powerpoint/2010/main" val="320795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To know what is a delegate</a:t>
            </a:r>
          </a:p>
          <a:p>
            <a:r>
              <a:rPr lang="en-US" dirty="0"/>
              <a:t>To understand when to use delegates</a:t>
            </a:r>
          </a:p>
          <a:p>
            <a:r>
              <a:rPr lang="en-US" dirty="0"/>
              <a:t>To know how to declare, instantiate and call a delegate</a:t>
            </a:r>
          </a:p>
          <a:p>
            <a:r>
              <a:rPr lang="en-US" dirty="0"/>
              <a:t>Built-in delegates</a:t>
            </a:r>
          </a:p>
          <a:p>
            <a:pPr lvl="1"/>
            <a:r>
              <a:rPr lang="en-US" dirty="0"/>
              <a:t>Action </a:t>
            </a:r>
          </a:p>
          <a:p>
            <a:pPr lvl="1"/>
            <a:r>
              <a:rPr lang="en-US" dirty="0" err="1"/>
              <a:t>Func</a:t>
            </a:r>
            <a:endParaRPr lang="en-US" dirty="0"/>
          </a:p>
          <a:p>
            <a:r>
              <a:rPr lang="en-US" strike="sngStrike" dirty="0"/>
              <a:t>To practice the use of delegates to implement event handling</a:t>
            </a:r>
          </a:p>
          <a:p>
            <a:endParaRPr lang="en-US" dirty="0"/>
          </a:p>
        </p:txBody>
      </p:sp>
    </p:spTree>
    <p:extLst>
      <p:ext uri="{BB962C8B-B14F-4D97-AF65-F5344CB8AC3E}">
        <p14:creationId xmlns:p14="http://schemas.microsoft.com/office/powerpoint/2010/main" val="122068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321A-57ED-4F48-9291-B6EDA21FAC63}"/>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6673A465-A9DC-4F89-B0F3-052778FAA26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81243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delegate?</a:t>
            </a:r>
          </a:p>
        </p:txBody>
      </p:sp>
      <p:sp>
        <p:nvSpPr>
          <p:cNvPr id="3" name="Content Placeholder 2"/>
          <p:cNvSpPr>
            <a:spLocks noGrp="1"/>
          </p:cNvSpPr>
          <p:nvPr>
            <p:ph idx="1"/>
          </p:nvPr>
        </p:nvSpPr>
        <p:spPr>
          <a:xfrm>
            <a:off x="677333" y="2160589"/>
            <a:ext cx="9830771" cy="3880773"/>
          </a:xfrm>
        </p:spPr>
        <p:txBody>
          <a:bodyPr>
            <a:normAutofit fontScale="92500" lnSpcReduction="10000"/>
          </a:bodyPr>
          <a:lstStyle/>
          <a:p>
            <a:r>
              <a:rPr lang="en-US" dirty="0"/>
              <a:t>A type that safely and securely encapsulates a named or anonymous method. (A type the represents references to methods.)</a:t>
            </a:r>
          </a:p>
          <a:p>
            <a:r>
              <a:rPr lang="en-US" dirty="0"/>
              <a:t>When instantiated, it stores a reference to a method (either named or anonymous) or some code (lambda expression) </a:t>
            </a:r>
          </a:p>
          <a:p>
            <a:r>
              <a:rPr lang="en-US" dirty="0"/>
              <a:t>This object can then be passed to code to call the reference method. The invoking method does not know at compile time which method will be called</a:t>
            </a:r>
          </a:p>
          <a:p>
            <a:r>
              <a:rPr lang="en-US" dirty="0"/>
              <a:t>This reference method is not bound at compile time, it can dynamically change to invoke different methods during the execution of the program</a:t>
            </a:r>
          </a:p>
          <a:p>
            <a:r>
              <a:rPr lang="en-US" dirty="0"/>
              <a:t>It allows you to pass a method of a class to objects of other classes</a:t>
            </a:r>
          </a:p>
          <a:p>
            <a:r>
              <a:rPr lang="en-US" dirty="0"/>
              <a:t>The delegate object does not need to know the class of the object that calls it, all that matters is the method argument and the method return type matches the delegate</a:t>
            </a:r>
          </a:p>
          <a:p>
            <a:r>
              <a:rPr lang="en-US" dirty="0"/>
              <a:t>Can be considered as an object that acts on behalf or in coordination with another object</a:t>
            </a:r>
          </a:p>
        </p:txBody>
      </p:sp>
    </p:spTree>
    <p:extLst>
      <p:ext uri="{BB962C8B-B14F-4D97-AF65-F5344CB8AC3E}">
        <p14:creationId xmlns:p14="http://schemas.microsoft.com/office/powerpoint/2010/main" val="108238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and why do you use a delegate</a:t>
            </a:r>
          </a:p>
        </p:txBody>
      </p:sp>
      <p:sp>
        <p:nvSpPr>
          <p:cNvPr id="3" name="Content Placeholder 2"/>
          <p:cNvSpPr>
            <a:spLocks noGrp="1"/>
          </p:cNvSpPr>
          <p:nvPr>
            <p:ph idx="1"/>
          </p:nvPr>
        </p:nvSpPr>
        <p:spPr/>
        <p:txBody>
          <a:bodyPr>
            <a:normAutofit fontScale="92500" lnSpcReduction="20000"/>
          </a:bodyPr>
          <a:lstStyle/>
          <a:p>
            <a:r>
              <a:rPr lang="en-US" dirty="0"/>
              <a:t>Events and callback would not work without delegates. </a:t>
            </a:r>
          </a:p>
          <a:p>
            <a:r>
              <a:rPr lang="en-US" dirty="0"/>
              <a:t>Allows methods to be passed as parameters.</a:t>
            </a:r>
          </a:p>
          <a:p>
            <a:r>
              <a:rPr lang="en-US" dirty="0"/>
              <a:t>Can be stored in a class or struct</a:t>
            </a:r>
          </a:p>
          <a:p>
            <a:r>
              <a:rPr lang="en-US" dirty="0"/>
              <a:t>GUI programming depends solely on the use of Events and Callbacks (which are special delegates). </a:t>
            </a:r>
          </a:p>
          <a:p>
            <a:r>
              <a:rPr lang="en-US" dirty="0"/>
              <a:t>When you would like to invoke methods that you don't know until runtime. </a:t>
            </a:r>
          </a:p>
          <a:p>
            <a:r>
              <a:rPr lang="en-US" dirty="0"/>
              <a:t>Calling anonymous methods.</a:t>
            </a:r>
          </a:p>
          <a:p>
            <a:r>
              <a:rPr lang="en-US" dirty="0"/>
              <a:t>Calling lambda expressions. </a:t>
            </a:r>
          </a:p>
          <a:p>
            <a:r>
              <a:rPr lang="en-US" dirty="0"/>
              <a:t>The caller has no need to access other properties, methods, or interfaces on the object implementing the method. </a:t>
            </a:r>
          </a:p>
          <a:p>
            <a:r>
              <a:rPr lang="en-US" dirty="0"/>
              <a:t>Can replace Interface. </a:t>
            </a:r>
          </a:p>
          <a:p>
            <a:r>
              <a:rPr lang="en-US" dirty="0"/>
              <a:t>To update the GUI from a thread.</a:t>
            </a:r>
          </a:p>
        </p:txBody>
      </p:sp>
    </p:spTree>
    <p:extLst>
      <p:ext uri="{BB962C8B-B14F-4D97-AF65-F5344CB8AC3E}">
        <p14:creationId xmlns:p14="http://schemas.microsoft.com/office/powerpoint/2010/main" val="54619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1 - Code the method that the delegate will point to</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This is the first step, because the return type as well as the argument type is needed when the delegate will be declared </a:t>
            </a:r>
          </a:p>
          <a:p>
            <a:pPr marL="358775" indent="0">
              <a:buNone/>
            </a:pPr>
            <a:endParaRPr lang="en-US" dirty="0">
              <a:latin typeface="Consolas" charset="0"/>
              <a:ea typeface="Consolas" charset="0"/>
              <a:cs typeface="Consolas" charset="0"/>
            </a:endParaRPr>
          </a:p>
          <a:p>
            <a:pPr marL="358775" indent="0">
              <a:buNone/>
            </a:pPr>
            <a:r>
              <a:rPr lang="en-US" dirty="0">
                <a:solidFill>
                  <a:srgbClr val="92D050"/>
                </a:solidFill>
                <a:latin typeface="Consolas" charset="0"/>
                <a:ea typeface="Consolas" charset="0"/>
                <a:cs typeface="Consolas" charset="0"/>
              </a:rPr>
              <a:t>//this is the method that will be passed in the delegate </a:t>
            </a:r>
          </a:p>
          <a:p>
            <a:pPr marL="358775" indent="0">
              <a:buNone/>
            </a:pPr>
            <a:r>
              <a:rPr lang="en-US" dirty="0">
                <a:solidFill>
                  <a:srgbClr val="0000FF"/>
                </a:solidFill>
                <a:latin typeface="Consolas" panose="020B0609020204030204" pitchFamily="49" charset="0"/>
                <a:cs typeface="Consolas" panose="020B0609020204030204" pitchFamily="49" charset="0"/>
              </a:rPr>
              <a:t>private static void </a:t>
            </a:r>
            <a:r>
              <a:rPr lang="en-US" dirty="0">
                <a:latin typeface="Consolas" charset="0"/>
                <a:ea typeface="Consolas" charset="0"/>
                <a:cs typeface="Consolas" charset="0"/>
              </a:rPr>
              <a:t>Picasso() </a:t>
            </a:r>
          </a:p>
          <a:p>
            <a:pPr marL="358775" indent="0">
              <a:buNone/>
            </a:pPr>
            <a:r>
              <a:rPr lang="en-US" dirty="0">
                <a:latin typeface="Consolas" charset="0"/>
                <a:ea typeface="Consolas" charset="0"/>
                <a:cs typeface="Consolas" charset="0"/>
              </a:rPr>
              <a:t>{ </a:t>
            </a:r>
          </a:p>
          <a:p>
            <a:pPr marL="358775" indent="0">
              <a:buNone/>
            </a:pPr>
            <a:r>
              <a:rPr lang="en-US" dirty="0">
                <a:latin typeface="Consolas" charset="0"/>
                <a:ea typeface="Consolas" charset="0"/>
                <a:cs typeface="Consolas" charset="0"/>
              </a:rPr>
              <a:t>  </a:t>
            </a:r>
            <a:r>
              <a:rPr lang="en-US" dirty="0" err="1">
                <a:solidFill>
                  <a:srgbClr val="00B0F0"/>
                </a:solidFill>
                <a:latin typeface="Consolas" panose="020B0609020204030204" pitchFamily="49" charset="0"/>
                <a:cs typeface="Consolas" panose="020B0609020204030204" pitchFamily="49" charset="0"/>
              </a:rPr>
              <a:t>Console</a:t>
            </a:r>
            <a:r>
              <a:rPr lang="en-US" dirty="0" err="1">
                <a:solidFill>
                  <a:srgbClr val="00B0F0"/>
                </a:solidFill>
                <a:latin typeface="Consolas" charset="0"/>
                <a:ea typeface="Consolas" charset="0"/>
                <a:cs typeface="Consolas" charset="0"/>
              </a:rPr>
              <a:t>.WriteLine</a:t>
            </a:r>
            <a:r>
              <a:rPr lang="en-US" dirty="0">
                <a:latin typeface="Consolas" charset="0"/>
                <a:ea typeface="Consolas" charset="0"/>
                <a:cs typeface="Consolas" charset="0"/>
              </a:rPr>
              <a:t>( </a:t>
            </a:r>
            <a:r>
              <a:rPr lang="en-US" dirty="0">
                <a:solidFill>
                  <a:srgbClr val="FF0000"/>
                </a:solidFill>
                <a:latin typeface="Consolas" charset="0"/>
                <a:ea typeface="Consolas" charset="0"/>
                <a:cs typeface="Consolas" charset="0"/>
              </a:rPr>
              <a:t>"Done by </a:t>
            </a:r>
            <a:r>
              <a:rPr lang="en-US" dirty="0" err="1">
                <a:solidFill>
                  <a:srgbClr val="FF0000"/>
                </a:solidFill>
                <a:latin typeface="Consolas" charset="0"/>
                <a:ea typeface="Consolas" charset="0"/>
                <a:cs typeface="Consolas" charset="0"/>
              </a:rPr>
              <a:t>picasso</a:t>
            </a:r>
            <a:r>
              <a:rPr lang="en-US" dirty="0">
                <a:solidFill>
                  <a:srgbClr val="FF0000"/>
                </a:solidFill>
                <a:latin typeface="Consolas" charset="0"/>
                <a:ea typeface="Consolas" charset="0"/>
                <a:cs typeface="Consolas" charset="0"/>
              </a:rPr>
              <a:t>"</a:t>
            </a:r>
            <a:r>
              <a:rPr lang="en-US" dirty="0">
                <a:latin typeface="Consolas" charset="0"/>
                <a:ea typeface="Consolas" charset="0"/>
                <a:cs typeface="Consolas" charset="0"/>
              </a:rPr>
              <a:t> ); </a:t>
            </a:r>
          </a:p>
          <a:p>
            <a:pPr marL="358775" indent="0">
              <a:buNone/>
            </a:pPr>
            <a:r>
              <a:rPr lang="en-US" dirty="0">
                <a:latin typeface="Consolas" charset="0"/>
                <a:ea typeface="Consolas" charset="0"/>
                <a:cs typeface="Consolas" charset="0"/>
              </a:rPr>
              <a:t>}</a:t>
            </a:r>
          </a:p>
          <a:p>
            <a:pPr marL="358775" indent="0">
              <a:buNone/>
            </a:pPr>
            <a:r>
              <a:rPr lang="en-US" dirty="0">
                <a:latin typeface="Consolas" charset="0"/>
                <a:ea typeface="Consolas" charset="0"/>
                <a:cs typeface="Consolas" charset="0"/>
              </a:rPr>
              <a:t> </a:t>
            </a:r>
          </a:p>
          <a:p>
            <a:r>
              <a:rPr lang="en-US" dirty="0"/>
              <a:t>More than one method can be passed by the same delegate provided the return type and the number and type of parameter are the same. Otherwise you will have to use a different delegate for each method that is different. </a:t>
            </a:r>
          </a:p>
        </p:txBody>
      </p:sp>
    </p:spTree>
    <p:extLst>
      <p:ext uri="{BB962C8B-B14F-4D97-AF65-F5344CB8AC3E}">
        <p14:creationId xmlns:p14="http://schemas.microsoft.com/office/powerpoint/2010/main" val="2977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 Declaration</a:t>
            </a:r>
            <a:endParaRPr lang="en-US" dirty="0"/>
          </a:p>
        </p:txBody>
      </p:sp>
      <p:sp>
        <p:nvSpPr>
          <p:cNvPr id="3" name="Content Placeholder 2"/>
          <p:cNvSpPr>
            <a:spLocks noGrp="1"/>
          </p:cNvSpPr>
          <p:nvPr>
            <p:ph idx="1"/>
          </p:nvPr>
        </p:nvSpPr>
        <p:spPr/>
        <p:txBody>
          <a:bodyPr/>
          <a:lstStyle/>
          <a:p>
            <a:r>
              <a:rPr lang="en-US" dirty="0"/>
              <a:t>As with all declarations the placement depends on the scope of the intended usage. If it is used in a single method, class or a number of classes .. </a:t>
            </a:r>
          </a:p>
          <a:p>
            <a:r>
              <a:rPr lang="en-US" dirty="0"/>
              <a:t>Syntax: </a:t>
            </a:r>
          </a:p>
          <a:p>
            <a:pPr marL="358775" indent="0">
              <a:buNone/>
            </a:pPr>
            <a:r>
              <a:rPr lang="en-US" dirty="0">
                <a:latin typeface="Consolas" charset="0"/>
                <a:ea typeface="Consolas" charset="0"/>
                <a:cs typeface="Consolas" charset="0"/>
              </a:rPr>
              <a:t>public delegate </a:t>
            </a:r>
            <a:r>
              <a:rPr lang="en-US" dirty="0" err="1">
                <a:latin typeface="Consolas" charset="0"/>
                <a:ea typeface="Consolas" charset="0"/>
                <a:cs typeface="Consolas" charset="0"/>
              </a:rPr>
              <a:t>return_type</a:t>
            </a:r>
            <a:r>
              <a:rPr lang="en-US" dirty="0">
                <a:latin typeface="Consolas" charset="0"/>
                <a:ea typeface="Consolas" charset="0"/>
                <a:cs typeface="Consolas" charset="0"/>
              </a:rPr>
              <a:t> </a:t>
            </a:r>
            <a:r>
              <a:rPr lang="en-US" dirty="0" err="1">
                <a:latin typeface="Consolas" charset="0"/>
                <a:ea typeface="Consolas" charset="0"/>
                <a:cs typeface="Consolas" charset="0"/>
              </a:rPr>
              <a:t>delegate_name</a:t>
            </a:r>
            <a:r>
              <a:rPr lang="en-US" dirty="0">
                <a:latin typeface="Consolas" charset="0"/>
                <a:ea typeface="Consolas" charset="0"/>
                <a:cs typeface="Consolas" charset="0"/>
              </a:rPr>
              <a:t>( arg1_type arg1, arg2_type arg2);</a:t>
            </a:r>
          </a:p>
          <a:p>
            <a:pPr marL="358775" indent="0">
              <a:buNone/>
            </a:pPr>
            <a:endParaRPr lang="en-US" dirty="0"/>
          </a:p>
          <a:p>
            <a:r>
              <a:rPr lang="en-US" dirty="0"/>
              <a:t>Our delegate will be declared directly in the namespace: </a:t>
            </a:r>
          </a:p>
          <a:p>
            <a:pPr marL="358775" indent="0">
              <a:buNone/>
            </a:pPr>
            <a:r>
              <a:rPr lang="en-US" dirty="0">
                <a:solidFill>
                  <a:srgbClr val="0000FF"/>
                </a:solidFill>
                <a:latin typeface="Consolas" panose="020B0609020204030204" pitchFamily="49" charset="0"/>
                <a:cs typeface="Consolas" panose="020B0609020204030204" pitchFamily="49" charset="0"/>
              </a:rPr>
              <a:t>public delegate void </a:t>
            </a:r>
            <a:r>
              <a:rPr lang="en-US" dirty="0">
                <a:latin typeface="Consolas" charset="0"/>
                <a:ea typeface="Consolas" charset="0"/>
                <a:cs typeface="Consolas" charset="0"/>
              </a:rPr>
              <a:t>Signor( );</a:t>
            </a:r>
          </a:p>
          <a:p>
            <a:pPr marL="358775" indent="0">
              <a:buNone/>
            </a:pPr>
            <a:endParaRPr lang="en-US" dirty="0"/>
          </a:p>
        </p:txBody>
      </p:sp>
    </p:spTree>
    <p:extLst>
      <p:ext uri="{BB962C8B-B14F-4D97-AF65-F5344CB8AC3E}">
        <p14:creationId xmlns:p14="http://schemas.microsoft.com/office/powerpoint/2010/main" val="433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162569" cy="1320800"/>
          </a:xfrm>
        </p:spPr>
        <p:txBody>
          <a:bodyPr/>
          <a:lstStyle/>
          <a:p>
            <a:r>
              <a:rPr lang="en-US" dirty="0"/>
              <a:t>Some methods and the corresponding declaration</a:t>
            </a:r>
          </a:p>
        </p:txBody>
      </p:sp>
      <p:graphicFrame>
        <p:nvGraphicFramePr>
          <p:cNvPr id="4" name="Table 3">
            <a:extLst>
              <a:ext uri="{FF2B5EF4-FFF2-40B4-BE49-F238E27FC236}">
                <a16:creationId xmlns:a16="http://schemas.microsoft.com/office/drawing/2014/main" id="{F45C8B74-AE30-5242-ACDD-5D7F40755CE4}"/>
              </a:ext>
            </a:extLst>
          </p:cNvPr>
          <p:cNvGraphicFramePr>
            <a:graphicFrameLocks noGrp="1"/>
          </p:cNvGraphicFramePr>
          <p:nvPr>
            <p:extLst>
              <p:ext uri="{D42A27DB-BD31-4B8C-83A1-F6EECF244321}">
                <p14:modId xmlns:p14="http://schemas.microsoft.com/office/powerpoint/2010/main" val="1030124774"/>
              </p:ext>
            </p:extLst>
          </p:nvPr>
        </p:nvGraphicFramePr>
        <p:xfrm>
          <a:off x="504498" y="1292773"/>
          <a:ext cx="11335406" cy="5218384"/>
        </p:xfrm>
        <a:graphic>
          <a:graphicData uri="http://schemas.openxmlformats.org/drawingml/2006/table">
            <a:tbl>
              <a:tblPr firstRow="1" bandRow="1">
                <a:tableStyleId>{5C22544A-7EE6-4342-B048-85BDC9FD1C3A}</a:tableStyleId>
              </a:tblPr>
              <a:tblGrid>
                <a:gridCol w="4833048">
                  <a:extLst>
                    <a:ext uri="{9D8B030D-6E8A-4147-A177-3AD203B41FA5}">
                      <a16:colId xmlns:a16="http://schemas.microsoft.com/office/drawing/2014/main" val="316832745"/>
                    </a:ext>
                  </a:extLst>
                </a:gridCol>
                <a:gridCol w="6502358">
                  <a:extLst>
                    <a:ext uri="{9D8B030D-6E8A-4147-A177-3AD203B41FA5}">
                      <a16:colId xmlns:a16="http://schemas.microsoft.com/office/drawing/2014/main" val="2732852291"/>
                    </a:ext>
                  </a:extLst>
                </a:gridCol>
              </a:tblGrid>
              <a:tr h="860495">
                <a:tc>
                  <a:txBody>
                    <a:bodyPr/>
                    <a:lstStyle/>
                    <a:p>
                      <a:r>
                        <a:rPr lang="en-US" dirty="0"/>
                        <a:t>Sample Methods</a:t>
                      </a:r>
                    </a:p>
                  </a:txBody>
                  <a:tcPr/>
                </a:tc>
                <a:tc>
                  <a:txBody>
                    <a:bodyPr/>
                    <a:lstStyle/>
                    <a:p>
                      <a:r>
                        <a:rPr lang="en-US" dirty="0"/>
                        <a:t>Corresponding delegate declaration</a:t>
                      </a:r>
                    </a:p>
                  </a:txBody>
                  <a:tcPr/>
                </a:tc>
                <a:extLst>
                  <a:ext uri="{0D108BD9-81ED-4DB2-BD59-A6C34878D82A}">
                    <a16:rowId xmlns:a16="http://schemas.microsoft.com/office/drawing/2014/main" val="1648094646"/>
                  </a:ext>
                </a:extLst>
              </a:tr>
              <a:tr h="860495">
                <a:tc>
                  <a:txBody>
                    <a:bodyPr/>
                    <a:lstStyle/>
                    <a:p>
                      <a:pPr marL="14288"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void</a:t>
                      </a:r>
                      <a:r>
                        <a:rPr lang="en-US" dirty="0">
                          <a:latin typeface="Consolas" charset="0"/>
                          <a:ea typeface="Consolas" charset="0"/>
                          <a:cs typeface="Consolas" charset="0"/>
                        </a:rPr>
                        <a:t> Method1();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public delegate void </a:t>
                      </a:r>
                      <a:r>
                        <a:rPr lang="en-US" dirty="0">
                          <a:latin typeface="Consolas" charset="0"/>
                          <a:ea typeface="Consolas" charset="0"/>
                          <a:cs typeface="Consolas" charset="0"/>
                        </a:rPr>
                        <a:t>Foo1(); </a:t>
                      </a:r>
                    </a:p>
                  </a:txBody>
                  <a:tcPr/>
                </a:tc>
                <a:extLst>
                  <a:ext uri="{0D108BD9-81ED-4DB2-BD59-A6C34878D82A}">
                    <a16:rowId xmlns:a16="http://schemas.microsoft.com/office/drawing/2014/main" val="3995577893"/>
                  </a:ext>
                </a:extLst>
              </a:tr>
              <a:tr h="860495">
                <a:tc>
                  <a:txBody>
                    <a:bodyPr/>
                    <a:lstStyle/>
                    <a:p>
                      <a:pPr marL="14288"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void</a:t>
                      </a:r>
                      <a:r>
                        <a:rPr lang="en-US" dirty="0">
                          <a:latin typeface="Consolas" charset="0"/>
                          <a:ea typeface="Consolas" charset="0"/>
                          <a:cs typeface="Consolas" charset="0"/>
                        </a:rPr>
                        <a:t> Method2(</a:t>
                      </a:r>
                      <a:r>
                        <a:rPr lang="en-US" dirty="0">
                          <a:solidFill>
                            <a:srgbClr val="0000FF"/>
                          </a:solidFill>
                          <a:latin typeface="Consolas" charset="0"/>
                          <a:ea typeface="Consolas" charset="0"/>
                          <a:cs typeface="Consolas" charset="0"/>
                        </a:rPr>
                        <a:t>int</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int</a:t>
                      </a:r>
                      <a:r>
                        <a:rPr lang="en-US" dirty="0">
                          <a:latin typeface="Consolas" charset="0"/>
                          <a:ea typeface="Consolas" charset="0"/>
                          <a:cs typeface="Consolas" charset="0"/>
                        </a:rPr>
                        <a:t> a);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public delegate void </a:t>
                      </a:r>
                      <a:r>
                        <a:rPr lang="en-US" dirty="0">
                          <a:latin typeface="Consolas" charset="0"/>
                          <a:ea typeface="Consolas" charset="0"/>
                          <a:cs typeface="Consolas" charset="0"/>
                        </a:rPr>
                        <a:t>Foo2(</a:t>
                      </a:r>
                      <a:r>
                        <a:rPr lang="en-US" dirty="0">
                          <a:solidFill>
                            <a:srgbClr val="0000FF"/>
                          </a:solidFill>
                          <a:latin typeface="Consolas" charset="0"/>
                          <a:ea typeface="Consolas" charset="0"/>
                          <a:cs typeface="Consolas" charset="0"/>
                        </a:rPr>
                        <a:t>int</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int</a:t>
                      </a:r>
                      <a:r>
                        <a:rPr lang="en-US" dirty="0">
                          <a:latin typeface="Consolas" charset="0"/>
                          <a:ea typeface="Consolas" charset="0"/>
                          <a:cs typeface="Consolas" charset="0"/>
                        </a:rPr>
                        <a:t> a); </a:t>
                      </a:r>
                    </a:p>
                  </a:txBody>
                  <a:tcPr/>
                </a:tc>
                <a:extLst>
                  <a:ext uri="{0D108BD9-81ED-4DB2-BD59-A6C34878D82A}">
                    <a16:rowId xmlns:a16="http://schemas.microsoft.com/office/drawing/2014/main" val="3673235333"/>
                  </a:ext>
                </a:extLst>
              </a:tr>
              <a:tr h="915909">
                <a:tc>
                  <a:txBody>
                    <a:bodyPr/>
                    <a:lstStyle/>
                    <a:p>
                      <a:pPr marL="46038"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int </a:t>
                      </a:r>
                      <a:r>
                        <a:rPr lang="en-US" dirty="0">
                          <a:latin typeface="Consolas" charset="0"/>
                          <a:ea typeface="Consolas" charset="0"/>
                          <a:cs typeface="Consolas" charset="0"/>
                        </a:rPr>
                        <a:t>Method3(</a:t>
                      </a:r>
                      <a:r>
                        <a:rPr lang="en-US" dirty="0">
                          <a:solidFill>
                            <a:srgbClr val="0000FF"/>
                          </a:solidFill>
                          <a:latin typeface="Consolas" charset="0"/>
                          <a:ea typeface="Consolas" charset="0"/>
                          <a:cs typeface="Consolas" charset="0"/>
                        </a:rPr>
                        <a:t>int</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string</a:t>
                      </a:r>
                      <a:r>
                        <a:rPr lang="en-US" dirty="0">
                          <a:latin typeface="Consolas" charset="0"/>
                          <a:ea typeface="Consolas" charset="0"/>
                          <a:cs typeface="Consolas" charset="0"/>
                        </a:rPr>
                        <a:t> b); </a:t>
                      </a:r>
                    </a:p>
                    <a:p>
                      <a:pPr marL="46038" indent="0">
                        <a:buNone/>
                        <a:tabLst/>
                      </a:pPr>
                      <a:endParaRPr lang="en-US" dirty="0">
                        <a:latin typeface="Consolas" charset="0"/>
                        <a:ea typeface="Consolas" charset="0"/>
                        <a:cs typeface="Consolas"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public delegate int </a:t>
                      </a:r>
                      <a:r>
                        <a:rPr lang="en-US" dirty="0">
                          <a:latin typeface="Consolas" charset="0"/>
                          <a:ea typeface="Consolas" charset="0"/>
                          <a:cs typeface="Consolas" charset="0"/>
                        </a:rPr>
                        <a:t>Foo3(int a, </a:t>
                      </a:r>
                      <a:r>
                        <a:rPr lang="en-US" dirty="0">
                          <a:solidFill>
                            <a:srgbClr val="0000FF"/>
                          </a:solidFill>
                          <a:latin typeface="Consolas" charset="0"/>
                          <a:ea typeface="Consolas" charset="0"/>
                          <a:cs typeface="Consolas" charset="0"/>
                        </a:rPr>
                        <a:t>string</a:t>
                      </a:r>
                      <a:r>
                        <a:rPr lang="en-US" dirty="0">
                          <a:latin typeface="Consolas" charset="0"/>
                          <a:ea typeface="Consolas" charset="0"/>
                          <a:cs typeface="Consolas" charset="0"/>
                        </a:rPr>
                        <a:t> b); </a:t>
                      </a:r>
                    </a:p>
                  </a:txBody>
                  <a:tcPr/>
                </a:tc>
                <a:extLst>
                  <a:ext uri="{0D108BD9-81ED-4DB2-BD59-A6C34878D82A}">
                    <a16:rowId xmlns:a16="http://schemas.microsoft.com/office/drawing/2014/main" val="3394353284"/>
                  </a:ext>
                </a:extLst>
              </a:tr>
              <a:tr h="860495">
                <a:tc>
                  <a:txBody>
                    <a:bodyPr/>
                    <a:lstStyle/>
                    <a:p>
                      <a:pPr marL="14288" indent="0">
                        <a:buNone/>
                        <a:tabLst/>
                      </a:pPr>
                      <a:r>
                        <a:rPr lang="en-US" dirty="0" err="1">
                          <a:solidFill>
                            <a:srgbClr val="00B0F0"/>
                          </a:solidFill>
                          <a:latin typeface="Consolas" charset="0"/>
                          <a:ea typeface="Consolas" charset="0"/>
                          <a:cs typeface="Consolas" charset="0"/>
                        </a:rPr>
                        <a:t>DataSet</a:t>
                      </a:r>
                      <a:r>
                        <a:rPr lang="en-US" dirty="0">
                          <a:solidFill>
                            <a:srgbClr val="00B0F0"/>
                          </a:solidFill>
                          <a:latin typeface="Consolas" charset="0"/>
                          <a:ea typeface="Consolas" charset="0"/>
                          <a:cs typeface="Consolas" charset="0"/>
                        </a:rPr>
                        <a:t> </a:t>
                      </a:r>
                      <a:r>
                        <a:rPr lang="en-US" dirty="0">
                          <a:latin typeface="Consolas" charset="0"/>
                          <a:ea typeface="Consolas" charset="0"/>
                          <a:cs typeface="Consolas" charset="0"/>
                        </a:rPr>
                        <a:t>Method4(</a:t>
                      </a:r>
                      <a:r>
                        <a:rPr lang="en-US" dirty="0">
                          <a:solidFill>
                            <a:srgbClr val="0000FF"/>
                          </a:solidFill>
                          <a:latin typeface="Consolas" charset="0"/>
                          <a:ea typeface="Consolas" charset="0"/>
                          <a:cs typeface="Consolas" charset="0"/>
                        </a:rPr>
                        <a:t>string</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string</a:t>
                      </a:r>
                      <a:r>
                        <a:rPr lang="en-US" dirty="0">
                          <a:latin typeface="Consolas" charset="0"/>
                          <a:ea typeface="Consolas" charset="0"/>
                          <a:cs typeface="Consolas" charset="0"/>
                        </a:rPr>
                        <a:t> 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public delegate </a:t>
                      </a:r>
                      <a:r>
                        <a:rPr lang="en-US" dirty="0" err="1">
                          <a:solidFill>
                            <a:srgbClr val="00B0F0"/>
                          </a:solidFill>
                          <a:latin typeface="Consolas" charset="0"/>
                          <a:ea typeface="Consolas" charset="0"/>
                          <a:cs typeface="Consolas" charset="0"/>
                        </a:rPr>
                        <a:t>DataSet</a:t>
                      </a:r>
                      <a:r>
                        <a:rPr lang="en-US" dirty="0">
                          <a:solidFill>
                            <a:srgbClr val="00B0F0"/>
                          </a:solidFill>
                          <a:latin typeface="Consolas" charset="0"/>
                          <a:ea typeface="Consolas" charset="0"/>
                          <a:cs typeface="Consolas" charset="0"/>
                        </a:rPr>
                        <a:t> </a:t>
                      </a:r>
                      <a:r>
                        <a:rPr lang="en-US" dirty="0">
                          <a:latin typeface="Consolas" charset="0"/>
                          <a:ea typeface="Consolas" charset="0"/>
                          <a:cs typeface="Consolas" charset="0"/>
                        </a:rPr>
                        <a:t>Foo4(</a:t>
                      </a:r>
                      <a:r>
                        <a:rPr lang="en-US" dirty="0">
                          <a:solidFill>
                            <a:srgbClr val="0000FF"/>
                          </a:solidFill>
                          <a:latin typeface="Consolas" charset="0"/>
                          <a:ea typeface="Consolas" charset="0"/>
                          <a:cs typeface="Consolas" charset="0"/>
                        </a:rPr>
                        <a:t>string</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string</a:t>
                      </a:r>
                      <a:r>
                        <a:rPr lang="en-US" dirty="0">
                          <a:latin typeface="Consolas" charset="0"/>
                          <a:ea typeface="Consolas" charset="0"/>
                          <a:cs typeface="Consolas" charset="0"/>
                        </a:rPr>
                        <a:t> b); </a:t>
                      </a:r>
                    </a:p>
                  </a:txBody>
                  <a:tcPr/>
                </a:tc>
                <a:extLst>
                  <a:ext uri="{0D108BD9-81ED-4DB2-BD59-A6C34878D82A}">
                    <a16:rowId xmlns:a16="http://schemas.microsoft.com/office/drawing/2014/main" val="2626202067"/>
                  </a:ext>
                </a:extLst>
              </a:tr>
              <a:tr h="8604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bool</a:t>
                      </a:r>
                      <a:r>
                        <a:rPr lang="en-US" dirty="0">
                          <a:latin typeface="Consolas" charset="0"/>
                          <a:ea typeface="Consolas" charset="0"/>
                          <a:cs typeface="Consolas" charset="0"/>
                        </a:rPr>
                        <a:t> Method5(</a:t>
                      </a:r>
                      <a:r>
                        <a:rPr lang="en-US" dirty="0">
                          <a:solidFill>
                            <a:srgbClr val="0000FF"/>
                          </a:solidFill>
                          <a:latin typeface="Consolas" charset="0"/>
                          <a:ea typeface="Consolas" charset="0"/>
                          <a:cs typeface="Consolas" charset="0"/>
                        </a:rPr>
                        <a:t>double</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double</a:t>
                      </a:r>
                      <a:r>
                        <a:rPr lang="en-US" dirty="0">
                          <a:latin typeface="Consolas" charset="0"/>
                          <a:ea typeface="Consolas" charset="0"/>
                          <a:cs typeface="Consolas" charset="0"/>
                        </a:rPr>
                        <a:t> 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charset="0"/>
                          <a:ea typeface="Consolas" charset="0"/>
                          <a:cs typeface="Consolas" charset="0"/>
                        </a:rPr>
                        <a:t>public delegate bool </a:t>
                      </a:r>
                      <a:r>
                        <a:rPr lang="en-US" dirty="0">
                          <a:latin typeface="Consolas" charset="0"/>
                          <a:ea typeface="Consolas" charset="0"/>
                          <a:cs typeface="Consolas" charset="0"/>
                        </a:rPr>
                        <a:t>Foo5(</a:t>
                      </a:r>
                      <a:r>
                        <a:rPr lang="en-US" dirty="0">
                          <a:solidFill>
                            <a:srgbClr val="0000FF"/>
                          </a:solidFill>
                          <a:latin typeface="Consolas" charset="0"/>
                          <a:ea typeface="Consolas" charset="0"/>
                          <a:cs typeface="Consolas" charset="0"/>
                        </a:rPr>
                        <a:t>double</a:t>
                      </a:r>
                      <a:r>
                        <a:rPr lang="en-US" dirty="0">
                          <a:latin typeface="Consolas" charset="0"/>
                          <a:ea typeface="Consolas" charset="0"/>
                          <a:cs typeface="Consolas" charset="0"/>
                        </a:rPr>
                        <a:t> a, </a:t>
                      </a:r>
                      <a:r>
                        <a:rPr lang="en-US" dirty="0">
                          <a:solidFill>
                            <a:srgbClr val="0000FF"/>
                          </a:solidFill>
                          <a:latin typeface="Consolas" charset="0"/>
                          <a:ea typeface="Consolas" charset="0"/>
                          <a:cs typeface="Consolas" charset="0"/>
                        </a:rPr>
                        <a:t>double</a:t>
                      </a:r>
                      <a:r>
                        <a:rPr lang="en-US" dirty="0">
                          <a:latin typeface="Consolas" charset="0"/>
                          <a:ea typeface="Consolas" charset="0"/>
                          <a:cs typeface="Consolas" charset="0"/>
                        </a:rPr>
                        <a:t> b); </a:t>
                      </a:r>
                    </a:p>
                  </a:txBody>
                  <a:tcPr/>
                </a:tc>
                <a:extLst>
                  <a:ext uri="{0D108BD9-81ED-4DB2-BD59-A6C34878D82A}">
                    <a16:rowId xmlns:a16="http://schemas.microsoft.com/office/drawing/2014/main" val="2404679030"/>
                  </a:ext>
                </a:extLst>
              </a:tr>
            </a:tbl>
          </a:graphicData>
        </a:graphic>
      </p:graphicFrame>
    </p:spTree>
    <p:extLst>
      <p:ext uri="{BB962C8B-B14F-4D97-AF65-F5344CB8AC3E}">
        <p14:creationId xmlns:p14="http://schemas.microsoft.com/office/powerpoint/2010/main" val="84981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 Instantiation</a:t>
            </a:r>
            <a:endParaRPr lang="en-US" dirty="0"/>
          </a:p>
        </p:txBody>
      </p:sp>
      <p:sp>
        <p:nvSpPr>
          <p:cNvPr id="3" name="Content Placeholder 2"/>
          <p:cNvSpPr>
            <a:spLocks noGrp="1"/>
          </p:cNvSpPr>
          <p:nvPr>
            <p:ph idx="1"/>
          </p:nvPr>
        </p:nvSpPr>
        <p:spPr/>
        <p:txBody>
          <a:bodyPr/>
          <a:lstStyle/>
          <a:p>
            <a:r>
              <a:rPr lang="en-US" dirty="0"/>
              <a:t>After a delegate type has been declared, a delegate object is created and associated with the appropriate method. </a:t>
            </a:r>
          </a:p>
          <a:p>
            <a:r>
              <a:rPr lang="en-US" dirty="0"/>
              <a:t>Syntax: </a:t>
            </a:r>
          </a:p>
          <a:p>
            <a:pPr marL="358775" indent="0">
              <a:buNone/>
            </a:pPr>
            <a:r>
              <a:rPr lang="en-US" dirty="0" err="1">
                <a:latin typeface="Consolas" charset="0"/>
                <a:ea typeface="Consolas" charset="0"/>
                <a:cs typeface="Consolas" charset="0"/>
              </a:rPr>
              <a:t>delegate_name</a:t>
            </a:r>
            <a:r>
              <a:rPr lang="en-US" dirty="0">
                <a:latin typeface="Consolas" charset="0"/>
                <a:ea typeface="Consolas" charset="0"/>
                <a:cs typeface="Consolas" charset="0"/>
              </a:rPr>
              <a:t> </a:t>
            </a:r>
            <a:r>
              <a:rPr lang="en-US" dirty="0" err="1">
                <a:latin typeface="Consolas" charset="0"/>
                <a:ea typeface="Consolas" charset="0"/>
                <a:cs typeface="Consolas" charset="0"/>
              </a:rPr>
              <a:t>delegate_object</a:t>
            </a:r>
            <a:r>
              <a:rPr lang="en-US" dirty="0">
                <a:latin typeface="Consolas" charset="0"/>
                <a:ea typeface="Consolas" charset="0"/>
                <a:cs typeface="Consolas" charset="0"/>
              </a:rPr>
              <a:t> = new </a:t>
            </a:r>
            <a:r>
              <a:rPr lang="en-US" dirty="0" err="1">
                <a:latin typeface="Consolas" charset="0"/>
                <a:ea typeface="Consolas" charset="0"/>
                <a:cs typeface="Consolas" charset="0"/>
              </a:rPr>
              <a:t>delegate_name</a:t>
            </a:r>
            <a:r>
              <a:rPr lang="en-US" dirty="0">
                <a:latin typeface="Consolas" charset="0"/>
                <a:ea typeface="Consolas" charset="0"/>
                <a:cs typeface="Consolas" charset="0"/>
              </a:rPr>
              <a:t>(</a:t>
            </a:r>
            <a:r>
              <a:rPr lang="en-US" dirty="0" err="1">
                <a:latin typeface="Consolas" charset="0"/>
                <a:ea typeface="Consolas" charset="0"/>
                <a:cs typeface="Consolas" charset="0"/>
              </a:rPr>
              <a:t>method_name</a:t>
            </a:r>
            <a:r>
              <a:rPr lang="en-US" dirty="0">
                <a:latin typeface="Consolas" charset="0"/>
                <a:ea typeface="Consolas" charset="0"/>
                <a:cs typeface="Consolas" charset="0"/>
              </a:rPr>
              <a:t>); </a:t>
            </a:r>
          </a:p>
          <a:p>
            <a:endParaRPr lang="en-US" dirty="0"/>
          </a:p>
          <a:p>
            <a:r>
              <a:rPr lang="en-US" dirty="0"/>
              <a:t>Our delegate instantiation</a:t>
            </a:r>
          </a:p>
          <a:p>
            <a:pPr marL="358775" indent="0">
              <a:buNone/>
            </a:pPr>
            <a:r>
              <a:rPr lang="en-US" dirty="0">
                <a:solidFill>
                  <a:srgbClr val="00B0F0"/>
                </a:solidFill>
                <a:latin typeface="Consolas" charset="0"/>
                <a:ea typeface="Consolas" charset="0"/>
                <a:cs typeface="Consolas" charset="0"/>
              </a:rPr>
              <a:t>Signor </a:t>
            </a:r>
            <a:r>
              <a:rPr lang="en-US" dirty="0">
                <a:latin typeface="Consolas" charset="0"/>
                <a:ea typeface="Consolas" charset="0"/>
                <a:cs typeface="Consolas" charset="0"/>
              </a:rPr>
              <a:t>delegate = </a:t>
            </a:r>
            <a:r>
              <a:rPr lang="en-US" dirty="0">
                <a:solidFill>
                  <a:srgbClr val="0000FF"/>
                </a:solidFill>
                <a:latin typeface="Consolas" charset="0"/>
                <a:ea typeface="Consolas" charset="0"/>
                <a:cs typeface="Consolas" charset="0"/>
              </a:rPr>
              <a:t>new</a:t>
            </a:r>
            <a:r>
              <a:rPr lang="en-US" dirty="0">
                <a:latin typeface="Consolas" charset="0"/>
                <a:ea typeface="Consolas" charset="0"/>
                <a:cs typeface="Consolas" charset="0"/>
              </a:rPr>
              <a:t> </a:t>
            </a:r>
            <a:r>
              <a:rPr lang="en-US" dirty="0">
                <a:solidFill>
                  <a:srgbClr val="00B0F0"/>
                </a:solidFill>
                <a:latin typeface="Consolas" charset="0"/>
                <a:ea typeface="Consolas" charset="0"/>
                <a:cs typeface="Consolas" charset="0"/>
              </a:rPr>
              <a:t>Signor</a:t>
            </a:r>
            <a:r>
              <a:rPr lang="en-US" dirty="0">
                <a:latin typeface="Consolas" charset="0"/>
                <a:ea typeface="Consolas" charset="0"/>
                <a:cs typeface="Consolas" charset="0"/>
              </a:rPr>
              <a:t>(Picasso);</a:t>
            </a:r>
            <a:r>
              <a:rPr lang="en-US" dirty="0">
                <a:solidFill>
                  <a:srgbClr val="00B050"/>
                </a:solidFill>
                <a:latin typeface="Consolas" charset="0"/>
                <a:ea typeface="Consolas" charset="0"/>
                <a:cs typeface="Consolas" charset="0"/>
              </a:rPr>
              <a:t> //one delegate</a:t>
            </a:r>
          </a:p>
          <a:p>
            <a:pPr marL="358775" indent="0">
              <a:buNone/>
            </a:pPr>
            <a:r>
              <a:rPr lang="en-US" dirty="0">
                <a:solidFill>
                  <a:srgbClr val="00B0F0"/>
                </a:solidFill>
                <a:latin typeface="Consolas" charset="0"/>
                <a:ea typeface="Consolas" charset="0"/>
                <a:cs typeface="Consolas" charset="0"/>
              </a:rPr>
              <a:t>Signor </a:t>
            </a:r>
            <a:r>
              <a:rPr lang="en-US" dirty="0" err="1">
                <a:latin typeface="Consolas" charset="0"/>
                <a:ea typeface="Consolas" charset="0"/>
                <a:cs typeface="Consolas" charset="0"/>
              </a:rPr>
              <a:t>picasso</a:t>
            </a:r>
            <a:r>
              <a:rPr lang="en-US" dirty="0">
                <a:latin typeface="Consolas" charset="0"/>
                <a:ea typeface="Consolas" charset="0"/>
                <a:cs typeface="Consolas" charset="0"/>
              </a:rPr>
              <a:t> = </a:t>
            </a:r>
            <a:r>
              <a:rPr lang="en-US" dirty="0">
                <a:solidFill>
                  <a:srgbClr val="0000FF"/>
                </a:solidFill>
                <a:latin typeface="Consolas" charset="0"/>
                <a:ea typeface="Consolas" charset="0"/>
                <a:cs typeface="Consolas" charset="0"/>
              </a:rPr>
              <a:t>new</a:t>
            </a:r>
            <a:r>
              <a:rPr lang="en-US" dirty="0">
                <a:latin typeface="Consolas" charset="0"/>
                <a:ea typeface="Consolas" charset="0"/>
                <a:cs typeface="Consolas" charset="0"/>
              </a:rPr>
              <a:t> </a:t>
            </a:r>
            <a:r>
              <a:rPr lang="en-US" dirty="0">
                <a:solidFill>
                  <a:srgbClr val="00B0F0"/>
                </a:solidFill>
                <a:latin typeface="Consolas" charset="0"/>
                <a:ea typeface="Consolas" charset="0"/>
                <a:cs typeface="Consolas" charset="0"/>
              </a:rPr>
              <a:t>Signor</a:t>
            </a:r>
            <a:r>
              <a:rPr lang="en-US" dirty="0">
                <a:latin typeface="Consolas" charset="0"/>
                <a:ea typeface="Consolas" charset="0"/>
                <a:cs typeface="Consolas" charset="0"/>
              </a:rPr>
              <a:t>(Picasso);  </a:t>
            </a:r>
            <a:r>
              <a:rPr lang="en-US" dirty="0">
                <a:solidFill>
                  <a:srgbClr val="00B050"/>
                </a:solidFill>
                <a:latin typeface="Consolas" charset="0"/>
                <a:ea typeface="Consolas" charset="0"/>
                <a:cs typeface="Consolas" charset="0"/>
              </a:rPr>
              <a:t>//another delegate</a:t>
            </a:r>
            <a:endParaRPr lang="en-US" dirty="0">
              <a:latin typeface="Consolas" charset="0"/>
              <a:ea typeface="Consolas" charset="0"/>
              <a:cs typeface="Consolas" charset="0"/>
            </a:endParaRPr>
          </a:p>
          <a:p>
            <a:endParaRPr lang="en-US" dirty="0"/>
          </a:p>
        </p:txBody>
      </p:sp>
    </p:spTree>
    <p:extLst>
      <p:ext uri="{BB962C8B-B14F-4D97-AF65-F5344CB8AC3E}">
        <p14:creationId xmlns:p14="http://schemas.microsoft.com/office/powerpoint/2010/main" val="134531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 Invocation/Calling</a:t>
            </a:r>
            <a:endParaRPr lang="en-US" dirty="0"/>
          </a:p>
        </p:txBody>
      </p:sp>
      <p:sp>
        <p:nvSpPr>
          <p:cNvPr id="3" name="Content Placeholder 2"/>
          <p:cNvSpPr>
            <a:spLocks noGrp="1"/>
          </p:cNvSpPr>
          <p:nvPr>
            <p:ph idx="1"/>
          </p:nvPr>
        </p:nvSpPr>
        <p:spPr/>
        <p:txBody>
          <a:bodyPr/>
          <a:lstStyle/>
          <a:p>
            <a:r>
              <a:rPr lang="en-US" dirty="0"/>
              <a:t>After a delegate object is created, it is normally passed to other code that will call the delegate. A delegate object is called by using the name of the delegate object, followed by the parenthesized arguments </a:t>
            </a:r>
          </a:p>
          <a:p>
            <a:r>
              <a:rPr lang="en-US" dirty="0"/>
              <a:t>Syntax: </a:t>
            </a:r>
          </a:p>
          <a:p>
            <a:pPr marL="358775" indent="0">
              <a:buNone/>
            </a:pPr>
            <a:r>
              <a:rPr lang="en-US" dirty="0" err="1">
                <a:latin typeface="Consolas" charset="0"/>
                <a:ea typeface="Consolas" charset="0"/>
                <a:cs typeface="Consolas" charset="0"/>
              </a:rPr>
              <a:t>delegate_object</a:t>
            </a:r>
            <a:r>
              <a:rPr lang="en-US" dirty="0">
                <a:latin typeface="Consolas" charset="0"/>
                <a:ea typeface="Consolas" charset="0"/>
                <a:cs typeface="Consolas" charset="0"/>
              </a:rPr>
              <a:t>(</a:t>
            </a:r>
            <a:r>
              <a:rPr lang="en-US" dirty="0" err="1">
                <a:latin typeface="Consolas" charset="0"/>
                <a:ea typeface="Consolas" charset="0"/>
                <a:cs typeface="Consolas" charset="0"/>
              </a:rPr>
              <a:t>argument_list</a:t>
            </a:r>
            <a:r>
              <a:rPr lang="en-US" dirty="0">
                <a:latin typeface="Consolas" charset="0"/>
                <a:ea typeface="Consolas" charset="0"/>
                <a:cs typeface="Consolas" charset="0"/>
              </a:rPr>
              <a:t>); </a:t>
            </a:r>
          </a:p>
          <a:p>
            <a:endParaRPr lang="en-US" dirty="0"/>
          </a:p>
          <a:p>
            <a:r>
              <a:rPr lang="en-US" dirty="0"/>
              <a:t>Calling the method</a:t>
            </a:r>
          </a:p>
          <a:p>
            <a:pPr marL="358775" indent="0">
              <a:buNone/>
            </a:pPr>
            <a:r>
              <a:rPr lang="en-US" dirty="0">
                <a:latin typeface="Consolas" charset="0"/>
                <a:ea typeface="Consolas" charset="0"/>
                <a:cs typeface="Consolas" charset="0"/>
              </a:rPr>
              <a:t>delegate(); </a:t>
            </a:r>
          </a:p>
          <a:p>
            <a:pPr marL="358775" indent="0">
              <a:buNone/>
            </a:pPr>
            <a:r>
              <a:rPr lang="en-US" dirty="0" err="1">
                <a:latin typeface="Consolas" charset="0"/>
                <a:ea typeface="Consolas" charset="0"/>
                <a:cs typeface="Consolas" charset="0"/>
              </a:rPr>
              <a:t>picasso</a:t>
            </a:r>
            <a:r>
              <a:rPr lang="en-US" dirty="0">
                <a:latin typeface="Consolas" charset="0"/>
                <a:ea typeface="Consolas" charset="0"/>
                <a:cs typeface="Consolas" charset="0"/>
              </a:rPr>
              <a:t>(); </a:t>
            </a:r>
          </a:p>
        </p:txBody>
      </p:sp>
    </p:spTree>
    <p:extLst>
      <p:ext uri="{BB962C8B-B14F-4D97-AF65-F5344CB8AC3E}">
        <p14:creationId xmlns:p14="http://schemas.microsoft.com/office/powerpoint/2010/main" val="7438785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2990</TotalTime>
  <Words>1761</Words>
  <Application>Microsoft Office PowerPoint</Application>
  <PresentationFormat>Widescreen</PresentationFormat>
  <Paragraphs>161</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Trebuchet MS</vt:lpstr>
      <vt:lpstr>Wingdings 3</vt:lpstr>
      <vt:lpstr>Facet</vt:lpstr>
      <vt:lpstr>Delegates</vt:lpstr>
      <vt:lpstr>Objectives</vt:lpstr>
      <vt:lpstr>What is a delegate?</vt:lpstr>
      <vt:lpstr>When and why do you use a delegate</vt:lpstr>
      <vt:lpstr>STEP 1 - Code the method that the delegate will point to </vt:lpstr>
      <vt:lpstr>STEP 2 - Declaration</vt:lpstr>
      <vt:lpstr>Some methods and the corresponding declaration</vt:lpstr>
      <vt:lpstr>STEP 3 - Instantiation</vt:lpstr>
      <vt:lpstr>STEP 4 - Invocation/Calling</vt:lpstr>
      <vt:lpstr>PowerPoint Presentation</vt:lpstr>
      <vt:lpstr>PowerPoint Presentation</vt:lpstr>
      <vt:lpstr>PowerPoint Presentation</vt:lpstr>
      <vt:lpstr>PowerPoint Presentation</vt:lpstr>
      <vt:lpstr>Delegates and Generics</vt:lpstr>
      <vt:lpstr>More on delegates</vt:lpstr>
      <vt:lpstr>More on delegates</vt:lpstr>
      <vt:lpstr>Action</vt:lpstr>
      <vt:lpstr>Func</vt:lpstr>
      <vt:lpstr>Predicate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dc:title>
  <dc:creator>Microsoft Office User</dc:creator>
  <cp:lastModifiedBy>Narendra Pershad</cp:lastModifiedBy>
  <cp:revision>36</cp:revision>
  <dcterms:created xsi:type="dcterms:W3CDTF">2018-01-18T02:00:35Z</dcterms:created>
  <dcterms:modified xsi:type="dcterms:W3CDTF">2021-10-30T03:19:15Z</dcterms:modified>
</cp:coreProperties>
</file>