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79" r:id="rId3"/>
    <p:sldId id="428" r:id="rId4"/>
    <p:sldId id="430" r:id="rId5"/>
    <p:sldId id="425" r:id="rId6"/>
    <p:sldId id="426" r:id="rId7"/>
    <p:sldId id="414" r:id="rId8"/>
    <p:sldId id="406" r:id="rId9"/>
    <p:sldId id="417" r:id="rId10"/>
    <p:sldId id="418" r:id="rId11"/>
    <p:sldId id="421" r:id="rId12"/>
    <p:sldId id="420" r:id="rId13"/>
    <p:sldId id="422" r:id="rId14"/>
    <p:sldId id="423" r:id="rId15"/>
    <p:sldId id="416" r:id="rId16"/>
    <p:sldId id="424" r:id="rId17"/>
    <p:sldId id="258" r:id="rId18"/>
    <p:sldId id="415" r:id="rId19"/>
    <p:sldId id="4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B4A-4D55-46A6-AD76-56F18F6AEE5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030B-9683-4F37-9AC7-AB4A2CBE6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8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slow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you want faulty code to break as soon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slow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27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46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47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26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17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2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69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7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38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6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18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2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8CFE-61D9-44E9-BB20-29805979CF68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8F2E51-605E-4B04-8F16-14D56F4BF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Programming II</a:t>
            </a:r>
          </a:p>
          <a:p>
            <a:r>
              <a:rPr lang="en-US" sz="3200" dirty="0"/>
              <a:t>Narendra Pershad</a:t>
            </a:r>
          </a:p>
          <a:p>
            <a:r>
              <a:rPr lang="en-US" sz="3200" dirty="0"/>
              <a:t>Centennial College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0964"/>
            <a:ext cx="10591800" cy="6013342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result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0;i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size;i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result[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 = value;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x[] bees 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8);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(", ", bees)}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 b, b, b, b, b, b, b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3))}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Narendra, Narendra, Narendra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&gt;(12,  5))}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12, 12, 12, 12, 12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1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0963"/>
            <a:ext cx="10591800" cy="6292312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result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0;i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size;i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result[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 = value;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x[] bees 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8);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(", ", bees)}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 b, b, b, b, b, b, b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3))}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Narendra, Narendra, Narendra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MakeArray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&gt;(12,  5))}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12, 12, 12, 12, 12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2B98-66F2-DC42-86BD-EC42111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can be applied to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4296-6BAB-3848-AD61-2D2552E0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33600"/>
            <a:ext cx="10464800" cy="4267200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Static method</a:t>
            </a:r>
          </a:p>
          <a:p>
            <a:r>
              <a:rPr lang="en-US" dirty="0"/>
              <a:t>Property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Delegates</a:t>
            </a:r>
          </a:p>
          <a:p>
            <a:r>
              <a:rPr lang="en-US" dirty="0"/>
              <a:t>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10591800" cy="57912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Value = value;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&gt;(123);</a:t>
            </a: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$"Value is: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obj.Value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is: 123</a:t>
            </a:r>
          </a:p>
          <a:p>
            <a:pPr marL="0" indent="0">
              <a:buNone/>
            </a:pPr>
            <a:endParaRPr lang="en-CA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$"Value is: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"Hello").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is: Hello</a:t>
            </a:r>
          </a:p>
        </p:txBody>
      </p:sp>
    </p:spTree>
    <p:extLst>
      <p:ext uri="{BB962C8B-B14F-4D97-AF65-F5344CB8AC3E}">
        <p14:creationId xmlns:p14="http://schemas.microsoft.com/office/powerpoint/2010/main" val="42731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11277600" cy="5791200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&lt;K, V&gt;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Key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key,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Key = key;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Value = value;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docx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$"Files ending with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obj.Key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opened with: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obj.Value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ending with </a:t>
            </a:r>
            <a:r>
              <a:rPr lang="en-CA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docx</a:t>
            </a: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opened with Word</a:t>
            </a:r>
          </a:p>
          <a:p>
            <a:pPr marL="0" indent="0">
              <a:buNone/>
            </a:pPr>
            <a:endParaRPr lang="en-CA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xlsx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"Excel"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$"Files ending with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obj.Key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opened with: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obj.Value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ending with </a:t>
            </a:r>
            <a:r>
              <a:rPr lang="en-CA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xlsx</a:t>
            </a:r>
            <a:r>
              <a:rPr lang="en-CA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opened with Excel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DB00-DEE1-9046-B759-62CF919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0D75-A117-0F45-8B8D-E134DCA8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33600"/>
            <a:ext cx="10464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Constraints are validations that we can put on generic Type parameter. At the instantiation time of generic class, if client provides invalid type parameter then compile will give an error.</a:t>
            </a:r>
          </a:p>
          <a:p>
            <a:endParaRPr lang="en-US" dirty="0"/>
          </a:p>
          <a:p>
            <a:r>
              <a:rPr lang="en-US" dirty="0"/>
              <a:t>There are six types of constraints.</a:t>
            </a:r>
          </a:p>
          <a:p>
            <a:endParaRPr lang="en-US" dirty="0"/>
          </a:p>
          <a:p>
            <a:r>
              <a:rPr lang="en-US" dirty="0"/>
              <a:t>where T : struct  - Type argument must be a value type</a:t>
            </a:r>
          </a:p>
          <a:p>
            <a:r>
              <a:rPr lang="en-US" dirty="0"/>
              <a:t>where T : class - Type argument must be a reference type</a:t>
            </a:r>
          </a:p>
          <a:p>
            <a:r>
              <a:rPr lang="en-US" dirty="0"/>
              <a:t>where T : new() - Type argument must have a public </a:t>
            </a:r>
            <a:r>
              <a:rPr lang="en-US" dirty="0" err="1"/>
              <a:t>parameterless</a:t>
            </a:r>
            <a:r>
              <a:rPr lang="en-US" dirty="0"/>
              <a:t> constructor.</a:t>
            </a:r>
          </a:p>
          <a:p>
            <a:r>
              <a:rPr lang="en-US" dirty="0"/>
              <a:t>where T : &lt;base class&gt; - Type argument must inherit from &lt;base class&gt; class.</a:t>
            </a:r>
          </a:p>
          <a:p>
            <a:r>
              <a:rPr lang="en-US" dirty="0"/>
              <a:t>where T : &lt;interface&gt; -  Type argument must implement from &lt;interface&gt; interface.</a:t>
            </a:r>
          </a:p>
          <a:p>
            <a:r>
              <a:rPr lang="en-US" dirty="0"/>
              <a:t>where T : U - There are two type arguments T and U. T must be inherit from U.</a:t>
            </a:r>
          </a:p>
        </p:txBody>
      </p:sp>
    </p:spTree>
    <p:extLst>
      <p:ext uri="{BB962C8B-B14F-4D97-AF65-F5344CB8AC3E}">
        <p14:creationId xmlns:p14="http://schemas.microsoft.com/office/powerpoint/2010/main" val="124553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10591800" cy="5791200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IShowable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Show(T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 :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IShowable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void Show(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$"Value is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{value}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IShowable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obj.Show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GenericCls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&gt;().Show(123);</a:t>
            </a:r>
          </a:p>
        </p:txBody>
      </p:sp>
    </p:spTree>
    <p:extLst>
      <p:ext uri="{BB962C8B-B14F-4D97-AF65-F5344CB8AC3E}">
        <p14:creationId xmlns:p14="http://schemas.microsoft.com/office/powerpoint/2010/main" val="33867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5146765"/>
          </a:xfrm>
        </p:spPr>
        <p:txBody>
          <a:bodyPr>
            <a:normAutofit/>
          </a:bodyPr>
          <a:lstStyle/>
          <a:p>
            <a:r>
              <a:rPr lang="en-US" dirty="0"/>
              <a:t>Reusability: </a:t>
            </a:r>
          </a:p>
          <a:p>
            <a:pPr lvl="1"/>
            <a:r>
              <a:rPr lang="en-US" dirty="0"/>
              <a:t>You can use a single generic type definition for multiple purposes in the same code without any alterations. For example, you can create a generic method to add two numbers. This method can be used to add two integers as well as two floats without any modification in the code.</a:t>
            </a:r>
          </a:p>
          <a:p>
            <a:r>
              <a:rPr lang="en-US" dirty="0"/>
              <a:t>Type Safety: </a:t>
            </a:r>
          </a:p>
          <a:p>
            <a:pPr lvl="1"/>
            <a:r>
              <a:rPr lang="en-US" dirty="0"/>
              <a:t>Generic data types provide better type safety, especially in the case of collections. When using generics, you need to define the type of objects to be passed to a collection. This helps the compiler to ensure that only those object types that are defined in the definition can be passed to the collection.</a:t>
            </a:r>
          </a:p>
          <a:p>
            <a:r>
              <a:rPr lang="en-US" dirty="0"/>
              <a:t>Performance: </a:t>
            </a:r>
          </a:p>
          <a:p>
            <a:pPr lvl="1"/>
            <a:r>
              <a:rPr lang="en-US" dirty="0"/>
              <a:t>Generic types provide better performance as compared to normal system types because they reduce the need for boxing, unboxing, and typecasting of variables or objects.</a:t>
            </a:r>
          </a:p>
        </p:txBody>
      </p:sp>
    </p:spTree>
    <p:extLst>
      <p:ext uri="{BB962C8B-B14F-4D97-AF65-F5344CB8AC3E}">
        <p14:creationId xmlns:p14="http://schemas.microsoft.com/office/powerpoint/2010/main" val="250943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358-02AA-7846-9B97-D7F6DE5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D0-3A5F-1D49-9BF7-7293A643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Generics is a technique that enriches your programs in the following ways:</a:t>
            </a:r>
          </a:p>
          <a:p>
            <a:r>
              <a:rPr lang="en-US" dirty="0"/>
              <a:t>It helps you to maximize code reuse, type safety, and performance.</a:t>
            </a:r>
          </a:p>
          <a:p>
            <a:r>
              <a:rPr lang="en-US" dirty="0"/>
              <a:t>You can create your own generic interfaces, classes, methods, events, and delegates.</a:t>
            </a:r>
          </a:p>
          <a:p>
            <a:r>
              <a:rPr lang="en-US" dirty="0"/>
              <a:t>You may create generic classes constrained to enable access to methods on particular data types.</a:t>
            </a:r>
          </a:p>
          <a:p>
            <a:r>
              <a:rPr lang="en-US" dirty="0"/>
              <a:t>You may get information on the types used in a generic data type at run-time by means of reflection.</a:t>
            </a:r>
          </a:p>
          <a:p>
            <a:endParaRPr lang="en-US" dirty="0"/>
          </a:p>
          <a:p>
            <a:r>
              <a:rPr lang="en-US" dirty="0"/>
              <a:t>It is pretty unusual to create generic method and less so generic classes. It is much more common to use </a:t>
            </a:r>
            <a:r>
              <a:rPr lang="en-US"/>
              <a:t>generic classes and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F224-672A-42FF-8B5B-9EC498A1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420C-BCD4-4CBE-BDD5-C3BA2C37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Generics must have support in the language and in the runtime.</a:t>
            </a:r>
          </a:p>
          <a:p>
            <a:r>
              <a:rPr lang="en-CA" dirty="0"/>
              <a:t>In C++, generics (function templates) is implemented by the compiler conceptually replacing all the type-parameter with actual types.</a:t>
            </a:r>
          </a:p>
          <a:p>
            <a:r>
              <a:rPr lang="en-CA" dirty="0"/>
              <a:t>In Java, generics is implemented by the compiler removing all references to non-generated. So generic-type parameters are replaced with non-generic equivalent. The runtime does not have to deal with generics. Type Erasure.</a:t>
            </a:r>
          </a:p>
          <a:p>
            <a:r>
              <a:rPr lang="en-CA" dirty="0"/>
              <a:t>In C#, generics is implemented by the .NET runtime dynamically creating concrete types based on the generic type definition. This gives type-safety and performance benefits.</a:t>
            </a:r>
          </a:p>
        </p:txBody>
      </p:sp>
    </p:spTree>
    <p:extLst>
      <p:ext uri="{BB962C8B-B14F-4D97-AF65-F5344CB8AC3E}">
        <p14:creationId xmlns:p14="http://schemas.microsoft.com/office/powerpoint/2010/main" val="26799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33600"/>
            <a:ext cx="10464800" cy="411480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r>
              <a:rPr lang="en-US" dirty="0"/>
              <a:t>Generics in action</a:t>
            </a:r>
          </a:p>
          <a:p>
            <a:r>
              <a:rPr lang="en-US" dirty="0"/>
              <a:t>What is Generics?</a:t>
            </a:r>
          </a:p>
          <a:p>
            <a:r>
              <a:rPr lang="en-US" dirty="0"/>
              <a:t>Where can you use Generics?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More examples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.NET generics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5FDD-DFA5-492B-9F27-A555F4359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Some problem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5BAC23A-9A4A-4302-85AE-6EAA1D545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2E8-BDAD-4140-9225-3411C56A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Excessive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8859-8323-B142-A322-A20BFC3A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following method definition:</a:t>
            </a:r>
          </a:p>
          <a:p>
            <a:pPr marL="320675" indent="0">
              <a:buNone/>
            </a:pPr>
            <a:endParaRPr lang="en-US" dirty="0"/>
          </a:p>
          <a:p>
            <a:pPr marL="3619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3619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a + b;</a:t>
            </a:r>
          </a:p>
          <a:p>
            <a:pPr marL="36195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3619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a + b;</a:t>
            </a:r>
          </a:p>
          <a:p>
            <a:pPr marL="36195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3619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a + b;</a:t>
            </a:r>
          </a:p>
        </p:txBody>
      </p:sp>
    </p:spTree>
    <p:extLst>
      <p:ext uri="{BB962C8B-B14F-4D97-AF65-F5344CB8AC3E}">
        <p14:creationId xmlns:p14="http://schemas.microsoft.com/office/powerpoint/2010/main" val="4213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2E8-BDAD-4140-9225-3411C56A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8859-8323-B142-A322-A20BFC3A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320675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list =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  </a:t>
            </a:r>
          </a:p>
          <a:p>
            <a:pPr marL="320675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  </a:t>
            </a:r>
          </a:p>
          <a:p>
            <a:pPr marL="320675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   </a:t>
            </a:r>
          </a:p>
          <a:p>
            <a:pPr marL="320675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()); </a:t>
            </a:r>
          </a:p>
          <a:p>
            <a:pPr marL="320675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675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fails for the last two items</a:t>
            </a:r>
          </a:p>
          <a:p>
            <a:pPr marL="3206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3206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  <a:p>
            <a:pPr marL="3206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957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2E8-BDAD-4140-9225-3411C56A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Un-Boxing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8859-8323-B142-A322-A20BFC3A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Boxing is converting a value type to a reference type</a:t>
            </a:r>
          </a:p>
          <a:p>
            <a:r>
              <a:rPr lang="en-US" dirty="0"/>
              <a:t>Un-boxing is converting a reference type to a value type</a:t>
            </a:r>
          </a:p>
          <a:p>
            <a:endParaRPr lang="en-US" dirty="0"/>
          </a:p>
          <a:p>
            <a:pPr marL="320675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list =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  </a:t>
            </a:r>
          </a:p>
          <a:p>
            <a:pPr marL="320675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           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//boxing (expensive)</a:t>
            </a:r>
          </a:p>
          <a:p>
            <a:pPr marL="320675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= 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)list[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];    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//unboxing (expensive)  </a:t>
            </a:r>
          </a:p>
        </p:txBody>
      </p:sp>
    </p:spTree>
    <p:extLst>
      <p:ext uri="{BB962C8B-B14F-4D97-AF65-F5344CB8AC3E}">
        <p14:creationId xmlns:p14="http://schemas.microsoft.com/office/powerpoint/2010/main" val="20137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6BD5-5A9B-8D49-A0BB-EBD5585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C325-CABE-CB4B-9C8D-D7C1CE9D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Was introduced in C# 2.0</a:t>
            </a:r>
          </a:p>
          <a:p>
            <a:r>
              <a:rPr lang="en-US" dirty="0"/>
              <a:t>Generics allow you to defer the specification of the data type in a class or a method, until it is used in the program. </a:t>
            </a:r>
          </a:p>
          <a:p>
            <a:pPr lvl="1"/>
            <a:r>
              <a:rPr lang="en-US" dirty="0"/>
              <a:t>In other words, generics allow you to write a class or method without specifying a particular any data type.</a:t>
            </a:r>
          </a:p>
          <a:p>
            <a:r>
              <a:rPr lang="en-US" dirty="0"/>
              <a:t>You write the specifications for the class or the method, with substitute parameters for data types. </a:t>
            </a:r>
          </a:p>
          <a:p>
            <a:pPr lvl="1"/>
            <a:r>
              <a:rPr lang="en-US" dirty="0"/>
              <a:t>When the compiler encounters a constructor for the class or a function call for the method, it generates code to handle the specific data type. </a:t>
            </a:r>
          </a:p>
          <a:p>
            <a:r>
              <a:rPr lang="en-US" dirty="0"/>
              <a:t>Generics performs faster by not doing boxing and unboxing operation.</a:t>
            </a:r>
          </a:p>
          <a:p>
            <a:r>
              <a:rPr lang="en-US" dirty="0"/>
              <a:t>Most frequently used with collections and the method that operates on them</a:t>
            </a:r>
          </a:p>
          <a:p>
            <a:r>
              <a:rPr lang="en-US" dirty="0"/>
              <a:t>Provides type-safety without the overhead of multiple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1418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10591800" cy="5638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Display&lt;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{value}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Display&lt;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Display&lt;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Hello 5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Hello World  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2475"/>
            <a:ext cx="10591800" cy="609212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Swap&lt;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temp = a;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a = b;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b = temp;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= 4, y = 8;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$"Before x: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{y}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Swap&lt;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$"After x: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{y}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Before x: 4 y: 8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After x: 8 y: 4</a:t>
            </a:r>
          </a:p>
        </p:txBody>
      </p:sp>
    </p:spTree>
    <p:extLst>
      <p:ext uri="{BB962C8B-B14F-4D97-AF65-F5344CB8AC3E}">
        <p14:creationId xmlns:p14="http://schemas.microsoft.com/office/powerpoint/2010/main" val="1190613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1576</Words>
  <Application>Microsoft Office PowerPoint</Application>
  <PresentationFormat>Widescreen</PresentationFormat>
  <Paragraphs>215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Wingdings 3</vt:lpstr>
      <vt:lpstr>Facet</vt:lpstr>
      <vt:lpstr>Generics</vt:lpstr>
      <vt:lpstr>Agenda</vt:lpstr>
      <vt:lpstr>Some problem code</vt:lpstr>
      <vt:lpstr>Excessive code</vt:lpstr>
      <vt:lpstr>Type Safety</vt:lpstr>
      <vt:lpstr>Boxing and Un-Boxing</vt:lpstr>
      <vt:lpstr>What is generics?</vt:lpstr>
      <vt:lpstr>PowerPoint Presentation</vt:lpstr>
      <vt:lpstr>PowerPoint Presentation</vt:lpstr>
      <vt:lpstr>PowerPoint Presentation</vt:lpstr>
      <vt:lpstr>PowerPoint Presentation</vt:lpstr>
      <vt:lpstr>Generics can be applied to the following</vt:lpstr>
      <vt:lpstr>PowerPoint Presentation</vt:lpstr>
      <vt:lpstr>PowerPoint Presentation</vt:lpstr>
      <vt:lpstr>Generic Constraints</vt:lpstr>
      <vt:lpstr>PowerPoint Presentation</vt:lpstr>
      <vt:lpstr>Advantages of generics</vt:lpstr>
      <vt:lpstr>Summary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8</cp:revision>
  <dcterms:created xsi:type="dcterms:W3CDTF">2021-10-04T04:15:54Z</dcterms:created>
  <dcterms:modified xsi:type="dcterms:W3CDTF">2021-11-10T02:54:32Z</dcterms:modified>
</cp:coreProperties>
</file>