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1" r:id="rId4"/>
    <p:sldId id="272" r:id="rId5"/>
    <p:sldId id="273" r:id="rId6"/>
    <p:sldId id="274" r:id="rId7"/>
    <p:sldId id="267" r:id="rId8"/>
    <p:sldId id="275" r:id="rId9"/>
    <p:sldId id="258" r:id="rId10"/>
    <p:sldId id="276" r:id="rId11"/>
    <p:sldId id="279" r:id="rId12"/>
    <p:sldId id="278" r:id="rId13"/>
    <p:sldId id="27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tongwh/Courses/ComputerGraphics_2018_spring-summer/defaul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hair.org/CG_2019/" TargetMode="External"/><Relationship Id="rId2" Type="http://schemas.openxmlformats.org/officeDocument/2006/relationships/hyperlink" Target="http://www.smartchair.cn/CG2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chair.cn/CG_2019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hair.cn/CG_201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ea"/>
              </a:rPr>
              <a:t>2018-2019</a:t>
            </a:r>
            <a:r>
              <a:rPr lang="zh-CN" altLang="en-US" dirty="0" smtClean="0">
                <a:latin typeface="+mj-ea"/>
              </a:rPr>
              <a:t>学年第二学期</a:t>
            </a:r>
            <a:r>
              <a:rPr lang="en-US" altLang="zh-CN" dirty="0" smtClean="0">
                <a:latin typeface="+mj-ea"/>
              </a:rPr>
              <a:t>《</a:t>
            </a:r>
            <a:r>
              <a:rPr lang="zh-CN" altLang="en-US" dirty="0" smtClean="0">
                <a:latin typeface="+mj-ea"/>
              </a:rPr>
              <a:t>计算机图形学</a:t>
            </a:r>
            <a:r>
              <a:rPr lang="en-US" altLang="zh-CN" dirty="0" smtClean="0">
                <a:latin typeface="+mj-ea"/>
              </a:rPr>
              <a:t>》</a:t>
            </a:r>
            <a:r>
              <a:rPr lang="zh-CN" altLang="en-US" dirty="0" smtClean="0">
                <a:latin typeface="+mj-ea"/>
              </a:rPr>
              <a:t>作业递交系统使用说明</a:t>
            </a:r>
            <a:endParaRPr lang="zh-CN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08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055" y="2247124"/>
            <a:ext cx="707532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sz="2800" dirty="0"/>
              <a:t>然</a:t>
            </a:r>
            <a:r>
              <a:rPr lang="zh-CN" altLang="en-US" sz="2800" dirty="0" smtClean="0"/>
              <a:t>后</a:t>
            </a:r>
            <a:r>
              <a:rPr lang="zh-CN" altLang="en-US" sz="2800" dirty="0"/>
              <a:t>填</a:t>
            </a:r>
            <a:r>
              <a:rPr lang="zh-CN" altLang="en-US" sz="2800" dirty="0" smtClean="0"/>
              <a:t>写你的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学号</a:t>
            </a:r>
            <a:endParaRPr lang="en-US" altLang="zh-CN" sz="2800" dirty="0" smtClean="0"/>
          </a:p>
          <a:p>
            <a:r>
              <a:rPr lang="zh-CN" altLang="en-US" sz="2800" dirty="0" smtClean="0"/>
              <a:t>然后点击“</a:t>
            </a:r>
            <a:r>
              <a:rPr lang="zh-CN" altLang="en-US" sz="2800" dirty="0" smtClean="0">
                <a:solidFill>
                  <a:srgbClr val="FF0000"/>
                </a:solidFill>
              </a:rPr>
              <a:t>提交注册信息</a:t>
            </a:r>
            <a:r>
              <a:rPr lang="zh-CN" altLang="en-US" sz="2800" dirty="0" smtClean="0"/>
              <a:t>”即完成帐号注册</a:t>
            </a:r>
            <a:endParaRPr lang="en-US" altLang="zh-CN" sz="2800" dirty="0" smtClean="0"/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后可点击“</a:t>
            </a:r>
            <a:r>
              <a:rPr lang="zh-CN" altLang="en-US" dirty="0" smtClean="0">
                <a:solidFill>
                  <a:srgbClr val="FF0000"/>
                </a:solidFill>
              </a:rPr>
              <a:t>修改注册信息</a:t>
            </a:r>
            <a:r>
              <a:rPr lang="zh-CN" altLang="en-US" dirty="0" smtClean="0"/>
              <a:t>”修改这里的内容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击“</a:t>
            </a:r>
            <a:r>
              <a:rPr lang="en-US" altLang="zh-CN" dirty="0" smtClean="0"/>
              <a:t>Top</a:t>
            </a:r>
            <a:r>
              <a:rPr lang="zh-CN" altLang="en-US" dirty="0" smtClean="0"/>
              <a:t>”可回到首页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37524" y="5573483"/>
            <a:ext cx="8860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"/>
          <p:cNvCxnSpPr/>
          <p:nvPr/>
        </p:nvCxnSpPr>
        <p:spPr>
          <a:xfrm>
            <a:off x="1057469" y="5047862"/>
            <a:ext cx="8860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30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14" y="2387600"/>
            <a:ext cx="90424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册页提交后，点击</a:t>
            </a:r>
            <a:r>
              <a:rPr lang="en-US" altLang="zh-CN" dirty="0" smtClean="0"/>
              <a:t>”Top”</a:t>
            </a:r>
            <a:r>
              <a:rPr lang="zh-CN" altLang="en-US" dirty="0" smtClean="0"/>
              <a:t>可回到首页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</a:t>
            </a:r>
            <a:r>
              <a:rPr lang="zh-CN" altLang="en-US" dirty="0" smtClean="0"/>
              <a:t>时“会议注册”这一行的状态为“</a:t>
            </a:r>
            <a:r>
              <a:rPr lang="zh-CN" altLang="en-US" dirty="0" smtClean="0">
                <a:solidFill>
                  <a:srgbClr val="FF0000"/>
                </a:solidFill>
              </a:rPr>
              <a:t>已注册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”Go”</a:t>
            </a:r>
            <a:r>
              <a:rPr lang="zh-CN" altLang="en-US" dirty="0" smtClean="0"/>
              <a:t>可查看注册信息及修改信息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62800" y="4705738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477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90554"/>
            <a:ext cx="7493000" cy="231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162" y="381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回到首页后，可点击“</a:t>
            </a:r>
            <a:r>
              <a:rPr lang="zh-CN" altLang="en-US" dirty="0" smtClean="0">
                <a:solidFill>
                  <a:srgbClr val="FF0000"/>
                </a:solidFill>
              </a:rPr>
              <a:t>第一次作业</a:t>
            </a:r>
            <a:r>
              <a:rPr lang="zh-CN" altLang="en-US" dirty="0" smtClean="0"/>
              <a:t>”行的“</a:t>
            </a:r>
            <a:r>
              <a:rPr lang="en-US" altLang="zh-CN" dirty="0" smtClean="0"/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进入作业上载的页面：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20069" y="3534745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588" y="4380724"/>
            <a:ext cx="7137012" cy="236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5688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6883" y="3119735"/>
            <a:ext cx="6629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162" y="381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进入到作业上载的页面后，你即可以上载作业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的压缩包文件（以</a:t>
            </a:r>
            <a:r>
              <a:rPr lang="en-US" altLang="zh-CN" sz="2800" dirty="0" smtClean="0"/>
              <a:t>zip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rar</a:t>
            </a:r>
            <a:r>
              <a:rPr lang="zh-CN" altLang="en-US" sz="2800" dirty="0" smtClean="0"/>
              <a:t>格式），文件大小不超过</a:t>
            </a:r>
            <a:r>
              <a:rPr lang="en-US" altLang="zh-CN" sz="2800" dirty="0" smtClean="0"/>
              <a:t>30M</a:t>
            </a:r>
            <a:r>
              <a:rPr lang="zh-CN" altLang="en-US" sz="2800" dirty="0" smtClean="0"/>
              <a:t>（务必去除一些不必要的文件，比如编译生成的临时文件</a:t>
            </a:r>
            <a:r>
              <a:rPr lang="en-US" altLang="zh-CN" sz="2800" dirty="0" smtClean="0"/>
              <a:t>, .</a:t>
            </a:r>
            <a:r>
              <a:rPr lang="en-US" altLang="zh-CN" sz="2800" dirty="0" err="1" smtClean="0"/>
              <a:t>sdf</a:t>
            </a:r>
            <a:r>
              <a:rPr lang="zh-CN" altLang="en-US" sz="2800" dirty="0" smtClean="0"/>
              <a:t>文件等）</a:t>
            </a:r>
            <a:endParaRPr lang="en-US" altLang="zh-CN" sz="28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压缩包文件的命名方式</a:t>
            </a:r>
            <a:r>
              <a:rPr lang="zh-CN" altLang="en-US" dirty="0" smtClean="0">
                <a:solidFill>
                  <a:srgbClr val="FF0000"/>
                </a:solidFill>
              </a:rPr>
              <a:t>：学号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zh-CN" altLang="en-US" dirty="0" smtClean="0">
                <a:solidFill>
                  <a:srgbClr val="FF0000"/>
                </a:solidFill>
              </a:rPr>
              <a:t>作业编号</a:t>
            </a:r>
            <a:r>
              <a:rPr lang="en-US" altLang="zh-CN" dirty="0" smtClean="0">
                <a:solidFill>
                  <a:srgbClr val="FF0000"/>
                </a:solidFill>
              </a:rPr>
              <a:t>.zip/</a:t>
            </a:r>
            <a:r>
              <a:rPr lang="en-US" altLang="zh-CN" dirty="0" err="1" smtClean="0">
                <a:solidFill>
                  <a:srgbClr val="FF0000"/>
                </a:solidFill>
              </a:rPr>
              <a:t>rar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命名：</a:t>
            </a:r>
            <a:r>
              <a:rPr lang="zh-CN" altLang="en-US" sz="2000" dirty="0" smtClean="0">
                <a:solidFill>
                  <a:srgbClr val="FFFF00"/>
                </a:solidFill>
              </a:rPr>
              <a:t>“</a:t>
            </a:r>
            <a:r>
              <a:rPr lang="en-US" altLang="zh-CN" sz="2000" dirty="0" smtClean="0">
                <a:solidFill>
                  <a:srgbClr val="FFFF00"/>
                </a:solidFill>
              </a:rPr>
              <a:t>PB16001001_</a:t>
            </a:r>
            <a:r>
              <a:rPr lang="zh-CN" altLang="en-US" sz="2000" dirty="0" smtClean="0">
                <a:solidFill>
                  <a:srgbClr val="FFFF00"/>
                </a:solidFill>
              </a:rPr>
              <a:t>张三</a:t>
            </a:r>
            <a:r>
              <a:rPr lang="en-US" altLang="zh-CN" sz="2000" dirty="0" smtClean="0">
                <a:solidFill>
                  <a:srgbClr val="FFFF00"/>
                </a:solidFill>
              </a:rPr>
              <a:t>_H01.zip</a:t>
            </a:r>
            <a:r>
              <a:rPr lang="zh-CN" altLang="en-US" sz="2000" dirty="0" smtClean="0">
                <a:solidFill>
                  <a:srgbClr val="FFFF00"/>
                </a:solidFill>
              </a:rPr>
              <a:t>”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/>
              <a:t>上载后点击“</a:t>
            </a:r>
            <a:r>
              <a:rPr lang="zh-CN" altLang="en-US" sz="2800" dirty="0" smtClean="0">
                <a:solidFill>
                  <a:srgbClr val="FF0000"/>
                </a:solidFill>
              </a:rPr>
              <a:t>提交</a:t>
            </a:r>
            <a:r>
              <a:rPr lang="zh-CN" altLang="en-US" sz="2800" dirty="0" smtClean="0"/>
              <a:t>”，即可完成作业的提交（这时返回首页能看到“第一次作业”行的状态为“提交”）</a:t>
            </a:r>
            <a:endParaRPr lang="en-US" altLang="zh-CN" sz="2800" dirty="0" smtClean="0"/>
          </a:p>
          <a:p>
            <a:r>
              <a:rPr lang="zh-CN" altLang="en-US" sz="2800" dirty="0" smtClean="0"/>
              <a:t>作业提交后还可以修改，点击“</a:t>
            </a:r>
            <a:r>
              <a:rPr lang="en-US" altLang="zh-CN" sz="2800" dirty="0" smtClean="0"/>
              <a:t>Go</a:t>
            </a:r>
            <a:r>
              <a:rPr lang="zh-CN" altLang="en-US" sz="2800" dirty="0" smtClean="0"/>
              <a:t>”后，点击“</a:t>
            </a:r>
            <a:r>
              <a:rPr lang="en-US" altLang="zh-CN" sz="2800" dirty="0" smtClean="0"/>
              <a:t>Modify</a:t>
            </a:r>
            <a:r>
              <a:rPr lang="zh-CN" altLang="en-US" sz="2800" dirty="0" smtClean="0"/>
              <a:t>”</a:t>
            </a:r>
            <a:r>
              <a:rPr lang="zh-CN" altLang="en-US" sz="2800" dirty="0"/>
              <a:t>即</a:t>
            </a:r>
            <a:r>
              <a:rPr lang="zh-CN" altLang="en-US" sz="2800" dirty="0" smtClean="0"/>
              <a:t>可。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64083" y="3119735"/>
            <a:ext cx="22585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务必命名规范！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43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若使用过程中有问题可联系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任课老师或助教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98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http://staff.ustc.edu.cn/~tongwh/CG_2019/index.html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57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作业递交系统链接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业递交是通过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投稿软件系统来完成，链接为：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3"/>
              </a:rPr>
              <a:t>http://www.smartchair.org/CG_2019/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http://www.smartchair.cn/CG_2019/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（上述两个链接为同一网站的镜像链接，国内的用户选择第一个更快些）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43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38" y="2049621"/>
            <a:ext cx="7501591" cy="409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登录系统，你将看到如下页面</a:t>
            </a:r>
            <a:endParaRPr lang="en-US" altLang="zh-CN" dirty="0" smtClean="0"/>
          </a:p>
          <a:p>
            <a:r>
              <a:rPr lang="zh-CN" altLang="en-US" dirty="0" smtClean="0"/>
              <a:t>由于初次登录，你在系统中还没有帐号，点击“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册新的思澈会议系</a:t>
            </a:r>
            <a:r>
              <a:rPr lang="zh-CN" altLang="en-US" dirty="0" smtClean="0">
                <a:solidFill>
                  <a:srgbClr val="FF0000"/>
                </a:solidFill>
              </a:rPr>
              <a:t>统帐号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505062"/>
            <a:ext cx="289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7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076" y="3048000"/>
            <a:ext cx="788964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然</a:t>
            </a:r>
            <a:r>
              <a:rPr lang="zh-CN" altLang="en-US" dirty="0" smtClean="0"/>
              <a:t>后立即能看到如下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注册新的思澈会议系统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SmartChair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帐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”的文本框</a:t>
            </a:r>
            <a:endParaRPr lang="en-US" altLang="zh-CN" dirty="0" smtClean="0"/>
          </a:p>
          <a:p>
            <a:r>
              <a:rPr lang="zh-CN" altLang="en-US" dirty="0" smtClean="0"/>
              <a:t>输入你的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地址（最好是你在本课程中使用的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），然后点击“</a:t>
            </a:r>
            <a:r>
              <a:rPr lang="zh-CN" altLang="en-US" dirty="0" smtClean="0">
                <a:solidFill>
                  <a:srgbClr val="FF0000"/>
                </a:solidFill>
              </a:rPr>
              <a:t>申请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如已用该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注册过帐号，找回密码即可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53883" y="59436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77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9762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</a:t>
            </a:r>
            <a:r>
              <a:rPr lang="zh-CN" altLang="en-US" dirty="0" smtClean="0"/>
              <a:t>后你会收到一封邮件，点击其中的链接在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系统中注册一个帐号，如下图所示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</a:t>
            </a:r>
            <a:r>
              <a:rPr lang="en-US" altLang="zh-CN" dirty="0" smtClean="0"/>
              <a:t>First name</a:t>
            </a:r>
            <a:r>
              <a:rPr lang="zh-CN" altLang="en-US" dirty="0" smtClean="0"/>
              <a:t>为名，</a:t>
            </a:r>
            <a:r>
              <a:rPr lang="en-US" altLang="zh-CN" dirty="0" smtClean="0"/>
              <a:t>Family name</a:t>
            </a:r>
            <a:r>
              <a:rPr lang="zh-CN" altLang="en-US" dirty="0" smtClean="0"/>
              <a:t>为姓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 smtClean="0">
                <a:solidFill>
                  <a:srgbClr val="FF0000"/>
                </a:solidFill>
              </a:rPr>
              <a:t>中文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454" y="2835544"/>
            <a:ext cx="4708015" cy="371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76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18724"/>
            <a:ext cx="5638800" cy="307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访问</a:t>
            </a:r>
            <a:r>
              <a:rPr lang="en-US" altLang="zh-CN" dirty="0" smtClean="0">
                <a:hlinkClick r:id="rId3"/>
              </a:rPr>
              <a:t>http://www.smartchair.cn/CG_2019/</a:t>
            </a:r>
            <a:endParaRPr lang="zh-CN" altLang="en-US" dirty="0" smtClean="0"/>
          </a:p>
          <a:p>
            <a:r>
              <a:rPr lang="zh-CN" altLang="en-US" sz="2800" dirty="0" smtClean="0"/>
              <a:t>用刚才注册的帐号和密码</a:t>
            </a:r>
            <a:r>
              <a:rPr lang="zh-CN" altLang="en-US" sz="2800" dirty="0"/>
              <a:t>即</a:t>
            </a:r>
            <a:r>
              <a:rPr lang="zh-CN" altLang="en-US" sz="2800" dirty="0" smtClean="0"/>
              <a:t>可登录课程的作业递交系统内</a:t>
            </a:r>
            <a:endParaRPr lang="en-US" altLang="zh-CN" sz="2800" dirty="0" smtClean="0"/>
          </a:p>
          <a:p>
            <a:r>
              <a:rPr lang="zh-CN" altLang="en-US" sz="2800" dirty="0" smtClean="0"/>
              <a:t>以后任何时候访问系统也是如上过程</a:t>
            </a:r>
            <a:endParaRPr lang="en-US" altLang="zh-CN" sz="28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务必记住自己的注册帐号和密码！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若忘记密码，可点击“</a:t>
            </a:r>
            <a:r>
              <a:rPr lang="zh-CN" altLang="en-US" dirty="0">
                <a:solidFill>
                  <a:srgbClr val="FF0000"/>
                </a:solidFill>
              </a:rPr>
              <a:t>忘记密码</a:t>
            </a:r>
            <a:r>
              <a:rPr lang="zh-CN" altLang="en-US" dirty="0"/>
              <a:t>”，系统会自动发送邮件给邮箱设置新密码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6430345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00400" y="4278868"/>
            <a:ext cx="2133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以下年份均为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362200" y="45720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40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1328"/>
            <a:ext cx="815968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入系统后，可看到如下界面，需要你确认一下“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zh-CN" altLang="en-US" dirty="0" smtClean="0"/>
              <a:t>”，并且填写“</a:t>
            </a:r>
            <a:r>
              <a:rPr lang="zh-CN" altLang="en-US" dirty="0" smtClean="0">
                <a:solidFill>
                  <a:srgbClr val="FF0000"/>
                </a:solidFill>
              </a:rPr>
              <a:t>所属单位</a:t>
            </a:r>
            <a:r>
              <a:rPr lang="zh-CN" altLang="en-US" dirty="0" smtClean="0"/>
              <a:t>”，此处填写“</a:t>
            </a:r>
            <a:r>
              <a:rPr lang="zh-CN" altLang="en-US" dirty="0" smtClean="0">
                <a:solidFill>
                  <a:srgbClr val="FF0000"/>
                </a:solidFill>
              </a:rPr>
              <a:t>中国科技大学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所属学院</a:t>
            </a:r>
            <a:r>
              <a:rPr lang="zh-CN" altLang="en-US" dirty="0" smtClean="0"/>
              <a:t>” ，不必填写到行政班级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后点击“</a:t>
            </a:r>
            <a:r>
              <a:rPr lang="zh-CN" altLang="en-US" dirty="0" smtClean="0">
                <a:solidFill>
                  <a:srgbClr val="FF0000"/>
                </a:solidFill>
              </a:rPr>
              <a:t>继续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6449007"/>
            <a:ext cx="1066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6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534400" cy="340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然后可看到如下界面，有“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”和“</a:t>
            </a:r>
            <a:r>
              <a:rPr lang="zh-CN" altLang="en-US" dirty="0" smtClean="0">
                <a:solidFill>
                  <a:srgbClr val="FF0000"/>
                </a:solidFill>
              </a:rPr>
              <a:t>第一次作业</a:t>
            </a:r>
            <a:r>
              <a:rPr lang="zh-CN" altLang="en-US" dirty="0" smtClean="0"/>
              <a:t>”两行信息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”这一行的“</a:t>
            </a:r>
            <a:r>
              <a:rPr lang="en-US" altLang="zh-CN" dirty="0" smtClean="0">
                <a:solidFill>
                  <a:srgbClr val="FF0000"/>
                </a:solidFill>
              </a:rPr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从其他任何页面点击“</a:t>
            </a:r>
            <a:r>
              <a:rPr lang="en-US" altLang="zh-CN" dirty="0" smtClean="0">
                <a:solidFill>
                  <a:srgbClr val="FF0000"/>
                </a:solidFill>
              </a:rPr>
              <a:t>Top</a:t>
            </a:r>
            <a:r>
              <a:rPr lang="zh-CN" altLang="en-US" dirty="0" smtClean="0"/>
              <a:t>”即可回到这一页（首页）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169705" y="5162938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25745" y="38100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540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2018-2019学年第二学期《计算机图形学》作业递交系统使用说明</vt:lpstr>
      <vt:lpstr>课程主页</vt:lpstr>
      <vt:lpstr>作业递交系统链接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若使用过程中有问题可联系 任课老师或助教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ligangliu</dc:creator>
  <cp:lastModifiedBy>Weihua Tong</cp:lastModifiedBy>
  <cp:revision>82</cp:revision>
  <dcterms:created xsi:type="dcterms:W3CDTF">2006-08-16T00:00:00Z</dcterms:created>
  <dcterms:modified xsi:type="dcterms:W3CDTF">2019-02-23T03:37:53Z</dcterms:modified>
</cp:coreProperties>
</file>