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4"/>
  </p:notesMasterIdLst>
  <p:sldIdLst>
    <p:sldId id="256" r:id="rId2"/>
    <p:sldId id="269" r:id="rId3"/>
    <p:sldId id="295" r:id="rId4"/>
    <p:sldId id="270" r:id="rId5"/>
    <p:sldId id="296" r:id="rId6"/>
    <p:sldId id="267" r:id="rId7"/>
    <p:sldId id="309" r:id="rId8"/>
    <p:sldId id="310" r:id="rId9"/>
    <p:sldId id="311" r:id="rId10"/>
    <p:sldId id="312" r:id="rId11"/>
    <p:sldId id="313" r:id="rId12"/>
    <p:sldId id="315" r:id="rId13"/>
    <p:sldId id="314" r:id="rId14"/>
    <p:sldId id="316" r:id="rId15"/>
    <p:sldId id="317" r:id="rId16"/>
    <p:sldId id="318" r:id="rId17"/>
    <p:sldId id="274" r:id="rId18"/>
    <p:sldId id="297" r:id="rId19"/>
    <p:sldId id="271" r:id="rId20"/>
    <p:sldId id="320" r:id="rId21"/>
    <p:sldId id="321" r:id="rId22"/>
    <p:sldId id="272" r:id="rId23"/>
    <p:sldId id="298" r:id="rId24"/>
    <p:sldId id="259" r:id="rId25"/>
    <p:sldId id="299" r:id="rId26"/>
    <p:sldId id="268" r:id="rId27"/>
    <p:sldId id="281" r:id="rId28"/>
    <p:sldId id="307" r:id="rId29"/>
    <p:sldId id="284" r:id="rId30"/>
    <p:sldId id="282" r:id="rId31"/>
    <p:sldId id="283" r:id="rId32"/>
    <p:sldId id="285" r:id="rId33"/>
    <p:sldId id="286" r:id="rId34"/>
    <p:sldId id="306" r:id="rId35"/>
    <p:sldId id="287" r:id="rId36"/>
    <p:sldId id="288" r:id="rId37"/>
    <p:sldId id="325" r:id="rId38"/>
    <p:sldId id="289" r:id="rId39"/>
    <p:sldId id="290" r:id="rId40"/>
    <p:sldId id="291" r:id="rId41"/>
    <p:sldId id="328" r:id="rId42"/>
    <p:sldId id="308" r:id="rId43"/>
    <p:sldId id="348" r:id="rId44"/>
    <p:sldId id="349" r:id="rId45"/>
    <p:sldId id="350" r:id="rId46"/>
    <p:sldId id="351" r:id="rId47"/>
    <p:sldId id="352" r:id="rId48"/>
    <p:sldId id="359" r:id="rId49"/>
    <p:sldId id="304" r:id="rId50"/>
    <p:sldId id="279" r:id="rId51"/>
    <p:sldId id="292" r:id="rId52"/>
    <p:sldId id="327" r:id="rId53"/>
    <p:sldId id="326" r:id="rId54"/>
    <p:sldId id="319" r:id="rId55"/>
    <p:sldId id="324" r:id="rId56"/>
    <p:sldId id="303" r:id="rId57"/>
    <p:sldId id="353" r:id="rId58"/>
    <p:sldId id="354" r:id="rId59"/>
    <p:sldId id="355" r:id="rId60"/>
    <p:sldId id="358" r:id="rId61"/>
    <p:sldId id="357" r:id="rId62"/>
    <p:sldId id="356" r:id="rId63"/>
    <p:sldId id="300" r:id="rId64"/>
    <p:sldId id="301" r:id="rId65"/>
    <p:sldId id="322" r:id="rId66"/>
    <p:sldId id="330" r:id="rId67"/>
    <p:sldId id="335" r:id="rId68"/>
    <p:sldId id="331" r:id="rId69"/>
    <p:sldId id="332" r:id="rId70"/>
    <p:sldId id="333" r:id="rId71"/>
    <p:sldId id="334" r:id="rId72"/>
    <p:sldId id="336" r:id="rId73"/>
    <p:sldId id="337" r:id="rId74"/>
    <p:sldId id="338" r:id="rId75"/>
    <p:sldId id="339" r:id="rId76"/>
    <p:sldId id="340" r:id="rId77"/>
    <p:sldId id="342" r:id="rId78"/>
    <p:sldId id="343" r:id="rId79"/>
    <p:sldId id="344" r:id="rId80"/>
    <p:sldId id="345" r:id="rId81"/>
    <p:sldId id="347" r:id="rId82"/>
    <p:sldId id="346" r:id="rId8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82821" autoAdjust="0"/>
  </p:normalViewPr>
  <p:slideViewPr>
    <p:cSldViewPr>
      <p:cViewPr varScale="1">
        <p:scale>
          <a:sx n="59" d="100"/>
          <a:sy n="59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iagrams/_rels/data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00.png"/><Relationship Id="rId1" Type="http://schemas.openxmlformats.org/officeDocument/2006/relationships/image" Target="../media/image4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CA06C-C233-4827-8AC4-E34B5D1E344D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35BF06-99FB-4CB0-AD73-62BE7EC65A0C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动画，电影等对复杂，任意拓扑结构网格的需求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594A9B94-7AEB-40D1-9E18-6069516F3777}" type="parTrans" cxnId="{018F0B19-348E-4532-A901-0389517F0991}">
      <dgm:prSet/>
      <dgm:spPr/>
      <dgm:t>
        <a:bodyPr/>
        <a:lstStyle/>
        <a:p>
          <a:endParaRPr lang="zh-CN" altLang="en-US"/>
        </a:p>
      </dgm:t>
    </dgm:pt>
    <dgm:pt modelId="{B7938A98-36AF-45E0-ABD7-2AB5282C9CA9}" type="sibTrans" cxnId="{018F0B19-348E-4532-A901-0389517F0991}">
      <dgm:prSet/>
      <dgm:spPr/>
      <dgm:t>
        <a:bodyPr/>
        <a:lstStyle/>
        <a:p>
          <a:endParaRPr lang="zh-CN" altLang="en-US"/>
        </a:p>
      </dgm:t>
    </dgm:pt>
    <dgm:pt modelId="{B9921928-6585-4335-A434-DD0FEA316F08}">
      <dgm:prSet phldrT="[文本]"/>
      <dgm:spPr/>
      <dgm:t>
        <a:bodyPr/>
        <a:lstStyle/>
        <a:p>
          <a:r>
            <a:rPr lang="en-US" altLang="zh-CN" dirty="0" smtClean="0">
              <a:latin typeface="华文楷体" pitchFamily="2" charset="-122"/>
              <a:ea typeface="华文楷体" pitchFamily="2" charset="-122"/>
            </a:rPr>
            <a:t>NURBS</a:t>
          </a:r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等传统造型技术在复杂，任意拓扑结构网格上的不足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2E15A979-F5CA-455E-A9C0-7C4945ED669E}" type="parTrans" cxnId="{17A56279-D2CC-400B-B48E-257AE3DF31AC}">
      <dgm:prSet/>
      <dgm:spPr/>
      <dgm:t>
        <a:bodyPr/>
        <a:lstStyle/>
        <a:p>
          <a:endParaRPr lang="zh-CN" altLang="en-US"/>
        </a:p>
      </dgm:t>
    </dgm:pt>
    <dgm:pt modelId="{665A6A4A-61B1-41BC-90C0-CA3FBBD5F37C}" type="sibTrans" cxnId="{17A56279-D2CC-400B-B48E-257AE3DF31AC}">
      <dgm:prSet/>
      <dgm:spPr/>
      <dgm:t>
        <a:bodyPr/>
        <a:lstStyle/>
        <a:p>
          <a:endParaRPr lang="zh-CN" altLang="en-US"/>
        </a:p>
      </dgm:t>
    </dgm:pt>
    <dgm:pt modelId="{583D5D53-849C-474B-95B3-6A4F494DA017}" type="pres">
      <dgm:prSet presAssocID="{839CA06C-C233-4827-8AC4-E34B5D1E344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383E083-E51F-416C-B147-E7603DF93DA8}" type="pres">
      <dgm:prSet presAssocID="{839CA06C-C233-4827-8AC4-E34B5D1E344D}" presName="Name1" presStyleCnt="0"/>
      <dgm:spPr/>
      <dgm:t>
        <a:bodyPr/>
        <a:lstStyle/>
        <a:p>
          <a:endParaRPr lang="zh-CN" altLang="en-US"/>
        </a:p>
      </dgm:t>
    </dgm:pt>
    <dgm:pt modelId="{DF5B375D-BBFD-4118-9861-4CC13CDEA6EB}" type="pres">
      <dgm:prSet presAssocID="{839CA06C-C233-4827-8AC4-E34B5D1E344D}" presName="cycle" presStyleCnt="0"/>
      <dgm:spPr/>
      <dgm:t>
        <a:bodyPr/>
        <a:lstStyle/>
        <a:p>
          <a:endParaRPr lang="zh-CN" altLang="en-US"/>
        </a:p>
      </dgm:t>
    </dgm:pt>
    <dgm:pt modelId="{1ACD2E58-0835-4425-A01A-39B435AA9332}" type="pres">
      <dgm:prSet presAssocID="{839CA06C-C233-4827-8AC4-E34B5D1E344D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106ECFD6-F7A9-4E60-812E-D5FBC910C8A7}" type="pres">
      <dgm:prSet presAssocID="{839CA06C-C233-4827-8AC4-E34B5D1E344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F7C162D-BA93-4525-8426-55A882B3F22E}" type="pres">
      <dgm:prSet presAssocID="{839CA06C-C233-4827-8AC4-E34B5D1E344D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51951C11-48C9-49AD-94EF-7690029546CC}" type="pres">
      <dgm:prSet presAssocID="{839CA06C-C233-4827-8AC4-E34B5D1E344D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A967BD69-B056-42DD-8CC6-963AB424EA08}" type="pres">
      <dgm:prSet presAssocID="{9B35BF06-99FB-4CB0-AD73-62BE7EC65A0C}" presName="text_1" presStyleLbl="node1" presStyleIdx="0" presStyleCnt="2" custScaleY="867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425A2-6262-4BB7-AD10-E8423A91DF76}" type="pres">
      <dgm:prSet presAssocID="{9B35BF06-99FB-4CB0-AD73-62BE7EC65A0C}" presName="accent_1" presStyleCnt="0"/>
      <dgm:spPr/>
      <dgm:t>
        <a:bodyPr/>
        <a:lstStyle/>
        <a:p>
          <a:endParaRPr lang="zh-CN" altLang="en-US"/>
        </a:p>
      </dgm:t>
    </dgm:pt>
    <dgm:pt modelId="{B54E7662-433E-4C39-A631-44983C5BE3A3}" type="pres">
      <dgm:prSet presAssocID="{9B35BF06-99FB-4CB0-AD73-62BE7EC65A0C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361284B7-2125-4545-8329-8665020E5C11}" type="pres">
      <dgm:prSet presAssocID="{B9921928-6585-4335-A434-DD0FEA316F08}" presName="text_2" presStyleLbl="node1" presStyleIdx="1" presStyleCnt="2" custScaleY="882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4CFCFD-CD8D-46D8-8DEA-86720C5DC605}" type="pres">
      <dgm:prSet presAssocID="{B9921928-6585-4335-A434-DD0FEA316F08}" presName="accent_2" presStyleCnt="0"/>
      <dgm:spPr/>
      <dgm:t>
        <a:bodyPr/>
        <a:lstStyle/>
        <a:p>
          <a:endParaRPr lang="zh-CN" altLang="en-US"/>
        </a:p>
      </dgm:t>
    </dgm:pt>
    <dgm:pt modelId="{253E5319-4305-47DD-B3DA-2EE167FF7EDC}" type="pres">
      <dgm:prSet presAssocID="{B9921928-6585-4335-A434-DD0FEA316F08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AE1DF1AA-5B3A-4F4E-B4F5-BA892D4DD531}" type="presOf" srcId="{B7938A98-36AF-45E0-ABD7-2AB5282C9CA9}" destId="{106ECFD6-F7A9-4E60-812E-D5FBC910C8A7}" srcOrd="0" destOrd="0" presId="urn:microsoft.com/office/officeart/2008/layout/VerticalCurvedList"/>
    <dgm:cxn modelId="{018F0B19-348E-4532-A901-0389517F0991}" srcId="{839CA06C-C233-4827-8AC4-E34B5D1E344D}" destId="{9B35BF06-99FB-4CB0-AD73-62BE7EC65A0C}" srcOrd="0" destOrd="0" parTransId="{594A9B94-7AEB-40D1-9E18-6069516F3777}" sibTransId="{B7938A98-36AF-45E0-ABD7-2AB5282C9CA9}"/>
    <dgm:cxn modelId="{34F35AEE-CE75-4A58-92D1-E5579F927B64}" type="presOf" srcId="{B9921928-6585-4335-A434-DD0FEA316F08}" destId="{361284B7-2125-4545-8329-8665020E5C11}" srcOrd="0" destOrd="0" presId="urn:microsoft.com/office/officeart/2008/layout/VerticalCurvedList"/>
    <dgm:cxn modelId="{8892D278-1704-4641-8AD6-CC7FFE3BEBEC}" type="presOf" srcId="{9B35BF06-99FB-4CB0-AD73-62BE7EC65A0C}" destId="{A967BD69-B056-42DD-8CC6-963AB424EA08}" srcOrd="0" destOrd="0" presId="urn:microsoft.com/office/officeart/2008/layout/VerticalCurvedList"/>
    <dgm:cxn modelId="{17A56279-D2CC-400B-B48E-257AE3DF31AC}" srcId="{839CA06C-C233-4827-8AC4-E34B5D1E344D}" destId="{B9921928-6585-4335-A434-DD0FEA316F08}" srcOrd="1" destOrd="0" parTransId="{2E15A979-F5CA-455E-A9C0-7C4945ED669E}" sibTransId="{665A6A4A-61B1-41BC-90C0-CA3FBBD5F37C}"/>
    <dgm:cxn modelId="{828989C8-AEA3-4FCC-B560-E0C3D7D348BD}" type="presOf" srcId="{839CA06C-C233-4827-8AC4-E34B5D1E344D}" destId="{583D5D53-849C-474B-95B3-6A4F494DA017}" srcOrd="0" destOrd="0" presId="urn:microsoft.com/office/officeart/2008/layout/VerticalCurvedList"/>
    <dgm:cxn modelId="{26773F46-23E8-407E-897A-71656170BCEE}" type="presParOf" srcId="{583D5D53-849C-474B-95B3-6A4F494DA017}" destId="{E383E083-E51F-416C-B147-E7603DF93DA8}" srcOrd="0" destOrd="0" presId="urn:microsoft.com/office/officeart/2008/layout/VerticalCurvedList"/>
    <dgm:cxn modelId="{E97F6901-D7B0-469F-8CC0-38C3D62BCF27}" type="presParOf" srcId="{E383E083-E51F-416C-B147-E7603DF93DA8}" destId="{DF5B375D-BBFD-4118-9861-4CC13CDEA6EB}" srcOrd="0" destOrd="0" presId="urn:microsoft.com/office/officeart/2008/layout/VerticalCurvedList"/>
    <dgm:cxn modelId="{42C67355-4324-4DCA-953F-3F86CBE56FE2}" type="presParOf" srcId="{DF5B375D-BBFD-4118-9861-4CC13CDEA6EB}" destId="{1ACD2E58-0835-4425-A01A-39B435AA9332}" srcOrd="0" destOrd="0" presId="urn:microsoft.com/office/officeart/2008/layout/VerticalCurvedList"/>
    <dgm:cxn modelId="{11A40169-555A-43A9-83DF-8EFA69B3F84F}" type="presParOf" srcId="{DF5B375D-BBFD-4118-9861-4CC13CDEA6EB}" destId="{106ECFD6-F7A9-4E60-812E-D5FBC910C8A7}" srcOrd="1" destOrd="0" presId="urn:microsoft.com/office/officeart/2008/layout/VerticalCurvedList"/>
    <dgm:cxn modelId="{5F0E4BF2-C1BC-497D-8964-BDB0600D9C80}" type="presParOf" srcId="{DF5B375D-BBFD-4118-9861-4CC13CDEA6EB}" destId="{FF7C162D-BA93-4525-8426-55A882B3F22E}" srcOrd="2" destOrd="0" presId="urn:microsoft.com/office/officeart/2008/layout/VerticalCurvedList"/>
    <dgm:cxn modelId="{D563A481-F730-48CC-8417-1D96433566D6}" type="presParOf" srcId="{DF5B375D-BBFD-4118-9861-4CC13CDEA6EB}" destId="{51951C11-48C9-49AD-94EF-7690029546CC}" srcOrd="3" destOrd="0" presId="urn:microsoft.com/office/officeart/2008/layout/VerticalCurvedList"/>
    <dgm:cxn modelId="{478524A5-CCB3-4A94-ACB7-96F31E15DF1D}" type="presParOf" srcId="{E383E083-E51F-416C-B147-E7603DF93DA8}" destId="{A967BD69-B056-42DD-8CC6-963AB424EA08}" srcOrd="1" destOrd="0" presId="urn:microsoft.com/office/officeart/2008/layout/VerticalCurvedList"/>
    <dgm:cxn modelId="{F46DA8AD-BA42-414D-9C16-914278D950AB}" type="presParOf" srcId="{E383E083-E51F-416C-B147-E7603DF93DA8}" destId="{9DB425A2-6262-4BB7-AD10-E8423A91DF76}" srcOrd="2" destOrd="0" presId="urn:microsoft.com/office/officeart/2008/layout/VerticalCurvedList"/>
    <dgm:cxn modelId="{78C2CDFE-50FF-41A9-AB73-7A4F5748B728}" type="presParOf" srcId="{9DB425A2-6262-4BB7-AD10-E8423A91DF76}" destId="{B54E7662-433E-4C39-A631-44983C5BE3A3}" srcOrd="0" destOrd="0" presId="urn:microsoft.com/office/officeart/2008/layout/VerticalCurvedList"/>
    <dgm:cxn modelId="{126F590B-1E27-436D-AD4B-6C341DF50D43}" type="presParOf" srcId="{E383E083-E51F-416C-B147-E7603DF93DA8}" destId="{361284B7-2125-4545-8329-8665020E5C11}" srcOrd="3" destOrd="0" presId="urn:microsoft.com/office/officeart/2008/layout/VerticalCurvedList"/>
    <dgm:cxn modelId="{5D177856-BC4C-4D65-B5BB-942A4EC67CEA}" type="presParOf" srcId="{E383E083-E51F-416C-B147-E7603DF93DA8}" destId="{5D4CFCFD-CD8D-46D8-8DEA-86720C5DC605}" srcOrd="4" destOrd="0" presId="urn:microsoft.com/office/officeart/2008/layout/VerticalCurvedList"/>
    <dgm:cxn modelId="{0439F827-0F92-4108-88AE-6F7DD9CD8FD5}" type="presParOf" srcId="{5D4CFCFD-CD8D-46D8-8DEA-86720C5DC605}" destId="{253E5319-4305-47DD-B3DA-2EE167FF7E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0DFBE-1F0E-4DEA-B656-949CA79F284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5D28D2-8A5F-4F2E-914E-394127BBD322}">
      <dgm:prSet phldrT="[文本]" custT="1"/>
      <dgm:spPr/>
      <dgm:t>
        <a:bodyPr/>
        <a:lstStyle/>
        <a:p>
          <a:r>
            <a:rPr lang="zh-CN" altLang="en-US" sz="3600" dirty="0" smtClean="0">
              <a:latin typeface="华文楷体" pitchFamily="2" charset="-122"/>
              <a:ea typeface="华文楷体" pitchFamily="2" charset="-122"/>
            </a:rPr>
            <a:t>控制点：迭代过程中的点</a:t>
          </a:r>
          <a:endParaRPr lang="zh-CN" altLang="en-US" sz="3600" dirty="0">
            <a:latin typeface="华文楷体" pitchFamily="2" charset="-122"/>
            <a:ea typeface="华文楷体" pitchFamily="2" charset="-122"/>
          </a:endParaRPr>
        </a:p>
      </dgm:t>
    </dgm:pt>
    <dgm:pt modelId="{0ABFCC31-E02B-4560-9EF6-0AC0B93DAABD}" type="parTrans" cxnId="{BC8FE58D-DAF7-42E8-AC6A-590D5968A85B}">
      <dgm:prSet/>
      <dgm:spPr/>
      <dgm:t>
        <a:bodyPr/>
        <a:lstStyle/>
        <a:p>
          <a:endParaRPr lang="zh-CN" altLang="en-US"/>
        </a:p>
      </dgm:t>
    </dgm:pt>
    <dgm:pt modelId="{473EADF4-2E2E-4E1F-833E-AA76C5154D39}" type="sibTrans" cxnId="{BC8FE58D-DAF7-42E8-AC6A-590D5968A85B}">
      <dgm:prSet/>
      <dgm:spPr/>
      <dgm:t>
        <a:bodyPr/>
        <a:lstStyle/>
        <a:p>
          <a:endParaRPr lang="zh-CN" altLang="en-US"/>
        </a:p>
      </dgm:t>
    </dgm:pt>
    <dgm:pt modelId="{CBE53E8D-3D92-4A11-B182-09D5F9E2F051}">
      <dgm:prSet phldrT="[文本]" custT="1"/>
      <dgm:spPr/>
      <dgm:t>
        <a:bodyPr/>
        <a:lstStyle/>
        <a:p>
          <a:r>
            <a:rPr lang="zh-CN" altLang="en-US" sz="3600" dirty="0" smtClean="0">
              <a:latin typeface="华文楷体" pitchFamily="2" charset="-122"/>
              <a:ea typeface="华文楷体" pitchFamily="2" charset="-122"/>
            </a:rPr>
            <a:t>细化规则：如何插入新点？</a:t>
          </a:r>
          <a:endParaRPr lang="zh-CN" altLang="en-US" sz="3600" dirty="0">
            <a:latin typeface="华文楷体" pitchFamily="2" charset="-122"/>
            <a:ea typeface="华文楷体" pitchFamily="2" charset="-122"/>
          </a:endParaRPr>
        </a:p>
      </dgm:t>
    </dgm:pt>
    <dgm:pt modelId="{49D76692-E483-4331-828F-2D1E925841C5}" type="parTrans" cxnId="{744FD3AB-A01A-4F47-BD81-D1383687407E}">
      <dgm:prSet/>
      <dgm:spPr/>
      <dgm:t>
        <a:bodyPr/>
        <a:lstStyle/>
        <a:p>
          <a:endParaRPr lang="zh-CN" altLang="en-US"/>
        </a:p>
      </dgm:t>
    </dgm:pt>
    <dgm:pt modelId="{E533696F-AF13-4EEA-877C-23C45035EA3C}" type="sibTrans" cxnId="{744FD3AB-A01A-4F47-BD81-D1383687407E}">
      <dgm:prSet/>
      <dgm:spPr/>
      <dgm:t>
        <a:bodyPr/>
        <a:lstStyle/>
        <a:p>
          <a:endParaRPr lang="zh-CN" altLang="en-US"/>
        </a:p>
      </dgm:t>
    </dgm:pt>
    <dgm:pt modelId="{D4F9BE1F-237E-473A-902A-196560B9BFF2}">
      <dgm:prSet phldrT="[文本]" custT="1"/>
      <dgm:spPr/>
      <dgm:t>
        <a:bodyPr/>
        <a:lstStyle/>
        <a:p>
          <a:r>
            <a:rPr lang="zh-CN" altLang="en-US" sz="3600" dirty="0" smtClean="0">
              <a:latin typeface="华文楷体" pitchFamily="2" charset="-122"/>
              <a:ea typeface="华文楷体" pitchFamily="2" charset="-122"/>
            </a:rPr>
            <a:t>反复迭代：停止条件？极限存在？</a:t>
          </a:r>
          <a:endParaRPr lang="zh-CN" altLang="en-US" sz="3600" dirty="0">
            <a:latin typeface="华文楷体" pitchFamily="2" charset="-122"/>
            <a:ea typeface="华文楷体" pitchFamily="2" charset="-122"/>
          </a:endParaRPr>
        </a:p>
      </dgm:t>
    </dgm:pt>
    <dgm:pt modelId="{3A51099F-EE28-4898-BCDC-83AD948A17B1}" type="parTrans" cxnId="{16CCF9AD-A83B-4EF8-B231-45029142F261}">
      <dgm:prSet/>
      <dgm:spPr/>
      <dgm:t>
        <a:bodyPr/>
        <a:lstStyle/>
        <a:p>
          <a:endParaRPr lang="zh-CN" altLang="en-US"/>
        </a:p>
      </dgm:t>
    </dgm:pt>
    <dgm:pt modelId="{6221BD77-FD38-4C7F-80D5-9829D2205FA1}" type="sibTrans" cxnId="{16CCF9AD-A83B-4EF8-B231-45029142F261}">
      <dgm:prSet/>
      <dgm:spPr/>
      <dgm:t>
        <a:bodyPr/>
        <a:lstStyle/>
        <a:p>
          <a:endParaRPr lang="zh-CN" altLang="en-US"/>
        </a:p>
      </dgm:t>
    </dgm:pt>
    <dgm:pt modelId="{F123CC50-34B9-4F9C-8961-D0720F1E4072}" type="pres">
      <dgm:prSet presAssocID="{DDD0DFBE-1F0E-4DEA-B656-949CA79F28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5EDB66-7956-42CA-9B58-03ADC92096B2}" type="pres">
      <dgm:prSet presAssocID="{635D28D2-8A5F-4F2E-914E-394127BBD322}" presName="parentLin" presStyleCnt="0"/>
      <dgm:spPr/>
      <dgm:t>
        <a:bodyPr/>
        <a:lstStyle/>
        <a:p>
          <a:endParaRPr lang="zh-CN" altLang="en-US"/>
        </a:p>
      </dgm:t>
    </dgm:pt>
    <dgm:pt modelId="{772EFA04-5FB1-406B-A37D-34EE44F47D9B}" type="pres">
      <dgm:prSet presAssocID="{635D28D2-8A5F-4F2E-914E-394127BBD32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941EE4D-0404-437C-9CC5-4ED4167A084D}" type="pres">
      <dgm:prSet presAssocID="{635D28D2-8A5F-4F2E-914E-394127BBD322}" presName="parentText" presStyleLbl="node1" presStyleIdx="0" presStyleCnt="3" custScaleX="122959" custScaleY="1713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20CED-CE27-4FAB-A707-5A1978A4F58B}" type="pres">
      <dgm:prSet presAssocID="{635D28D2-8A5F-4F2E-914E-394127BBD322}" presName="negativeSpace" presStyleCnt="0"/>
      <dgm:spPr/>
      <dgm:t>
        <a:bodyPr/>
        <a:lstStyle/>
        <a:p>
          <a:endParaRPr lang="zh-CN" altLang="en-US"/>
        </a:p>
      </dgm:t>
    </dgm:pt>
    <dgm:pt modelId="{0B773A84-BF18-4855-B50A-F1537367B12D}" type="pres">
      <dgm:prSet presAssocID="{635D28D2-8A5F-4F2E-914E-394127BBD32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FD6B60-B293-40ED-9B44-D9BFEF252E94}" type="pres">
      <dgm:prSet presAssocID="{473EADF4-2E2E-4E1F-833E-AA76C5154D39}" presName="spaceBetweenRectangles" presStyleCnt="0"/>
      <dgm:spPr/>
      <dgm:t>
        <a:bodyPr/>
        <a:lstStyle/>
        <a:p>
          <a:endParaRPr lang="zh-CN" altLang="en-US"/>
        </a:p>
      </dgm:t>
    </dgm:pt>
    <dgm:pt modelId="{19D7BF43-E9F6-4605-AD88-E3852D9025DF}" type="pres">
      <dgm:prSet presAssocID="{CBE53E8D-3D92-4A11-B182-09D5F9E2F051}" presName="parentLin" presStyleCnt="0"/>
      <dgm:spPr/>
      <dgm:t>
        <a:bodyPr/>
        <a:lstStyle/>
        <a:p>
          <a:endParaRPr lang="zh-CN" altLang="en-US"/>
        </a:p>
      </dgm:t>
    </dgm:pt>
    <dgm:pt modelId="{90132F94-5232-43F6-86F2-60FD518A8D50}" type="pres">
      <dgm:prSet presAssocID="{CBE53E8D-3D92-4A11-B182-09D5F9E2F05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7D67548-8471-4A2F-A7F1-F14D414EA29B}" type="pres">
      <dgm:prSet presAssocID="{CBE53E8D-3D92-4A11-B182-09D5F9E2F051}" presName="parentText" presStyleLbl="node1" presStyleIdx="1" presStyleCnt="3" custScaleX="121939" custScaleY="164917" custLinFactNeighborX="7143" custLinFactNeighborY="-11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4B7E3C-C4AF-41A1-9AED-3A91CB2C36EB}" type="pres">
      <dgm:prSet presAssocID="{CBE53E8D-3D92-4A11-B182-09D5F9E2F051}" presName="negativeSpace" presStyleCnt="0"/>
      <dgm:spPr/>
      <dgm:t>
        <a:bodyPr/>
        <a:lstStyle/>
        <a:p>
          <a:endParaRPr lang="zh-CN" altLang="en-US"/>
        </a:p>
      </dgm:t>
    </dgm:pt>
    <dgm:pt modelId="{A77C0577-FE16-4696-ABC6-33D569D24A5F}" type="pres">
      <dgm:prSet presAssocID="{CBE53E8D-3D92-4A11-B182-09D5F9E2F05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7C182F-9317-43A4-811A-F36353DCF0B1}" type="pres">
      <dgm:prSet presAssocID="{E533696F-AF13-4EEA-877C-23C45035EA3C}" presName="spaceBetweenRectangles" presStyleCnt="0"/>
      <dgm:spPr/>
      <dgm:t>
        <a:bodyPr/>
        <a:lstStyle/>
        <a:p>
          <a:endParaRPr lang="zh-CN" altLang="en-US"/>
        </a:p>
      </dgm:t>
    </dgm:pt>
    <dgm:pt modelId="{A650BFAC-2407-4687-BC45-5BE9F79EE2A8}" type="pres">
      <dgm:prSet presAssocID="{D4F9BE1F-237E-473A-902A-196560B9BFF2}" presName="parentLin" presStyleCnt="0"/>
      <dgm:spPr/>
      <dgm:t>
        <a:bodyPr/>
        <a:lstStyle/>
        <a:p>
          <a:endParaRPr lang="zh-CN" altLang="en-US"/>
        </a:p>
      </dgm:t>
    </dgm:pt>
    <dgm:pt modelId="{4D28A5ED-D8E9-4BDF-B44A-875CAF2C4411}" type="pres">
      <dgm:prSet presAssocID="{D4F9BE1F-237E-473A-902A-196560B9BFF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1A5E29F-2FB8-43D6-A660-82071E382907}" type="pres">
      <dgm:prSet presAssocID="{D4F9BE1F-237E-473A-902A-196560B9BFF2}" presName="parentText" presStyleLbl="node1" presStyleIdx="2" presStyleCnt="3" custScaleX="124490" custScaleY="167949" custLinFactNeighborX="7143" custLinFactNeighborY="-466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05DF43-91A9-4A83-B3F1-CE48B863E535}" type="pres">
      <dgm:prSet presAssocID="{D4F9BE1F-237E-473A-902A-196560B9BFF2}" presName="negativeSpace" presStyleCnt="0"/>
      <dgm:spPr/>
      <dgm:t>
        <a:bodyPr/>
        <a:lstStyle/>
        <a:p>
          <a:endParaRPr lang="zh-CN" altLang="en-US"/>
        </a:p>
      </dgm:t>
    </dgm:pt>
    <dgm:pt modelId="{C17BEFB9-74D6-4669-9935-188F43965C09}" type="pres">
      <dgm:prSet presAssocID="{D4F9BE1F-237E-473A-902A-196560B9BFF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6F7E61-7EE0-4B26-B037-6A80CD971444}" type="presOf" srcId="{635D28D2-8A5F-4F2E-914E-394127BBD322}" destId="{B941EE4D-0404-437C-9CC5-4ED4167A084D}" srcOrd="1" destOrd="0" presId="urn:microsoft.com/office/officeart/2005/8/layout/list1"/>
    <dgm:cxn modelId="{41F86D60-276D-4C22-96CA-BD44BA70AF5B}" type="presOf" srcId="{635D28D2-8A5F-4F2E-914E-394127BBD322}" destId="{772EFA04-5FB1-406B-A37D-34EE44F47D9B}" srcOrd="0" destOrd="0" presId="urn:microsoft.com/office/officeart/2005/8/layout/list1"/>
    <dgm:cxn modelId="{16CCF9AD-A83B-4EF8-B231-45029142F261}" srcId="{DDD0DFBE-1F0E-4DEA-B656-949CA79F2844}" destId="{D4F9BE1F-237E-473A-902A-196560B9BFF2}" srcOrd="2" destOrd="0" parTransId="{3A51099F-EE28-4898-BCDC-83AD948A17B1}" sibTransId="{6221BD77-FD38-4C7F-80D5-9829D2205FA1}"/>
    <dgm:cxn modelId="{67E1C4FB-497B-46C6-9126-DD353A5C1112}" type="presOf" srcId="{CBE53E8D-3D92-4A11-B182-09D5F9E2F051}" destId="{90132F94-5232-43F6-86F2-60FD518A8D50}" srcOrd="0" destOrd="0" presId="urn:microsoft.com/office/officeart/2005/8/layout/list1"/>
    <dgm:cxn modelId="{40399761-8586-4F63-A2B2-20DB2BCA4353}" type="presOf" srcId="{D4F9BE1F-237E-473A-902A-196560B9BFF2}" destId="{4D28A5ED-D8E9-4BDF-B44A-875CAF2C4411}" srcOrd="0" destOrd="0" presId="urn:microsoft.com/office/officeart/2005/8/layout/list1"/>
    <dgm:cxn modelId="{AD2BC37E-BDA2-40FB-9B8D-24DE8CD8C81D}" type="presOf" srcId="{D4F9BE1F-237E-473A-902A-196560B9BFF2}" destId="{D1A5E29F-2FB8-43D6-A660-82071E382907}" srcOrd="1" destOrd="0" presId="urn:microsoft.com/office/officeart/2005/8/layout/list1"/>
    <dgm:cxn modelId="{B3E75191-45FB-49AC-A433-373322553A2F}" type="presOf" srcId="{DDD0DFBE-1F0E-4DEA-B656-949CA79F2844}" destId="{F123CC50-34B9-4F9C-8961-D0720F1E4072}" srcOrd="0" destOrd="0" presId="urn:microsoft.com/office/officeart/2005/8/layout/list1"/>
    <dgm:cxn modelId="{0D07352E-A558-4B96-9645-375C3F532694}" type="presOf" srcId="{CBE53E8D-3D92-4A11-B182-09D5F9E2F051}" destId="{77D67548-8471-4A2F-A7F1-F14D414EA29B}" srcOrd="1" destOrd="0" presId="urn:microsoft.com/office/officeart/2005/8/layout/list1"/>
    <dgm:cxn modelId="{744FD3AB-A01A-4F47-BD81-D1383687407E}" srcId="{DDD0DFBE-1F0E-4DEA-B656-949CA79F2844}" destId="{CBE53E8D-3D92-4A11-B182-09D5F9E2F051}" srcOrd="1" destOrd="0" parTransId="{49D76692-E483-4331-828F-2D1E925841C5}" sibTransId="{E533696F-AF13-4EEA-877C-23C45035EA3C}"/>
    <dgm:cxn modelId="{BC8FE58D-DAF7-42E8-AC6A-590D5968A85B}" srcId="{DDD0DFBE-1F0E-4DEA-B656-949CA79F2844}" destId="{635D28D2-8A5F-4F2E-914E-394127BBD322}" srcOrd="0" destOrd="0" parTransId="{0ABFCC31-E02B-4560-9EF6-0AC0B93DAABD}" sibTransId="{473EADF4-2E2E-4E1F-833E-AA76C5154D39}"/>
    <dgm:cxn modelId="{BF71E1AA-1CCD-4B49-93BB-C17E6183C937}" type="presParOf" srcId="{F123CC50-34B9-4F9C-8961-D0720F1E4072}" destId="{205EDB66-7956-42CA-9B58-03ADC92096B2}" srcOrd="0" destOrd="0" presId="urn:microsoft.com/office/officeart/2005/8/layout/list1"/>
    <dgm:cxn modelId="{1B73E21A-A7E2-4314-A77B-BABFD63887B3}" type="presParOf" srcId="{205EDB66-7956-42CA-9B58-03ADC92096B2}" destId="{772EFA04-5FB1-406B-A37D-34EE44F47D9B}" srcOrd="0" destOrd="0" presId="urn:microsoft.com/office/officeart/2005/8/layout/list1"/>
    <dgm:cxn modelId="{B6649075-6EE4-4000-8FE3-80ECF1DF6F39}" type="presParOf" srcId="{205EDB66-7956-42CA-9B58-03ADC92096B2}" destId="{B941EE4D-0404-437C-9CC5-4ED4167A084D}" srcOrd="1" destOrd="0" presId="urn:microsoft.com/office/officeart/2005/8/layout/list1"/>
    <dgm:cxn modelId="{390FD0FD-C513-4ED9-B893-A71262CEBCF5}" type="presParOf" srcId="{F123CC50-34B9-4F9C-8961-D0720F1E4072}" destId="{7ED20CED-CE27-4FAB-A707-5A1978A4F58B}" srcOrd="1" destOrd="0" presId="urn:microsoft.com/office/officeart/2005/8/layout/list1"/>
    <dgm:cxn modelId="{50EE605F-ED40-4FB2-9F76-A304FAE1E8C1}" type="presParOf" srcId="{F123CC50-34B9-4F9C-8961-D0720F1E4072}" destId="{0B773A84-BF18-4855-B50A-F1537367B12D}" srcOrd="2" destOrd="0" presId="urn:microsoft.com/office/officeart/2005/8/layout/list1"/>
    <dgm:cxn modelId="{72289F6B-DAF4-48D9-BA21-2AFD04135F66}" type="presParOf" srcId="{F123CC50-34B9-4F9C-8961-D0720F1E4072}" destId="{3DFD6B60-B293-40ED-9B44-D9BFEF252E94}" srcOrd="3" destOrd="0" presId="urn:microsoft.com/office/officeart/2005/8/layout/list1"/>
    <dgm:cxn modelId="{F445587E-4FD8-4D72-89E0-05A818744F92}" type="presParOf" srcId="{F123CC50-34B9-4F9C-8961-D0720F1E4072}" destId="{19D7BF43-E9F6-4605-AD88-E3852D9025DF}" srcOrd="4" destOrd="0" presId="urn:microsoft.com/office/officeart/2005/8/layout/list1"/>
    <dgm:cxn modelId="{E151D3E0-5E63-45D5-82D2-62BA91641B39}" type="presParOf" srcId="{19D7BF43-E9F6-4605-AD88-E3852D9025DF}" destId="{90132F94-5232-43F6-86F2-60FD518A8D50}" srcOrd="0" destOrd="0" presId="urn:microsoft.com/office/officeart/2005/8/layout/list1"/>
    <dgm:cxn modelId="{AA77B2E2-3974-4DBD-A9F9-24D797B3A785}" type="presParOf" srcId="{19D7BF43-E9F6-4605-AD88-E3852D9025DF}" destId="{77D67548-8471-4A2F-A7F1-F14D414EA29B}" srcOrd="1" destOrd="0" presId="urn:microsoft.com/office/officeart/2005/8/layout/list1"/>
    <dgm:cxn modelId="{216B6E01-A04A-4CBA-AD8D-0A9D76B3A899}" type="presParOf" srcId="{F123CC50-34B9-4F9C-8961-D0720F1E4072}" destId="{A94B7E3C-C4AF-41A1-9AED-3A91CB2C36EB}" srcOrd="5" destOrd="0" presId="urn:microsoft.com/office/officeart/2005/8/layout/list1"/>
    <dgm:cxn modelId="{023F4822-2C51-4357-8D69-2D88B461BB8E}" type="presParOf" srcId="{F123CC50-34B9-4F9C-8961-D0720F1E4072}" destId="{A77C0577-FE16-4696-ABC6-33D569D24A5F}" srcOrd="6" destOrd="0" presId="urn:microsoft.com/office/officeart/2005/8/layout/list1"/>
    <dgm:cxn modelId="{AC205C5D-C452-4550-AD12-69BBD75D7E7F}" type="presParOf" srcId="{F123CC50-34B9-4F9C-8961-D0720F1E4072}" destId="{E67C182F-9317-43A4-811A-F36353DCF0B1}" srcOrd="7" destOrd="0" presId="urn:microsoft.com/office/officeart/2005/8/layout/list1"/>
    <dgm:cxn modelId="{6F572408-8DE0-4286-B027-A1A6950FC97E}" type="presParOf" srcId="{F123CC50-34B9-4F9C-8961-D0720F1E4072}" destId="{A650BFAC-2407-4687-BC45-5BE9F79EE2A8}" srcOrd="8" destOrd="0" presId="urn:microsoft.com/office/officeart/2005/8/layout/list1"/>
    <dgm:cxn modelId="{81B293BD-DDEB-45DD-A7F9-AA8DE0FE94E8}" type="presParOf" srcId="{A650BFAC-2407-4687-BC45-5BE9F79EE2A8}" destId="{4D28A5ED-D8E9-4BDF-B44A-875CAF2C4411}" srcOrd="0" destOrd="0" presId="urn:microsoft.com/office/officeart/2005/8/layout/list1"/>
    <dgm:cxn modelId="{9CF317F9-2F4C-47BC-8ACB-5D4D83A7A41F}" type="presParOf" srcId="{A650BFAC-2407-4687-BC45-5BE9F79EE2A8}" destId="{D1A5E29F-2FB8-43D6-A660-82071E382907}" srcOrd="1" destOrd="0" presId="urn:microsoft.com/office/officeart/2005/8/layout/list1"/>
    <dgm:cxn modelId="{2E7CA42A-DC3F-4659-9D99-257200076F9E}" type="presParOf" srcId="{F123CC50-34B9-4F9C-8961-D0720F1E4072}" destId="{3E05DF43-91A9-4A83-B3F1-CE48B863E535}" srcOrd="9" destOrd="0" presId="urn:microsoft.com/office/officeart/2005/8/layout/list1"/>
    <dgm:cxn modelId="{E253F484-40DC-4B3A-9E12-DB8C217A9FFC}" type="presParOf" srcId="{F123CC50-34B9-4F9C-8961-D0720F1E4072}" destId="{C17BEFB9-74D6-4669-9935-188F43965C0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49A7F-9F20-480F-8BED-B1E1CA35C4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EF59EE-C2AD-43C7-A5B5-F7A768343E74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拓扑分裂</a:t>
          </a:r>
          <a:endParaRPr lang="zh-CN" altLang="en-US" sz="40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BFCA3C32-68EB-4CE2-9CE3-02A0279A4A39}" type="parTrans" cxnId="{B2B0D139-4AAB-4541-B581-6CD90DE8D4CC}">
      <dgm:prSet/>
      <dgm:spPr/>
      <dgm:t>
        <a:bodyPr/>
        <a:lstStyle/>
        <a:p>
          <a:endParaRPr lang="zh-CN" altLang="en-US"/>
        </a:p>
      </dgm:t>
    </dgm:pt>
    <dgm:pt modelId="{1D136F7D-73AB-4BAD-9405-38CA8175AEFB}" type="sibTrans" cxnId="{B2B0D139-4AAB-4541-B581-6CD90DE8D4CC}">
      <dgm:prSet/>
      <dgm:spPr/>
      <dgm:t>
        <a:bodyPr/>
        <a:lstStyle/>
        <a:p>
          <a:endParaRPr lang="zh-CN" altLang="en-US"/>
        </a:p>
      </dgm:t>
    </dgm:pt>
    <dgm:pt modelId="{46B53FFC-F6C0-4390-BEA8-D254F5CFE986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如何增加新的点，产生新的拓扑结构</a:t>
          </a:r>
          <a:endParaRPr lang="zh-CN" altLang="en-US" sz="3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gm:t>
    </dgm:pt>
    <dgm:pt modelId="{8E8D00F2-106D-40C6-A20B-6CB349768F48}" type="parTrans" cxnId="{AE6B5623-FFEA-4357-BE2B-91A3C11AB7B7}">
      <dgm:prSet/>
      <dgm:spPr/>
      <dgm:t>
        <a:bodyPr/>
        <a:lstStyle/>
        <a:p>
          <a:endParaRPr lang="zh-CN" altLang="en-US"/>
        </a:p>
      </dgm:t>
    </dgm:pt>
    <dgm:pt modelId="{B6E05869-A56F-4A8D-9904-FC4F7D3A0A6C}" type="sibTrans" cxnId="{AE6B5623-FFEA-4357-BE2B-91A3C11AB7B7}">
      <dgm:prSet/>
      <dgm:spPr/>
      <dgm:t>
        <a:bodyPr/>
        <a:lstStyle/>
        <a:p>
          <a:endParaRPr lang="zh-CN" altLang="en-US"/>
        </a:p>
      </dgm:t>
    </dgm:pt>
    <dgm:pt modelId="{087AEF90-12F3-4FA4-A842-7CFA904ED742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几何平均</a:t>
          </a:r>
          <a:endParaRPr lang="zh-CN" altLang="en-US" sz="40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47FC3E34-A8C8-4C14-A037-6DB830B4C9EA}" type="parTrans" cxnId="{C2B019E6-0205-4AF3-B233-905A27C749EF}">
      <dgm:prSet/>
      <dgm:spPr/>
      <dgm:t>
        <a:bodyPr/>
        <a:lstStyle/>
        <a:p>
          <a:endParaRPr lang="zh-CN" altLang="en-US"/>
        </a:p>
      </dgm:t>
    </dgm:pt>
    <dgm:pt modelId="{CF951E4D-3599-4B41-92B6-5FB4040D775A}" type="sibTrans" cxnId="{C2B019E6-0205-4AF3-B233-905A27C749EF}">
      <dgm:prSet/>
      <dgm:spPr/>
      <dgm:t>
        <a:bodyPr/>
        <a:lstStyle/>
        <a:p>
          <a:endParaRPr lang="zh-CN" altLang="en-US"/>
        </a:p>
      </dgm:t>
    </dgm:pt>
    <dgm:pt modelId="{23792343-1B2D-4C17-ABB0-9C3810830966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计算新添的点和原始点的几何位置</a:t>
          </a:r>
          <a:endParaRPr lang="zh-CN" altLang="en-US" sz="3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gm:t>
    </dgm:pt>
    <dgm:pt modelId="{D3AAEFED-8404-4D67-A522-F8602A7EB631}" type="parTrans" cxnId="{4BBF2B46-0CAA-46E6-B673-4AE7A7446F62}">
      <dgm:prSet/>
      <dgm:spPr/>
      <dgm:t>
        <a:bodyPr/>
        <a:lstStyle/>
        <a:p>
          <a:endParaRPr lang="zh-CN" altLang="en-US"/>
        </a:p>
      </dgm:t>
    </dgm:pt>
    <dgm:pt modelId="{ACD50E06-7317-4F7F-9B60-F5873796A52A}" type="sibTrans" cxnId="{4BBF2B46-0CAA-46E6-B673-4AE7A7446F62}">
      <dgm:prSet/>
      <dgm:spPr/>
      <dgm:t>
        <a:bodyPr/>
        <a:lstStyle/>
        <a:p>
          <a:endParaRPr lang="zh-CN" altLang="en-US"/>
        </a:p>
      </dgm:t>
    </dgm:pt>
    <dgm:pt modelId="{E370734D-F32D-4D33-AA38-53F409D22699}" type="pres">
      <dgm:prSet presAssocID="{D5349A7F-9F20-480F-8BED-B1E1CA35C4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070CB2-CD4D-4F9C-AF9C-287CC551005C}" type="pres">
      <dgm:prSet presAssocID="{3BEF59EE-C2AD-43C7-A5B5-F7A768343E7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B79615-2465-4420-A9A6-E9C1301742D7}" type="pres">
      <dgm:prSet presAssocID="{3BEF59EE-C2AD-43C7-A5B5-F7A768343E7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51CA71-A9FC-410A-994C-327BC4B0E306}" type="pres">
      <dgm:prSet presAssocID="{087AEF90-12F3-4FA4-A842-7CFA904ED742}" presName="parentText" presStyleLbl="node1" presStyleIdx="1" presStyleCnt="2" custLinFactNeighborX="-2632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531348-9C8C-443D-93A3-34498EB91A32}" type="pres">
      <dgm:prSet presAssocID="{087AEF90-12F3-4FA4-A842-7CFA904ED74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2795F3-A0AE-4690-9F2E-4E232C9FA0ED}" type="presOf" srcId="{3BEF59EE-C2AD-43C7-A5B5-F7A768343E74}" destId="{AC070CB2-CD4D-4F9C-AF9C-287CC551005C}" srcOrd="0" destOrd="0" presId="urn:microsoft.com/office/officeart/2005/8/layout/vList2"/>
    <dgm:cxn modelId="{C2B019E6-0205-4AF3-B233-905A27C749EF}" srcId="{D5349A7F-9F20-480F-8BED-B1E1CA35C410}" destId="{087AEF90-12F3-4FA4-A842-7CFA904ED742}" srcOrd="1" destOrd="0" parTransId="{47FC3E34-A8C8-4C14-A037-6DB830B4C9EA}" sibTransId="{CF951E4D-3599-4B41-92B6-5FB4040D775A}"/>
    <dgm:cxn modelId="{24714864-8C77-4F34-9768-1FF9683C28BC}" type="presOf" srcId="{23792343-1B2D-4C17-ABB0-9C3810830966}" destId="{77531348-9C8C-443D-93A3-34498EB91A32}" srcOrd="0" destOrd="0" presId="urn:microsoft.com/office/officeart/2005/8/layout/vList2"/>
    <dgm:cxn modelId="{8AD2005A-48DC-4FCF-800A-48C0D2AE3AB2}" type="presOf" srcId="{D5349A7F-9F20-480F-8BED-B1E1CA35C410}" destId="{E370734D-F32D-4D33-AA38-53F409D22699}" srcOrd="0" destOrd="0" presId="urn:microsoft.com/office/officeart/2005/8/layout/vList2"/>
    <dgm:cxn modelId="{4BBF2B46-0CAA-46E6-B673-4AE7A7446F62}" srcId="{087AEF90-12F3-4FA4-A842-7CFA904ED742}" destId="{23792343-1B2D-4C17-ABB0-9C3810830966}" srcOrd="0" destOrd="0" parTransId="{D3AAEFED-8404-4D67-A522-F8602A7EB631}" sibTransId="{ACD50E06-7317-4F7F-9B60-F5873796A52A}"/>
    <dgm:cxn modelId="{B2B0D139-4AAB-4541-B581-6CD90DE8D4CC}" srcId="{D5349A7F-9F20-480F-8BED-B1E1CA35C410}" destId="{3BEF59EE-C2AD-43C7-A5B5-F7A768343E74}" srcOrd="0" destOrd="0" parTransId="{BFCA3C32-68EB-4CE2-9CE3-02A0279A4A39}" sibTransId="{1D136F7D-73AB-4BAD-9405-38CA8175AEFB}"/>
    <dgm:cxn modelId="{AE6B5623-FFEA-4357-BE2B-91A3C11AB7B7}" srcId="{3BEF59EE-C2AD-43C7-A5B5-F7A768343E74}" destId="{46B53FFC-F6C0-4390-BEA8-D254F5CFE986}" srcOrd="0" destOrd="0" parTransId="{8E8D00F2-106D-40C6-A20B-6CB349768F48}" sibTransId="{B6E05869-A56F-4A8D-9904-FC4F7D3A0A6C}"/>
    <dgm:cxn modelId="{2BD25D90-C687-45DD-8987-ED099BC5550B}" type="presOf" srcId="{087AEF90-12F3-4FA4-A842-7CFA904ED742}" destId="{5851CA71-A9FC-410A-994C-327BC4B0E306}" srcOrd="0" destOrd="0" presId="urn:microsoft.com/office/officeart/2005/8/layout/vList2"/>
    <dgm:cxn modelId="{5E855570-74B4-42B9-A269-DA3AB498D37C}" type="presOf" srcId="{46B53FFC-F6C0-4390-BEA8-D254F5CFE986}" destId="{39B79615-2465-4420-A9A6-E9C1301742D7}" srcOrd="0" destOrd="0" presId="urn:microsoft.com/office/officeart/2005/8/layout/vList2"/>
    <dgm:cxn modelId="{A3AC24B5-18DC-4DA5-A3B0-EB505797F5E2}" type="presParOf" srcId="{E370734D-F32D-4D33-AA38-53F409D22699}" destId="{AC070CB2-CD4D-4F9C-AF9C-287CC551005C}" srcOrd="0" destOrd="0" presId="urn:microsoft.com/office/officeart/2005/8/layout/vList2"/>
    <dgm:cxn modelId="{1A74666C-9B17-42DF-B018-93AA7127E7A2}" type="presParOf" srcId="{E370734D-F32D-4D33-AA38-53F409D22699}" destId="{39B79615-2465-4420-A9A6-E9C1301742D7}" srcOrd="1" destOrd="0" presId="urn:microsoft.com/office/officeart/2005/8/layout/vList2"/>
    <dgm:cxn modelId="{9AE61091-E449-4D84-8196-AC506142C6A4}" type="presParOf" srcId="{E370734D-F32D-4D33-AA38-53F409D22699}" destId="{5851CA71-A9FC-410A-994C-327BC4B0E306}" srcOrd="2" destOrd="0" presId="urn:microsoft.com/office/officeart/2005/8/layout/vList2"/>
    <dgm:cxn modelId="{E393C044-60A4-4FD9-A7A6-EDC31D23ED3E}" type="presParOf" srcId="{E370734D-F32D-4D33-AA38-53F409D22699}" destId="{77531348-9C8C-443D-93A3-34498EB91A3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B1788-940D-4172-B52F-5870E61FE2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7272740-2D4E-44F9-966A-E3E69B02A0B7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altLang="zh-CN" i="1" smtClean="0">
                          <a:latin typeface="Cambria Math"/>
                        </a:rPr>
                      </m:ctrlPr>
                    </m:sSupPr>
                    <m:e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</m:e>
                    <m:sup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</m:sup>
                  </m:sSup>
                  <m:r>
                    <a:rPr lang="en-US" altLang="zh-CN" b="0" i="1" smtClean="0">
                      <a:latin typeface="Cambria Math"/>
                    </a:rPr>
                    <m:t>(</m:t>
                  </m:r>
                  <m:r>
                    <a:rPr lang="en-US" altLang="zh-CN" b="0" i="1" smtClean="0">
                      <a:latin typeface="Cambria Math"/>
                    </a:rPr>
                    <m:t>𝑥</m:t>
                  </m:r>
                  <m:r>
                    <a:rPr lang="en-US" altLang="zh-CN" b="0" i="1" smtClean="0">
                      <a:latin typeface="Cambria Math"/>
                    </a:rPr>
                    <m:t>)</m:t>
                  </m:r>
                </m:oMath>
              </a14:m>
              <a:r>
                <a:rPr lang="zh-CN" altLang="en-US" dirty="0" smtClean="0"/>
                <a:t> </a:t>
              </a:r>
              <a:r>
                <a:rPr lang="en-US" altLang="zh-CN" dirty="0" smtClean="0"/>
                <a:t>is a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CN" i="1" smtClean="0">
                          <a:latin typeface="Cambria Math"/>
                        </a:rPr>
                      </m:ctrlPr>
                    </m:sSupPr>
                    <m:e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</m:e>
                    <m:sup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−2</m:t>
                      </m:r>
                    </m:sup>
                  </m:sSup>
                </m:oMath>
              </a14:m>
              <a:r>
                <a:rPr lang="zh-CN" altLang="en-US" dirty="0" smtClean="0"/>
                <a:t> </a:t>
              </a:r>
              <a:r>
                <a:rPr lang="en-US" altLang="zh-CN" dirty="0" smtClean="0"/>
                <a:t>piecewise polynomial of degree m-1.</a:t>
              </a:r>
              <a:endParaRPr lang="zh-CN" altLang="en-US" dirty="0"/>
            </a:p>
          </dgm:t>
        </dgm:pt>
      </mc:Choice>
      <mc:Fallback xmlns="">
        <dgm:pt modelId="{27272740-2D4E-44F9-966A-E3E69B02A0B7}">
          <dgm:prSet phldrT="[文本]"/>
          <dgm:spPr/>
          <dgm:t>
            <a:bodyPr/>
            <a:lstStyle/>
            <a:p>
              <a:pPr/>
              <a:r>
                <a:rPr lang="en-US" altLang="zh-CN" b="0" i="0" smtClean="0">
                  <a:latin typeface="Cambria Math"/>
                </a:rPr>
                <a:t>𝑛^𝑚 (𝑥)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is a </a:t>
              </a:r>
              <a:r>
                <a:rPr lang="en-US" altLang="zh-CN" b="0" i="0" smtClean="0">
                  <a:latin typeface="Cambria Math"/>
                </a:rPr>
                <a:t>𝐶^(𝑚−2)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piecewise polynomial of degree m-1.</a:t>
              </a:r>
              <a:endParaRPr lang="zh-CN" altLang="en-US" dirty="0"/>
            </a:p>
          </dgm:t>
        </dgm:pt>
      </mc:Fallback>
    </mc:AlternateContent>
    <dgm:pt modelId="{21BD92BF-E387-4959-99ED-838A2FDA0F06}" type="parTrans" cxnId="{E2810487-9899-4E39-B4C4-AC6C4464F70A}">
      <dgm:prSet/>
      <dgm:spPr/>
      <dgm:t>
        <a:bodyPr/>
        <a:lstStyle/>
        <a:p>
          <a:endParaRPr lang="zh-CN" altLang="en-US"/>
        </a:p>
      </dgm:t>
    </dgm:pt>
    <dgm:pt modelId="{D6879B9E-B332-41D6-A0FF-9BB8898D0ED8}" type="sibTrans" cxnId="{E2810487-9899-4E39-B4C4-AC6C4464F70A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FA770D3-AE45-4B57-8598-05FF1722339C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altLang="zh-CN" i="1" smtClean="0">
                          <a:latin typeface="Cambria Math"/>
                        </a:rPr>
                      </m:ctrlPr>
                    </m:sSupPr>
                    <m:e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</m:e>
                    <m:sup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</m:sup>
                  </m:sSup>
                  <m:r>
                    <a:rPr lang="en-US" altLang="zh-CN" b="0" i="1" smtClean="0">
                      <a:latin typeface="Cambria Math"/>
                    </a:rPr>
                    <m:t>(</m:t>
                  </m:r>
                  <m:r>
                    <a:rPr lang="en-US" altLang="zh-CN" b="0" i="1" smtClean="0">
                      <a:latin typeface="Cambria Math"/>
                    </a:rPr>
                    <m:t>𝑥</m:t>
                  </m:r>
                  <m:r>
                    <a:rPr lang="en-US" altLang="zh-CN" b="0" i="1" smtClean="0">
                      <a:latin typeface="Cambria Math"/>
                    </a:rPr>
                    <m:t>)</m:t>
                  </m:r>
                </m:oMath>
              </a14:m>
              <a:r>
                <a:rPr lang="zh-CN" altLang="en-US" dirty="0" smtClean="0"/>
                <a:t> </a:t>
              </a:r>
              <a:r>
                <a:rPr lang="en-US" altLang="zh-CN" dirty="0" smtClean="0"/>
                <a:t>is non-negative and its interval is [0,m].</a:t>
              </a:r>
              <a:endParaRPr lang="zh-CN" altLang="en-US" dirty="0"/>
            </a:p>
          </dgm:t>
        </dgm:pt>
      </mc:Choice>
      <mc:Fallback xmlns="">
        <dgm:pt modelId="{0FA770D3-AE45-4B57-8598-05FF1722339C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/>
                </a:rPr>
                <a:t>𝑛</a:t>
              </a:r>
              <a:r>
                <a:rPr lang="en-US" altLang="zh-CN" b="0" i="0" smtClean="0">
                  <a:latin typeface="Cambria Math"/>
                </a:rPr>
                <a:t>^</a:t>
              </a:r>
              <a:r>
                <a:rPr lang="en-US" altLang="zh-CN" b="0" i="0" smtClean="0">
                  <a:latin typeface="Cambria Math"/>
                </a:rPr>
                <a:t>𝑚 (𝑥)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is non-negative and its interval is [0,m].</a:t>
              </a:r>
              <a:endParaRPr lang="zh-CN" altLang="en-US" dirty="0"/>
            </a:p>
          </dgm:t>
        </dgm:pt>
      </mc:Fallback>
    </mc:AlternateContent>
    <dgm:pt modelId="{E615DBD0-8404-4629-A8C6-013C6C2252C0}" type="parTrans" cxnId="{E12D433E-40CF-465F-98D1-78FD69C90C49}">
      <dgm:prSet/>
      <dgm:spPr/>
      <dgm:t>
        <a:bodyPr/>
        <a:lstStyle/>
        <a:p>
          <a:endParaRPr lang="zh-CN" altLang="en-US"/>
        </a:p>
      </dgm:t>
    </dgm:pt>
    <dgm:pt modelId="{EC23ACFE-15A7-4FDE-8103-7012BF7B290B}" type="sibTrans" cxnId="{E12D433E-40CF-465F-98D1-78FD69C90C49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5D5956-875D-4681-B8DB-ACB04EF07084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altLang="zh-CN" i="1" smtClean="0">
                          <a:latin typeface="Cambria Math"/>
                        </a:rPr>
                      </m:ctrlPr>
                    </m:sSupPr>
                    <m:e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</m:e>
                    <m:sup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</m:sup>
                  </m:sSup>
                  <m:r>
                    <a:rPr lang="en-US" altLang="zh-CN" b="0" i="1" smtClean="0">
                      <a:latin typeface="Cambria Math"/>
                    </a:rPr>
                    <m:t>(</m:t>
                  </m:r>
                  <m:r>
                    <a:rPr lang="en-US" altLang="zh-CN" b="0" i="1" smtClean="0">
                      <a:latin typeface="Cambria Math"/>
                    </a:rPr>
                    <m:t>𝑥</m:t>
                  </m:r>
                  <m:r>
                    <a:rPr lang="en-US" altLang="zh-CN" b="0" i="1" smtClean="0">
                      <a:latin typeface="Cambria Math"/>
                    </a:rPr>
                    <m:t>)</m:t>
                  </m:r>
                </m:oMath>
              </a14:m>
              <a:r>
                <a:rPr lang="zh-CN" altLang="en-US" dirty="0" smtClean="0"/>
                <a:t> </a:t>
              </a:r>
              <a:r>
                <a:rPr lang="en-US" altLang="zh-CN" dirty="0" smtClean="0"/>
                <a:t>has unit integral.</a:t>
              </a:r>
              <a:endParaRPr lang="zh-CN" altLang="en-US" dirty="0"/>
            </a:p>
          </dgm:t>
        </dgm:pt>
      </mc:Choice>
      <mc:Fallback xmlns="">
        <dgm:pt modelId="{7B5D5956-875D-4681-B8DB-ACB04EF07084}">
          <dgm:prSet phldrT="[文本]"/>
          <dgm:spPr/>
          <dgm:t>
            <a:bodyPr/>
            <a:lstStyle/>
            <a:p>
              <a:r>
                <a:rPr lang="en-US" altLang="zh-CN" b="0" i="0" smtClean="0">
                  <a:latin typeface="Cambria Math"/>
                </a:rPr>
                <a:t>𝑛</a:t>
              </a:r>
              <a:r>
                <a:rPr lang="en-US" altLang="zh-CN" b="0" i="0" smtClean="0">
                  <a:latin typeface="Cambria Math"/>
                </a:rPr>
                <a:t>^</a:t>
              </a:r>
              <a:r>
                <a:rPr lang="en-US" altLang="zh-CN" b="0" i="0" smtClean="0">
                  <a:latin typeface="Cambria Math"/>
                </a:rPr>
                <a:t>𝑚 (𝑥)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has unit integral.</a:t>
              </a:r>
              <a:endParaRPr lang="zh-CN" altLang="en-US" dirty="0"/>
            </a:p>
          </dgm:t>
        </dgm:pt>
      </mc:Fallback>
    </mc:AlternateContent>
    <dgm:pt modelId="{A59D70C4-4FA3-44E8-8D26-AB32326EE693}" type="parTrans" cxnId="{ED326DB5-DA80-4010-A28D-4637CC8F23EA}">
      <dgm:prSet/>
      <dgm:spPr/>
      <dgm:t>
        <a:bodyPr/>
        <a:lstStyle/>
        <a:p>
          <a:endParaRPr lang="zh-CN" altLang="en-US"/>
        </a:p>
      </dgm:t>
    </dgm:pt>
    <dgm:pt modelId="{891EAA17-EA59-4D11-802D-BF086240E34B}" type="sibTrans" cxnId="{ED326DB5-DA80-4010-A28D-4637CC8F23EA}">
      <dgm:prSet/>
      <dgm:spPr/>
      <dgm:t>
        <a:bodyPr/>
        <a:lstStyle/>
        <a:p>
          <a:endParaRPr lang="zh-CN" altLang="en-US"/>
        </a:p>
      </dgm:t>
    </dgm:pt>
    <dgm:pt modelId="{8BDB3868-BE0E-4F1B-BA58-5EF376AB0A41}" type="pres">
      <dgm:prSet presAssocID="{A8BB1788-940D-4172-B52F-5870E61FE2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5E0308C-B1C6-468E-A360-37120A67AD1A}" type="pres">
      <dgm:prSet presAssocID="{A8BB1788-940D-4172-B52F-5870E61FE201}" presName="Name1" presStyleCnt="0"/>
      <dgm:spPr/>
    </dgm:pt>
    <dgm:pt modelId="{A1A95A27-EBFF-4055-84B1-18D1C346529D}" type="pres">
      <dgm:prSet presAssocID="{A8BB1788-940D-4172-B52F-5870E61FE201}" presName="cycle" presStyleCnt="0"/>
      <dgm:spPr/>
    </dgm:pt>
    <dgm:pt modelId="{C6740A03-1786-4DCC-B3F8-C5D2D841B6F5}" type="pres">
      <dgm:prSet presAssocID="{A8BB1788-940D-4172-B52F-5870E61FE201}" presName="srcNode" presStyleLbl="node1" presStyleIdx="0" presStyleCnt="3"/>
      <dgm:spPr/>
    </dgm:pt>
    <dgm:pt modelId="{94B3CACC-FD61-4642-A6EA-F3ED608FB3D8}" type="pres">
      <dgm:prSet presAssocID="{A8BB1788-940D-4172-B52F-5870E61FE20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170A85A-9E45-4BDF-912F-6B60D19E5411}" type="pres">
      <dgm:prSet presAssocID="{A8BB1788-940D-4172-B52F-5870E61FE201}" presName="extraNode" presStyleLbl="node1" presStyleIdx="0" presStyleCnt="3"/>
      <dgm:spPr/>
    </dgm:pt>
    <dgm:pt modelId="{D1C12D06-1F48-446E-8EB9-16AB77A6036F}" type="pres">
      <dgm:prSet presAssocID="{A8BB1788-940D-4172-B52F-5870E61FE201}" presName="dstNode" presStyleLbl="node1" presStyleIdx="0" presStyleCnt="3"/>
      <dgm:spPr/>
    </dgm:pt>
    <dgm:pt modelId="{5CF9AC94-C852-435A-B668-0E6844B9A583}" type="pres">
      <dgm:prSet presAssocID="{27272740-2D4E-44F9-966A-E3E69B02A0B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8ABCF-52EC-4EC2-8529-94066830E4C9}" type="pres">
      <dgm:prSet presAssocID="{27272740-2D4E-44F9-966A-E3E69B02A0B7}" presName="accent_1" presStyleCnt="0"/>
      <dgm:spPr/>
    </dgm:pt>
    <dgm:pt modelId="{D38520AC-69D7-4BC0-85F2-DB7FB05ED731}" type="pres">
      <dgm:prSet presAssocID="{27272740-2D4E-44F9-966A-E3E69B02A0B7}" presName="accentRepeatNode" presStyleLbl="solidFgAcc1" presStyleIdx="0" presStyleCnt="3"/>
      <dgm:spPr/>
    </dgm:pt>
    <dgm:pt modelId="{4CFC45C6-4E01-4D94-89DF-670B84656301}" type="pres">
      <dgm:prSet presAssocID="{0FA770D3-AE45-4B57-8598-05FF1722339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FB583-E7E7-490C-9C8D-844A86EA03CE}" type="pres">
      <dgm:prSet presAssocID="{0FA770D3-AE45-4B57-8598-05FF1722339C}" presName="accent_2" presStyleCnt="0"/>
      <dgm:spPr/>
    </dgm:pt>
    <dgm:pt modelId="{7586F9AD-C8C8-4184-98CC-6839FEE2F7C4}" type="pres">
      <dgm:prSet presAssocID="{0FA770D3-AE45-4B57-8598-05FF1722339C}" presName="accentRepeatNode" presStyleLbl="solidFgAcc1" presStyleIdx="1" presStyleCnt="3"/>
      <dgm:spPr/>
    </dgm:pt>
    <dgm:pt modelId="{61153260-FEDC-4212-8270-131AE61EED55}" type="pres">
      <dgm:prSet presAssocID="{7B5D5956-875D-4681-B8DB-ACB04EF0708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C74305-C618-4208-87CD-821BB473D2A4}" type="pres">
      <dgm:prSet presAssocID="{7B5D5956-875D-4681-B8DB-ACB04EF07084}" presName="accent_3" presStyleCnt="0"/>
      <dgm:spPr/>
    </dgm:pt>
    <dgm:pt modelId="{823F1524-4000-43BF-86D8-5319E7025BD8}" type="pres">
      <dgm:prSet presAssocID="{7B5D5956-875D-4681-B8DB-ACB04EF07084}" presName="accentRepeatNode" presStyleLbl="solidFgAcc1" presStyleIdx="2" presStyleCnt="3"/>
      <dgm:spPr/>
    </dgm:pt>
  </dgm:ptLst>
  <dgm:cxnLst>
    <dgm:cxn modelId="{6CAE35E7-641F-4980-84DD-C53603CB5193}" type="presOf" srcId="{D6879B9E-B332-41D6-A0FF-9BB8898D0ED8}" destId="{94B3CACC-FD61-4642-A6EA-F3ED608FB3D8}" srcOrd="0" destOrd="0" presId="urn:microsoft.com/office/officeart/2008/layout/VerticalCurvedList"/>
    <dgm:cxn modelId="{63D96A6C-91C3-4787-99AC-6B041C8E868B}" type="presOf" srcId="{0FA770D3-AE45-4B57-8598-05FF1722339C}" destId="{4CFC45C6-4E01-4D94-89DF-670B84656301}" srcOrd="0" destOrd="0" presId="urn:microsoft.com/office/officeart/2008/layout/VerticalCurvedList"/>
    <dgm:cxn modelId="{1D16F389-568E-4F7C-9837-E4AF1AA0F1FE}" type="presOf" srcId="{7B5D5956-875D-4681-B8DB-ACB04EF07084}" destId="{61153260-FEDC-4212-8270-131AE61EED55}" srcOrd="0" destOrd="0" presId="urn:microsoft.com/office/officeart/2008/layout/VerticalCurvedList"/>
    <dgm:cxn modelId="{9F6C9AB9-567A-4B2A-8D28-5D2497983C7B}" type="presOf" srcId="{A8BB1788-940D-4172-B52F-5870E61FE201}" destId="{8BDB3868-BE0E-4F1B-BA58-5EF376AB0A41}" srcOrd="0" destOrd="0" presId="urn:microsoft.com/office/officeart/2008/layout/VerticalCurvedList"/>
    <dgm:cxn modelId="{E12D433E-40CF-465F-98D1-78FD69C90C49}" srcId="{A8BB1788-940D-4172-B52F-5870E61FE201}" destId="{0FA770D3-AE45-4B57-8598-05FF1722339C}" srcOrd="1" destOrd="0" parTransId="{E615DBD0-8404-4629-A8C6-013C6C2252C0}" sibTransId="{EC23ACFE-15A7-4FDE-8103-7012BF7B290B}"/>
    <dgm:cxn modelId="{ED326DB5-DA80-4010-A28D-4637CC8F23EA}" srcId="{A8BB1788-940D-4172-B52F-5870E61FE201}" destId="{7B5D5956-875D-4681-B8DB-ACB04EF07084}" srcOrd="2" destOrd="0" parTransId="{A59D70C4-4FA3-44E8-8D26-AB32326EE693}" sibTransId="{891EAA17-EA59-4D11-802D-BF086240E34B}"/>
    <dgm:cxn modelId="{E2810487-9899-4E39-B4C4-AC6C4464F70A}" srcId="{A8BB1788-940D-4172-B52F-5870E61FE201}" destId="{27272740-2D4E-44F9-966A-E3E69B02A0B7}" srcOrd="0" destOrd="0" parTransId="{21BD92BF-E387-4959-99ED-838A2FDA0F06}" sibTransId="{D6879B9E-B332-41D6-A0FF-9BB8898D0ED8}"/>
    <dgm:cxn modelId="{70097B9F-611B-4330-B5B6-9EBDE458D11A}" type="presOf" srcId="{27272740-2D4E-44F9-966A-E3E69B02A0B7}" destId="{5CF9AC94-C852-435A-B668-0E6844B9A583}" srcOrd="0" destOrd="0" presId="urn:microsoft.com/office/officeart/2008/layout/VerticalCurvedList"/>
    <dgm:cxn modelId="{3596542F-FD90-49FB-A925-CE7DD4095570}" type="presParOf" srcId="{8BDB3868-BE0E-4F1B-BA58-5EF376AB0A41}" destId="{05E0308C-B1C6-468E-A360-37120A67AD1A}" srcOrd="0" destOrd="0" presId="urn:microsoft.com/office/officeart/2008/layout/VerticalCurvedList"/>
    <dgm:cxn modelId="{A027E1B3-B7C0-4DD6-A06C-3228A8548DA4}" type="presParOf" srcId="{05E0308C-B1C6-468E-A360-37120A67AD1A}" destId="{A1A95A27-EBFF-4055-84B1-18D1C346529D}" srcOrd="0" destOrd="0" presId="urn:microsoft.com/office/officeart/2008/layout/VerticalCurvedList"/>
    <dgm:cxn modelId="{59E2E9E9-1DD5-4505-885A-476DADFDE0EB}" type="presParOf" srcId="{A1A95A27-EBFF-4055-84B1-18D1C346529D}" destId="{C6740A03-1786-4DCC-B3F8-C5D2D841B6F5}" srcOrd="0" destOrd="0" presId="urn:microsoft.com/office/officeart/2008/layout/VerticalCurvedList"/>
    <dgm:cxn modelId="{732217E3-DD07-44AC-9F17-C4952AFF327C}" type="presParOf" srcId="{A1A95A27-EBFF-4055-84B1-18D1C346529D}" destId="{94B3CACC-FD61-4642-A6EA-F3ED608FB3D8}" srcOrd="1" destOrd="0" presId="urn:microsoft.com/office/officeart/2008/layout/VerticalCurvedList"/>
    <dgm:cxn modelId="{2DF1ED23-38FD-400A-B971-CE5D1ECF528C}" type="presParOf" srcId="{A1A95A27-EBFF-4055-84B1-18D1C346529D}" destId="{7170A85A-9E45-4BDF-912F-6B60D19E5411}" srcOrd="2" destOrd="0" presId="urn:microsoft.com/office/officeart/2008/layout/VerticalCurvedList"/>
    <dgm:cxn modelId="{3A66D467-09E2-424F-8186-7BEADE83A1F9}" type="presParOf" srcId="{A1A95A27-EBFF-4055-84B1-18D1C346529D}" destId="{D1C12D06-1F48-446E-8EB9-16AB77A6036F}" srcOrd="3" destOrd="0" presId="urn:microsoft.com/office/officeart/2008/layout/VerticalCurvedList"/>
    <dgm:cxn modelId="{E8ED6BB5-76C2-4F22-87DE-BBC92FF2E04F}" type="presParOf" srcId="{05E0308C-B1C6-468E-A360-37120A67AD1A}" destId="{5CF9AC94-C852-435A-B668-0E6844B9A583}" srcOrd="1" destOrd="0" presId="urn:microsoft.com/office/officeart/2008/layout/VerticalCurvedList"/>
    <dgm:cxn modelId="{92194FAC-273F-44FA-9550-52FA1E657486}" type="presParOf" srcId="{05E0308C-B1C6-468E-A360-37120A67AD1A}" destId="{4688ABCF-52EC-4EC2-8529-94066830E4C9}" srcOrd="2" destOrd="0" presId="urn:microsoft.com/office/officeart/2008/layout/VerticalCurvedList"/>
    <dgm:cxn modelId="{EE32ACAC-615F-41DA-8079-DC85C0AD541E}" type="presParOf" srcId="{4688ABCF-52EC-4EC2-8529-94066830E4C9}" destId="{D38520AC-69D7-4BC0-85F2-DB7FB05ED731}" srcOrd="0" destOrd="0" presId="urn:microsoft.com/office/officeart/2008/layout/VerticalCurvedList"/>
    <dgm:cxn modelId="{4D0FFBA0-9D5E-44E1-AB74-84A51CF0061B}" type="presParOf" srcId="{05E0308C-B1C6-468E-A360-37120A67AD1A}" destId="{4CFC45C6-4E01-4D94-89DF-670B84656301}" srcOrd="3" destOrd="0" presId="urn:microsoft.com/office/officeart/2008/layout/VerticalCurvedList"/>
    <dgm:cxn modelId="{889C1D1E-E33D-44BC-A700-8B6F4EC2142A}" type="presParOf" srcId="{05E0308C-B1C6-468E-A360-37120A67AD1A}" destId="{EC1FB583-E7E7-490C-9C8D-844A86EA03CE}" srcOrd="4" destOrd="0" presId="urn:microsoft.com/office/officeart/2008/layout/VerticalCurvedList"/>
    <dgm:cxn modelId="{6EDD686C-BA5A-412B-BC9E-8D27AB0A7472}" type="presParOf" srcId="{EC1FB583-E7E7-490C-9C8D-844A86EA03CE}" destId="{7586F9AD-C8C8-4184-98CC-6839FEE2F7C4}" srcOrd="0" destOrd="0" presId="urn:microsoft.com/office/officeart/2008/layout/VerticalCurvedList"/>
    <dgm:cxn modelId="{A3AEFA23-69DC-4545-895A-60F837D0EB45}" type="presParOf" srcId="{05E0308C-B1C6-468E-A360-37120A67AD1A}" destId="{61153260-FEDC-4212-8270-131AE61EED55}" srcOrd="5" destOrd="0" presId="urn:microsoft.com/office/officeart/2008/layout/VerticalCurvedList"/>
    <dgm:cxn modelId="{0172DD9E-E2C2-437D-8FB8-BAE0E4B68CD8}" type="presParOf" srcId="{05E0308C-B1C6-468E-A360-37120A67AD1A}" destId="{BFC74305-C618-4208-87CD-821BB473D2A4}" srcOrd="6" destOrd="0" presId="urn:microsoft.com/office/officeart/2008/layout/VerticalCurvedList"/>
    <dgm:cxn modelId="{36073DD5-476C-4ADF-8DCC-7BF432819590}" type="presParOf" srcId="{BFC74305-C618-4208-87CD-821BB473D2A4}" destId="{823F1524-4000-43BF-86D8-5319E7025B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8BB1788-940D-4172-B52F-5870E61FE2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272740-2D4E-44F9-966A-E3E69B02A0B7}">
      <dgm:prSet phldrT="[文本]"/>
      <dgm:spPr>
        <a:blipFill rotWithShape="1">
          <a:blip xmlns:r="http://schemas.openxmlformats.org/officeDocument/2006/relationships" r:embed="rId1"/>
          <a:stretch>
            <a:fillRect r="-1537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1BD92BF-E387-4959-99ED-838A2FDA0F06}" type="parTrans" cxnId="{E2810487-9899-4E39-B4C4-AC6C4464F70A}">
      <dgm:prSet/>
      <dgm:spPr/>
      <dgm:t>
        <a:bodyPr/>
        <a:lstStyle/>
        <a:p>
          <a:endParaRPr lang="zh-CN" altLang="en-US"/>
        </a:p>
      </dgm:t>
    </dgm:pt>
    <dgm:pt modelId="{D6879B9E-B332-41D6-A0FF-9BB8898D0ED8}" type="sibTrans" cxnId="{E2810487-9899-4E39-B4C4-AC6C4464F70A}">
      <dgm:prSet/>
      <dgm:spPr/>
      <dgm:t>
        <a:bodyPr/>
        <a:lstStyle/>
        <a:p>
          <a:endParaRPr lang="zh-CN" altLang="en-US"/>
        </a:p>
      </dgm:t>
    </dgm:pt>
    <dgm:pt modelId="{0FA770D3-AE45-4B57-8598-05FF1722339C}">
      <dgm:prSet phldrT="[文本]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615DBD0-8404-4629-A8C6-013C6C2252C0}" type="parTrans" cxnId="{E12D433E-40CF-465F-98D1-78FD69C90C49}">
      <dgm:prSet/>
      <dgm:spPr/>
      <dgm:t>
        <a:bodyPr/>
        <a:lstStyle/>
        <a:p>
          <a:endParaRPr lang="zh-CN" altLang="en-US"/>
        </a:p>
      </dgm:t>
    </dgm:pt>
    <dgm:pt modelId="{EC23ACFE-15A7-4FDE-8103-7012BF7B290B}" type="sibTrans" cxnId="{E12D433E-40CF-465F-98D1-78FD69C90C49}">
      <dgm:prSet/>
      <dgm:spPr/>
      <dgm:t>
        <a:bodyPr/>
        <a:lstStyle/>
        <a:p>
          <a:endParaRPr lang="zh-CN" altLang="en-US"/>
        </a:p>
      </dgm:t>
    </dgm:pt>
    <dgm:pt modelId="{7B5D5956-875D-4681-B8DB-ACB04EF07084}">
      <dgm:prSet phldrT="[文本]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59D70C4-4FA3-44E8-8D26-AB32326EE693}" type="parTrans" cxnId="{ED326DB5-DA80-4010-A28D-4637CC8F23EA}">
      <dgm:prSet/>
      <dgm:spPr/>
      <dgm:t>
        <a:bodyPr/>
        <a:lstStyle/>
        <a:p>
          <a:endParaRPr lang="zh-CN" altLang="en-US"/>
        </a:p>
      </dgm:t>
    </dgm:pt>
    <dgm:pt modelId="{891EAA17-EA59-4D11-802D-BF086240E34B}" type="sibTrans" cxnId="{ED326DB5-DA80-4010-A28D-4637CC8F23EA}">
      <dgm:prSet/>
      <dgm:spPr/>
      <dgm:t>
        <a:bodyPr/>
        <a:lstStyle/>
        <a:p>
          <a:endParaRPr lang="zh-CN" altLang="en-US"/>
        </a:p>
      </dgm:t>
    </dgm:pt>
    <dgm:pt modelId="{8BDB3868-BE0E-4F1B-BA58-5EF376AB0A41}" type="pres">
      <dgm:prSet presAssocID="{A8BB1788-940D-4172-B52F-5870E61FE201}" presName="Name0" presStyleCnt="0">
        <dgm:presLayoutVars>
          <dgm:chMax val="7"/>
          <dgm:chPref val="7"/>
          <dgm:dir/>
        </dgm:presLayoutVars>
      </dgm:prSet>
      <dgm:spPr/>
    </dgm:pt>
    <dgm:pt modelId="{05E0308C-B1C6-468E-A360-37120A67AD1A}" type="pres">
      <dgm:prSet presAssocID="{A8BB1788-940D-4172-B52F-5870E61FE201}" presName="Name1" presStyleCnt="0"/>
      <dgm:spPr/>
    </dgm:pt>
    <dgm:pt modelId="{A1A95A27-EBFF-4055-84B1-18D1C346529D}" type="pres">
      <dgm:prSet presAssocID="{A8BB1788-940D-4172-B52F-5870E61FE201}" presName="cycle" presStyleCnt="0"/>
      <dgm:spPr/>
    </dgm:pt>
    <dgm:pt modelId="{C6740A03-1786-4DCC-B3F8-C5D2D841B6F5}" type="pres">
      <dgm:prSet presAssocID="{A8BB1788-940D-4172-B52F-5870E61FE201}" presName="srcNode" presStyleLbl="node1" presStyleIdx="0" presStyleCnt="3"/>
      <dgm:spPr/>
    </dgm:pt>
    <dgm:pt modelId="{94B3CACC-FD61-4642-A6EA-F3ED608FB3D8}" type="pres">
      <dgm:prSet presAssocID="{A8BB1788-940D-4172-B52F-5870E61FE201}" presName="conn" presStyleLbl="parChTrans1D2" presStyleIdx="0" presStyleCnt="1"/>
      <dgm:spPr/>
    </dgm:pt>
    <dgm:pt modelId="{7170A85A-9E45-4BDF-912F-6B60D19E5411}" type="pres">
      <dgm:prSet presAssocID="{A8BB1788-940D-4172-B52F-5870E61FE201}" presName="extraNode" presStyleLbl="node1" presStyleIdx="0" presStyleCnt="3"/>
      <dgm:spPr/>
    </dgm:pt>
    <dgm:pt modelId="{D1C12D06-1F48-446E-8EB9-16AB77A6036F}" type="pres">
      <dgm:prSet presAssocID="{A8BB1788-940D-4172-B52F-5870E61FE201}" presName="dstNode" presStyleLbl="node1" presStyleIdx="0" presStyleCnt="3"/>
      <dgm:spPr/>
    </dgm:pt>
    <dgm:pt modelId="{5CF9AC94-C852-435A-B668-0E6844B9A583}" type="pres">
      <dgm:prSet presAssocID="{27272740-2D4E-44F9-966A-E3E69B02A0B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8ABCF-52EC-4EC2-8529-94066830E4C9}" type="pres">
      <dgm:prSet presAssocID="{27272740-2D4E-44F9-966A-E3E69B02A0B7}" presName="accent_1" presStyleCnt="0"/>
      <dgm:spPr/>
    </dgm:pt>
    <dgm:pt modelId="{D38520AC-69D7-4BC0-85F2-DB7FB05ED731}" type="pres">
      <dgm:prSet presAssocID="{27272740-2D4E-44F9-966A-E3E69B02A0B7}" presName="accentRepeatNode" presStyleLbl="solidFgAcc1" presStyleIdx="0" presStyleCnt="3"/>
      <dgm:spPr/>
    </dgm:pt>
    <dgm:pt modelId="{4CFC45C6-4E01-4D94-89DF-670B84656301}" type="pres">
      <dgm:prSet presAssocID="{0FA770D3-AE45-4B57-8598-05FF1722339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FB583-E7E7-490C-9C8D-844A86EA03CE}" type="pres">
      <dgm:prSet presAssocID="{0FA770D3-AE45-4B57-8598-05FF1722339C}" presName="accent_2" presStyleCnt="0"/>
      <dgm:spPr/>
    </dgm:pt>
    <dgm:pt modelId="{7586F9AD-C8C8-4184-98CC-6839FEE2F7C4}" type="pres">
      <dgm:prSet presAssocID="{0FA770D3-AE45-4B57-8598-05FF1722339C}" presName="accentRepeatNode" presStyleLbl="solidFgAcc1" presStyleIdx="1" presStyleCnt="3"/>
      <dgm:spPr/>
    </dgm:pt>
    <dgm:pt modelId="{61153260-FEDC-4212-8270-131AE61EED55}" type="pres">
      <dgm:prSet presAssocID="{7B5D5956-875D-4681-B8DB-ACB04EF0708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C74305-C618-4208-87CD-821BB473D2A4}" type="pres">
      <dgm:prSet presAssocID="{7B5D5956-875D-4681-B8DB-ACB04EF07084}" presName="accent_3" presStyleCnt="0"/>
      <dgm:spPr/>
    </dgm:pt>
    <dgm:pt modelId="{823F1524-4000-43BF-86D8-5319E7025BD8}" type="pres">
      <dgm:prSet presAssocID="{7B5D5956-875D-4681-B8DB-ACB04EF07084}" presName="accentRepeatNode" presStyleLbl="solidFgAcc1" presStyleIdx="2" presStyleCnt="3"/>
      <dgm:spPr/>
    </dgm:pt>
  </dgm:ptLst>
  <dgm:cxnLst>
    <dgm:cxn modelId="{6CAE35E7-641F-4980-84DD-C53603CB5193}" type="presOf" srcId="{D6879B9E-B332-41D6-A0FF-9BB8898D0ED8}" destId="{94B3CACC-FD61-4642-A6EA-F3ED608FB3D8}" srcOrd="0" destOrd="0" presId="urn:microsoft.com/office/officeart/2008/layout/VerticalCurvedList"/>
    <dgm:cxn modelId="{63D96A6C-91C3-4787-99AC-6B041C8E868B}" type="presOf" srcId="{0FA770D3-AE45-4B57-8598-05FF1722339C}" destId="{4CFC45C6-4E01-4D94-89DF-670B84656301}" srcOrd="0" destOrd="0" presId="urn:microsoft.com/office/officeart/2008/layout/VerticalCurvedList"/>
    <dgm:cxn modelId="{1D16F389-568E-4F7C-9837-E4AF1AA0F1FE}" type="presOf" srcId="{7B5D5956-875D-4681-B8DB-ACB04EF07084}" destId="{61153260-FEDC-4212-8270-131AE61EED55}" srcOrd="0" destOrd="0" presId="urn:microsoft.com/office/officeart/2008/layout/VerticalCurvedList"/>
    <dgm:cxn modelId="{9F6C9AB9-567A-4B2A-8D28-5D2497983C7B}" type="presOf" srcId="{A8BB1788-940D-4172-B52F-5870E61FE201}" destId="{8BDB3868-BE0E-4F1B-BA58-5EF376AB0A41}" srcOrd="0" destOrd="0" presId="urn:microsoft.com/office/officeart/2008/layout/VerticalCurvedList"/>
    <dgm:cxn modelId="{E12D433E-40CF-465F-98D1-78FD69C90C49}" srcId="{A8BB1788-940D-4172-B52F-5870E61FE201}" destId="{0FA770D3-AE45-4B57-8598-05FF1722339C}" srcOrd="1" destOrd="0" parTransId="{E615DBD0-8404-4629-A8C6-013C6C2252C0}" sibTransId="{EC23ACFE-15A7-4FDE-8103-7012BF7B290B}"/>
    <dgm:cxn modelId="{ED326DB5-DA80-4010-A28D-4637CC8F23EA}" srcId="{A8BB1788-940D-4172-B52F-5870E61FE201}" destId="{7B5D5956-875D-4681-B8DB-ACB04EF07084}" srcOrd="2" destOrd="0" parTransId="{A59D70C4-4FA3-44E8-8D26-AB32326EE693}" sibTransId="{891EAA17-EA59-4D11-802D-BF086240E34B}"/>
    <dgm:cxn modelId="{E2810487-9899-4E39-B4C4-AC6C4464F70A}" srcId="{A8BB1788-940D-4172-B52F-5870E61FE201}" destId="{27272740-2D4E-44F9-966A-E3E69B02A0B7}" srcOrd="0" destOrd="0" parTransId="{21BD92BF-E387-4959-99ED-838A2FDA0F06}" sibTransId="{D6879B9E-B332-41D6-A0FF-9BB8898D0ED8}"/>
    <dgm:cxn modelId="{70097B9F-611B-4330-B5B6-9EBDE458D11A}" type="presOf" srcId="{27272740-2D4E-44F9-966A-E3E69B02A0B7}" destId="{5CF9AC94-C852-435A-B668-0E6844B9A583}" srcOrd="0" destOrd="0" presId="urn:microsoft.com/office/officeart/2008/layout/VerticalCurvedList"/>
    <dgm:cxn modelId="{3596542F-FD90-49FB-A925-CE7DD4095570}" type="presParOf" srcId="{8BDB3868-BE0E-4F1B-BA58-5EF376AB0A41}" destId="{05E0308C-B1C6-468E-A360-37120A67AD1A}" srcOrd="0" destOrd="0" presId="urn:microsoft.com/office/officeart/2008/layout/VerticalCurvedList"/>
    <dgm:cxn modelId="{A027E1B3-B7C0-4DD6-A06C-3228A8548DA4}" type="presParOf" srcId="{05E0308C-B1C6-468E-A360-37120A67AD1A}" destId="{A1A95A27-EBFF-4055-84B1-18D1C346529D}" srcOrd="0" destOrd="0" presId="urn:microsoft.com/office/officeart/2008/layout/VerticalCurvedList"/>
    <dgm:cxn modelId="{59E2E9E9-1DD5-4505-885A-476DADFDE0EB}" type="presParOf" srcId="{A1A95A27-EBFF-4055-84B1-18D1C346529D}" destId="{C6740A03-1786-4DCC-B3F8-C5D2D841B6F5}" srcOrd="0" destOrd="0" presId="urn:microsoft.com/office/officeart/2008/layout/VerticalCurvedList"/>
    <dgm:cxn modelId="{732217E3-DD07-44AC-9F17-C4952AFF327C}" type="presParOf" srcId="{A1A95A27-EBFF-4055-84B1-18D1C346529D}" destId="{94B3CACC-FD61-4642-A6EA-F3ED608FB3D8}" srcOrd="1" destOrd="0" presId="urn:microsoft.com/office/officeart/2008/layout/VerticalCurvedList"/>
    <dgm:cxn modelId="{2DF1ED23-38FD-400A-B971-CE5D1ECF528C}" type="presParOf" srcId="{A1A95A27-EBFF-4055-84B1-18D1C346529D}" destId="{7170A85A-9E45-4BDF-912F-6B60D19E5411}" srcOrd="2" destOrd="0" presId="urn:microsoft.com/office/officeart/2008/layout/VerticalCurvedList"/>
    <dgm:cxn modelId="{3A66D467-09E2-424F-8186-7BEADE83A1F9}" type="presParOf" srcId="{A1A95A27-EBFF-4055-84B1-18D1C346529D}" destId="{D1C12D06-1F48-446E-8EB9-16AB77A6036F}" srcOrd="3" destOrd="0" presId="urn:microsoft.com/office/officeart/2008/layout/VerticalCurvedList"/>
    <dgm:cxn modelId="{E8ED6BB5-76C2-4F22-87DE-BBC92FF2E04F}" type="presParOf" srcId="{05E0308C-B1C6-468E-A360-37120A67AD1A}" destId="{5CF9AC94-C852-435A-B668-0E6844B9A583}" srcOrd="1" destOrd="0" presId="urn:microsoft.com/office/officeart/2008/layout/VerticalCurvedList"/>
    <dgm:cxn modelId="{92194FAC-273F-44FA-9550-52FA1E657486}" type="presParOf" srcId="{05E0308C-B1C6-468E-A360-37120A67AD1A}" destId="{4688ABCF-52EC-4EC2-8529-94066830E4C9}" srcOrd="2" destOrd="0" presId="urn:microsoft.com/office/officeart/2008/layout/VerticalCurvedList"/>
    <dgm:cxn modelId="{EE32ACAC-615F-41DA-8079-DC85C0AD541E}" type="presParOf" srcId="{4688ABCF-52EC-4EC2-8529-94066830E4C9}" destId="{D38520AC-69D7-4BC0-85F2-DB7FB05ED731}" srcOrd="0" destOrd="0" presId="urn:microsoft.com/office/officeart/2008/layout/VerticalCurvedList"/>
    <dgm:cxn modelId="{4D0FFBA0-9D5E-44E1-AB74-84A51CF0061B}" type="presParOf" srcId="{05E0308C-B1C6-468E-A360-37120A67AD1A}" destId="{4CFC45C6-4E01-4D94-89DF-670B84656301}" srcOrd="3" destOrd="0" presId="urn:microsoft.com/office/officeart/2008/layout/VerticalCurvedList"/>
    <dgm:cxn modelId="{889C1D1E-E33D-44BC-A700-8B6F4EC2142A}" type="presParOf" srcId="{05E0308C-B1C6-468E-A360-37120A67AD1A}" destId="{EC1FB583-E7E7-490C-9C8D-844A86EA03CE}" srcOrd="4" destOrd="0" presId="urn:microsoft.com/office/officeart/2008/layout/VerticalCurvedList"/>
    <dgm:cxn modelId="{6EDD686C-BA5A-412B-BC9E-8D27AB0A7472}" type="presParOf" srcId="{EC1FB583-E7E7-490C-9C8D-844A86EA03CE}" destId="{7586F9AD-C8C8-4184-98CC-6839FEE2F7C4}" srcOrd="0" destOrd="0" presId="urn:microsoft.com/office/officeart/2008/layout/VerticalCurvedList"/>
    <dgm:cxn modelId="{A3AEFA23-69DC-4545-895A-60F837D0EB45}" type="presParOf" srcId="{05E0308C-B1C6-468E-A360-37120A67AD1A}" destId="{61153260-FEDC-4212-8270-131AE61EED55}" srcOrd="5" destOrd="0" presId="urn:microsoft.com/office/officeart/2008/layout/VerticalCurvedList"/>
    <dgm:cxn modelId="{0172DD9E-E2C2-437D-8FB8-BAE0E4B68CD8}" type="presParOf" srcId="{05E0308C-B1C6-468E-A360-37120A67AD1A}" destId="{BFC74305-C618-4208-87CD-821BB473D2A4}" srcOrd="6" destOrd="0" presId="urn:microsoft.com/office/officeart/2008/layout/VerticalCurvedList"/>
    <dgm:cxn modelId="{36073DD5-476C-4ADF-8DCC-7BF432819590}" type="presParOf" srcId="{BFC74305-C618-4208-87CD-821BB473D2A4}" destId="{823F1524-4000-43BF-86D8-5319E7025B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E14307-E8DF-4351-899D-CCAF1CD0D1E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CE7DB6-648D-405A-8509-A2ABB57D9DB7}">
      <dgm:prSet phldrT="[文本]" custT="1"/>
      <dgm:spPr/>
      <dgm:t>
        <a:bodyPr/>
        <a:lstStyle/>
        <a:p>
          <a:r>
            <a:rPr lang="zh-CN" altLang="en-US" sz="3200" dirty="0" smtClean="0">
              <a:latin typeface="华文楷体" pitchFamily="2" charset="-122"/>
              <a:ea typeface="华文楷体" pitchFamily="2" charset="-122"/>
            </a:rPr>
            <a:t>把最初的顶点按顺序用直线段连成一条折线段。</a:t>
          </a:r>
          <a:endParaRPr lang="zh-CN" altLang="en-US" sz="3200" dirty="0">
            <a:latin typeface="华文楷体" pitchFamily="2" charset="-122"/>
            <a:ea typeface="华文楷体" pitchFamily="2" charset="-122"/>
          </a:endParaRPr>
        </a:p>
      </dgm:t>
    </dgm:pt>
    <dgm:pt modelId="{1E5038E1-F440-45D6-8B86-800A67F4006F}" type="parTrans" cxnId="{47E6A530-2F61-41ED-824F-8BF37C693F0F}">
      <dgm:prSet/>
      <dgm:spPr/>
      <dgm:t>
        <a:bodyPr/>
        <a:lstStyle/>
        <a:p>
          <a:endParaRPr lang="zh-CN" altLang="en-US"/>
        </a:p>
      </dgm:t>
    </dgm:pt>
    <dgm:pt modelId="{A079235A-33DB-4D9B-B9F8-79C180E81965}" type="sibTrans" cxnId="{47E6A530-2F61-41ED-824F-8BF37C693F0F}">
      <dgm:prSet/>
      <dgm:spPr/>
      <dgm:t>
        <a:bodyPr/>
        <a:lstStyle/>
        <a:p>
          <a:endParaRPr lang="zh-CN" altLang="en-US"/>
        </a:p>
      </dgm:t>
    </dgm:pt>
    <dgm:pt modelId="{4C81B1CA-C1AB-4724-AE07-75C052231043}">
      <dgm:prSet phldrT="[文本]" custT="1"/>
      <dgm:spPr/>
      <dgm:t>
        <a:bodyPr/>
        <a:lstStyle/>
        <a:p>
          <a:r>
            <a:rPr lang="zh-CN" altLang="en-US" sz="3200" dirty="0" smtClean="0">
              <a:latin typeface="华文楷体" pitchFamily="2" charset="-122"/>
              <a:ea typeface="华文楷体" pitchFamily="2" charset="-122"/>
            </a:rPr>
            <a:t>进行一步细分，即将上一步的相邻顶点插入一个新的点。</a:t>
          </a:r>
          <a:endParaRPr lang="zh-CN" altLang="en-US" sz="3200" dirty="0">
            <a:latin typeface="华文楷体" pitchFamily="2" charset="-122"/>
            <a:ea typeface="华文楷体" pitchFamily="2" charset="-122"/>
          </a:endParaRPr>
        </a:p>
      </dgm:t>
    </dgm:pt>
    <dgm:pt modelId="{88165E25-3C89-4508-AAC0-DC3A9ABBFEAC}" type="parTrans" cxnId="{466E9BB3-39EB-4FCF-A7E9-31C6402072CD}">
      <dgm:prSet/>
      <dgm:spPr/>
      <dgm:t>
        <a:bodyPr/>
        <a:lstStyle/>
        <a:p>
          <a:endParaRPr lang="zh-CN" altLang="en-US"/>
        </a:p>
      </dgm:t>
    </dgm:pt>
    <dgm:pt modelId="{E704B017-488A-4065-8647-708C5D2B6599}" type="sibTrans" cxnId="{466E9BB3-39EB-4FCF-A7E9-31C6402072CD}">
      <dgm:prSet/>
      <dgm:spPr/>
      <dgm:t>
        <a:bodyPr/>
        <a:lstStyle/>
        <a:p>
          <a:endParaRPr lang="zh-CN" altLang="en-US"/>
        </a:p>
      </dgm:t>
    </dgm:pt>
    <dgm:pt modelId="{1988300F-E2C2-4687-855C-FE74B6C58F4A}">
      <dgm:prSet phldrT="[文本]" custT="1"/>
      <dgm:spPr/>
      <dgm:t>
        <a:bodyPr/>
        <a:lstStyle/>
        <a:p>
          <a:r>
            <a:rPr lang="zh-CN" altLang="en-US" sz="3200" dirty="0" smtClean="0">
              <a:latin typeface="华文楷体" pitchFamily="2" charset="-122"/>
              <a:ea typeface="华文楷体" pitchFamily="2" charset="-122"/>
            </a:rPr>
            <a:t>去掉上一步的折线段，将生成后的所有顶点按顺序重新连成折线段。</a:t>
          </a:r>
          <a:endParaRPr lang="zh-CN" altLang="en-US" sz="3200" dirty="0">
            <a:latin typeface="华文楷体" pitchFamily="2" charset="-122"/>
            <a:ea typeface="华文楷体" pitchFamily="2" charset="-122"/>
          </a:endParaRPr>
        </a:p>
      </dgm:t>
    </dgm:pt>
    <dgm:pt modelId="{4581217D-3E66-4C2A-A33A-B385EFBCC9F0}" type="parTrans" cxnId="{804828D7-49E0-47B5-9EC4-2C2D8E08E127}">
      <dgm:prSet/>
      <dgm:spPr/>
      <dgm:t>
        <a:bodyPr/>
        <a:lstStyle/>
        <a:p>
          <a:endParaRPr lang="zh-CN" altLang="en-US"/>
        </a:p>
      </dgm:t>
    </dgm:pt>
    <dgm:pt modelId="{32ED1407-EE31-4999-97BF-FB75AC7D7917}" type="sibTrans" cxnId="{804828D7-49E0-47B5-9EC4-2C2D8E08E127}">
      <dgm:prSet/>
      <dgm:spPr/>
      <dgm:t>
        <a:bodyPr/>
        <a:lstStyle/>
        <a:p>
          <a:endParaRPr lang="zh-CN" altLang="en-US"/>
        </a:p>
      </dgm:t>
    </dgm:pt>
    <dgm:pt modelId="{DB8AAF98-AD82-44D5-A1AF-31C29A1C7F0D}" type="pres">
      <dgm:prSet presAssocID="{E6E14307-E8DF-4351-899D-CCAF1CD0D1E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1F4D0C-69A1-4433-8FE5-E49AB000B0F8}" type="pres">
      <dgm:prSet presAssocID="{E6E14307-E8DF-4351-899D-CCAF1CD0D1E0}" presName="dummyMaxCanvas" presStyleCnt="0">
        <dgm:presLayoutVars/>
      </dgm:prSet>
      <dgm:spPr/>
    </dgm:pt>
    <dgm:pt modelId="{3D36F74F-62DF-45D2-89D7-3DFAB43AE79D}" type="pres">
      <dgm:prSet presAssocID="{E6E14307-E8DF-4351-899D-CCAF1CD0D1E0}" presName="ThreeNodes_1" presStyleLbl="node1" presStyleIdx="0" presStyleCnt="3" custScaleY="1083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269AA-A228-4CCE-B1FA-2ED1D07657B2}" type="pres">
      <dgm:prSet presAssocID="{E6E14307-E8DF-4351-899D-CCAF1CD0D1E0}" presName="ThreeNodes_2" presStyleLbl="node1" presStyleIdx="1" presStyleCnt="3" custScaleY="108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9F85EF-E00E-4625-888E-2E1A3CAD15F6}" type="pres">
      <dgm:prSet presAssocID="{E6E14307-E8DF-4351-899D-CCAF1CD0D1E0}" presName="ThreeNodes_3" presStyleLbl="node1" presStyleIdx="2" presStyleCnt="3" custScaleY="116667" custLinFactNeighborX="-103" custLinFactNeighborY="93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B2282C-5A00-4038-9F67-BC442AE83D14}" type="pres">
      <dgm:prSet presAssocID="{E6E14307-E8DF-4351-899D-CCAF1CD0D1E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C230A-F6FE-4F7B-9A1C-8E929F9FB0EF}" type="pres">
      <dgm:prSet presAssocID="{E6E14307-E8DF-4351-899D-CCAF1CD0D1E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0C4D6-A790-425E-83B7-92EB62FC8297}" type="pres">
      <dgm:prSet presAssocID="{E6E14307-E8DF-4351-899D-CCAF1CD0D1E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AB5DE8-B875-4EE4-A688-4B082991C27E}" type="pres">
      <dgm:prSet presAssocID="{E6E14307-E8DF-4351-899D-CCAF1CD0D1E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769561-9D18-41F4-9EAB-22E616AE7535}" type="pres">
      <dgm:prSet presAssocID="{E6E14307-E8DF-4351-899D-CCAF1CD0D1E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4828D7-49E0-47B5-9EC4-2C2D8E08E127}" srcId="{E6E14307-E8DF-4351-899D-CCAF1CD0D1E0}" destId="{1988300F-E2C2-4687-855C-FE74B6C58F4A}" srcOrd="2" destOrd="0" parTransId="{4581217D-3E66-4C2A-A33A-B385EFBCC9F0}" sibTransId="{32ED1407-EE31-4999-97BF-FB75AC7D7917}"/>
    <dgm:cxn modelId="{5857AE3D-FD53-4E5B-8B69-01C6EF107502}" type="presOf" srcId="{4C81B1CA-C1AB-4724-AE07-75C052231043}" destId="{47AB5DE8-B875-4EE4-A688-4B082991C27E}" srcOrd="1" destOrd="0" presId="urn:microsoft.com/office/officeart/2005/8/layout/vProcess5"/>
    <dgm:cxn modelId="{12727E48-95AC-4ACC-8A7D-6D607FD94D2E}" type="presOf" srcId="{1988300F-E2C2-4687-855C-FE74B6C58F4A}" destId="{7A769561-9D18-41F4-9EAB-22E616AE7535}" srcOrd="1" destOrd="0" presId="urn:microsoft.com/office/officeart/2005/8/layout/vProcess5"/>
    <dgm:cxn modelId="{466E9BB3-39EB-4FCF-A7E9-31C6402072CD}" srcId="{E6E14307-E8DF-4351-899D-CCAF1CD0D1E0}" destId="{4C81B1CA-C1AB-4724-AE07-75C052231043}" srcOrd="1" destOrd="0" parTransId="{88165E25-3C89-4508-AAC0-DC3A9ABBFEAC}" sibTransId="{E704B017-488A-4065-8647-708C5D2B6599}"/>
    <dgm:cxn modelId="{6898497E-01C2-4A62-8262-AA0D436ADF1A}" type="presOf" srcId="{E704B017-488A-4065-8647-708C5D2B6599}" destId="{791C230A-F6FE-4F7B-9A1C-8E929F9FB0EF}" srcOrd="0" destOrd="0" presId="urn:microsoft.com/office/officeart/2005/8/layout/vProcess5"/>
    <dgm:cxn modelId="{0163FF34-4AF3-4760-B4A6-F876F080A255}" type="presOf" srcId="{E6E14307-E8DF-4351-899D-CCAF1CD0D1E0}" destId="{DB8AAF98-AD82-44D5-A1AF-31C29A1C7F0D}" srcOrd="0" destOrd="0" presId="urn:microsoft.com/office/officeart/2005/8/layout/vProcess5"/>
    <dgm:cxn modelId="{214826F1-E5DB-4A63-AA23-5EF039CA4476}" type="presOf" srcId="{1988300F-E2C2-4687-855C-FE74B6C58F4A}" destId="{6F9F85EF-E00E-4625-888E-2E1A3CAD15F6}" srcOrd="0" destOrd="0" presId="urn:microsoft.com/office/officeart/2005/8/layout/vProcess5"/>
    <dgm:cxn modelId="{0061F11E-7CD2-4137-9365-E42A8A9AF3ED}" type="presOf" srcId="{4C81B1CA-C1AB-4724-AE07-75C052231043}" destId="{BA6269AA-A228-4CCE-B1FA-2ED1D07657B2}" srcOrd="0" destOrd="0" presId="urn:microsoft.com/office/officeart/2005/8/layout/vProcess5"/>
    <dgm:cxn modelId="{47E6A530-2F61-41ED-824F-8BF37C693F0F}" srcId="{E6E14307-E8DF-4351-899D-CCAF1CD0D1E0}" destId="{D2CE7DB6-648D-405A-8509-A2ABB57D9DB7}" srcOrd="0" destOrd="0" parTransId="{1E5038E1-F440-45D6-8B86-800A67F4006F}" sibTransId="{A079235A-33DB-4D9B-B9F8-79C180E81965}"/>
    <dgm:cxn modelId="{9CDA831B-C67F-4289-975B-38A8B4587DFA}" type="presOf" srcId="{A079235A-33DB-4D9B-B9F8-79C180E81965}" destId="{99B2282C-5A00-4038-9F67-BC442AE83D14}" srcOrd="0" destOrd="0" presId="urn:microsoft.com/office/officeart/2005/8/layout/vProcess5"/>
    <dgm:cxn modelId="{E759A4B6-B76B-4587-B885-EA21447DB396}" type="presOf" srcId="{D2CE7DB6-648D-405A-8509-A2ABB57D9DB7}" destId="{21D0C4D6-A790-425E-83B7-92EB62FC8297}" srcOrd="1" destOrd="0" presId="urn:microsoft.com/office/officeart/2005/8/layout/vProcess5"/>
    <dgm:cxn modelId="{49E64F4D-312F-4CF5-8705-765E5D4AF0EA}" type="presOf" srcId="{D2CE7DB6-648D-405A-8509-A2ABB57D9DB7}" destId="{3D36F74F-62DF-45D2-89D7-3DFAB43AE79D}" srcOrd="0" destOrd="0" presId="urn:microsoft.com/office/officeart/2005/8/layout/vProcess5"/>
    <dgm:cxn modelId="{0E5A2D87-FEA1-41A6-96B9-685F120650B8}" type="presParOf" srcId="{DB8AAF98-AD82-44D5-A1AF-31C29A1C7F0D}" destId="{F31F4D0C-69A1-4433-8FE5-E49AB000B0F8}" srcOrd="0" destOrd="0" presId="urn:microsoft.com/office/officeart/2005/8/layout/vProcess5"/>
    <dgm:cxn modelId="{2B496D9E-B7E9-4BA3-AA26-E3A96CECD854}" type="presParOf" srcId="{DB8AAF98-AD82-44D5-A1AF-31C29A1C7F0D}" destId="{3D36F74F-62DF-45D2-89D7-3DFAB43AE79D}" srcOrd="1" destOrd="0" presId="urn:microsoft.com/office/officeart/2005/8/layout/vProcess5"/>
    <dgm:cxn modelId="{A9F9DA44-58C8-45E0-B513-FAC2E8F5D140}" type="presParOf" srcId="{DB8AAF98-AD82-44D5-A1AF-31C29A1C7F0D}" destId="{BA6269AA-A228-4CCE-B1FA-2ED1D07657B2}" srcOrd="2" destOrd="0" presId="urn:microsoft.com/office/officeart/2005/8/layout/vProcess5"/>
    <dgm:cxn modelId="{B03D2691-4B87-4E4D-889C-F1C4CBEB3342}" type="presParOf" srcId="{DB8AAF98-AD82-44D5-A1AF-31C29A1C7F0D}" destId="{6F9F85EF-E00E-4625-888E-2E1A3CAD15F6}" srcOrd="3" destOrd="0" presId="urn:microsoft.com/office/officeart/2005/8/layout/vProcess5"/>
    <dgm:cxn modelId="{AEB22EAB-8C85-413A-84BB-64539DDC44CD}" type="presParOf" srcId="{DB8AAF98-AD82-44D5-A1AF-31C29A1C7F0D}" destId="{99B2282C-5A00-4038-9F67-BC442AE83D14}" srcOrd="4" destOrd="0" presId="urn:microsoft.com/office/officeart/2005/8/layout/vProcess5"/>
    <dgm:cxn modelId="{BA3138A3-5DBD-4F27-97DB-0E745DDBD256}" type="presParOf" srcId="{DB8AAF98-AD82-44D5-A1AF-31C29A1C7F0D}" destId="{791C230A-F6FE-4F7B-9A1C-8E929F9FB0EF}" srcOrd="5" destOrd="0" presId="urn:microsoft.com/office/officeart/2005/8/layout/vProcess5"/>
    <dgm:cxn modelId="{39AA9ACE-7195-4D27-A53A-527AA3F2EC8D}" type="presParOf" srcId="{DB8AAF98-AD82-44D5-A1AF-31C29A1C7F0D}" destId="{21D0C4D6-A790-425E-83B7-92EB62FC8297}" srcOrd="6" destOrd="0" presId="urn:microsoft.com/office/officeart/2005/8/layout/vProcess5"/>
    <dgm:cxn modelId="{2C54CE77-A458-441C-B587-B7FE979FB191}" type="presParOf" srcId="{DB8AAF98-AD82-44D5-A1AF-31C29A1C7F0D}" destId="{47AB5DE8-B875-4EE4-A688-4B082991C27E}" srcOrd="7" destOrd="0" presId="urn:microsoft.com/office/officeart/2005/8/layout/vProcess5"/>
    <dgm:cxn modelId="{7F0072E5-51CF-4FD6-97BC-9F35FE800565}" type="presParOf" srcId="{DB8AAF98-AD82-44D5-A1AF-31C29A1C7F0D}" destId="{7A769561-9D18-41F4-9EAB-22E616AE753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ECFD6-F7A9-4E60-812E-D5FBC910C8A7}">
      <dsp:nvSpPr>
        <dsp:cNvPr id="0" name=""/>
        <dsp:cNvSpPr/>
      </dsp:nvSpPr>
      <dsp:spPr>
        <a:xfrm>
          <a:off x="-5493754" y="-847605"/>
          <a:ext cx="6591755" cy="659175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7BD69-B056-42DD-8CC6-963AB424EA08}">
      <dsp:nvSpPr>
        <dsp:cNvPr id="0" name=""/>
        <dsp:cNvSpPr/>
      </dsp:nvSpPr>
      <dsp:spPr>
        <a:xfrm>
          <a:off x="900107" y="792088"/>
          <a:ext cx="7210967" cy="1213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033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华文楷体" pitchFamily="2" charset="-122"/>
              <a:ea typeface="华文楷体" pitchFamily="2" charset="-122"/>
            </a:rPr>
            <a:t>动画，电影等对复杂，任意拓扑结构网格的需求</a:t>
          </a:r>
          <a:endParaRPr lang="zh-CN" altLang="en-US" sz="3100" kern="1200" dirty="0">
            <a:latin typeface="华文楷体" pitchFamily="2" charset="-122"/>
            <a:ea typeface="华文楷体" pitchFamily="2" charset="-122"/>
          </a:endParaRPr>
        </a:p>
      </dsp:txBody>
      <dsp:txXfrm>
        <a:off x="900107" y="792088"/>
        <a:ext cx="7210967" cy="1213707"/>
      </dsp:txXfrm>
    </dsp:sp>
    <dsp:sp modelId="{B54E7662-433E-4C39-A631-44983C5BE3A3}">
      <dsp:nvSpPr>
        <dsp:cNvPr id="0" name=""/>
        <dsp:cNvSpPr/>
      </dsp:nvSpPr>
      <dsp:spPr>
        <a:xfrm>
          <a:off x="25829" y="524664"/>
          <a:ext cx="1748555" cy="1748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1284B7-2125-4545-8329-8665020E5C11}">
      <dsp:nvSpPr>
        <dsp:cNvPr id="0" name=""/>
        <dsp:cNvSpPr/>
      </dsp:nvSpPr>
      <dsp:spPr>
        <a:xfrm>
          <a:off x="900107" y="2880319"/>
          <a:ext cx="7210967" cy="1234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033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latin typeface="华文楷体" pitchFamily="2" charset="-122"/>
              <a:ea typeface="华文楷体" pitchFamily="2" charset="-122"/>
            </a:rPr>
            <a:t>NURBS</a:t>
          </a:r>
          <a:r>
            <a:rPr lang="zh-CN" altLang="en-US" sz="3100" kern="1200" dirty="0" smtClean="0">
              <a:latin typeface="华文楷体" pitchFamily="2" charset="-122"/>
              <a:ea typeface="华文楷体" pitchFamily="2" charset="-122"/>
            </a:rPr>
            <a:t>等传统造型技术在复杂，任意拓扑结构网格上的不足</a:t>
          </a:r>
          <a:endParaRPr lang="zh-CN" altLang="en-US" sz="3100" kern="1200" dirty="0">
            <a:latin typeface="华文楷体" pitchFamily="2" charset="-122"/>
            <a:ea typeface="华文楷体" pitchFamily="2" charset="-122"/>
          </a:endParaRPr>
        </a:p>
      </dsp:txBody>
      <dsp:txXfrm>
        <a:off x="900107" y="2880319"/>
        <a:ext cx="7210967" cy="1234564"/>
      </dsp:txXfrm>
    </dsp:sp>
    <dsp:sp modelId="{253E5319-4305-47DD-B3DA-2EE167FF7EDC}">
      <dsp:nvSpPr>
        <dsp:cNvPr id="0" name=""/>
        <dsp:cNvSpPr/>
      </dsp:nvSpPr>
      <dsp:spPr>
        <a:xfrm>
          <a:off x="25829" y="2623323"/>
          <a:ext cx="1748555" cy="17485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3CACC-FD61-4642-A6EA-F3ED608FB3D8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9AC94-C852-435A-B668-0E6844B9A583}">
      <dsp:nvSpPr>
        <dsp:cNvPr id="0" name=""/>
        <dsp:cNvSpPr/>
      </dsp:nvSpPr>
      <dsp:spPr>
        <a:xfrm>
          <a:off x="564979" y="406400"/>
          <a:ext cx="7516737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2400" i="1" kern="1200" smtClean="0">
                      <a:latin typeface="Cambria Math"/>
                    </a:rPr>
                  </m:ctrlPr>
                </m:sSupPr>
                <m:e>
                  <m:r>
                    <a:rPr lang="en-US" altLang="zh-CN" sz="2400" b="0" i="1" kern="1200" smtClean="0">
                      <a:latin typeface="Cambria Math"/>
                    </a:rPr>
                    <m:t>𝑛</m:t>
                  </m:r>
                </m:e>
                <m:sup>
                  <m:r>
                    <a:rPr lang="en-US" altLang="zh-CN" sz="2400" b="0" i="1" kern="1200" smtClean="0">
                      <a:latin typeface="Cambria Math"/>
                    </a:rPr>
                    <m:t>𝑚</m:t>
                  </m:r>
                </m:sup>
              </m:sSup>
              <m:r>
                <a:rPr lang="en-US" altLang="zh-CN" sz="2400" b="0" i="1" kern="1200" smtClean="0">
                  <a:latin typeface="Cambria Math"/>
                </a:rPr>
                <m:t>(</m:t>
              </m:r>
              <m:r>
                <a:rPr lang="en-US" altLang="zh-CN" sz="2400" b="0" i="1" kern="1200" smtClean="0">
                  <a:latin typeface="Cambria Math"/>
                </a:rPr>
                <m:t>𝑥</m:t>
              </m:r>
              <m:r>
                <a:rPr lang="en-US" altLang="zh-CN" sz="2400" b="0" i="1" kern="1200" smtClean="0">
                  <a:latin typeface="Cambria Math"/>
                </a:rPr>
                <m:t>)</m:t>
              </m:r>
            </m:oMath>
          </a14:m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is a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2400" i="1" kern="1200" smtClean="0">
                      <a:latin typeface="Cambria Math"/>
                    </a:rPr>
                  </m:ctrlPr>
                </m:sSupPr>
                <m:e>
                  <m:r>
                    <a:rPr lang="en-US" altLang="zh-CN" sz="2400" b="0" i="1" kern="1200" smtClean="0">
                      <a:latin typeface="Cambria Math"/>
                    </a:rPr>
                    <m:t>𝐶</m:t>
                  </m:r>
                </m:e>
                <m:sup>
                  <m:r>
                    <a:rPr lang="en-US" altLang="zh-CN" sz="2400" b="0" i="1" kern="1200" smtClean="0">
                      <a:latin typeface="Cambria Math"/>
                    </a:rPr>
                    <m:t>𝑚</m:t>
                  </m:r>
                  <m:r>
                    <a:rPr lang="en-US" altLang="zh-CN" sz="2400" b="0" i="1" kern="1200" smtClean="0">
                      <a:latin typeface="Cambria Math"/>
                    </a:rPr>
                    <m:t>−2</m:t>
                  </m:r>
                </m:sup>
              </m:sSup>
            </m:oMath>
          </a14:m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piecewise polynomial of degree m-1.</a:t>
          </a:r>
          <a:endParaRPr lang="zh-CN" altLang="en-US" sz="2400" kern="1200" dirty="0"/>
        </a:p>
      </dsp:txBody>
      <dsp:txXfrm>
        <a:off x="564979" y="406400"/>
        <a:ext cx="7516737" cy="812800"/>
      </dsp:txXfrm>
    </dsp:sp>
    <dsp:sp modelId="{D38520AC-69D7-4BC0-85F2-DB7FB05ED731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C45C6-4E01-4D94-89DF-670B84656301}">
      <dsp:nvSpPr>
        <dsp:cNvPr id="0" name=""/>
        <dsp:cNvSpPr/>
      </dsp:nvSpPr>
      <dsp:spPr>
        <a:xfrm>
          <a:off x="860432" y="1625599"/>
          <a:ext cx="7221284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2400" i="1" kern="1200" smtClean="0">
                      <a:latin typeface="Cambria Math"/>
                    </a:rPr>
                  </m:ctrlPr>
                </m:sSupPr>
                <m:e>
                  <m:r>
                    <a:rPr lang="en-US" altLang="zh-CN" sz="2400" b="0" i="1" kern="1200" smtClean="0">
                      <a:latin typeface="Cambria Math"/>
                    </a:rPr>
                    <m:t>𝑛</m:t>
                  </m:r>
                </m:e>
                <m:sup>
                  <m:r>
                    <a:rPr lang="en-US" altLang="zh-CN" sz="2400" b="0" i="1" kern="1200" smtClean="0">
                      <a:latin typeface="Cambria Math"/>
                    </a:rPr>
                    <m:t>𝑚</m:t>
                  </m:r>
                </m:sup>
              </m:sSup>
              <m:r>
                <a:rPr lang="en-US" altLang="zh-CN" sz="2400" b="0" i="1" kern="1200" smtClean="0">
                  <a:latin typeface="Cambria Math"/>
                </a:rPr>
                <m:t>(</m:t>
              </m:r>
              <m:r>
                <a:rPr lang="en-US" altLang="zh-CN" sz="2400" b="0" i="1" kern="1200" smtClean="0">
                  <a:latin typeface="Cambria Math"/>
                </a:rPr>
                <m:t>𝑥</m:t>
              </m:r>
              <m:r>
                <a:rPr lang="en-US" altLang="zh-CN" sz="2400" b="0" i="1" kern="1200" smtClean="0">
                  <a:latin typeface="Cambria Math"/>
                </a:rPr>
                <m:t>)</m:t>
              </m:r>
            </m:oMath>
          </a14:m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is non-negative and its interval is [0,m].</a:t>
          </a:r>
          <a:endParaRPr lang="zh-CN" altLang="en-US" sz="2400" kern="1200" dirty="0"/>
        </a:p>
      </dsp:txBody>
      <dsp:txXfrm>
        <a:off x="860432" y="1625599"/>
        <a:ext cx="7221284" cy="812800"/>
      </dsp:txXfrm>
    </dsp:sp>
    <dsp:sp modelId="{7586F9AD-C8C8-4184-98CC-6839FEE2F7C4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53260-FEDC-4212-8270-131AE61EED55}">
      <dsp:nvSpPr>
        <dsp:cNvPr id="0" name=""/>
        <dsp:cNvSpPr/>
      </dsp:nvSpPr>
      <dsp:spPr>
        <a:xfrm>
          <a:off x="564979" y="2844800"/>
          <a:ext cx="7516737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2400" i="1" kern="1200" smtClean="0">
                      <a:latin typeface="Cambria Math"/>
                    </a:rPr>
                  </m:ctrlPr>
                </m:sSupPr>
                <m:e>
                  <m:r>
                    <a:rPr lang="en-US" altLang="zh-CN" sz="2400" b="0" i="1" kern="1200" smtClean="0">
                      <a:latin typeface="Cambria Math"/>
                    </a:rPr>
                    <m:t>𝑛</m:t>
                  </m:r>
                </m:e>
                <m:sup>
                  <m:r>
                    <a:rPr lang="en-US" altLang="zh-CN" sz="2400" b="0" i="1" kern="1200" smtClean="0">
                      <a:latin typeface="Cambria Math"/>
                    </a:rPr>
                    <m:t>𝑚</m:t>
                  </m:r>
                </m:sup>
              </m:sSup>
              <m:r>
                <a:rPr lang="en-US" altLang="zh-CN" sz="2400" b="0" i="1" kern="1200" smtClean="0">
                  <a:latin typeface="Cambria Math"/>
                </a:rPr>
                <m:t>(</m:t>
              </m:r>
              <m:r>
                <a:rPr lang="en-US" altLang="zh-CN" sz="2400" b="0" i="1" kern="1200" smtClean="0">
                  <a:latin typeface="Cambria Math"/>
                </a:rPr>
                <m:t>𝑥</m:t>
              </m:r>
              <m:r>
                <a:rPr lang="en-US" altLang="zh-CN" sz="2400" b="0" i="1" kern="1200" smtClean="0">
                  <a:latin typeface="Cambria Math"/>
                </a:rPr>
                <m:t>)</m:t>
              </m:r>
            </m:oMath>
          </a14:m>
          <a:r>
            <a:rPr lang="zh-CN" altLang="en-US" sz="2400" kern="1200" dirty="0" smtClean="0"/>
            <a:t> </a:t>
          </a:r>
          <a:r>
            <a:rPr lang="en-US" altLang="zh-CN" sz="2400" kern="1200" dirty="0" smtClean="0"/>
            <a:t>has unit integral.</a:t>
          </a:r>
          <a:endParaRPr lang="zh-CN" altLang="en-US" sz="2400" kern="1200" dirty="0"/>
        </a:p>
      </dsp:txBody>
      <dsp:txXfrm>
        <a:off x="564979" y="2844800"/>
        <a:ext cx="7516737" cy="812800"/>
      </dsp:txXfrm>
    </dsp:sp>
    <dsp:sp modelId="{823F1524-4000-43BF-86D8-5319E7025BD8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6F74F-62DF-45D2-89D7-3DFAB43AE79D}">
      <dsp:nvSpPr>
        <dsp:cNvPr id="0" name=""/>
        <dsp:cNvSpPr/>
      </dsp:nvSpPr>
      <dsp:spPr>
        <a:xfrm>
          <a:off x="0" y="-86413"/>
          <a:ext cx="6977575" cy="1497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楷体" pitchFamily="2" charset="-122"/>
              <a:ea typeface="华文楷体" pitchFamily="2" charset="-122"/>
            </a:rPr>
            <a:t>把最初的顶点按顺序用直线段连成一条折线段。</a:t>
          </a:r>
          <a:endParaRPr lang="zh-CN" altLang="en-US" sz="3200" kern="1200" dirty="0">
            <a:latin typeface="华文楷体" pitchFamily="2" charset="-122"/>
            <a:ea typeface="华文楷体" pitchFamily="2" charset="-122"/>
          </a:endParaRPr>
        </a:p>
      </dsp:txBody>
      <dsp:txXfrm>
        <a:off x="43868" y="-42545"/>
        <a:ext cx="5478943" cy="1410039"/>
      </dsp:txXfrm>
    </dsp:sp>
    <dsp:sp modelId="{BA6269AA-A228-4CCE-B1FA-2ED1D07657B2}">
      <dsp:nvSpPr>
        <dsp:cNvPr id="0" name=""/>
        <dsp:cNvSpPr/>
      </dsp:nvSpPr>
      <dsp:spPr>
        <a:xfrm>
          <a:off x="615668" y="1526573"/>
          <a:ext cx="6977575" cy="1497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楷体" pitchFamily="2" charset="-122"/>
              <a:ea typeface="华文楷体" pitchFamily="2" charset="-122"/>
            </a:rPr>
            <a:t>进行一步细分，即将上一步的相邻顶点插入一个新的点。</a:t>
          </a:r>
          <a:endParaRPr lang="zh-CN" altLang="en-US" sz="3200" kern="1200" dirty="0">
            <a:latin typeface="华文楷体" pitchFamily="2" charset="-122"/>
            <a:ea typeface="华文楷体" pitchFamily="2" charset="-122"/>
          </a:endParaRPr>
        </a:p>
      </dsp:txBody>
      <dsp:txXfrm>
        <a:off x="659536" y="1570441"/>
        <a:ext cx="5375510" cy="1410025"/>
      </dsp:txXfrm>
    </dsp:sp>
    <dsp:sp modelId="{6F9F85EF-E00E-4625-888E-2E1A3CAD15F6}">
      <dsp:nvSpPr>
        <dsp:cNvPr id="0" name=""/>
        <dsp:cNvSpPr/>
      </dsp:nvSpPr>
      <dsp:spPr>
        <a:xfrm>
          <a:off x="1224149" y="3081941"/>
          <a:ext cx="6977575" cy="1612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楷体" pitchFamily="2" charset="-122"/>
              <a:ea typeface="华文楷体" pitchFamily="2" charset="-122"/>
            </a:rPr>
            <a:t>去掉上一步的折线段，将生成后的所有顶点按顺序重新连成折线段。</a:t>
          </a:r>
          <a:endParaRPr lang="zh-CN" altLang="en-US" sz="3200" kern="1200" dirty="0">
            <a:latin typeface="华文楷体" pitchFamily="2" charset="-122"/>
            <a:ea typeface="华文楷体" pitchFamily="2" charset="-122"/>
          </a:endParaRPr>
        </a:p>
      </dsp:txBody>
      <dsp:txXfrm>
        <a:off x="1271392" y="3129184"/>
        <a:ext cx="5368760" cy="1518497"/>
      </dsp:txXfrm>
    </dsp:sp>
    <dsp:sp modelId="{99B2282C-5A00-4038-9F67-BC442AE83D14}">
      <dsp:nvSpPr>
        <dsp:cNvPr id="0" name=""/>
        <dsp:cNvSpPr/>
      </dsp:nvSpPr>
      <dsp:spPr>
        <a:xfrm>
          <a:off x="6078915" y="1019634"/>
          <a:ext cx="898659" cy="898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6281113" y="1019634"/>
        <a:ext cx="494263" cy="676241"/>
      </dsp:txXfrm>
    </dsp:sp>
    <dsp:sp modelId="{791C230A-F6FE-4F7B-9A1C-8E929F9FB0EF}">
      <dsp:nvSpPr>
        <dsp:cNvPr id="0" name=""/>
        <dsp:cNvSpPr/>
      </dsp:nvSpPr>
      <dsp:spPr>
        <a:xfrm>
          <a:off x="6694583" y="2623396"/>
          <a:ext cx="898659" cy="8986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6896781" y="2623396"/>
        <a:ext cx="494263" cy="67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6D95-650E-4832-998A-A217D8FF4336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FF9E1-4554-4B9F-AD5E-C125BFE0A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qu/article/details/4749586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csdn.net/tuqu/article/details/4749586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qu/article/details/4749586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从任意拓扑结构的网格出发来构造光滑曲面，而不用考虑网格的几何连通性。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7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坐标的扩展形成一组新的基函数。于是新的点的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：偶数点在原来的位置，奇数点在两个偶数点的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的中点处。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同样表示一个函数，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就是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的细化。现在的问题就是如何从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获得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坐标的扩展形成一组新的基函数。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同样表示一个函数，</a:t>
                </a:r>
                <a:r>
                  <a:rPr lang="en-US" altLang="zh-CN" sz="1200" b="0" i="0" smtClean="0">
                    <a:latin typeface="Cambria Math"/>
                    <a:ea typeface="Cambria Math"/>
                  </a:rPr>
                  <a:t>𝑝</a:t>
                </a:r>
                <a:r>
                  <a:rPr lang="en-US" altLang="zh-CN" sz="1200" b="0" i="0" smtClean="0">
                    <a:latin typeface="Cambria Math"/>
                    <a:ea typeface="Cambria Math"/>
                  </a:rPr>
                  <a:t>_</a:t>
                </a:r>
                <a:r>
                  <a:rPr lang="en-US" altLang="zh-CN" sz="1200" b="0" i="0" smtClean="0">
                    <a:latin typeface="Cambria Math"/>
                    <a:ea typeface="Cambria Math"/>
                  </a:rPr>
                  <a:t>𝑖^′</a:t>
                </a:r>
                <a:r>
                  <a:rPr lang="zh-CN" altLang="en-US" dirty="0" smtClean="0"/>
                  <a:t>就是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的细化。现在的问题就是如何从</a:t>
                </a:r>
                <a:r>
                  <a:rPr lang="en-US" altLang="zh-CN" dirty="0" smtClean="0"/>
                  <a:t>pi</a:t>
                </a:r>
                <a:r>
                  <a:rPr lang="zh-CN" altLang="en-US" dirty="0" smtClean="0"/>
                  <a:t>获得</a:t>
                </a:r>
                <a:r>
                  <a:rPr lang="en-US" altLang="zh-CN" sz="1200" b="0" i="0" smtClean="0">
                    <a:latin typeface="Cambria Math"/>
                    <a:ea typeface="Cambria Math"/>
                  </a:rPr>
                  <a:t>𝑝</a:t>
                </a:r>
                <a:r>
                  <a:rPr lang="en-US" altLang="zh-CN" sz="1200" b="0" i="0" smtClean="0">
                    <a:latin typeface="Cambria Math"/>
                    <a:ea typeface="Cambria Math"/>
                  </a:rPr>
                  <a:t>_</a:t>
                </a:r>
                <a:r>
                  <a:rPr lang="en-US" altLang="zh-CN" sz="1200" b="0" i="0" smtClean="0">
                    <a:latin typeface="Cambria Math"/>
                    <a:ea typeface="Cambria Math"/>
                  </a:rPr>
                  <a:t>𝑖^′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0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的列是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的列是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步平移。现在的关键是如何构造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，这个代表就是细分规则中的几何平均。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87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2x-1</a:t>
            </a:r>
            <a:r>
              <a:rPr lang="zh-CN" altLang="en-US" dirty="0" smtClean="0"/>
              <a:t>其实平移了</a:t>
            </a:r>
            <a:r>
              <a:rPr lang="en-US" altLang="zh-CN" dirty="0" smtClean="0"/>
              <a:t>1/2</a:t>
            </a:r>
          </a:p>
          <a:p>
            <a:r>
              <a:rPr lang="zh-CN" altLang="en-US" dirty="0" smtClean="0"/>
              <a:t>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6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从这个定理可以看到系数之间的递归表达。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28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75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09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第二个关系式的推到略去。对于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样条，要注意</a:t>
            </a:r>
            <a:r>
              <a:rPr lang="en-US" altLang="zh-CN" dirty="0" smtClean="0"/>
              <a:t>i-2j</a:t>
            </a:r>
            <a:r>
              <a:rPr lang="zh-CN" altLang="en-US" dirty="0" smtClean="0"/>
              <a:t>要大于等于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，且小于等于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第三个是卷积。</a:t>
            </a:r>
            <a:endParaRPr lang="en-US" altLang="zh-CN" dirty="0" smtClean="0"/>
          </a:p>
          <a:p>
            <a:r>
              <a:rPr lang="zh-CN" altLang="en-US" dirty="0" smtClean="0"/>
              <a:t>第四个是有多项式的乘法和卷积的关系可以得到。每次细分过后，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缩小至</a:t>
            </a:r>
            <a:r>
              <a:rPr lang="en-US" altLang="zh-CN" dirty="0" smtClean="0"/>
              <a:t>x/2</a:t>
            </a:r>
            <a:r>
              <a:rPr lang="zh-CN" altLang="en-US" dirty="0" smtClean="0"/>
              <a:t>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这样的细分似乎只是适用于开曲线。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77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−1,0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前面</a:t>
                </a:r>
                <a:r>
                  <a:rPr lang="zh-CN" altLang="en-US" baseline="0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推广至闭曲线。上式的点视为向量，然后所有分量一起进行细分。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这个过程是一个割角的过程，在旧点的两边各自插入一个点。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smtClean="0">
                    <a:latin typeface="Cambria Math"/>
                  </a:rPr>
                  <a:t>𝑝</a:t>
                </a:r>
                <a:r>
                  <a:rPr lang="en-US" altLang="zh-CN" b="0" i="0" smtClean="0">
                    <a:latin typeface="Cambria Math"/>
                  </a:rPr>
                  <a:t>_(</a:t>
                </a:r>
                <a:r>
                  <a:rPr lang="en-US" altLang="zh-CN" b="0" i="0" smtClean="0">
                    <a:latin typeface="Cambria Math"/>
                  </a:rPr>
                  <a:t>𝑘,</a:t>
                </a:r>
                <a:r>
                  <a:rPr lang="en-US" altLang="zh-CN" b="0" i="0" smtClean="0">
                    <a:latin typeface="Cambria Math"/>
                  </a:rPr>
                  <a:t>0)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在</a:t>
                </a:r>
                <a:r>
                  <a:rPr lang="en-US" altLang="zh-CN" b="0" i="0" smtClean="0">
                    <a:latin typeface="Cambria Math"/>
                  </a:rPr>
                  <a:t>𝑝</a:t>
                </a:r>
                <a:r>
                  <a:rPr lang="en-US" altLang="zh-CN" b="0" i="0" smtClean="0">
                    <a:latin typeface="Cambria Math"/>
                  </a:rPr>
                  <a:t>_(</a:t>
                </a:r>
                <a:r>
                  <a:rPr lang="en-US" altLang="zh-CN" b="0" i="0" smtClean="0">
                    <a:latin typeface="Cambria Math"/>
                  </a:rPr>
                  <a:t>𝑘</a:t>
                </a:r>
                <a:r>
                  <a:rPr lang="en-US" altLang="zh-CN" b="0" i="0" smtClean="0">
                    <a:latin typeface="Cambria Math"/>
                  </a:rPr>
                  <a:t>−1</a:t>
                </a:r>
                <a:r>
                  <a:rPr lang="en-US" altLang="zh-CN" b="0" i="0" smtClean="0">
                    <a:latin typeface="Cambria Math"/>
                  </a:rPr>
                  <a:t>,</a:t>
                </a:r>
                <a:r>
                  <a:rPr lang="en-US" altLang="zh-CN" b="0" i="0" smtClean="0">
                    <a:latin typeface="Cambria Math"/>
                  </a:rPr>
                  <a:t>0)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前面</a:t>
                </a:r>
                <a:r>
                  <a:rPr lang="zh-CN" altLang="en-US" baseline="0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推广至闭曲线。上式的点视为向量，然后所有分量一起进行细分。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这个过程是一个割角的过程，在旧点的两边各自插入一个点。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9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上述讲解的算法就是经典的</a:t>
            </a:r>
            <a:r>
              <a:rPr lang="en-US" altLang="zh-CN" dirty="0" smtClean="0"/>
              <a:t>Chaikin</a:t>
            </a:r>
            <a:r>
              <a:rPr lang="zh-CN" altLang="en-US" dirty="0" smtClean="0"/>
              <a:t>算法。</a:t>
            </a:r>
            <a:r>
              <a:rPr lang="en-US" altLang="zh-CN" dirty="0" smtClean="0"/>
              <a:t>Vi</a:t>
            </a:r>
            <a:r>
              <a:rPr lang="zh-CN" altLang="en-US" dirty="0" smtClean="0"/>
              <a:t>是曲线中的一点，算法就是在割角，在每个顶点的两边各插入一个点。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2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解释一下细化的过程，输入</a:t>
            </a:r>
            <a:r>
              <a:rPr lang="en-US" altLang="zh-CN" dirty="0" smtClean="0"/>
              <a:t>-&gt;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处理 </a:t>
            </a:r>
            <a:r>
              <a:rPr lang="en-US" altLang="zh-CN" baseline="0" dirty="0" smtClean="0"/>
              <a:t>-&gt; </a:t>
            </a:r>
            <a:r>
              <a:rPr lang="zh-CN" altLang="en-US" baseline="0" dirty="0" smtClean="0"/>
              <a:t>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97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这个实现其实很简单，展示一下效果图。里面用到了保存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绘制场景到</a:t>
            </a:r>
            <a:r>
              <a:rPr lang="en-US" altLang="zh-CN" dirty="0" smtClean="0"/>
              <a:t>BMP</a:t>
            </a:r>
            <a:r>
              <a:rPr lang="zh-CN" altLang="en-US" smtClean="0"/>
              <a:t>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22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53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讲解插值算法的</a:t>
            </a:r>
            <a:r>
              <a:rPr lang="en-US" altLang="zh-CN" dirty="0" smtClean="0"/>
              <a:t>mask.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95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这种算法有很多的改进版。有把这种算法和上述割角算法结合的。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9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原来的顶点不变，在两个中间插入一个新的顶点。</a:t>
            </a:r>
            <a:endParaRPr lang="en-US" altLang="zh-CN" dirty="0" smtClean="0"/>
          </a:p>
          <a:p>
            <a:r>
              <a:rPr lang="zh-CN" altLang="en-US" dirty="0" smtClean="0"/>
              <a:t>关于收敛性和光滑性的证明，可以看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 4-point interpolatory subdivision scheme for design</a:t>
            </a:r>
            <a:r>
              <a:rPr lang="zh-CN" altLang="en-US" dirty="0" smtClean="0"/>
              <a:t>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17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基本观察所得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83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smtClean="0">
                    <a:solidFill>
                      <a:schemeClr val="bg1"/>
                    </a:solidFill>
                    <a:latin typeface="Cambria Math"/>
                  </a:rPr>
                  <a:t>𝑑</a:t>
                </a:r>
                <a:r>
                  <a:rPr lang="en-US" altLang="zh-CN" b="0" i="0" smtClean="0">
                    <a:solidFill>
                      <a:schemeClr val="bg1"/>
                    </a:solidFill>
                    <a:latin typeface="Cambria Math"/>
                  </a:rPr>
                  <a:t>_</a:t>
                </a:r>
                <a:r>
                  <a:rPr lang="en-US" altLang="zh-CN" b="0" i="0" smtClean="0">
                    <a:solidFill>
                      <a:schemeClr val="bg1"/>
                    </a:solidFill>
                    <a:latin typeface="Cambria Math"/>
                  </a:rPr>
                  <a:t>𝑘 (𝑥)𝑆(𝑥)=𝑡(𝑥)𝑑_(𝑘−1) (𝑥^2)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1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这个范数是无穷范数。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83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第一个式子的证明。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91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高阶的差分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8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基本思想中的一些词的解释。</a:t>
            </a:r>
            <a:endParaRPr lang="en-US" altLang="zh-CN" dirty="0" smtClean="0"/>
          </a:p>
          <a:p>
            <a:r>
              <a:rPr lang="zh-CN" altLang="en-US" dirty="0" smtClean="0"/>
              <a:t>初始控制点：输入的点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02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不证明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13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如何计算，请看前面关于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的性质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0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极限曲线，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样条曲线的次数是由选择的基决定的。一次细分过程中的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样条曲线的次数是不变的。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2"/>
                </a:solidFill>
              </a:rPr>
              <a:t>在每一步细分时先割去原先多边形的角，得到一条逐步光滑的曲线。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该算法可以推广到更高阶的均匀</a:t>
            </a:r>
            <a:r>
              <a:rPr lang="en-US" altLang="zh-CN" dirty="0" smtClean="0"/>
              <a:t>B</a:t>
            </a:r>
            <a:r>
              <a:rPr lang="zh-CN" altLang="en-US" dirty="0" smtClean="0"/>
              <a:t>样条曲线。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最后曲线的光滑性和所选择的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样条曲线的次数有光。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1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基函数是一族函数。节点是所有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上面的整数和节点区间是</a:t>
                </a:r>
                <a:r>
                  <a:rPr lang="en-US" altLang="zh-CN" dirty="0" smtClean="0"/>
                  <a:t>[i,i+1)</a:t>
                </a:r>
                <a:r>
                  <a:rPr lang="zh-CN" altLang="en-US" dirty="0" smtClean="0"/>
                  <a:t>，等间距，均匀的。其实就是可以平移在</a:t>
                </a:r>
                <a:r>
                  <a:rPr lang="en-US" altLang="zh-CN" dirty="0" smtClean="0"/>
                  <a:t>[0,1)</a:t>
                </a:r>
                <a:r>
                  <a:rPr lang="zh-CN" altLang="en-US" dirty="0" smtClean="0"/>
                  <a:t>上定义的基函数到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上。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hlinkClick r:id="rId3"/>
                  </a:rPr>
                  <a:t>http://blog.csdn.net/tuqu/article/details/4749586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计算一下阶数为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的情况。将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视为固定值，然后在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[1,2]</a:t>
                </a:r>
                <a:r>
                  <a:rPr lang="zh-CN" altLang="en-US" dirty="0" smtClean="0"/>
                  <a:t>上讨论。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x-1&lt;x-t&lt;x</a:t>
                </a:r>
                <a:r>
                  <a:rPr lang="zh-CN" altLang="en-US" dirty="0" smtClean="0"/>
                  <a:t>，从积分来看</a:t>
                </a:r>
                <a:r>
                  <a:rPr lang="en-US" altLang="zh-CN" dirty="0" smtClean="0"/>
                  <a:t>n1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x-t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之间时才是为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，所以</a:t>
                </a:r>
                <a:r>
                  <a:rPr lang="en-US" altLang="zh-CN" dirty="0" smtClean="0"/>
                  <a:t>n(x-t)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的区间是</a:t>
                </a:r>
                <a:r>
                  <a:rPr lang="en-US" altLang="zh-CN" dirty="0" smtClean="0"/>
                  <a:t>[x-1,x]</a:t>
                </a:r>
                <a:r>
                  <a:rPr lang="zh-CN" altLang="en-US" dirty="0" smtClean="0"/>
                  <a:t>，取交集</a:t>
                </a:r>
                <a:r>
                  <a:rPr lang="en-US" altLang="zh-CN" dirty="0" smtClean="0"/>
                  <a:t>[x-1,x]</a:t>
                </a:r>
                <a:r>
                  <a:rPr lang="en-US" altLang="zh-CN" i="0" smtClean="0">
                    <a:latin typeface="Cambria Math"/>
                    <a:ea typeface="Cambria Math"/>
                  </a:rPr>
                  <a:t>∩</a:t>
                </a:r>
                <a:r>
                  <a:rPr lang="en-US" altLang="zh-CN" dirty="0" smtClean="0"/>
                  <a:t>[0,1]=[0,x]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[1,2]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n(x-t)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的区间是</a:t>
                </a:r>
                <a:r>
                  <a:rPr lang="en-US" altLang="zh-CN" dirty="0" smtClean="0"/>
                  <a:t>[x-1,1]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基函数是一族函数。节点是所有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上面的整数和节点区间是</a:t>
                </a:r>
                <a:r>
                  <a:rPr lang="en-US" altLang="zh-CN" dirty="0" smtClean="0"/>
                  <a:t>[i,i+1)</a:t>
                </a:r>
                <a:r>
                  <a:rPr lang="zh-CN" altLang="en-US" dirty="0" smtClean="0"/>
                  <a:t>，等间距，均匀的。其实就是可以平移在</a:t>
                </a:r>
                <a:r>
                  <a:rPr lang="en-US" altLang="zh-CN" dirty="0" smtClean="0"/>
                  <a:t>[0,1)</a:t>
                </a:r>
                <a:r>
                  <a:rPr lang="zh-CN" altLang="en-US" dirty="0" smtClean="0"/>
                  <a:t>上定义的基函数到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上。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hlinkClick r:id="rId4"/>
                  </a:rPr>
                  <a:t>http://blog.csdn.net/tuqu/article/details/4749586</a:t>
                </a:r>
                <a:endParaRPr lang="zh-CN" altLang="en-US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5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计算一下阶数为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的情况。将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视为固定值，然后在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[1,2]</a:t>
                </a:r>
                <a:r>
                  <a:rPr lang="zh-CN" altLang="en-US" dirty="0" smtClean="0"/>
                  <a:t>上讨论。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x-1&lt;x-t&lt;x</a:t>
                </a:r>
                <a:r>
                  <a:rPr lang="zh-CN" altLang="en-US" dirty="0" smtClean="0"/>
                  <a:t>，从积分来看</a:t>
                </a:r>
                <a:r>
                  <a:rPr lang="en-US" altLang="zh-CN" dirty="0" smtClean="0"/>
                  <a:t>n1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x-t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之间时才是为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，所以</a:t>
                </a:r>
                <a:r>
                  <a:rPr lang="en-US" altLang="zh-CN" dirty="0" smtClean="0"/>
                  <a:t>n(x-t)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的区间是</a:t>
                </a:r>
                <a:r>
                  <a:rPr lang="en-US" altLang="zh-CN" dirty="0" smtClean="0"/>
                  <a:t>[x-1,x]</a:t>
                </a:r>
                <a:r>
                  <a:rPr lang="zh-CN" altLang="en-US" dirty="0" smtClean="0"/>
                  <a:t>，取交集</a:t>
                </a:r>
                <a:r>
                  <a:rPr lang="en-US" altLang="zh-CN" dirty="0" smtClean="0"/>
                  <a:t>[x-1,x]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zh-CN" dirty="0" smtClean="0"/>
                  <a:t>[0,1]=[0,x]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[1,2]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n(x-t)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的区间是</a:t>
                </a:r>
                <a:r>
                  <a:rPr lang="en-US" altLang="zh-CN" dirty="0" smtClean="0"/>
                  <a:t>[x-1,1]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画图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计算一下阶数为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的情况。将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视为固定值，然后在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[1,2]</a:t>
                </a:r>
                <a:r>
                  <a:rPr lang="zh-CN" altLang="en-US" dirty="0" smtClean="0"/>
                  <a:t>上讨论。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x-1&lt;x-t&lt;x</a:t>
                </a:r>
                <a:r>
                  <a:rPr lang="zh-CN" altLang="en-US" dirty="0" smtClean="0"/>
                  <a:t>，从积分来看</a:t>
                </a:r>
                <a:r>
                  <a:rPr lang="en-US" altLang="zh-CN" dirty="0" smtClean="0"/>
                  <a:t>n1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x-t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之间时才是为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，所以</a:t>
                </a:r>
                <a:r>
                  <a:rPr lang="en-US" altLang="zh-CN" dirty="0" smtClean="0"/>
                  <a:t>n(x-t)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的区间是</a:t>
                </a:r>
                <a:r>
                  <a:rPr lang="en-US" altLang="zh-CN" dirty="0" smtClean="0"/>
                  <a:t>[x-1,x]</a:t>
                </a:r>
                <a:r>
                  <a:rPr lang="zh-CN" altLang="en-US" dirty="0" smtClean="0"/>
                  <a:t>，取交集</a:t>
                </a:r>
                <a:r>
                  <a:rPr lang="en-US" altLang="zh-CN" dirty="0" smtClean="0"/>
                  <a:t>[x-1,x]</a:t>
                </a:r>
                <a:r>
                  <a:rPr lang="en-US" altLang="zh-CN" i="0" smtClean="0">
                    <a:latin typeface="Cambria Math"/>
                    <a:ea typeface="Cambria Math"/>
                  </a:rPr>
                  <a:t>∩</a:t>
                </a:r>
                <a:r>
                  <a:rPr lang="en-US" altLang="zh-CN" dirty="0" smtClean="0"/>
                  <a:t>[0,1]=[0,x]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[1,2]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n(x-t)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的区间是</a:t>
                </a:r>
                <a:r>
                  <a:rPr lang="en-US" altLang="zh-CN" dirty="0" smtClean="0"/>
                  <a:t>[x-1,1]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画图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0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 website for learning B-spline:</a:t>
            </a:r>
          </a:p>
          <a:p>
            <a:pPr marL="0" indent="0">
              <a:buNone/>
            </a:pPr>
            <a:r>
              <a:rPr lang="en-US" altLang="zh-CN" sz="1200" dirty="0" smtClean="0">
                <a:hlinkClick r:id="rId3"/>
              </a:rPr>
              <a:t>http://blog.csdn.net/tuqu/article/details/4749586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系数</a:t>
            </a:r>
            <a:r>
              <a:rPr lang="en-US" altLang="zh-CN" sz="1200" dirty="0" smtClean="0"/>
              <a:t>pi</a:t>
            </a:r>
            <a:r>
              <a:rPr lang="zh-CN" altLang="en-US" sz="1200" dirty="0" smtClean="0"/>
              <a:t>就是我们细分算法输入多边形</a:t>
            </a:r>
            <a:r>
              <a:rPr lang="zh-CN" altLang="en-US" sz="1200" baseline="0" dirty="0" smtClean="0"/>
              <a:t>的顶点。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FF9E1-4554-4B9F-AD5E-C125BFE0A18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1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0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4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7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8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5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2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5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0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35.jpe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34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</a:t>
            </a:r>
            <a:endParaRPr lang="zh-CN" altLang="en-US" sz="8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473200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</a:rPr>
              <a:t>傅</a:t>
            </a:r>
            <a:r>
              <a:rPr lang="zh-CN" altLang="en-US" sz="3200" dirty="0" smtClean="0">
                <a:solidFill>
                  <a:schemeClr val="bg1"/>
                </a:solidFill>
              </a:rPr>
              <a:t>孝明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200" dirty="0" smtClean="0">
                <a:solidFill>
                  <a:schemeClr val="bg1"/>
                </a:solidFill>
              </a:rPr>
              <a:t>SA11010065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1412" name="AutoShape 4"/>
          <p:cNvSpPr>
            <a:spLocks noChangeAspect="1" noChangeArrowheads="1" noTextEdit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413" name="Rectangle 5"/>
          <p:cNvSpPr>
            <a:spLocks noChangeArrowheads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414" name="Rectangle 6"/>
          <p:cNvSpPr>
            <a:spLocks noChangeArrowheads="1"/>
          </p:cNvSpPr>
          <p:nvPr/>
        </p:nvSpPr>
        <p:spPr bwMode="auto">
          <a:xfrm>
            <a:off x="2608263" y="1998663"/>
            <a:ext cx="3784600" cy="3789362"/>
          </a:xfrm>
          <a:prstGeom prst="rect">
            <a:avLst/>
          </a:prstGeom>
          <a:noFill/>
          <a:ln w="36513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416" name="Oval 8"/>
          <p:cNvSpPr>
            <a:spLocks noChangeArrowheads="1"/>
          </p:cNvSpPr>
          <p:nvPr/>
        </p:nvSpPr>
        <p:spPr bwMode="auto">
          <a:xfrm>
            <a:off x="2551113" y="5730875"/>
            <a:ext cx="112712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1417" name="Oval 9"/>
          <p:cNvSpPr>
            <a:spLocks noChangeArrowheads="1"/>
          </p:cNvSpPr>
          <p:nvPr/>
        </p:nvSpPr>
        <p:spPr bwMode="auto">
          <a:xfrm>
            <a:off x="6337300" y="5730875"/>
            <a:ext cx="111125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1418" name="Oval 10"/>
          <p:cNvSpPr>
            <a:spLocks noChangeArrowheads="1"/>
          </p:cNvSpPr>
          <p:nvPr/>
        </p:nvSpPr>
        <p:spPr bwMode="auto">
          <a:xfrm>
            <a:off x="6337300" y="1941513"/>
            <a:ext cx="111125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1419" name="Oval 11"/>
          <p:cNvSpPr>
            <a:spLocks noChangeArrowheads="1"/>
          </p:cNvSpPr>
          <p:nvPr/>
        </p:nvSpPr>
        <p:spPr bwMode="auto">
          <a:xfrm>
            <a:off x="2551113" y="1941513"/>
            <a:ext cx="112712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1423" name="Oval 15"/>
          <p:cNvSpPr>
            <a:spLocks noChangeArrowheads="1"/>
          </p:cNvSpPr>
          <p:nvPr/>
        </p:nvSpPr>
        <p:spPr bwMode="auto">
          <a:xfrm>
            <a:off x="6337300" y="3841750"/>
            <a:ext cx="111125" cy="111125"/>
          </a:xfrm>
          <a:prstGeom prst="ellipse">
            <a:avLst/>
          </a:prstGeom>
          <a:solidFill>
            <a:srgbClr val="FF00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1424" name="Oval 16"/>
          <p:cNvSpPr>
            <a:spLocks noChangeArrowheads="1"/>
          </p:cNvSpPr>
          <p:nvPr/>
        </p:nvSpPr>
        <p:spPr bwMode="auto">
          <a:xfrm>
            <a:off x="5862638" y="2417763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1425" name="Oval 17"/>
          <p:cNvSpPr>
            <a:spLocks noChangeArrowheads="1"/>
          </p:cNvSpPr>
          <p:nvPr/>
        </p:nvSpPr>
        <p:spPr bwMode="auto">
          <a:xfrm>
            <a:off x="4448175" y="1941513"/>
            <a:ext cx="112713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1428" name="Object 20"/>
          <p:cNvGraphicFramePr>
            <a:graphicFrameLocks noChangeAspect="1"/>
          </p:cNvGraphicFramePr>
          <p:nvPr/>
        </p:nvGraphicFramePr>
        <p:xfrm>
          <a:off x="6477000" y="1447800"/>
          <a:ext cx="287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126720" imgH="228600" progId="Equation.3">
                  <p:embed/>
                </p:oleObj>
              </mc:Choice>
              <mc:Fallback>
                <p:oleObj name="Equation" r:id="rId3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447800"/>
                        <a:ext cx="2873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429" name="Object 21"/>
          <p:cNvGraphicFramePr>
            <a:graphicFrameLocks noChangeAspect="1"/>
          </p:cNvGraphicFramePr>
          <p:nvPr/>
        </p:nvGraphicFramePr>
        <p:xfrm>
          <a:off x="6477000" y="5715000"/>
          <a:ext cx="287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126720" imgH="228600" progId="Equation.3">
                  <p:embed/>
                </p:oleObj>
              </mc:Choice>
              <mc:Fallback>
                <p:oleObj name="Equation" r:id="rId5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2873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96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2436" name="AutoShape 4"/>
          <p:cNvSpPr>
            <a:spLocks noChangeAspect="1" noChangeArrowheads="1" noTextEdit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437" name="Rectangle 5"/>
          <p:cNvSpPr>
            <a:spLocks noChangeArrowheads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438" name="Rectangle 6"/>
          <p:cNvSpPr>
            <a:spLocks noChangeArrowheads="1"/>
          </p:cNvSpPr>
          <p:nvPr/>
        </p:nvSpPr>
        <p:spPr bwMode="auto">
          <a:xfrm>
            <a:off x="2608263" y="1998663"/>
            <a:ext cx="3784600" cy="3789362"/>
          </a:xfrm>
          <a:prstGeom prst="rect">
            <a:avLst/>
          </a:prstGeom>
          <a:noFill/>
          <a:ln w="36513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440" name="Oval 8"/>
          <p:cNvSpPr>
            <a:spLocks noChangeArrowheads="1"/>
          </p:cNvSpPr>
          <p:nvPr/>
        </p:nvSpPr>
        <p:spPr bwMode="auto">
          <a:xfrm>
            <a:off x="2551113" y="5730875"/>
            <a:ext cx="112712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2441" name="Oval 9"/>
          <p:cNvSpPr>
            <a:spLocks noChangeArrowheads="1"/>
          </p:cNvSpPr>
          <p:nvPr/>
        </p:nvSpPr>
        <p:spPr bwMode="auto">
          <a:xfrm>
            <a:off x="6337300" y="5730875"/>
            <a:ext cx="111125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2442" name="Oval 10"/>
          <p:cNvSpPr>
            <a:spLocks noChangeArrowheads="1"/>
          </p:cNvSpPr>
          <p:nvPr/>
        </p:nvSpPr>
        <p:spPr bwMode="auto">
          <a:xfrm>
            <a:off x="6337300" y="1941513"/>
            <a:ext cx="111125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2443" name="Oval 11"/>
          <p:cNvSpPr>
            <a:spLocks noChangeArrowheads="1"/>
          </p:cNvSpPr>
          <p:nvPr/>
        </p:nvSpPr>
        <p:spPr bwMode="auto">
          <a:xfrm>
            <a:off x="2551113" y="1941513"/>
            <a:ext cx="112712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2446" name="Oval 14"/>
          <p:cNvSpPr>
            <a:spLocks noChangeArrowheads="1"/>
          </p:cNvSpPr>
          <p:nvPr/>
        </p:nvSpPr>
        <p:spPr bwMode="auto">
          <a:xfrm>
            <a:off x="5862638" y="5256213"/>
            <a:ext cx="111125" cy="112712"/>
          </a:xfrm>
          <a:prstGeom prst="ellipse">
            <a:avLst/>
          </a:prstGeom>
          <a:solidFill>
            <a:srgbClr val="FF00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2447" name="Oval 15"/>
          <p:cNvSpPr>
            <a:spLocks noChangeArrowheads="1"/>
          </p:cNvSpPr>
          <p:nvPr/>
        </p:nvSpPr>
        <p:spPr bwMode="auto">
          <a:xfrm>
            <a:off x="6337300" y="3841750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2448" name="Oval 16"/>
          <p:cNvSpPr>
            <a:spLocks noChangeArrowheads="1"/>
          </p:cNvSpPr>
          <p:nvPr/>
        </p:nvSpPr>
        <p:spPr bwMode="auto">
          <a:xfrm>
            <a:off x="5862638" y="2417763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2449" name="Oval 17"/>
          <p:cNvSpPr>
            <a:spLocks noChangeArrowheads="1"/>
          </p:cNvSpPr>
          <p:nvPr/>
        </p:nvSpPr>
        <p:spPr bwMode="auto">
          <a:xfrm>
            <a:off x="4448175" y="1941513"/>
            <a:ext cx="112713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2453" name="Object 21"/>
          <p:cNvGraphicFramePr>
            <a:graphicFrameLocks noChangeAspect="1"/>
          </p:cNvGraphicFramePr>
          <p:nvPr/>
        </p:nvGraphicFramePr>
        <p:xfrm>
          <a:off x="6477000" y="1447800"/>
          <a:ext cx="2587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3" imgW="114120" imgH="228600" progId="Equation.3">
                  <p:embed/>
                </p:oleObj>
              </mc:Choice>
              <mc:Fallback>
                <p:oleObj name="Equation" r:id="rId3" imgW="11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447800"/>
                        <a:ext cx="2587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54" name="Object 22"/>
          <p:cNvGraphicFramePr>
            <a:graphicFrameLocks noChangeAspect="1"/>
          </p:cNvGraphicFramePr>
          <p:nvPr/>
        </p:nvGraphicFramePr>
        <p:xfrm>
          <a:off x="2286000" y="5867400"/>
          <a:ext cx="2587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5" imgW="114120" imgH="228600" progId="Equation.3">
                  <p:embed/>
                </p:oleObj>
              </mc:Choice>
              <mc:Fallback>
                <p:oleObj name="Equation" r:id="rId5" imgW="11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67400"/>
                        <a:ext cx="2587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55" name="Object 23"/>
          <p:cNvGraphicFramePr>
            <a:graphicFrameLocks noChangeAspect="1"/>
          </p:cNvGraphicFramePr>
          <p:nvPr/>
        </p:nvGraphicFramePr>
        <p:xfrm>
          <a:off x="6538913" y="5715000"/>
          <a:ext cx="28733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6" imgW="126720" imgH="228600" progId="Equation.3">
                  <p:embed/>
                </p:oleObj>
              </mc:Choice>
              <mc:Fallback>
                <p:oleObj name="Equation" r:id="rId6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5715000"/>
                        <a:ext cx="28733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12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3460" name="AutoShape 4"/>
          <p:cNvSpPr>
            <a:spLocks noChangeAspect="1" noChangeArrowheads="1" noTextEdit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461" name="Rectangle 5"/>
          <p:cNvSpPr>
            <a:spLocks noChangeArrowheads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462" name="Rectangle 6"/>
          <p:cNvSpPr>
            <a:spLocks noChangeArrowheads="1"/>
          </p:cNvSpPr>
          <p:nvPr/>
        </p:nvSpPr>
        <p:spPr bwMode="auto">
          <a:xfrm>
            <a:off x="2608263" y="1998663"/>
            <a:ext cx="3784600" cy="3789362"/>
          </a:xfrm>
          <a:prstGeom prst="rect">
            <a:avLst/>
          </a:prstGeom>
          <a:noFill/>
          <a:ln w="36513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464" name="Oval 8"/>
          <p:cNvSpPr>
            <a:spLocks noChangeArrowheads="1"/>
          </p:cNvSpPr>
          <p:nvPr/>
        </p:nvSpPr>
        <p:spPr bwMode="auto">
          <a:xfrm>
            <a:off x="2551113" y="5730875"/>
            <a:ext cx="112712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3465" name="Oval 9"/>
          <p:cNvSpPr>
            <a:spLocks noChangeArrowheads="1"/>
          </p:cNvSpPr>
          <p:nvPr/>
        </p:nvSpPr>
        <p:spPr bwMode="auto">
          <a:xfrm>
            <a:off x="6337300" y="5730875"/>
            <a:ext cx="111125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3466" name="Oval 10"/>
          <p:cNvSpPr>
            <a:spLocks noChangeArrowheads="1"/>
          </p:cNvSpPr>
          <p:nvPr/>
        </p:nvSpPr>
        <p:spPr bwMode="auto">
          <a:xfrm>
            <a:off x="6337300" y="1941513"/>
            <a:ext cx="111125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3467" name="Oval 11"/>
          <p:cNvSpPr>
            <a:spLocks noChangeArrowheads="1"/>
          </p:cNvSpPr>
          <p:nvPr/>
        </p:nvSpPr>
        <p:spPr bwMode="auto">
          <a:xfrm>
            <a:off x="2551113" y="1941513"/>
            <a:ext cx="112712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3469" name="Oval 13"/>
          <p:cNvSpPr>
            <a:spLocks noChangeArrowheads="1"/>
          </p:cNvSpPr>
          <p:nvPr/>
        </p:nvSpPr>
        <p:spPr bwMode="auto">
          <a:xfrm>
            <a:off x="4448175" y="5730875"/>
            <a:ext cx="112713" cy="112713"/>
          </a:xfrm>
          <a:prstGeom prst="ellipse">
            <a:avLst/>
          </a:prstGeom>
          <a:solidFill>
            <a:srgbClr val="FF00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3470" name="Oval 14"/>
          <p:cNvSpPr>
            <a:spLocks noChangeArrowheads="1"/>
          </p:cNvSpPr>
          <p:nvPr/>
        </p:nvSpPr>
        <p:spPr bwMode="auto">
          <a:xfrm>
            <a:off x="5862638" y="5256213"/>
            <a:ext cx="111125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3471" name="Oval 15"/>
          <p:cNvSpPr>
            <a:spLocks noChangeArrowheads="1"/>
          </p:cNvSpPr>
          <p:nvPr/>
        </p:nvSpPr>
        <p:spPr bwMode="auto">
          <a:xfrm>
            <a:off x="6337300" y="3841750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3472" name="Oval 16"/>
          <p:cNvSpPr>
            <a:spLocks noChangeArrowheads="1"/>
          </p:cNvSpPr>
          <p:nvPr/>
        </p:nvSpPr>
        <p:spPr bwMode="auto">
          <a:xfrm>
            <a:off x="5862638" y="2417763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3473" name="Oval 17"/>
          <p:cNvSpPr>
            <a:spLocks noChangeArrowheads="1"/>
          </p:cNvSpPr>
          <p:nvPr/>
        </p:nvSpPr>
        <p:spPr bwMode="auto">
          <a:xfrm>
            <a:off x="4448175" y="1941513"/>
            <a:ext cx="112713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3476" name="Object 20"/>
          <p:cNvGraphicFramePr>
            <a:graphicFrameLocks noChangeAspect="1"/>
          </p:cNvGraphicFramePr>
          <p:nvPr/>
        </p:nvGraphicFramePr>
        <p:xfrm>
          <a:off x="6477000" y="5715000"/>
          <a:ext cx="287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126720" imgH="228600" progId="Equation.3">
                  <p:embed/>
                </p:oleObj>
              </mc:Choice>
              <mc:Fallback>
                <p:oleObj name="Equation" r:id="rId3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2873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477" name="Object 21"/>
          <p:cNvGraphicFramePr>
            <a:graphicFrameLocks noChangeAspect="1"/>
          </p:cNvGraphicFramePr>
          <p:nvPr/>
        </p:nvGraphicFramePr>
        <p:xfrm>
          <a:off x="2209800" y="5791200"/>
          <a:ext cx="287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5" imgW="126720" imgH="228600" progId="Equation.3">
                  <p:embed/>
                </p:oleObj>
              </mc:Choice>
              <mc:Fallback>
                <p:oleObj name="Equation" r:id="rId5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91200"/>
                        <a:ext cx="2873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6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5508" name="AutoShape 4"/>
          <p:cNvSpPr>
            <a:spLocks noChangeAspect="1" noChangeArrowheads="1" noTextEdit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09" name="Rectangle 5"/>
          <p:cNvSpPr>
            <a:spLocks noChangeArrowheads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10" name="Rectangle 6"/>
          <p:cNvSpPr>
            <a:spLocks noChangeArrowheads="1"/>
          </p:cNvSpPr>
          <p:nvPr/>
        </p:nvSpPr>
        <p:spPr bwMode="auto">
          <a:xfrm>
            <a:off x="2608263" y="1998663"/>
            <a:ext cx="3784600" cy="3789362"/>
          </a:xfrm>
          <a:prstGeom prst="rect">
            <a:avLst/>
          </a:prstGeom>
          <a:noFill/>
          <a:ln w="36513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12" name="Oval 8"/>
          <p:cNvSpPr>
            <a:spLocks noChangeArrowheads="1"/>
          </p:cNvSpPr>
          <p:nvPr/>
        </p:nvSpPr>
        <p:spPr bwMode="auto">
          <a:xfrm>
            <a:off x="2551113" y="5730875"/>
            <a:ext cx="112712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13" name="Oval 9"/>
          <p:cNvSpPr>
            <a:spLocks noChangeArrowheads="1"/>
          </p:cNvSpPr>
          <p:nvPr/>
        </p:nvSpPr>
        <p:spPr bwMode="auto">
          <a:xfrm>
            <a:off x="6337300" y="5730875"/>
            <a:ext cx="111125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14" name="Oval 10"/>
          <p:cNvSpPr>
            <a:spLocks noChangeArrowheads="1"/>
          </p:cNvSpPr>
          <p:nvPr/>
        </p:nvSpPr>
        <p:spPr bwMode="auto">
          <a:xfrm>
            <a:off x="6337300" y="1941513"/>
            <a:ext cx="111125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15" name="Oval 11"/>
          <p:cNvSpPr>
            <a:spLocks noChangeArrowheads="1"/>
          </p:cNvSpPr>
          <p:nvPr/>
        </p:nvSpPr>
        <p:spPr bwMode="auto">
          <a:xfrm>
            <a:off x="2551113" y="1941513"/>
            <a:ext cx="112712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16" name="Oval 12"/>
          <p:cNvSpPr>
            <a:spLocks noChangeArrowheads="1"/>
          </p:cNvSpPr>
          <p:nvPr/>
        </p:nvSpPr>
        <p:spPr bwMode="auto">
          <a:xfrm>
            <a:off x="3025775" y="5256213"/>
            <a:ext cx="111125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17" name="Oval 13"/>
          <p:cNvSpPr>
            <a:spLocks noChangeArrowheads="1"/>
          </p:cNvSpPr>
          <p:nvPr/>
        </p:nvSpPr>
        <p:spPr bwMode="auto">
          <a:xfrm>
            <a:off x="4448175" y="5730875"/>
            <a:ext cx="112713" cy="1127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18" name="Oval 14"/>
          <p:cNvSpPr>
            <a:spLocks noChangeArrowheads="1"/>
          </p:cNvSpPr>
          <p:nvPr/>
        </p:nvSpPr>
        <p:spPr bwMode="auto">
          <a:xfrm>
            <a:off x="5862638" y="5256213"/>
            <a:ext cx="111125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19" name="Oval 15"/>
          <p:cNvSpPr>
            <a:spLocks noChangeArrowheads="1"/>
          </p:cNvSpPr>
          <p:nvPr/>
        </p:nvSpPr>
        <p:spPr bwMode="auto">
          <a:xfrm>
            <a:off x="6337300" y="3841750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20" name="Oval 16"/>
          <p:cNvSpPr>
            <a:spLocks noChangeArrowheads="1"/>
          </p:cNvSpPr>
          <p:nvPr/>
        </p:nvSpPr>
        <p:spPr bwMode="auto">
          <a:xfrm>
            <a:off x="5862638" y="2417763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21" name="Oval 17"/>
          <p:cNvSpPr>
            <a:spLocks noChangeArrowheads="1"/>
          </p:cNvSpPr>
          <p:nvPr/>
        </p:nvSpPr>
        <p:spPr bwMode="auto">
          <a:xfrm>
            <a:off x="4448175" y="1941513"/>
            <a:ext cx="112713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5523" name="Oval 19"/>
          <p:cNvSpPr>
            <a:spLocks noChangeArrowheads="1"/>
          </p:cNvSpPr>
          <p:nvPr/>
        </p:nvSpPr>
        <p:spPr bwMode="auto">
          <a:xfrm>
            <a:off x="2551113" y="3841750"/>
            <a:ext cx="112712" cy="111125"/>
          </a:xfrm>
          <a:prstGeom prst="ellipse">
            <a:avLst/>
          </a:prstGeom>
          <a:solidFill>
            <a:srgbClr val="FF00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5524" name="Object 20"/>
          <p:cNvGraphicFramePr>
            <a:graphicFrameLocks noChangeAspect="1"/>
          </p:cNvGraphicFramePr>
          <p:nvPr/>
        </p:nvGraphicFramePr>
        <p:xfrm>
          <a:off x="2209800" y="5791200"/>
          <a:ext cx="287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3" imgW="126720" imgH="228600" progId="Equation.3">
                  <p:embed/>
                </p:oleObj>
              </mc:Choice>
              <mc:Fallback>
                <p:oleObj name="Equation" r:id="rId3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91200"/>
                        <a:ext cx="2873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25" name="Object 21"/>
          <p:cNvGraphicFramePr>
            <a:graphicFrameLocks noChangeAspect="1"/>
          </p:cNvGraphicFramePr>
          <p:nvPr/>
        </p:nvGraphicFramePr>
        <p:xfrm>
          <a:off x="2209800" y="1371600"/>
          <a:ext cx="287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5" imgW="126720" imgH="228600" progId="Equation.3">
                  <p:embed/>
                </p:oleObj>
              </mc:Choice>
              <mc:Fallback>
                <p:oleObj name="Equation" r:id="rId5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2873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69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6532" name="AutoShape 4"/>
          <p:cNvSpPr>
            <a:spLocks noChangeAspect="1" noChangeArrowheads="1" noTextEdit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533" name="Rectangle 5"/>
          <p:cNvSpPr>
            <a:spLocks noChangeArrowheads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534" name="Rectangle 6"/>
          <p:cNvSpPr>
            <a:spLocks noChangeArrowheads="1"/>
          </p:cNvSpPr>
          <p:nvPr/>
        </p:nvSpPr>
        <p:spPr bwMode="auto">
          <a:xfrm>
            <a:off x="2608263" y="1998663"/>
            <a:ext cx="3784600" cy="3789362"/>
          </a:xfrm>
          <a:prstGeom prst="rect">
            <a:avLst/>
          </a:prstGeom>
          <a:noFill/>
          <a:ln w="36513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536" name="Oval 8"/>
          <p:cNvSpPr>
            <a:spLocks noChangeArrowheads="1"/>
          </p:cNvSpPr>
          <p:nvPr/>
        </p:nvSpPr>
        <p:spPr bwMode="auto">
          <a:xfrm>
            <a:off x="2551113" y="5730875"/>
            <a:ext cx="112712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37" name="Oval 9"/>
          <p:cNvSpPr>
            <a:spLocks noChangeArrowheads="1"/>
          </p:cNvSpPr>
          <p:nvPr/>
        </p:nvSpPr>
        <p:spPr bwMode="auto">
          <a:xfrm>
            <a:off x="6337300" y="5730875"/>
            <a:ext cx="111125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38" name="Oval 10"/>
          <p:cNvSpPr>
            <a:spLocks noChangeArrowheads="1"/>
          </p:cNvSpPr>
          <p:nvPr/>
        </p:nvSpPr>
        <p:spPr bwMode="auto">
          <a:xfrm>
            <a:off x="6337300" y="1941513"/>
            <a:ext cx="111125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39" name="Oval 11"/>
          <p:cNvSpPr>
            <a:spLocks noChangeArrowheads="1"/>
          </p:cNvSpPr>
          <p:nvPr/>
        </p:nvSpPr>
        <p:spPr bwMode="auto">
          <a:xfrm>
            <a:off x="2551113" y="1941513"/>
            <a:ext cx="112712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40" name="Oval 12"/>
          <p:cNvSpPr>
            <a:spLocks noChangeArrowheads="1"/>
          </p:cNvSpPr>
          <p:nvPr/>
        </p:nvSpPr>
        <p:spPr bwMode="auto">
          <a:xfrm>
            <a:off x="3025775" y="5256213"/>
            <a:ext cx="111125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41" name="Oval 13"/>
          <p:cNvSpPr>
            <a:spLocks noChangeArrowheads="1"/>
          </p:cNvSpPr>
          <p:nvPr/>
        </p:nvSpPr>
        <p:spPr bwMode="auto">
          <a:xfrm>
            <a:off x="4448175" y="5730875"/>
            <a:ext cx="112713" cy="1127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42" name="Oval 14"/>
          <p:cNvSpPr>
            <a:spLocks noChangeArrowheads="1"/>
          </p:cNvSpPr>
          <p:nvPr/>
        </p:nvSpPr>
        <p:spPr bwMode="auto">
          <a:xfrm>
            <a:off x="5862638" y="5256213"/>
            <a:ext cx="111125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43" name="Oval 15"/>
          <p:cNvSpPr>
            <a:spLocks noChangeArrowheads="1"/>
          </p:cNvSpPr>
          <p:nvPr/>
        </p:nvSpPr>
        <p:spPr bwMode="auto">
          <a:xfrm>
            <a:off x="6337300" y="3841750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44" name="Oval 16"/>
          <p:cNvSpPr>
            <a:spLocks noChangeArrowheads="1"/>
          </p:cNvSpPr>
          <p:nvPr/>
        </p:nvSpPr>
        <p:spPr bwMode="auto">
          <a:xfrm>
            <a:off x="5862638" y="2417763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45" name="Oval 17"/>
          <p:cNvSpPr>
            <a:spLocks noChangeArrowheads="1"/>
          </p:cNvSpPr>
          <p:nvPr/>
        </p:nvSpPr>
        <p:spPr bwMode="auto">
          <a:xfrm>
            <a:off x="4448175" y="1941513"/>
            <a:ext cx="112713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46" name="Oval 18"/>
          <p:cNvSpPr>
            <a:spLocks noChangeArrowheads="1"/>
          </p:cNvSpPr>
          <p:nvPr/>
        </p:nvSpPr>
        <p:spPr bwMode="auto">
          <a:xfrm>
            <a:off x="3025775" y="2417763"/>
            <a:ext cx="111125" cy="111125"/>
          </a:xfrm>
          <a:prstGeom prst="ellipse">
            <a:avLst/>
          </a:prstGeom>
          <a:solidFill>
            <a:srgbClr val="FF00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6547" name="Oval 19"/>
          <p:cNvSpPr>
            <a:spLocks noChangeArrowheads="1"/>
          </p:cNvSpPr>
          <p:nvPr/>
        </p:nvSpPr>
        <p:spPr bwMode="auto">
          <a:xfrm>
            <a:off x="2551113" y="3841750"/>
            <a:ext cx="112712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6548" name="Object 20"/>
          <p:cNvGraphicFramePr>
            <a:graphicFrameLocks noChangeAspect="1"/>
          </p:cNvGraphicFramePr>
          <p:nvPr/>
        </p:nvGraphicFramePr>
        <p:xfrm>
          <a:off x="2209800" y="5791200"/>
          <a:ext cx="2587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3" imgW="114120" imgH="228600" progId="Equation.3">
                  <p:embed/>
                </p:oleObj>
              </mc:Choice>
              <mc:Fallback>
                <p:oleObj name="Equation" r:id="rId3" imgW="11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91200"/>
                        <a:ext cx="2587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549" name="Object 21"/>
          <p:cNvGraphicFramePr>
            <a:graphicFrameLocks noChangeAspect="1"/>
          </p:cNvGraphicFramePr>
          <p:nvPr/>
        </p:nvGraphicFramePr>
        <p:xfrm>
          <a:off x="6477000" y="1447800"/>
          <a:ext cx="2587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5" imgW="114120" imgH="228600" progId="Equation.3">
                  <p:embed/>
                </p:oleObj>
              </mc:Choice>
              <mc:Fallback>
                <p:oleObj name="Equation" r:id="rId5" imgW="11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447800"/>
                        <a:ext cx="2587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550" name="Object 22"/>
          <p:cNvGraphicFramePr>
            <a:graphicFrameLocks noChangeAspect="1"/>
          </p:cNvGraphicFramePr>
          <p:nvPr/>
        </p:nvGraphicFramePr>
        <p:xfrm>
          <a:off x="2195513" y="1447800"/>
          <a:ext cx="28733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6" imgW="126720" imgH="228600" progId="Equation.3">
                  <p:embed/>
                </p:oleObj>
              </mc:Choice>
              <mc:Fallback>
                <p:oleObj name="Equation" r:id="rId6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47800"/>
                        <a:ext cx="28733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4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7556" name="AutoShape 4"/>
          <p:cNvSpPr>
            <a:spLocks noChangeAspect="1" noChangeArrowheads="1" noTextEdit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557" name="Rectangle 5"/>
          <p:cNvSpPr>
            <a:spLocks noChangeArrowheads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558" name="Rectangle 6"/>
          <p:cNvSpPr>
            <a:spLocks noChangeArrowheads="1"/>
          </p:cNvSpPr>
          <p:nvPr/>
        </p:nvSpPr>
        <p:spPr bwMode="auto">
          <a:xfrm>
            <a:off x="2608263" y="1998663"/>
            <a:ext cx="3784600" cy="3789362"/>
          </a:xfrm>
          <a:prstGeom prst="rect">
            <a:avLst/>
          </a:prstGeom>
          <a:noFill/>
          <a:ln w="36513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559" name="Freeform 7"/>
          <p:cNvSpPr>
            <a:spLocks/>
          </p:cNvSpPr>
          <p:nvPr/>
        </p:nvSpPr>
        <p:spPr bwMode="auto">
          <a:xfrm>
            <a:off x="2608263" y="1998663"/>
            <a:ext cx="3784600" cy="3789362"/>
          </a:xfrm>
          <a:custGeom>
            <a:avLst/>
            <a:gdLst>
              <a:gd name="T0" fmla="*/ 298 w 2384"/>
              <a:gd name="T1" fmla="*/ 2088 h 2387"/>
              <a:gd name="T2" fmla="*/ 1195 w 2384"/>
              <a:gd name="T3" fmla="*/ 2387 h 2387"/>
              <a:gd name="T4" fmla="*/ 2085 w 2384"/>
              <a:gd name="T5" fmla="*/ 2088 h 2387"/>
              <a:gd name="T6" fmla="*/ 2384 w 2384"/>
              <a:gd name="T7" fmla="*/ 1196 h 2387"/>
              <a:gd name="T8" fmla="*/ 2085 w 2384"/>
              <a:gd name="T9" fmla="*/ 299 h 2387"/>
              <a:gd name="T10" fmla="*/ 1195 w 2384"/>
              <a:gd name="T11" fmla="*/ 0 h 2387"/>
              <a:gd name="T12" fmla="*/ 298 w 2384"/>
              <a:gd name="T13" fmla="*/ 299 h 2387"/>
              <a:gd name="T14" fmla="*/ 0 w 2384"/>
              <a:gd name="T15" fmla="*/ 1196 h 2387"/>
              <a:gd name="T16" fmla="*/ 298 w 2384"/>
              <a:gd name="T17" fmla="*/ 2088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4" h="2387">
                <a:moveTo>
                  <a:pt x="298" y="2088"/>
                </a:moveTo>
                <a:lnTo>
                  <a:pt x="1195" y="2387"/>
                </a:lnTo>
                <a:lnTo>
                  <a:pt x="2085" y="2088"/>
                </a:lnTo>
                <a:lnTo>
                  <a:pt x="2384" y="1196"/>
                </a:lnTo>
                <a:lnTo>
                  <a:pt x="2085" y="299"/>
                </a:lnTo>
                <a:lnTo>
                  <a:pt x="1195" y="0"/>
                </a:lnTo>
                <a:lnTo>
                  <a:pt x="298" y="299"/>
                </a:lnTo>
                <a:lnTo>
                  <a:pt x="0" y="1196"/>
                </a:lnTo>
                <a:lnTo>
                  <a:pt x="298" y="2088"/>
                </a:lnTo>
              </a:path>
            </a:pathLst>
          </a:custGeom>
          <a:noFill/>
          <a:ln w="365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560" name="Oval 8"/>
          <p:cNvSpPr>
            <a:spLocks noChangeArrowheads="1"/>
          </p:cNvSpPr>
          <p:nvPr/>
        </p:nvSpPr>
        <p:spPr bwMode="auto">
          <a:xfrm>
            <a:off x="2551113" y="5730875"/>
            <a:ext cx="112712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61" name="Oval 9"/>
          <p:cNvSpPr>
            <a:spLocks noChangeArrowheads="1"/>
          </p:cNvSpPr>
          <p:nvPr/>
        </p:nvSpPr>
        <p:spPr bwMode="auto">
          <a:xfrm>
            <a:off x="6337300" y="5730875"/>
            <a:ext cx="111125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62" name="Oval 10"/>
          <p:cNvSpPr>
            <a:spLocks noChangeArrowheads="1"/>
          </p:cNvSpPr>
          <p:nvPr/>
        </p:nvSpPr>
        <p:spPr bwMode="auto">
          <a:xfrm>
            <a:off x="6337300" y="1941513"/>
            <a:ext cx="111125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63" name="Oval 11"/>
          <p:cNvSpPr>
            <a:spLocks noChangeArrowheads="1"/>
          </p:cNvSpPr>
          <p:nvPr/>
        </p:nvSpPr>
        <p:spPr bwMode="auto">
          <a:xfrm>
            <a:off x="2551113" y="1941513"/>
            <a:ext cx="112712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64" name="Oval 12"/>
          <p:cNvSpPr>
            <a:spLocks noChangeArrowheads="1"/>
          </p:cNvSpPr>
          <p:nvPr/>
        </p:nvSpPr>
        <p:spPr bwMode="auto">
          <a:xfrm>
            <a:off x="3025775" y="5256213"/>
            <a:ext cx="111125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65" name="Oval 13"/>
          <p:cNvSpPr>
            <a:spLocks noChangeArrowheads="1"/>
          </p:cNvSpPr>
          <p:nvPr/>
        </p:nvSpPr>
        <p:spPr bwMode="auto">
          <a:xfrm>
            <a:off x="4448175" y="5730875"/>
            <a:ext cx="112713" cy="1127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66" name="Oval 14"/>
          <p:cNvSpPr>
            <a:spLocks noChangeArrowheads="1"/>
          </p:cNvSpPr>
          <p:nvPr/>
        </p:nvSpPr>
        <p:spPr bwMode="auto">
          <a:xfrm>
            <a:off x="5862638" y="5256213"/>
            <a:ext cx="111125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67" name="Oval 15"/>
          <p:cNvSpPr>
            <a:spLocks noChangeArrowheads="1"/>
          </p:cNvSpPr>
          <p:nvPr/>
        </p:nvSpPr>
        <p:spPr bwMode="auto">
          <a:xfrm>
            <a:off x="6337300" y="3841750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68" name="Oval 16"/>
          <p:cNvSpPr>
            <a:spLocks noChangeArrowheads="1"/>
          </p:cNvSpPr>
          <p:nvPr/>
        </p:nvSpPr>
        <p:spPr bwMode="auto">
          <a:xfrm>
            <a:off x="5862638" y="2417763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69" name="Oval 17"/>
          <p:cNvSpPr>
            <a:spLocks noChangeArrowheads="1"/>
          </p:cNvSpPr>
          <p:nvPr/>
        </p:nvSpPr>
        <p:spPr bwMode="auto">
          <a:xfrm>
            <a:off x="4448175" y="1941513"/>
            <a:ext cx="112713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70" name="Oval 18"/>
          <p:cNvSpPr>
            <a:spLocks noChangeArrowheads="1"/>
          </p:cNvSpPr>
          <p:nvPr/>
        </p:nvSpPr>
        <p:spPr bwMode="auto">
          <a:xfrm>
            <a:off x="3025775" y="2417763"/>
            <a:ext cx="111125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7571" name="Oval 19"/>
          <p:cNvSpPr>
            <a:spLocks noChangeArrowheads="1"/>
          </p:cNvSpPr>
          <p:nvPr/>
        </p:nvSpPr>
        <p:spPr bwMode="auto">
          <a:xfrm>
            <a:off x="2551113" y="3841750"/>
            <a:ext cx="112712" cy="1111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  <p:pic>
        <p:nvPicPr>
          <p:cNvPr id="1049653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58639"/>
            <a:ext cx="1804817" cy="180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654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65480"/>
            <a:ext cx="1797976" cy="17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655" name="Picture 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26" y="2965480"/>
            <a:ext cx="1797976" cy="17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656" name="Picture 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72" y="2965480"/>
            <a:ext cx="1797976" cy="17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173938" y="1848244"/>
            <a:ext cx="8878215" cy="40324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1602" y="2965480"/>
            <a:ext cx="1253470" cy="179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</a:rPr>
              <a:t>……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55466439"/>
              </p:ext>
            </p:extLst>
          </p:nvPr>
        </p:nvGraphicFramePr>
        <p:xfrm>
          <a:off x="611560" y="764704"/>
          <a:ext cx="806489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55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46085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问题背景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细分基本思想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细分的关键因素</a:t>
            </a:r>
            <a:endParaRPr lang="en-US" altLang="zh-CN" sz="36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曲线细分算法分类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几种简单曲线细分算法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</a:t>
            </a:r>
            <a:r>
              <a:rPr lang="en-US" altLang="zh-CN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Demo</a:t>
            </a: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曲线细分的收敛性和光滑性分析</a:t>
            </a:r>
            <a:endParaRPr lang="en-US" altLang="zh-CN" sz="36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2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细分规则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77704492"/>
              </p:ext>
            </p:extLst>
          </p:nvPr>
        </p:nvGraphicFramePr>
        <p:xfrm>
          <a:off x="467544" y="1700808"/>
          <a:ext cx="820891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1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46085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问题背景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细分基本思想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细分的关键因素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曲线细分算法分类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几种简单曲线细分算法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</a:t>
            </a:r>
            <a:r>
              <a:rPr lang="en-US" altLang="zh-CN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Demo</a:t>
            </a: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曲线细分的收敛性和光滑性分析</a:t>
            </a:r>
            <a:endParaRPr lang="en-US" altLang="zh-CN" sz="36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8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拓扑分裂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曲线细分都是将一条折线变成两条折线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1442"/>
            <a:ext cx="2686050" cy="1762125"/>
          </a:xfrm>
          <a:prstGeom prst="rect">
            <a:avLst/>
          </a:prstGeom>
        </p:spPr>
      </p:pic>
      <p:pic>
        <p:nvPicPr>
          <p:cNvPr id="10242" name="Picture 2" descr="H:\subdivision-lectures\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92" y="3004131"/>
            <a:ext cx="26003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H:\subdivision-lectures\t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00" y="3093241"/>
            <a:ext cx="2667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右箭头 32"/>
          <p:cNvSpPr/>
          <p:nvPr/>
        </p:nvSpPr>
        <p:spPr>
          <a:xfrm>
            <a:off x="2383897" y="3721557"/>
            <a:ext cx="792088" cy="18521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5868144" y="3721557"/>
            <a:ext cx="764033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几何平均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Mask: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:\subdivision-lectures\t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9" y="3429000"/>
            <a:ext cx="8016095" cy="19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9222" y="4782343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22" y="4782343"/>
                <a:ext cx="57606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04048" y="478773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787734"/>
                <a:ext cx="5760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339752" y="478773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787734"/>
                <a:ext cx="57606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524328" y="478773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787734"/>
                <a:ext cx="576064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收敛和平滑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916832"/>
            <a:ext cx="7776863" cy="420933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收敛性</a:t>
            </a:r>
            <a:r>
              <a:rPr lang="en-US" altLang="zh-CN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(convergence)</a:t>
            </a:r>
          </a:p>
          <a:p>
            <a:endParaRPr lang="en-US" altLang="zh-CN" sz="4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光滑性</a:t>
            </a:r>
            <a:r>
              <a:rPr lang="en-US" altLang="zh-CN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(smoothness)</a:t>
            </a:r>
          </a:p>
        </p:txBody>
      </p:sp>
    </p:spTree>
    <p:extLst>
      <p:ext uri="{BB962C8B-B14F-4D97-AF65-F5344CB8AC3E}">
        <p14:creationId xmlns:p14="http://schemas.microsoft.com/office/powerpoint/2010/main" val="30279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46085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问题背景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细分基本思想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细分的关键因素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曲线细分算法分类</a:t>
            </a:r>
            <a:endParaRPr lang="en-US" altLang="zh-CN" sz="36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几种简单曲线细分算法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</a:t>
            </a:r>
            <a:r>
              <a:rPr lang="en-US" altLang="zh-CN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Demo</a:t>
            </a: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曲线细分的收敛性和光滑性分析</a:t>
            </a:r>
            <a:endParaRPr lang="en-US" altLang="zh-CN" sz="36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2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分类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00808"/>
            <a:ext cx="7948405" cy="442535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线性</a:t>
            </a:r>
            <a:endParaRPr lang="en-US" altLang="zh-CN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均匀</a:t>
            </a:r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样条细分算法</a:t>
            </a:r>
            <a:endParaRPr lang="en-US" altLang="zh-CN" sz="28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点插值细分算法</a:t>
            </a:r>
            <a:endParaRPr lang="en-US" altLang="zh-CN" sz="28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8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非线性 </a:t>
            </a:r>
            <a:endParaRPr lang="en-US" altLang="zh-CN" sz="28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基于非线性平均的细分算法</a:t>
            </a:r>
            <a:endParaRPr lang="en-US" altLang="zh-CN" sz="28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基于法向的非线性细分算法</a:t>
            </a:r>
            <a:endParaRPr lang="en-US" altLang="zh-CN" sz="28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基于曲率的非线性细分算法</a:t>
            </a:r>
            <a:endParaRPr lang="zh-CN" altLang="en-US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6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46085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问题背景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细分基本思想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细分的关键因素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曲线细分算法分类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几种简单曲线细分算法</a:t>
            </a:r>
            <a:endParaRPr lang="en-US" altLang="zh-CN" sz="36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</a:t>
            </a:r>
            <a:r>
              <a:rPr lang="en-US" altLang="zh-CN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Demo</a:t>
            </a: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曲线细分的收敛性和光滑性分析</a:t>
            </a:r>
            <a:endParaRPr lang="en-US" altLang="zh-CN" sz="36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25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496944" cy="1252728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均匀</a:t>
            </a:r>
            <a:r>
              <a:rPr lang="en-US" altLang="zh-CN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样条曲线细分算法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1988840"/>
            <a:ext cx="7776864" cy="38164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初始多边形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经过</a:t>
            </a:r>
            <a:r>
              <a:rPr lang="zh-CN" altLang="en-US" sz="36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细分规则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得到细化多边形</a:t>
            </a:r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，细化多边形的</a:t>
            </a:r>
            <a:r>
              <a:rPr lang="zh-CN" altLang="en-US" sz="36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极限</a:t>
            </a:r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为均匀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样条曲线。</a:t>
            </a:r>
            <a:endParaRPr lang="en-US" altLang="zh-CN" sz="36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36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的过程可以形容为一个割角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过程。</a:t>
            </a:r>
            <a:endParaRPr lang="zh-CN" altLang="en-US" sz="3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7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B-spline Basis Function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3569" y="2132856"/>
                <a:ext cx="7596832" cy="39933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</a:rPr>
                  <a:t>Definition: Repeated integration</a:t>
                </a:r>
              </a:p>
              <a:p>
                <a:endParaRPr lang="en-US" altLang="zh-CN" sz="32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sz="3200" dirty="0" smtClean="0">
                    <a:solidFill>
                      <a:schemeClr val="bg1"/>
                    </a:solidFill>
                  </a:rPr>
                  <a:t>Order one: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if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0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zh-CN" altLang="en-US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，</m:t>
                            </m:r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200" dirty="0" smtClean="0">
                  <a:solidFill>
                    <a:schemeClr val="bg1"/>
                  </a:solidFill>
                </a:endParaRPr>
              </a:p>
              <a:p>
                <a:endParaRPr lang="en-US" altLang="zh-CN" sz="32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sz="3200" dirty="0" smtClean="0">
                    <a:solidFill>
                      <a:schemeClr val="bg1"/>
                    </a:solidFill>
                  </a:rPr>
                  <a:t>Order m: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ⅆ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zh-CN" sz="3200" dirty="0" smtClean="0">
                    <a:solidFill>
                      <a:schemeClr val="bg1"/>
                    </a:solidFill>
                  </a:rPr>
                  <a:t>	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9" y="2132856"/>
                <a:ext cx="7596832" cy="3993307"/>
              </a:xfrm>
              <a:blipFill rotWithShape="1">
                <a:blip r:embed="rId3"/>
                <a:stretch>
                  <a:fillRect l="-1766" t="-3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B-spline Basis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m=1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m=2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68760"/>
            <a:ext cx="3789784" cy="2376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39381"/>
            <a:ext cx="3789784" cy="25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B-spline Basis Function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988840"/>
                <a:ext cx="7624357" cy="413732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Knots of the B-spline basis function: Z, all integers.</a:t>
                </a:r>
              </a:p>
              <a:p>
                <a:endParaRPr lang="en-US" altLang="zh-CN" sz="2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Knot span: [i,i+1), uniform.</a:t>
                </a:r>
              </a:p>
              <a:p>
                <a:endParaRPr lang="en-US" altLang="zh-CN" sz="28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Any function: 	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</m:nary>
                  </m:oMath>
                </a14:m>
                <a:endParaRPr lang="en-US" altLang="zh-CN" sz="28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988840"/>
                <a:ext cx="7624357" cy="4137323"/>
              </a:xfrm>
              <a:blipFill rotWithShape="1">
                <a:blip r:embed="rId3"/>
                <a:stretch>
                  <a:fillRect l="-1440" t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46085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问题背景</a:t>
            </a:r>
            <a:endParaRPr lang="en-US" altLang="zh-CN" sz="36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细分基本思想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细分的关键因素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曲线细分算法分类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几种简单曲线细分算法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</a:t>
            </a:r>
            <a:r>
              <a:rPr lang="en-US" altLang="zh-CN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Demo</a:t>
            </a: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曲线细分的收敛性和光滑性分析</a:t>
            </a:r>
            <a:endParaRPr lang="en-US" altLang="zh-CN" sz="36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25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Properties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486609291"/>
                  </p:ext>
                </p:extLst>
              </p:nvPr>
            </p:nvGraphicFramePr>
            <p:xfrm>
              <a:off x="467544" y="1844824"/>
              <a:ext cx="8136904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486609291"/>
                  </p:ext>
                </p:extLst>
              </p:nvPr>
            </p:nvGraphicFramePr>
            <p:xfrm>
              <a:off x="467544" y="1844824"/>
              <a:ext cx="8136904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46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Refinement Relation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3569" y="1988840"/>
                <a:ext cx="7596832" cy="4137323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Dilate(expand) the coordinate: x -&gt; 2x.</a:t>
                </a:r>
              </a:p>
              <a:p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Any function: 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	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dirty="0" smtClean="0">
                  <a:solidFill>
                    <a:schemeClr val="bg1"/>
                  </a:solidFill>
                </a:endParaRPr>
              </a:p>
              <a:p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(2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 dirty="0" smtClean="0">
                  <a:solidFill>
                    <a:schemeClr val="bg1"/>
                  </a:solidFill>
                </a:endParaRPr>
              </a:p>
              <a:p>
                <a:pPr marL="30194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(2</m:t>
                      </m:r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>
                  <a:solidFill>
                    <a:schemeClr val="bg1"/>
                  </a:solidFill>
                </a:endParaRPr>
              </a:p>
              <a:p>
                <a:endParaRPr lang="en-US" altLang="zh-C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9" y="1988840"/>
                <a:ext cx="7596832" cy="4137323"/>
              </a:xfrm>
              <a:blipFill rotWithShape="1">
                <a:blip r:embed="rId3"/>
                <a:stretch>
                  <a:fillRect l="-1364" t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75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Refinement Relation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1988840"/>
                <a:ext cx="7408333" cy="4137323"/>
              </a:xfrm>
            </p:spPr>
            <p:txBody>
              <a:bodyPr/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basis functions to form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30194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schemeClr val="bg1"/>
                  </a:solidFill>
                </a:endParaRPr>
              </a:p>
              <a:p>
                <a:pPr marL="301943" lvl="1" indent="0">
                  <a:buNone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 exits, then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301943" lvl="1" indent="0">
                  <a:buNone/>
                </a:pP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marL="30194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𝑆𝑝</m:t>
                      </m:r>
                    </m:oMath>
                  </m:oMathPara>
                </a14:m>
                <a:endParaRPr lang="en-US" altLang="zh-CN" sz="28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30194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𝑆𝑝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1988840"/>
                <a:ext cx="7408333" cy="4137323"/>
              </a:xfrm>
              <a:blipFill rotWithShape="1">
                <a:blip r:embed="rId3"/>
                <a:stretch>
                  <a:fillRect l="-1399" t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005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Generating function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3569" y="2204864"/>
                <a:ext cx="7848872" cy="392129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Subdivision mask: coefficient sequence: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=(…,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,…,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,…)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>
                  <a:buFont typeface="Candara" pitchFamily="34" charset="0"/>
                  <a:buChar char="*"/>
                </a:pP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Generating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, not a polynomial.</a:t>
                </a:r>
              </a:p>
              <a:p>
                <a:pPr>
                  <a:buFont typeface="Candara" pitchFamily="34" charset="0"/>
                  <a:buChar char="*"/>
                </a:pP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9" y="2204864"/>
                <a:ext cx="7848872" cy="3921299"/>
              </a:xfrm>
              <a:blipFill rotWithShape="1">
                <a:blip r:embed="rId2"/>
                <a:stretch>
                  <a:fillRect l="-1708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An example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Candara" pitchFamily="34" charset="0"/>
                  <a:buChar char="*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=1+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, </a:t>
                </a:r>
              </a:p>
              <a:p>
                <a:pPr marL="301943" lvl="1" indent="0">
                  <a:buNone/>
                </a:pPr>
                <a:r>
                  <a:rPr lang="en-US" altLang="zh-CN" sz="2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sz="2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chemeClr val="bg1"/>
                        </a:solidFill>
                        <a:latin typeface="Cambria Math"/>
                      </a:rPr>
                      <m:t>(2</m:t>
                    </m:r>
                    <m:r>
                      <a:rPr lang="en-US" altLang="zh-CN" sz="2600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2600" b="0" i="1" smtClean="0">
                        <a:solidFill>
                          <a:schemeClr val="bg1"/>
                        </a:solidFill>
                        <a:latin typeface="Cambria Math"/>
                      </a:rPr>
                      <m:t>−1)</m:t>
                    </m:r>
                  </m:oMath>
                </a14:m>
                <a:endParaRPr lang="en-US" altLang="zh-CN" sz="2600" dirty="0" smtClean="0">
                  <a:solidFill>
                    <a:schemeClr val="bg1"/>
                  </a:solidFill>
                </a:endParaRPr>
              </a:p>
              <a:p>
                <a:pPr marL="301943" lvl="1" indent="0">
                  <a:buNone/>
                </a:pPr>
                <a:endParaRPr lang="en-US" altLang="zh-CN" sz="2600" dirty="0" smtClean="0">
                  <a:solidFill>
                    <a:schemeClr val="bg1"/>
                  </a:solidFill>
                </a:endParaRPr>
              </a:p>
              <a:p>
                <a:pPr marL="301943" lvl="1" indent="0">
                  <a:buNone/>
                </a:pPr>
                <a:endParaRPr lang="en-US" altLang="zh-CN" sz="2600" dirty="0">
                  <a:solidFill>
                    <a:schemeClr val="bg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21587"/>
            <a:ext cx="5760640" cy="37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89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Theorem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467544" y="2060848"/>
                <a:ext cx="8136904" cy="316835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rgbClr val="FF0000"/>
                    </a:solidFill>
                  </a:rPr>
                  <a:t>For all m &gt; 1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, the generating function of 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the subdivision 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mask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for the B-spline basis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 of order m satisfies the recurrence: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/>
                      </a:rPr>
                      <m:t>(1+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60848"/>
                <a:ext cx="8136904" cy="316835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378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Subdivision mask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467544" y="2276872"/>
                <a:ext cx="8208912" cy="309634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rgbClr val="FF0000"/>
                    </a:solidFill>
                  </a:rPr>
                  <a:t>Starting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/>
                      </a:rPr>
                      <m:t>=1+</m:t>
                    </m:r>
                    <m:r>
                      <a:rPr lang="en-US" altLang="zh-CN" sz="32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, the subdivision mask for B-spline of order m has the form:</a:t>
                </a:r>
                <a:endParaRPr lang="en-US" altLang="zh-CN" sz="32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(1+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76872"/>
                <a:ext cx="8208912" cy="3096344"/>
              </a:xfrm>
              <a:prstGeom prst="roundRect">
                <a:avLst/>
              </a:prstGeom>
              <a:blipFill rotWithShape="1">
                <a:blip r:embed="rId3"/>
                <a:stretch>
                  <a:fillRect l="-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050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Mask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</m: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</m: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</m:m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𝑤h𝑒𝑛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=4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Subdivision Scheme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3569" y="1772816"/>
                <a:ext cx="7992888" cy="460851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Basic refinement relation: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The ith 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𝑍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−2</m:t>
                            </m:r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altLang="zh-CN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>
                  <a:solidFill>
                    <a:schemeClr val="bg1"/>
                  </a:solidFill>
                </a:endParaRPr>
              </a:p>
              <a:p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Upsample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, insert a zero coefficient between each 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 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𝑍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𝑍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−1,2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Subdivision relation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9" y="1772816"/>
                <a:ext cx="7992888" cy="4608512"/>
              </a:xfrm>
              <a:blipFill rotWithShape="1">
                <a:blip r:embed="rId3"/>
                <a:stretch>
                  <a:fillRect l="-106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199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From program view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8496943" cy="453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Order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,2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,2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Order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(1+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,2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,2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8496943" cy="4536504"/>
              </a:xfrm>
              <a:blipFill rotWithShape="1">
                <a:blip r:embed="rId3"/>
                <a:stretch>
                  <a:fillRect l="-1076" t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80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问题背景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8590221"/>
              </p:ext>
            </p:extLst>
          </p:nvPr>
        </p:nvGraphicFramePr>
        <p:xfrm>
          <a:off x="611560" y="1628800"/>
          <a:ext cx="813690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46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Chaikin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7" y="1556793"/>
            <a:ext cx="7632848" cy="71548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Mask: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75656" y="328498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28498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62811" y="3301251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11" y="3301251"/>
                <a:ext cx="86409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76784" y="3284983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84" y="3284983"/>
                <a:ext cx="86409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88762" y="2348698"/>
                <a:ext cx="742939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62" y="2348698"/>
                <a:ext cx="742939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42854" y="2395742"/>
                <a:ext cx="43204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854" y="2395742"/>
                <a:ext cx="432048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 descr="H:\subdivision-lectures\m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9" y="4509120"/>
            <a:ext cx="7801419" cy="21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:\subdivision-lectures\m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9" y="2247560"/>
            <a:ext cx="7801419" cy="207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00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Mask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H:\subdivision-lectures\mask2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544616" cy="530507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949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实现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算法是在每个顶点的两边插入两个点，于是对每个顶点，分别计算它两边的点，保存。数据结构可以直接选择标准库的</a:t>
            </a:r>
            <a:r>
              <a:rPr lang="en-US" altLang="zh-CN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vector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4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7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四点插值细分算法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插值算法：保留原控制序列中的点到新的控制序列中，并在原控制序列的两点之间插入一个新点。</a:t>
                </a:r>
                <a:endParaRPr lang="en-US" altLang="zh-CN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endParaRPr lang="en-US" altLang="zh-CN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Mask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的特点：</a:t>
                </a:r>
                <a:endParaRPr lang="en-US" altLang="zh-CN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 algn="ctr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华文楷体" pitchFamily="2" charset="-122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华文楷体" pitchFamily="2" charset="-122"/>
                      </a:rPr>
                      <m:t>=1,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华文楷体" pitchFamily="2" charset="-122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华文楷体" pitchFamily="2" charset="-122"/>
                      </a:rPr>
                      <m:t>=0,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华文楷体" pitchFamily="2" charset="-122"/>
                      </a:rPr>
                      <m:t>𝑓𝑜𝑟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华文楷体" pitchFamily="2" charset="-122"/>
                      </a:rPr>
                      <m:t>𝑎𝑙𝑙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华文楷体" pitchFamily="2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华文楷体" pitchFamily="2" charset="-122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1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46085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问题背景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细分基本思想</a:t>
            </a:r>
            <a:endParaRPr lang="en-US" altLang="zh-CN" sz="36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细分的关键因素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曲线细分算法分类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几种简单曲线细分算法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</a:t>
            </a:r>
            <a:r>
              <a:rPr lang="en-US" altLang="zh-CN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Demo</a:t>
            </a: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曲线细分的收敛性和光滑性分析</a:t>
            </a:r>
            <a:endParaRPr lang="en-US" altLang="zh-CN" sz="36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148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四点插值细分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73279550"/>
              </p:ext>
            </p:extLst>
          </p:nvPr>
        </p:nvGraphicFramePr>
        <p:xfrm>
          <a:off x="467544" y="1916832"/>
          <a:ext cx="8208912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63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四点插值细分算法</a:t>
            </a:r>
            <a:endParaRPr lang="zh-CN" altLang="en-US" sz="6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3569" y="2060848"/>
                <a:ext cx="7596832" cy="40653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zh-CN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 </a:t>
                </a:r>
                <a:endParaRPr lang="en-US" altLang="zh-CN" sz="24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其中有一个参数需要选择：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/>
                      </a:rPr>
                      <m:t>𝜔</m:t>
                    </m:r>
                  </m:oMath>
                </a14:m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en-US" altLang="zh-CN" sz="24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时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，产生连续的极限曲线；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l-GR" altLang="zh-CN" sz="24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时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，极限曲线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连续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曲线，一般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情况下，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/>
                      </a:rPr>
                      <m:t>𝜔</m:t>
                    </m:r>
                  </m:oMath>
                </a14:m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选择为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en-US" altLang="zh-CN" sz="24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Paper: A 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4-point interpolatory subdivision scheme for curve design</a:t>
                </a:r>
                <a:endParaRPr lang="zh-CN" altLang="en-US" sz="24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9" y="2060848"/>
                <a:ext cx="7596832" cy="4065315"/>
              </a:xfrm>
              <a:blipFill rotWithShape="1">
                <a:blip r:embed="rId3"/>
                <a:stretch>
                  <a:fillRect l="-1204" r="-8106" b="-7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4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Mask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36862" y="335699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62" y="3356992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105" r="-22105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23728" y="477679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776799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105" r="-22105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46140" y="335699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40" y="3356992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88024" y="328498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284984"/>
                <a:ext cx="57606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105" r="-22105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87058" y="328498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058" y="3284984"/>
                <a:ext cx="57606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191" r="-22340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50807" y="4772288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07" y="4772288"/>
                <a:ext cx="57606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16216" y="4743932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743932"/>
                <a:ext cx="5760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91" r="-22340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40424" y="472514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24" y="4725144"/>
                <a:ext cx="576064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105" r="-22105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308719" y="2646530"/>
            <a:ext cx="471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51720" y="3861048"/>
                <a:ext cx="48919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861048"/>
                <a:ext cx="489198" cy="612732"/>
              </a:xfrm>
              <a:prstGeom prst="rect">
                <a:avLst/>
              </a:prstGeom>
              <a:blipFill rotWithShape="1">
                <a:blip r:embed="rId10"/>
                <a:stretch>
                  <a:fillRect r="-1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27501" y="3861110"/>
                <a:ext cx="48919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01" y="3861110"/>
                <a:ext cx="489198" cy="6127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16216" y="3861110"/>
                <a:ext cx="48919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861110"/>
                <a:ext cx="489198" cy="612732"/>
              </a:xfrm>
              <a:prstGeom prst="rect">
                <a:avLst/>
              </a:prstGeom>
              <a:blipFill rotWithShape="1">
                <a:blip r:embed="rId12"/>
                <a:stretch>
                  <a:fillRect r="-1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32423" y="3854413"/>
                <a:ext cx="48919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423" y="3854413"/>
                <a:ext cx="489198" cy="6127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H:\subdivision-lectures\m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1" y="4403287"/>
            <a:ext cx="7202720" cy="198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subdivision-lectures\m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1" y="2003648"/>
            <a:ext cx="720272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761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Mask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H:\subdivision-lectures\mask2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272808" cy="521525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370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24" name="Freeform 28"/>
          <p:cNvSpPr>
            <a:spLocks/>
          </p:cNvSpPr>
          <p:nvPr/>
        </p:nvSpPr>
        <p:spPr bwMode="auto">
          <a:xfrm>
            <a:off x="2590800" y="3352800"/>
            <a:ext cx="3009900" cy="1019175"/>
          </a:xfrm>
          <a:custGeom>
            <a:avLst/>
            <a:gdLst>
              <a:gd name="T0" fmla="*/ 0 w 1896"/>
              <a:gd name="T1" fmla="*/ 0 h 642"/>
              <a:gd name="T2" fmla="*/ 624 w 1896"/>
              <a:gd name="T3" fmla="*/ 642 h 642"/>
              <a:gd name="T4" fmla="*/ 1260 w 1896"/>
              <a:gd name="T5" fmla="*/ 0 h 642"/>
              <a:gd name="T6" fmla="*/ 1896 w 1896"/>
              <a:gd name="T7" fmla="*/ 64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642">
                <a:moveTo>
                  <a:pt x="0" y="0"/>
                </a:moveTo>
                <a:cubicBezTo>
                  <a:pt x="207" y="321"/>
                  <a:pt x="414" y="642"/>
                  <a:pt x="624" y="642"/>
                </a:cubicBezTo>
                <a:cubicBezTo>
                  <a:pt x="834" y="642"/>
                  <a:pt x="1048" y="0"/>
                  <a:pt x="1260" y="0"/>
                </a:cubicBezTo>
                <a:cubicBezTo>
                  <a:pt x="1472" y="0"/>
                  <a:pt x="1684" y="321"/>
                  <a:pt x="1896" y="642"/>
                </a:cubicBezTo>
              </a:path>
            </a:pathLst>
          </a:custGeom>
          <a:noFill/>
          <a:ln w="25400" cap="flat" cmpd="sng">
            <a:solidFill>
              <a:srgbClr val="96969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四点插值细分算法</a:t>
            </a:r>
            <a:endParaRPr lang="en-US" altLang="zh-CN" sz="6000" dirty="0">
              <a:ea typeface="宋体" charset="-122"/>
            </a:endParaRPr>
          </a:p>
        </p:txBody>
      </p:sp>
      <p:sp>
        <p:nvSpPr>
          <p:cNvPr id="1028100" name="Freeform 4"/>
          <p:cNvSpPr>
            <a:spLocks/>
          </p:cNvSpPr>
          <p:nvPr/>
        </p:nvSpPr>
        <p:spPr bwMode="auto">
          <a:xfrm>
            <a:off x="1574800" y="5175250"/>
            <a:ext cx="6035675" cy="406400"/>
          </a:xfrm>
          <a:custGeom>
            <a:avLst/>
            <a:gdLst>
              <a:gd name="T0" fmla="*/ 0 w 3802"/>
              <a:gd name="T1" fmla="*/ 128 h 256"/>
              <a:gd name="T2" fmla="*/ 3802 w 3802"/>
              <a:gd name="T3" fmla="*/ 128 h 256"/>
              <a:gd name="T4" fmla="*/ 3674 w 3802"/>
              <a:gd name="T5" fmla="*/ 0 h 256"/>
              <a:gd name="T6" fmla="*/ 3802 w 3802"/>
              <a:gd name="T7" fmla="*/ 128 h 256"/>
              <a:gd name="T8" fmla="*/ 3674 w 3802"/>
              <a:gd name="T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2" h="256">
                <a:moveTo>
                  <a:pt x="0" y="128"/>
                </a:moveTo>
                <a:lnTo>
                  <a:pt x="3802" y="128"/>
                </a:lnTo>
                <a:lnTo>
                  <a:pt x="3674" y="0"/>
                </a:lnTo>
                <a:lnTo>
                  <a:pt x="3802" y="128"/>
                </a:lnTo>
                <a:lnTo>
                  <a:pt x="3674" y="256"/>
                </a:lnTo>
              </a:path>
            </a:pathLst>
          </a:custGeom>
          <a:noFill/>
          <a:ln w="60325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01" name="Freeform 5"/>
          <p:cNvSpPr>
            <a:spLocks/>
          </p:cNvSpPr>
          <p:nvPr/>
        </p:nvSpPr>
        <p:spPr bwMode="auto">
          <a:xfrm>
            <a:off x="1371600" y="2357438"/>
            <a:ext cx="406400" cy="3021012"/>
          </a:xfrm>
          <a:custGeom>
            <a:avLst/>
            <a:gdLst>
              <a:gd name="T0" fmla="*/ 128 w 256"/>
              <a:gd name="T1" fmla="*/ 1903 h 1903"/>
              <a:gd name="T2" fmla="*/ 128 w 256"/>
              <a:gd name="T3" fmla="*/ 0 h 1903"/>
              <a:gd name="T4" fmla="*/ 256 w 256"/>
              <a:gd name="T5" fmla="*/ 128 h 1903"/>
              <a:gd name="T6" fmla="*/ 128 w 256"/>
              <a:gd name="T7" fmla="*/ 0 h 1903"/>
              <a:gd name="T8" fmla="*/ 0 w 256"/>
              <a:gd name="T9" fmla="*/ 128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1903">
                <a:moveTo>
                  <a:pt x="128" y="1903"/>
                </a:moveTo>
                <a:lnTo>
                  <a:pt x="128" y="0"/>
                </a:lnTo>
                <a:lnTo>
                  <a:pt x="256" y="128"/>
                </a:lnTo>
                <a:lnTo>
                  <a:pt x="128" y="0"/>
                </a:lnTo>
                <a:lnTo>
                  <a:pt x="0" y="128"/>
                </a:lnTo>
              </a:path>
            </a:pathLst>
          </a:custGeom>
          <a:noFill/>
          <a:ln w="60325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02" name="Line 6"/>
          <p:cNvSpPr>
            <a:spLocks noChangeShapeType="1"/>
          </p:cNvSpPr>
          <p:nvPr/>
        </p:nvSpPr>
        <p:spPr bwMode="auto">
          <a:xfrm>
            <a:off x="2581275" y="5175250"/>
            <a:ext cx="1588" cy="406400"/>
          </a:xfrm>
          <a:prstGeom prst="line">
            <a:avLst/>
          </a:prstGeom>
          <a:noFill/>
          <a:ln w="603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03" name="Line 7"/>
          <p:cNvSpPr>
            <a:spLocks noChangeShapeType="1"/>
          </p:cNvSpPr>
          <p:nvPr/>
        </p:nvSpPr>
        <p:spPr bwMode="auto">
          <a:xfrm>
            <a:off x="3586163" y="5175250"/>
            <a:ext cx="1587" cy="406400"/>
          </a:xfrm>
          <a:prstGeom prst="line">
            <a:avLst/>
          </a:prstGeom>
          <a:noFill/>
          <a:ln w="603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04" name="Line 8"/>
          <p:cNvSpPr>
            <a:spLocks noChangeShapeType="1"/>
          </p:cNvSpPr>
          <p:nvPr/>
        </p:nvSpPr>
        <p:spPr bwMode="auto">
          <a:xfrm>
            <a:off x="4592638" y="5175250"/>
            <a:ext cx="1587" cy="406400"/>
          </a:xfrm>
          <a:prstGeom prst="line">
            <a:avLst/>
          </a:prstGeom>
          <a:noFill/>
          <a:ln w="603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05" name="Line 9"/>
          <p:cNvSpPr>
            <a:spLocks noChangeShapeType="1"/>
          </p:cNvSpPr>
          <p:nvPr/>
        </p:nvSpPr>
        <p:spPr bwMode="auto">
          <a:xfrm>
            <a:off x="5597525" y="5175250"/>
            <a:ext cx="1588" cy="406400"/>
          </a:xfrm>
          <a:prstGeom prst="line">
            <a:avLst/>
          </a:prstGeom>
          <a:noFill/>
          <a:ln w="603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06" name="Line 10"/>
          <p:cNvSpPr>
            <a:spLocks noChangeShapeType="1"/>
          </p:cNvSpPr>
          <p:nvPr/>
        </p:nvSpPr>
        <p:spPr bwMode="auto">
          <a:xfrm>
            <a:off x="6604000" y="5175250"/>
            <a:ext cx="1588" cy="406400"/>
          </a:xfrm>
          <a:prstGeom prst="line">
            <a:avLst/>
          </a:prstGeom>
          <a:noFill/>
          <a:ln w="603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07" name="Oval 11"/>
          <p:cNvSpPr>
            <a:spLocks noChangeArrowheads="1"/>
          </p:cNvSpPr>
          <p:nvPr/>
        </p:nvSpPr>
        <p:spPr bwMode="auto">
          <a:xfrm>
            <a:off x="2519363" y="3303588"/>
            <a:ext cx="122237" cy="122237"/>
          </a:xfrm>
          <a:prstGeom prst="ellipse">
            <a:avLst/>
          </a:prstGeom>
          <a:solidFill>
            <a:schemeClr val="bg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108" name="Oval 12"/>
          <p:cNvSpPr>
            <a:spLocks noChangeArrowheads="1"/>
          </p:cNvSpPr>
          <p:nvPr/>
        </p:nvSpPr>
        <p:spPr bwMode="auto">
          <a:xfrm>
            <a:off x="3525838" y="4310063"/>
            <a:ext cx="122237" cy="122237"/>
          </a:xfrm>
          <a:prstGeom prst="ellipse">
            <a:avLst/>
          </a:prstGeom>
          <a:solidFill>
            <a:schemeClr val="bg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109" name="Oval 13"/>
          <p:cNvSpPr>
            <a:spLocks noChangeArrowheads="1"/>
          </p:cNvSpPr>
          <p:nvPr/>
        </p:nvSpPr>
        <p:spPr bwMode="auto">
          <a:xfrm>
            <a:off x="4530725" y="3303588"/>
            <a:ext cx="122238" cy="122237"/>
          </a:xfrm>
          <a:prstGeom prst="ellipse">
            <a:avLst/>
          </a:prstGeom>
          <a:solidFill>
            <a:schemeClr val="bg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8110" name="Oval 14"/>
          <p:cNvSpPr>
            <a:spLocks noChangeArrowheads="1"/>
          </p:cNvSpPr>
          <p:nvPr/>
        </p:nvSpPr>
        <p:spPr bwMode="auto">
          <a:xfrm>
            <a:off x="5537200" y="4310063"/>
            <a:ext cx="122238" cy="122237"/>
          </a:xfrm>
          <a:prstGeom prst="ellipse">
            <a:avLst/>
          </a:prstGeom>
          <a:solidFill>
            <a:schemeClr val="bg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111" name="Oval 15"/>
          <p:cNvSpPr>
            <a:spLocks noChangeArrowheads="1"/>
          </p:cNvSpPr>
          <p:nvPr/>
        </p:nvSpPr>
        <p:spPr bwMode="auto">
          <a:xfrm>
            <a:off x="6543675" y="4310063"/>
            <a:ext cx="120650" cy="122237"/>
          </a:xfrm>
          <a:prstGeom prst="ellipse">
            <a:avLst/>
          </a:prstGeom>
          <a:solidFill>
            <a:schemeClr val="bg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112" name="Oval 16"/>
          <p:cNvSpPr>
            <a:spLocks noChangeArrowheads="1"/>
          </p:cNvSpPr>
          <p:nvPr/>
        </p:nvSpPr>
        <p:spPr bwMode="auto">
          <a:xfrm>
            <a:off x="4022725" y="3811588"/>
            <a:ext cx="122238" cy="1222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8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25366"/>
              </p:ext>
            </p:extLst>
          </p:nvPr>
        </p:nvGraphicFramePr>
        <p:xfrm>
          <a:off x="2109219" y="2625597"/>
          <a:ext cx="539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0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219" y="2625597"/>
                        <a:ext cx="539750" cy="647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83422"/>
              </p:ext>
            </p:extLst>
          </p:nvPr>
        </p:nvGraphicFramePr>
        <p:xfrm>
          <a:off x="3429000" y="4419600"/>
          <a:ext cx="5032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503238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17930"/>
              </p:ext>
            </p:extLst>
          </p:nvPr>
        </p:nvGraphicFramePr>
        <p:xfrm>
          <a:off x="4343400" y="2667000"/>
          <a:ext cx="5397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539750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792431"/>
              </p:ext>
            </p:extLst>
          </p:nvPr>
        </p:nvGraphicFramePr>
        <p:xfrm>
          <a:off x="5331618" y="4529137"/>
          <a:ext cx="5381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618" y="4529137"/>
                        <a:ext cx="538163" cy="646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68361"/>
              </p:ext>
            </p:extLst>
          </p:nvPr>
        </p:nvGraphicFramePr>
        <p:xfrm>
          <a:off x="6336506" y="4565650"/>
          <a:ext cx="538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4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506" y="4565650"/>
                        <a:ext cx="538163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04256"/>
              </p:ext>
            </p:extLst>
          </p:nvPr>
        </p:nvGraphicFramePr>
        <p:xfrm>
          <a:off x="2438400" y="5638800"/>
          <a:ext cx="360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5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38800"/>
                        <a:ext cx="360363" cy="503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112316"/>
              </p:ext>
            </p:extLst>
          </p:nvPr>
        </p:nvGraphicFramePr>
        <p:xfrm>
          <a:off x="3505200" y="5638800"/>
          <a:ext cx="2524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" name="Equation" r:id="rId15" imgW="88560" imgH="164880" progId="Equation.3">
                  <p:embed/>
                </p:oleObj>
              </mc:Choice>
              <mc:Fallback>
                <p:oleObj name="Equation" r:id="rId1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38800"/>
                        <a:ext cx="252413" cy="468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2523"/>
              </p:ext>
            </p:extLst>
          </p:nvPr>
        </p:nvGraphicFramePr>
        <p:xfrm>
          <a:off x="4419600" y="5638800"/>
          <a:ext cx="3619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7"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361950" cy="468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661085"/>
              </p:ext>
            </p:extLst>
          </p:nvPr>
        </p:nvGraphicFramePr>
        <p:xfrm>
          <a:off x="5464175" y="5638800"/>
          <a:ext cx="327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8" name="Equation" r:id="rId19" imgW="114120" imgH="177480" progId="Equation.3">
                  <p:embed/>
                </p:oleObj>
              </mc:Choice>
              <mc:Fallback>
                <p:oleObj name="Equation" r:id="rId19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5638800"/>
                        <a:ext cx="327025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186550"/>
              </p:ext>
            </p:extLst>
          </p:nvPr>
        </p:nvGraphicFramePr>
        <p:xfrm>
          <a:off x="7772400" y="5334000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9" name="Equation" r:id="rId21" imgW="88560" imgH="152280" progId="Equation.3">
                  <p:embed/>
                </p:oleObj>
              </mc:Choice>
              <mc:Fallback>
                <p:oleObj name="Equation" r:id="rId21" imgW="88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334000"/>
                        <a:ext cx="254000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0185"/>
              </p:ext>
            </p:extLst>
          </p:nvPr>
        </p:nvGraphicFramePr>
        <p:xfrm>
          <a:off x="6437313" y="5656263"/>
          <a:ext cx="3635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0" name="Equation" r:id="rId23" imgW="126720" imgH="164880" progId="Equation.3">
                  <p:embed/>
                </p:oleObj>
              </mc:Choice>
              <mc:Fallback>
                <p:oleObj name="Equation" r:id="rId2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5656263"/>
                        <a:ext cx="363537" cy="469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4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E839-5C7B-49AF-BD63-615BFB960787}" type="slidenum">
              <a:rPr lang="en-US" altLang="zh-CN"/>
              <a:pPr/>
              <a:t>55</a:t>
            </a:fld>
            <a:r>
              <a:rPr lang="en-US" altLang="zh-CN"/>
              <a:t>/96</a:t>
            </a:r>
          </a:p>
        </p:txBody>
      </p:sp>
      <p:sp>
        <p:nvSpPr>
          <p:cNvPr id="1029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四点插值细分算法</a:t>
            </a:r>
            <a:endParaRPr lang="en-US" altLang="zh-CN" sz="6000" dirty="0">
              <a:ea typeface="宋体" charset="-122"/>
            </a:endParaRPr>
          </a:p>
        </p:txBody>
      </p:sp>
      <p:grpSp>
        <p:nvGrpSpPr>
          <p:cNvPr id="1029151" name="Group 31"/>
          <p:cNvGrpSpPr>
            <a:grpSpLocks/>
          </p:cNvGrpSpPr>
          <p:nvPr/>
        </p:nvGrpSpPr>
        <p:grpSpPr bwMode="auto">
          <a:xfrm>
            <a:off x="539552" y="1412776"/>
            <a:ext cx="8136904" cy="4730849"/>
            <a:chOff x="864" y="1485"/>
            <a:chExt cx="4192" cy="2385"/>
          </a:xfrm>
        </p:grpSpPr>
        <p:sp>
          <p:nvSpPr>
            <p:cNvPr id="1029149" name="Freeform 29"/>
            <p:cNvSpPr>
              <a:spLocks/>
            </p:cNvSpPr>
            <p:nvPr/>
          </p:nvSpPr>
          <p:spPr bwMode="auto">
            <a:xfrm>
              <a:off x="2256" y="2110"/>
              <a:ext cx="1902" cy="744"/>
            </a:xfrm>
            <a:custGeom>
              <a:avLst/>
              <a:gdLst>
                <a:gd name="T0" fmla="*/ 0 w 1902"/>
                <a:gd name="T1" fmla="*/ 626 h 744"/>
                <a:gd name="T2" fmla="*/ 636 w 1902"/>
                <a:gd name="T3" fmla="*/ 2 h 744"/>
                <a:gd name="T4" fmla="*/ 1272 w 1902"/>
                <a:gd name="T5" fmla="*/ 638 h 744"/>
                <a:gd name="T6" fmla="*/ 1902 w 1902"/>
                <a:gd name="T7" fmla="*/ 638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2" h="744">
                  <a:moveTo>
                    <a:pt x="0" y="626"/>
                  </a:moveTo>
                  <a:cubicBezTo>
                    <a:pt x="212" y="313"/>
                    <a:pt x="424" y="0"/>
                    <a:pt x="636" y="2"/>
                  </a:cubicBezTo>
                  <a:cubicBezTo>
                    <a:pt x="848" y="4"/>
                    <a:pt x="1061" y="532"/>
                    <a:pt x="1272" y="638"/>
                  </a:cubicBezTo>
                  <a:cubicBezTo>
                    <a:pt x="1483" y="744"/>
                    <a:pt x="1692" y="691"/>
                    <a:pt x="1902" y="638"/>
                  </a:cubicBezTo>
                </a:path>
              </a:pathLst>
            </a:custGeom>
            <a:noFill/>
            <a:ln w="25400" cap="flat" cmpd="sng">
              <a:solidFill>
                <a:srgbClr val="96969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125" name="Freeform 5"/>
            <p:cNvSpPr>
              <a:spLocks/>
            </p:cNvSpPr>
            <p:nvPr/>
          </p:nvSpPr>
          <p:spPr bwMode="auto">
            <a:xfrm>
              <a:off x="992" y="3260"/>
              <a:ext cx="3802" cy="256"/>
            </a:xfrm>
            <a:custGeom>
              <a:avLst/>
              <a:gdLst>
                <a:gd name="T0" fmla="*/ 0 w 3802"/>
                <a:gd name="T1" fmla="*/ 128 h 256"/>
                <a:gd name="T2" fmla="*/ 3802 w 3802"/>
                <a:gd name="T3" fmla="*/ 128 h 256"/>
                <a:gd name="T4" fmla="*/ 3674 w 3802"/>
                <a:gd name="T5" fmla="*/ 0 h 256"/>
                <a:gd name="T6" fmla="*/ 3802 w 3802"/>
                <a:gd name="T7" fmla="*/ 128 h 256"/>
                <a:gd name="T8" fmla="*/ 3674 w 3802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2" h="256">
                  <a:moveTo>
                    <a:pt x="0" y="128"/>
                  </a:moveTo>
                  <a:lnTo>
                    <a:pt x="3802" y="128"/>
                  </a:lnTo>
                  <a:lnTo>
                    <a:pt x="3674" y="0"/>
                  </a:lnTo>
                  <a:lnTo>
                    <a:pt x="3802" y="128"/>
                  </a:lnTo>
                  <a:lnTo>
                    <a:pt x="3674" y="256"/>
                  </a:lnTo>
                </a:path>
              </a:pathLst>
            </a:custGeom>
            <a:noFill/>
            <a:ln w="60325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26" name="Freeform 6"/>
            <p:cNvSpPr>
              <a:spLocks/>
            </p:cNvSpPr>
            <p:nvPr/>
          </p:nvSpPr>
          <p:spPr bwMode="auto">
            <a:xfrm>
              <a:off x="864" y="1485"/>
              <a:ext cx="256" cy="1903"/>
            </a:xfrm>
            <a:custGeom>
              <a:avLst/>
              <a:gdLst>
                <a:gd name="T0" fmla="*/ 128 w 256"/>
                <a:gd name="T1" fmla="*/ 1903 h 1903"/>
                <a:gd name="T2" fmla="*/ 128 w 256"/>
                <a:gd name="T3" fmla="*/ 0 h 1903"/>
                <a:gd name="T4" fmla="*/ 256 w 256"/>
                <a:gd name="T5" fmla="*/ 128 h 1903"/>
                <a:gd name="T6" fmla="*/ 128 w 256"/>
                <a:gd name="T7" fmla="*/ 0 h 1903"/>
                <a:gd name="T8" fmla="*/ 0 w 256"/>
                <a:gd name="T9" fmla="*/ 128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903">
                  <a:moveTo>
                    <a:pt x="128" y="1903"/>
                  </a:moveTo>
                  <a:lnTo>
                    <a:pt x="128" y="0"/>
                  </a:lnTo>
                  <a:lnTo>
                    <a:pt x="256" y="128"/>
                  </a:lnTo>
                  <a:lnTo>
                    <a:pt x="128" y="0"/>
                  </a:lnTo>
                  <a:lnTo>
                    <a:pt x="0" y="128"/>
                  </a:lnTo>
                </a:path>
              </a:pathLst>
            </a:custGeom>
            <a:noFill/>
            <a:ln w="603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27" name="Line 7"/>
            <p:cNvSpPr>
              <a:spLocks noChangeShapeType="1"/>
            </p:cNvSpPr>
            <p:nvPr/>
          </p:nvSpPr>
          <p:spPr bwMode="auto">
            <a:xfrm>
              <a:off x="1626" y="3260"/>
              <a:ext cx="1" cy="256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28" name="Line 8"/>
            <p:cNvSpPr>
              <a:spLocks noChangeShapeType="1"/>
            </p:cNvSpPr>
            <p:nvPr/>
          </p:nvSpPr>
          <p:spPr bwMode="auto">
            <a:xfrm>
              <a:off x="2259" y="3260"/>
              <a:ext cx="1" cy="256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29" name="Line 9"/>
            <p:cNvSpPr>
              <a:spLocks noChangeShapeType="1"/>
            </p:cNvSpPr>
            <p:nvPr/>
          </p:nvSpPr>
          <p:spPr bwMode="auto">
            <a:xfrm>
              <a:off x="2893" y="3260"/>
              <a:ext cx="1" cy="256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30" name="Line 10"/>
            <p:cNvSpPr>
              <a:spLocks noChangeShapeType="1"/>
            </p:cNvSpPr>
            <p:nvPr/>
          </p:nvSpPr>
          <p:spPr bwMode="auto">
            <a:xfrm>
              <a:off x="3526" y="3260"/>
              <a:ext cx="1" cy="256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31" name="Line 11"/>
            <p:cNvSpPr>
              <a:spLocks noChangeShapeType="1"/>
            </p:cNvSpPr>
            <p:nvPr/>
          </p:nvSpPr>
          <p:spPr bwMode="auto">
            <a:xfrm>
              <a:off x="4160" y="3260"/>
              <a:ext cx="1" cy="256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32" name="Oval 12"/>
            <p:cNvSpPr>
              <a:spLocks noChangeArrowheads="1"/>
            </p:cNvSpPr>
            <p:nvPr/>
          </p:nvSpPr>
          <p:spPr bwMode="auto">
            <a:xfrm>
              <a:off x="1587" y="2081"/>
              <a:ext cx="77" cy="77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33" name="Oval 13"/>
            <p:cNvSpPr>
              <a:spLocks noChangeArrowheads="1"/>
            </p:cNvSpPr>
            <p:nvPr/>
          </p:nvSpPr>
          <p:spPr bwMode="auto">
            <a:xfrm>
              <a:off x="2221" y="2715"/>
              <a:ext cx="77" cy="77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34" name="Oval 14"/>
            <p:cNvSpPr>
              <a:spLocks noChangeArrowheads="1"/>
            </p:cNvSpPr>
            <p:nvPr/>
          </p:nvSpPr>
          <p:spPr bwMode="auto">
            <a:xfrm>
              <a:off x="2854" y="2081"/>
              <a:ext cx="77" cy="77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35" name="Oval 15"/>
            <p:cNvSpPr>
              <a:spLocks noChangeArrowheads="1"/>
            </p:cNvSpPr>
            <p:nvPr/>
          </p:nvSpPr>
          <p:spPr bwMode="auto">
            <a:xfrm>
              <a:off x="3488" y="2715"/>
              <a:ext cx="77" cy="77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36" name="Oval 16"/>
            <p:cNvSpPr>
              <a:spLocks noChangeArrowheads="1"/>
            </p:cNvSpPr>
            <p:nvPr/>
          </p:nvSpPr>
          <p:spPr bwMode="auto">
            <a:xfrm>
              <a:off x="4122" y="2715"/>
              <a:ext cx="76" cy="77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37" name="Oval 17"/>
            <p:cNvSpPr>
              <a:spLocks noChangeArrowheads="1"/>
            </p:cNvSpPr>
            <p:nvPr/>
          </p:nvSpPr>
          <p:spPr bwMode="auto">
            <a:xfrm>
              <a:off x="3170" y="2359"/>
              <a:ext cx="77" cy="7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13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3421750"/>
                </p:ext>
              </p:extLst>
            </p:nvPr>
          </p:nvGraphicFramePr>
          <p:xfrm>
            <a:off x="1454" y="1633"/>
            <a:ext cx="34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8" name="Equation" r:id="rId3" imgW="190440" imgH="228600" progId="Equation.3">
                    <p:embed/>
                  </p:oleObj>
                </mc:Choice>
                <mc:Fallback>
                  <p:oleObj name="Equation" r:id="rId3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633"/>
                          <a:ext cx="340" cy="4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3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3050040"/>
                </p:ext>
              </p:extLst>
            </p:nvPr>
          </p:nvGraphicFramePr>
          <p:xfrm>
            <a:off x="2160" y="2784"/>
            <a:ext cx="31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9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784"/>
                          <a:ext cx="317" cy="38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4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291898"/>
                </p:ext>
              </p:extLst>
            </p:nvPr>
          </p:nvGraphicFramePr>
          <p:xfrm>
            <a:off x="2736" y="1680"/>
            <a:ext cx="34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0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680"/>
                          <a:ext cx="340" cy="38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4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4877115"/>
                </p:ext>
              </p:extLst>
            </p:nvPr>
          </p:nvGraphicFramePr>
          <p:xfrm>
            <a:off x="3360" y="2784"/>
            <a:ext cx="339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1" name="Equation" r:id="rId9" imgW="190440" imgH="228600" progId="Equation.3">
                    <p:embed/>
                  </p:oleObj>
                </mc:Choice>
                <mc:Fallback>
                  <p:oleObj name="Equation" r:id="rId9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784"/>
                          <a:ext cx="339" cy="4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4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8641218"/>
                </p:ext>
              </p:extLst>
            </p:nvPr>
          </p:nvGraphicFramePr>
          <p:xfrm>
            <a:off x="4224" y="2747"/>
            <a:ext cx="33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2" name="Equation" r:id="rId11" imgW="190440" imgH="215640" progId="Equation.3">
                    <p:embed/>
                  </p:oleObj>
                </mc:Choice>
                <mc:Fallback>
                  <p:oleObj name="Equation" r:id="rId11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47"/>
                          <a:ext cx="339" cy="3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4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887008"/>
                </p:ext>
              </p:extLst>
            </p:nvPr>
          </p:nvGraphicFramePr>
          <p:xfrm>
            <a:off x="1536" y="3552"/>
            <a:ext cx="22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3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552"/>
                          <a:ext cx="227" cy="31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4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9830108"/>
                </p:ext>
              </p:extLst>
            </p:nvPr>
          </p:nvGraphicFramePr>
          <p:xfrm>
            <a:off x="2208" y="3552"/>
            <a:ext cx="15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4" name="Equation" r:id="rId15" imgW="88560" imgH="164880" progId="Equation.3">
                    <p:embed/>
                  </p:oleObj>
                </mc:Choice>
                <mc:Fallback>
                  <p:oleObj name="Equation" r:id="rId15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52"/>
                          <a:ext cx="159" cy="29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4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6761577"/>
                </p:ext>
              </p:extLst>
            </p:nvPr>
          </p:nvGraphicFramePr>
          <p:xfrm>
            <a:off x="2784" y="3552"/>
            <a:ext cx="2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5" name="Equation" r:id="rId17" imgW="126720" imgH="164880" progId="Equation.3">
                    <p:embed/>
                  </p:oleObj>
                </mc:Choice>
                <mc:Fallback>
                  <p:oleObj name="Equation" r:id="rId1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552"/>
                          <a:ext cx="228" cy="29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4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4249417"/>
                </p:ext>
              </p:extLst>
            </p:nvPr>
          </p:nvGraphicFramePr>
          <p:xfrm>
            <a:off x="3442" y="3552"/>
            <a:ext cx="20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6" name="Equation" r:id="rId19" imgW="114120" imgH="177480" progId="Equation.3">
                    <p:embed/>
                  </p:oleObj>
                </mc:Choice>
                <mc:Fallback>
                  <p:oleObj name="Equation" r:id="rId19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3552"/>
                          <a:ext cx="206" cy="31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4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8432903"/>
                </p:ext>
              </p:extLst>
            </p:nvPr>
          </p:nvGraphicFramePr>
          <p:xfrm>
            <a:off x="4896" y="3360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7" name="Equation" r:id="rId21" imgW="88560" imgH="152280" progId="Equation.3">
                    <p:embed/>
                  </p:oleObj>
                </mc:Choice>
                <mc:Fallback>
                  <p:oleObj name="Equation" r:id="rId21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360"/>
                          <a:ext cx="160" cy="27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4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0917651"/>
                </p:ext>
              </p:extLst>
            </p:nvPr>
          </p:nvGraphicFramePr>
          <p:xfrm>
            <a:off x="4055" y="3563"/>
            <a:ext cx="22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58" name="Equation" r:id="rId23" imgW="126720" imgH="164880" progId="Equation.3">
                    <p:embed/>
                  </p:oleObj>
                </mc:Choice>
                <mc:Fallback>
                  <p:oleObj name="Equation" r:id="rId2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" y="3563"/>
                          <a:ext cx="229" cy="29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54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将原来的每个点插入到新的序列中，对每个顶点计算他附近插入的那个新点的位置，并且插入到新的序列中。同样可以使用标准库的</a:t>
            </a:r>
            <a:r>
              <a:rPr lang="en-US" altLang="zh-CN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vector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4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0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39552" y="1772816"/>
            <a:ext cx="8064896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从初始的控制点开始，按照一定的</a:t>
            </a:r>
            <a:r>
              <a:rPr lang="zh-CN" altLang="en-US" sz="4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细分规则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插入新点，经过反复迭代细化，</a:t>
            </a:r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生成</a:t>
            </a:r>
            <a:r>
              <a:rPr lang="zh-CN" altLang="en-US" sz="4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极限</a:t>
            </a:r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的光滑曲线。</a:t>
            </a:r>
            <a:endParaRPr lang="zh-CN" altLang="en-US" sz="4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</a:t>
            </a:r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基本思想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632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7"/>
            <a:ext cx="914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46085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问题背景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细分基本思想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细分的关键因素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曲线细分算法分类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几种简单曲线细分算法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曲线细分</a:t>
            </a:r>
            <a:r>
              <a:rPr lang="en-US" altLang="zh-CN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Demo</a:t>
            </a: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曲线细分的收敛性和光滑性分析</a:t>
            </a:r>
            <a:endParaRPr lang="en-US" altLang="zh-CN" sz="36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2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628800"/>
            <a:ext cx="7632848" cy="46085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问题背景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细分基本思想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细分的关键因素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曲线细分算法分类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几种简单曲线细分算法</a:t>
            </a:r>
            <a:endParaRPr lang="en-US" altLang="zh-CN" sz="36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曲线细分</a:t>
            </a:r>
            <a:r>
              <a:rPr lang="en-US" altLang="zh-CN" sz="3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Demo</a:t>
            </a:r>
          </a:p>
          <a:p>
            <a:r>
              <a:rPr lang="zh-CN" altLang="en-US" sz="36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曲线细分的收敛性和光滑性分析</a:t>
            </a:r>
            <a:endParaRPr lang="en-US" altLang="zh-CN" sz="3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2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C</a:t>
            </a:r>
            <a:r>
              <a:rPr lang="en-US" altLang="zh-CN" sz="6000" dirty="0" smtClean="0">
                <a:solidFill>
                  <a:schemeClr val="bg1"/>
                </a:solidFill>
              </a:rPr>
              <a:t>onvergence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323528" y="1556792"/>
                <a:ext cx="8568952" cy="453650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600" dirty="0" smtClean="0">
                    <a:solidFill>
                      <a:srgbClr val="FF0000"/>
                    </a:solidFill>
                  </a:rPr>
                  <a:t>If the maximal difference between consecutive 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goes to </a:t>
                </a:r>
                <a:r>
                  <a:rPr lang="en-US" altLang="zh-CN" sz="3600" dirty="0" smtClean="0">
                    <a:solidFill>
                      <a:srgbClr val="FF0000"/>
                    </a:solidFill>
                  </a:rPr>
                  <a:t>zero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3600" b="0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3600" b="0" i="1">
                        <a:solidFill>
                          <a:srgbClr val="FF0000"/>
                        </a:solidFill>
                        <a:latin typeface="Cambria Math"/>
                      </a:rPr>
                      <m:t>→∞</m:t>
                    </m:r>
                  </m:oMath>
                </a14:m>
                <a:r>
                  <a:rPr lang="en-US" altLang="zh-CN" sz="3600" dirty="0">
                    <a:solidFill>
                      <a:srgbClr val="FF0000"/>
                    </a:solidFill>
                  </a:rPr>
                  <a:t>,the function </a:t>
                </a:r>
                <a14:m>
                  <m:oMath xmlns:m="http://schemas.openxmlformats.org/officeDocument/2006/math">
                    <m:r>
                      <a:rPr lang="en-US" altLang="zh-CN" sz="3600" b="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altLang="zh-CN" sz="3600" b="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600" b="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600" b="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converge to a continuous function.</a:t>
                </a:r>
                <a:endParaRPr lang="zh-CN" altLang="en-US" sz="3600" dirty="0">
                  <a:solidFill>
                    <a:srgbClr val="FF0000"/>
                  </a:solidFill>
                </a:endParaRPr>
              </a:p>
              <a:p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2"/>
                <a:ext cx="8568952" cy="453650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8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Difference Mask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/>
                      </a:rPr>
                      <m:t>=1−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sz="4000" dirty="0" smtClean="0">
                  <a:solidFill>
                    <a:schemeClr val="bg1"/>
                  </a:solidFill>
                </a:endParaRPr>
              </a:p>
              <a:p>
                <a:endParaRPr lang="en-US" altLang="zh-CN" sz="40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The difference between consecutive coefficients is :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4000" dirty="0" smtClean="0">
                  <a:solidFill>
                    <a:schemeClr val="bg1"/>
                  </a:solidFill>
                </a:endParaRPr>
              </a:p>
              <a:p>
                <a:endParaRPr lang="en-US" altLang="zh-CN" sz="4000" dirty="0">
                  <a:solidFill>
                    <a:schemeClr val="bg1"/>
                  </a:solidFill>
                </a:endParaRPr>
              </a:p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Difference at consecutive levels:</a:t>
                </a:r>
                <a:endParaRPr lang="en-US" altLang="zh-CN" sz="4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CN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4000" i="1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altLang="zh-CN" sz="40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4000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40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40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4000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40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40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929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6000" dirty="0" smtClean="0">
                    <a:solidFill>
                      <a:schemeClr val="bg1"/>
                    </a:solidFill>
                  </a:rPr>
                  <a:t>Mask of </a:t>
                </a:r>
                <a14:m>
                  <m:oMath xmlns:m="http://schemas.openxmlformats.org/officeDocument/2006/math">
                    <m:r>
                      <a:rPr lang="en-US" altLang="zh-CN" sz="6000" b="0" i="1" smtClean="0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altLang="zh-CN" sz="60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6000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60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:\subdivision-lectures\mask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63" y="1568487"/>
            <a:ext cx="5760640" cy="44694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41955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Subdivision mask for difference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</a:rPr>
                  <a:t>Definition: Subdivision mask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en-US" altLang="zh-CN" sz="36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sz="36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: upsample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: the difference between the upsampled coefficients.</a:t>
                </a:r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2022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3577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Theorem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 smtClean="0">
                    <a:solidFill>
                      <a:srgbClr val="FF0000"/>
                    </a:solidFill>
                  </a:rPr>
                  <a:t>Given a subdivision mask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 smtClean="0">
                    <a:solidFill>
                      <a:srgbClr val="FF0000"/>
                    </a:solidFill>
                  </a:rPr>
                  <a:t>satisfying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, there exists a subdivision mask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relating the difference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 smtClean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3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 smtClean="0">
                    <a:solidFill>
                      <a:srgbClr val="FF0000"/>
                    </a:solidFill>
                  </a:rPr>
                  <a:t>of the form: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000" t="-2022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75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简单的例子</a:t>
            </a:r>
            <a:endParaRPr lang="en-US" altLang="zh-CN" sz="6000" dirty="0">
              <a:ea typeface="宋体" charset="-122"/>
            </a:endParaRP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38341" name="AutoShape 5"/>
          <p:cNvSpPr>
            <a:spLocks noChangeAspect="1" noChangeArrowheads="1" noTextEdit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343" name="Rectangle 7"/>
          <p:cNvSpPr>
            <a:spLocks noChangeArrowheads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344" name="Rectangle 8"/>
          <p:cNvSpPr>
            <a:spLocks noChangeArrowheads="1"/>
          </p:cNvSpPr>
          <p:nvPr/>
        </p:nvSpPr>
        <p:spPr bwMode="auto">
          <a:xfrm>
            <a:off x="2608263" y="1998663"/>
            <a:ext cx="3784600" cy="3789362"/>
          </a:xfrm>
          <a:prstGeom prst="rect">
            <a:avLst/>
          </a:prstGeom>
          <a:noFill/>
          <a:ln w="36513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346" name="Oval 10"/>
          <p:cNvSpPr>
            <a:spLocks noChangeArrowheads="1"/>
          </p:cNvSpPr>
          <p:nvPr/>
        </p:nvSpPr>
        <p:spPr bwMode="auto">
          <a:xfrm>
            <a:off x="2551113" y="5730875"/>
            <a:ext cx="112712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347" name="Oval 11"/>
          <p:cNvSpPr>
            <a:spLocks noChangeArrowheads="1"/>
          </p:cNvSpPr>
          <p:nvPr/>
        </p:nvSpPr>
        <p:spPr bwMode="auto">
          <a:xfrm>
            <a:off x="6337300" y="5730875"/>
            <a:ext cx="111125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348" name="Oval 12"/>
          <p:cNvSpPr>
            <a:spLocks noChangeArrowheads="1"/>
          </p:cNvSpPr>
          <p:nvPr/>
        </p:nvSpPr>
        <p:spPr bwMode="auto">
          <a:xfrm>
            <a:off x="6337300" y="1941513"/>
            <a:ext cx="111125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349" name="Oval 13"/>
          <p:cNvSpPr>
            <a:spLocks noChangeArrowheads="1"/>
          </p:cNvSpPr>
          <p:nvPr/>
        </p:nvSpPr>
        <p:spPr bwMode="auto">
          <a:xfrm>
            <a:off x="2551113" y="1941513"/>
            <a:ext cx="112712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271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sz="6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6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sz="6000" i="1">
                          <a:solidFill>
                            <a:schemeClr val="bg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b="0" dirty="0" smtClean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is invariant under affine transformations, the rows of the associated subdivision matrix S must sum to one.</a:t>
                </a:r>
              </a:p>
              <a:p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Two types of row: odd and even.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For the generating function: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  <a:blipFill rotWithShape="1">
                <a:blip r:embed="rId3"/>
                <a:stretch>
                  <a:fillRect l="-1433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6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T</a:t>
            </a:r>
            <a:r>
              <a:rPr lang="en-US" altLang="zh-CN" sz="6000" dirty="0" smtClean="0">
                <a:solidFill>
                  <a:schemeClr val="bg1"/>
                </a:solidFill>
              </a:rPr>
              <a:t>heorem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600" dirty="0" smtClean="0">
                    <a:solidFill>
                      <a:srgbClr val="FF0000"/>
                    </a:solidFill>
                  </a:rPr>
                  <a:t>Given an affinely invariant subdivision scheme with associated subdivision matrix </a:t>
                </a:r>
                <a:r>
                  <a:rPr lang="en-US" altLang="zh-CN" sz="3600" i="1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sz="3600" dirty="0" smtClean="0">
                    <a:solidFill>
                      <a:srgbClr val="FF0000"/>
                    </a:solidFill>
                  </a:rPr>
                  <a:t>, let matrix T be the subdivision matrix for the differences. If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3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, the associated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converge uniformly as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→∞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for all initial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with bounded norm.</a:t>
                </a:r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22" t="-2022" r="-2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5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Necessary and sufficient condition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</a:rPr>
                  <a:t>Uniform convergence: the existence of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sz="3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3600" dirty="0" smtClean="0">
                    <a:solidFill>
                      <a:schemeClr val="bg1"/>
                    </a:solidFill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36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zh-CN" sz="36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sz="3600" dirty="0" smtClean="0">
                    <a:solidFill>
                      <a:schemeClr val="bg1"/>
                    </a:solidFill>
                  </a:rPr>
                  <a:t>If such an n fails to exist, the difference do not converge.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0569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6000" dirty="0" smtClean="0">
                    <a:solidFill>
                      <a:schemeClr val="bg1"/>
                    </a:solidFill>
                  </a:rPr>
                  <a:t>Properties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6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6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CN" sz="6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0106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</a:rPr>
                  <a:t>Subdivision n times: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3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3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,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 shifts.</a:t>
                </a:r>
              </a:p>
              <a:p>
                <a:endParaRPr lang="en-US" altLang="zh-CN" sz="3600" dirty="0">
                  <a:solidFill>
                    <a:schemeClr val="bg1"/>
                  </a:solidFill>
                </a:endParaRPr>
              </a:p>
              <a:p>
                <a:r>
                  <a:rPr lang="en-US" altLang="zh-CN" sz="3600" dirty="0" smtClean="0">
                    <a:solidFill>
                      <a:schemeClr val="bg1"/>
                    </a:solidFill>
                  </a:rPr>
                  <a:t>Partition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 subsequences corresponding to distinct rows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3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3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=1…</m:t>
                    </m:r>
                    <m:sSup>
                      <m:sSup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4"/>
                <a:stretch>
                  <a:fillRect l="-2000" t="-1859" r="-1556" b="-3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Divided Differences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     First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</m:oMath>
                </a14:m>
                <a:endParaRPr lang="en-US" altLang="zh-CN" sz="2800" dirty="0" smtClean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dirty="0" smtClean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First divided differences: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(1−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 b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0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CN" sz="6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6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6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Subdivision mask for divided difference: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/>
                        </a:rPr>
                        <m:t>一阶导数</m:t>
                      </m:r>
                      <m:r>
                        <a:rPr lang="zh-CN" alt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的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/>
                        </a:rPr>
                        <m:t>差分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b="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Using this scheme , we can test the smoothness of the limit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. The method is based on previous section on convergence.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419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6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6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CN" sz="6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6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6000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ϵ</m:t>
                      </m:r>
                      <m:sSup>
                        <m:sSupPr>
                          <m:ctrlPr>
                            <a:rPr lang="en-US" altLang="zh-CN" sz="600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6000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6000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  <m:r>
                        <a:rPr lang="en-US" altLang="zh-CN" sz="6000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zh-CN" altLang="en-US" sz="6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800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zh-CN" altLang="en-US" sz="28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𝑘𝑚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(1−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zh-CN" altLang="en-US" sz="2800" dirty="0" smtClean="0">
                    <a:solidFill>
                      <a:schemeClr val="bg1"/>
                    </a:solidFill>
                  </a:rPr>
                  <a:t>计算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m</a:t>
                </a:r>
                <a:r>
                  <a:rPr lang="zh-CN" altLang="en-US" sz="2800" dirty="0" smtClean="0">
                    <a:solidFill>
                      <a:schemeClr val="bg1"/>
                    </a:solidFill>
                  </a:rPr>
                  <a:t>阶导数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endParaRPr lang="en-US" altLang="zh-CN" sz="2800" dirty="0" smtClean="0">
                  <a:solidFill>
                    <a:schemeClr val="bg1"/>
                  </a:solidFill>
                </a:endParaRPr>
              </a:p>
              <a:p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d</m:t>
                      </m:r>
                      <m:r>
                        <a:rPr lang="en-US" altLang="zh-CN" sz="2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(1+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chemeClr val="bg1"/>
                    </a:solidFill>
                  </a:rPr>
                  <a:t>If and only if there exists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sz="2800" dirty="0" smtClean="0">
                    <a:solidFill>
                      <a:schemeClr val="bg1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&lt;1</m:t>
                    </m:r>
                  </m:oMath>
                </a14:m>
                <a:endParaRPr lang="en-US" altLang="zh-CN" sz="28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6257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600" dirty="0" smtClean="0">
                    <a:solidFill>
                      <a:srgbClr val="FF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altLang="zh-CN" sz="3600" dirty="0" smtClean="0">
                    <a:solidFill>
                      <a:schemeClr val="bg1"/>
                    </a:solidFill>
                  </a:rPr>
                  <a:t>if S(x) defines a subdivision scheme for which the integer translates of its scaling function are linearly independent and capable of reproducing all polynomials up to degree m, the mask s(x)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=0 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𝑓𝑜𝑟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=0…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.</a:t>
                </a:r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2222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675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Example: smoothness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The four-point scheme: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+1+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19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b="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:\subdivision-lectures\mask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4968552" cy="32014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316273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convergence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&lt;1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:\subdivision-lectures\mask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16" y="2798259"/>
            <a:ext cx="4824536" cy="36813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3531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39364" name="AutoShape 4"/>
          <p:cNvSpPr>
            <a:spLocks noChangeAspect="1" noChangeArrowheads="1" noTextEdit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65" name="Rectangle 5"/>
          <p:cNvSpPr>
            <a:spLocks noChangeArrowheads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66" name="Rectangle 6"/>
          <p:cNvSpPr>
            <a:spLocks noChangeArrowheads="1"/>
          </p:cNvSpPr>
          <p:nvPr/>
        </p:nvSpPr>
        <p:spPr bwMode="auto">
          <a:xfrm>
            <a:off x="2608263" y="1998663"/>
            <a:ext cx="3784600" cy="3789362"/>
          </a:xfrm>
          <a:prstGeom prst="rect">
            <a:avLst/>
          </a:prstGeom>
          <a:noFill/>
          <a:ln w="36513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68" name="Oval 8"/>
          <p:cNvSpPr>
            <a:spLocks noChangeArrowheads="1"/>
          </p:cNvSpPr>
          <p:nvPr/>
        </p:nvSpPr>
        <p:spPr bwMode="auto">
          <a:xfrm>
            <a:off x="2551113" y="5730875"/>
            <a:ext cx="112712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369" name="Oval 9"/>
          <p:cNvSpPr>
            <a:spLocks noChangeArrowheads="1"/>
          </p:cNvSpPr>
          <p:nvPr/>
        </p:nvSpPr>
        <p:spPr bwMode="auto">
          <a:xfrm>
            <a:off x="6337300" y="5730875"/>
            <a:ext cx="111125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370" name="Oval 10"/>
          <p:cNvSpPr>
            <a:spLocks noChangeArrowheads="1"/>
          </p:cNvSpPr>
          <p:nvPr/>
        </p:nvSpPr>
        <p:spPr bwMode="auto">
          <a:xfrm>
            <a:off x="6337300" y="1941513"/>
            <a:ext cx="111125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371" name="Oval 11"/>
          <p:cNvSpPr>
            <a:spLocks noChangeArrowheads="1"/>
          </p:cNvSpPr>
          <p:nvPr/>
        </p:nvSpPr>
        <p:spPr bwMode="auto">
          <a:xfrm>
            <a:off x="2551113" y="1941513"/>
            <a:ext cx="112712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377" name="Oval 17"/>
          <p:cNvSpPr>
            <a:spLocks noChangeArrowheads="1"/>
          </p:cNvSpPr>
          <p:nvPr/>
        </p:nvSpPr>
        <p:spPr bwMode="auto">
          <a:xfrm>
            <a:off x="4448175" y="1941513"/>
            <a:ext cx="112713" cy="112712"/>
          </a:xfrm>
          <a:prstGeom prst="ellipse">
            <a:avLst/>
          </a:prstGeom>
          <a:solidFill>
            <a:srgbClr val="FF00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9380" name="Object 20"/>
          <p:cNvGraphicFramePr>
            <a:graphicFrameLocks noChangeAspect="1"/>
          </p:cNvGraphicFramePr>
          <p:nvPr/>
        </p:nvGraphicFramePr>
        <p:xfrm>
          <a:off x="2286000" y="1447800"/>
          <a:ext cx="287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26720" imgH="228600" progId="Equation.3">
                  <p:embed/>
                </p:oleObj>
              </mc:Choice>
              <mc:Fallback>
                <p:oleObj name="Equation" r:id="rId3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2873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81" name="Object 21"/>
          <p:cNvGraphicFramePr>
            <a:graphicFrameLocks noChangeAspect="1"/>
          </p:cNvGraphicFramePr>
          <p:nvPr/>
        </p:nvGraphicFramePr>
        <p:xfrm>
          <a:off x="6477000" y="1447800"/>
          <a:ext cx="287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126720" imgH="228600" progId="Equation.3">
                  <p:embed/>
                </p:oleObj>
              </mc:Choice>
              <mc:Fallback>
                <p:oleObj name="Equation" r:id="rId5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447800"/>
                        <a:ext cx="2873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1733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</m:t>
                      </m:r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bg1"/>
                          </a:solidFill>
                          <a:latin typeface="Cambria Math"/>
                        </a:rPr>
                        <m:t>OK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bg1"/>
                  </a:solidFill>
                </a:endParaRPr>
              </a:p>
              <a:p>
                <a:endParaRPr lang="en-US" altLang="zh-CN" b="0" dirty="0" smtClean="0">
                  <a:solidFill>
                    <a:schemeClr val="bg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14800" y="2975810"/>
                <a:ext cx="2084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83D9057-1B64-4800-86ED-9329DF3D86FD}" type="mathplaceholder">
                        <a:rPr lang="zh-CN" altLang="en-US" i="1" smtClean="0">
                          <a:latin typeface="Cambria Math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5810"/>
                <a:ext cx="208422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5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Matlab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function max = smooth(</a:t>
            </a:r>
            <a:r>
              <a:rPr lang="en-US" altLang="zh-CN" sz="2000" dirty="0" err="1">
                <a:solidFill>
                  <a:schemeClr val="bg1"/>
                </a:solidFill>
              </a:rPr>
              <a:t>n,t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v </a:t>
            </a:r>
            <a:r>
              <a:rPr lang="en-US" altLang="zh-CN" sz="2000" dirty="0">
                <a:solidFill>
                  <a:schemeClr val="bg1"/>
                </a:solidFill>
              </a:rPr>
              <a:t>= t;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zeronum</a:t>
            </a:r>
            <a:r>
              <a:rPr lang="en-US" altLang="zh-CN" sz="2000" dirty="0">
                <a:solidFill>
                  <a:schemeClr val="bg1"/>
                </a:solidFill>
              </a:rPr>
              <a:t> = 1;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for i=1:n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u = [];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for j=1:length(t)-1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 u = [</a:t>
            </a:r>
            <a:r>
              <a:rPr lang="en-US" altLang="zh-CN" sz="2000" dirty="0" err="1">
                <a:solidFill>
                  <a:schemeClr val="bg1"/>
                </a:solidFill>
              </a:rPr>
              <a:t>u,t</a:t>
            </a:r>
            <a:r>
              <a:rPr lang="en-US" altLang="zh-CN" sz="2000" dirty="0">
                <a:solidFill>
                  <a:schemeClr val="bg1"/>
                </a:solidFill>
              </a:rPr>
              <a:t>(j)];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 u = [</a:t>
            </a:r>
            <a:r>
              <a:rPr lang="en-US" altLang="zh-CN" sz="2000" dirty="0" err="1">
                <a:solidFill>
                  <a:schemeClr val="bg1"/>
                </a:solidFill>
              </a:rPr>
              <a:t>u,zeros</a:t>
            </a:r>
            <a:r>
              <a:rPr lang="en-US" altLang="zh-CN" sz="2000" dirty="0">
                <a:solidFill>
                  <a:schemeClr val="bg1"/>
                </a:solidFill>
              </a:rPr>
              <a:t>(1,zeronum)];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end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u = [</a:t>
            </a:r>
            <a:r>
              <a:rPr lang="en-US" altLang="zh-CN" sz="2000" dirty="0" err="1">
                <a:solidFill>
                  <a:schemeClr val="bg1"/>
                </a:solidFill>
              </a:rPr>
              <a:t>u,t</a:t>
            </a:r>
            <a:r>
              <a:rPr lang="en-US" altLang="zh-CN" sz="2000" dirty="0">
                <a:solidFill>
                  <a:schemeClr val="bg1"/>
                </a:solidFill>
              </a:rPr>
              <a:t>(end)];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v = </a:t>
            </a:r>
            <a:r>
              <a:rPr lang="en-US" altLang="zh-CN" sz="2000" dirty="0" err="1">
                <a:solidFill>
                  <a:schemeClr val="bg1"/>
                </a:solidFill>
              </a:rPr>
              <a:t>conv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v,u</a:t>
            </a:r>
            <a:r>
              <a:rPr lang="en-US" altLang="zh-CN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</a:rPr>
              <a:t>zeronum</a:t>
            </a:r>
            <a:r>
              <a:rPr lang="en-US" altLang="zh-CN" sz="2000" dirty="0">
                <a:solidFill>
                  <a:schemeClr val="bg1"/>
                </a:solidFill>
              </a:rPr>
              <a:t> = zeronum+2^i;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end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step=2^(n+1);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max= 0;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for i=1:2^(n+1)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j=0;val=0;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while(j*</a:t>
            </a:r>
            <a:r>
              <a:rPr lang="en-US" altLang="zh-CN" sz="2000" dirty="0" err="1">
                <a:solidFill>
                  <a:schemeClr val="bg1"/>
                </a:solidFill>
              </a:rPr>
              <a:t>step+i</a:t>
            </a:r>
            <a:r>
              <a:rPr lang="en-US" altLang="zh-CN" sz="2000" dirty="0">
                <a:solidFill>
                  <a:schemeClr val="bg1"/>
                </a:solidFill>
              </a:rPr>
              <a:t>&lt;=length(v))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 </a:t>
            </a:r>
            <a:r>
              <a:rPr lang="en-US" altLang="zh-CN" sz="2000" dirty="0" err="1">
                <a:solidFill>
                  <a:schemeClr val="bg1"/>
                </a:solidFill>
              </a:rPr>
              <a:t>val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</a:rPr>
              <a:t>val</a:t>
            </a:r>
            <a:r>
              <a:rPr lang="en-US" altLang="zh-CN" sz="2000" dirty="0">
                <a:solidFill>
                  <a:schemeClr val="bg1"/>
                </a:solidFill>
              </a:rPr>
              <a:t> + abs(v(j*</a:t>
            </a:r>
            <a:r>
              <a:rPr lang="en-US" altLang="zh-CN" sz="2000" dirty="0" err="1">
                <a:solidFill>
                  <a:schemeClr val="bg1"/>
                </a:solidFill>
              </a:rPr>
              <a:t>step+i</a:t>
            </a:r>
            <a:r>
              <a:rPr lang="en-US" altLang="zh-CN" sz="2000" dirty="0">
                <a:solidFill>
                  <a:schemeClr val="bg1"/>
                </a:solidFill>
              </a:rPr>
              <a:t>));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 j = j+1;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end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if(max&lt;</a:t>
            </a:r>
            <a:r>
              <a:rPr lang="en-US" altLang="zh-CN" sz="2000" dirty="0" err="1">
                <a:solidFill>
                  <a:schemeClr val="bg1"/>
                </a:solidFill>
              </a:rPr>
              <a:t>val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     max = </a:t>
            </a:r>
            <a:r>
              <a:rPr lang="en-US" altLang="zh-CN" sz="2000" dirty="0" err="1">
                <a:solidFill>
                  <a:schemeClr val="bg1"/>
                </a:solidFill>
              </a:rPr>
              <a:t>val</a:t>
            </a:r>
            <a:r>
              <a:rPr lang="en-US" altLang="zh-CN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end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end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6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6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6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6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b="0" dirty="0" smtClean="0">
                  <a:solidFill>
                    <a:schemeClr val="bg1"/>
                  </a:solidFill>
                </a:endParaRP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=1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𝑓𝑜𝑟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𝑎𝑙𝑙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Can’t 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1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40388" name="AutoShape 4"/>
          <p:cNvSpPr>
            <a:spLocks noChangeAspect="1" noChangeArrowheads="1" noTextEdit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389" name="Rectangle 5"/>
          <p:cNvSpPr>
            <a:spLocks noChangeArrowheads="1"/>
          </p:cNvSpPr>
          <p:nvPr/>
        </p:nvSpPr>
        <p:spPr bwMode="auto">
          <a:xfrm>
            <a:off x="2514600" y="1905000"/>
            <a:ext cx="3989388" cy="399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390" name="Rectangle 6"/>
          <p:cNvSpPr>
            <a:spLocks noChangeArrowheads="1"/>
          </p:cNvSpPr>
          <p:nvPr/>
        </p:nvSpPr>
        <p:spPr bwMode="auto">
          <a:xfrm>
            <a:off x="2608263" y="1998663"/>
            <a:ext cx="3784600" cy="3789362"/>
          </a:xfrm>
          <a:prstGeom prst="rect">
            <a:avLst/>
          </a:prstGeom>
          <a:noFill/>
          <a:ln w="36513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392" name="Oval 8"/>
          <p:cNvSpPr>
            <a:spLocks noChangeArrowheads="1"/>
          </p:cNvSpPr>
          <p:nvPr/>
        </p:nvSpPr>
        <p:spPr bwMode="auto">
          <a:xfrm>
            <a:off x="2551113" y="5730875"/>
            <a:ext cx="112712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0393" name="Oval 9"/>
          <p:cNvSpPr>
            <a:spLocks noChangeArrowheads="1"/>
          </p:cNvSpPr>
          <p:nvPr/>
        </p:nvSpPr>
        <p:spPr bwMode="auto">
          <a:xfrm>
            <a:off x="6337300" y="5730875"/>
            <a:ext cx="111125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0394" name="Oval 10"/>
          <p:cNvSpPr>
            <a:spLocks noChangeArrowheads="1"/>
          </p:cNvSpPr>
          <p:nvPr/>
        </p:nvSpPr>
        <p:spPr bwMode="auto">
          <a:xfrm>
            <a:off x="6337300" y="1941513"/>
            <a:ext cx="111125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0395" name="Oval 11"/>
          <p:cNvSpPr>
            <a:spLocks noChangeArrowheads="1"/>
          </p:cNvSpPr>
          <p:nvPr/>
        </p:nvSpPr>
        <p:spPr bwMode="auto">
          <a:xfrm>
            <a:off x="2551113" y="1941513"/>
            <a:ext cx="112712" cy="112712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0400" name="Oval 16"/>
          <p:cNvSpPr>
            <a:spLocks noChangeArrowheads="1"/>
          </p:cNvSpPr>
          <p:nvPr/>
        </p:nvSpPr>
        <p:spPr bwMode="auto">
          <a:xfrm>
            <a:off x="5862638" y="2417763"/>
            <a:ext cx="111125" cy="111125"/>
          </a:xfrm>
          <a:prstGeom prst="ellipse">
            <a:avLst/>
          </a:prstGeom>
          <a:solidFill>
            <a:srgbClr val="FF00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0401" name="Oval 17"/>
          <p:cNvSpPr>
            <a:spLocks noChangeArrowheads="1"/>
          </p:cNvSpPr>
          <p:nvPr/>
        </p:nvSpPr>
        <p:spPr bwMode="auto">
          <a:xfrm>
            <a:off x="4448175" y="1941513"/>
            <a:ext cx="112713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0404" name="Object 20"/>
          <p:cNvGraphicFramePr>
            <a:graphicFrameLocks noChangeAspect="1"/>
          </p:cNvGraphicFramePr>
          <p:nvPr/>
        </p:nvGraphicFramePr>
        <p:xfrm>
          <a:off x="2300288" y="1447800"/>
          <a:ext cx="2587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114120" imgH="228600" progId="Equation.3">
                  <p:embed/>
                </p:oleObj>
              </mc:Choice>
              <mc:Fallback>
                <p:oleObj name="Equation" r:id="rId3" imgW="11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1447800"/>
                        <a:ext cx="25876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405" name="Object 21"/>
          <p:cNvGraphicFramePr>
            <a:graphicFrameLocks noChangeAspect="1"/>
          </p:cNvGraphicFramePr>
          <p:nvPr/>
        </p:nvGraphicFramePr>
        <p:xfrm>
          <a:off x="6477000" y="1371600"/>
          <a:ext cx="287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5" imgW="126720" imgH="228600" progId="Equation.3">
                  <p:embed/>
                </p:oleObj>
              </mc:Choice>
              <mc:Fallback>
                <p:oleObj name="Equation" r:id="rId5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71600"/>
                        <a:ext cx="2873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406" name="Object 22"/>
          <p:cNvGraphicFramePr>
            <a:graphicFrameLocks noChangeAspect="1"/>
          </p:cNvGraphicFramePr>
          <p:nvPr/>
        </p:nvGraphicFramePr>
        <p:xfrm>
          <a:off x="6643688" y="5638800"/>
          <a:ext cx="2587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7" imgW="114120" imgH="228600" progId="Equation.3">
                  <p:embed/>
                </p:oleObj>
              </mc:Choice>
              <mc:Fallback>
                <p:oleObj name="Equation" r:id="rId7" imgW="114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5638800"/>
                        <a:ext cx="25876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3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3906</Words>
  <Application>Microsoft Office PowerPoint</Application>
  <PresentationFormat>全屏显示(4:3)</PresentationFormat>
  <Paragraphs>424</Paragraphs>
  <Slides>82</Slides>
  <Notes>31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4" baseType="lpstr">
      <vt:lpstr>Office 主题​​</vt:lpstr>
      <vt:lpstr>Equation</vt:lpstr>
      <vt:lpstr>曲线细分</vt:lpstr>
      <vt:lpstr>目录</vt:lpstr>
      <vt:lpstr>目录</vt:lpstr>
      <vt:lpstr>问题背景</vt:lpstr>
      <vt:lpstr>目录</vt:lpstr>
      <vt:lpstr>细分曲线的基本思想</vt:lpstr>
      <vt:lpstr>简单的例子</vt:lpstr>
      <vt:lpstr>细分过程</vt:lpstr>
      <vt:lpstr>细分过程</vt:lpstr>
      <vt:lpstr>细分过程</vt:lpstr>
      <vt:lpstr>细分过程</vt:lpstr>
      <vt:lpstr>细分过程</vt:lpstr>
      <vt:lpstr>细分过程</vt:lpstr>
      <vt:lpstr>细分过程</vt:lpstr>
      <vt:lpstr>细分过程</vt:lpstr>
      <vt:lpstr>细分过程</vt:lpstr>
      <vt:lpstr>PowerPoint 演示文稿</vt:lpstr>
      <vt:lpstr>目录</vt:lpstr>
      <vt:lpstr>细分规则</vt:lpstr>
      <vt:lpstr>拓扑分裂</vt:lpstr>
      <vt:lpstr>几何平均</vt:lpstr>
      <vt:lpstr>收敛和平滑</vt:lpstr>
      <vt:lpstr>目录</vt:lpstr>
      <vt:lpstr>分类</vt:lpstr>
      <vt:lpstr>目录</vt:lpstr>
      <vt:lpstr>均匀B样条曲线细分算法</vt:lpstr>
      <vt:lpstr>B-spline Basis Function</vt:lpstr>
      <vt:lpstr>B-spline Basis Function</vt:lpstr>
      <vt:lpstr>B-spline Basis Function</vt:lpstr>
      <vt:lpstr>Properties</vt:lpstr>
      <vt:lpstr>Refinement Relation</vt:lpstr>
      <vt:lpstr>Refinement Relation</vt:lpstr>
      <vt:lpstr>Generating function</vt:lpstr>
      <vt:lpstr>An example</vt:lpstr>
      <vt:lpstr>Theorem</vt:lpstr>
      <vt:lpstr>Subdivision mask</vt:lpstr>
      <vt:lpstr>Mask</vt:lpstr>
      <vt:lpstr>Subdivision Scheme</vt:lpstr>
      <vt:lpstr>From program view</vt:lpstr>
      <vt:lpstr>Chaikin</vt:lpstr>
      <vt:lpstr>Mask</vt:lpstr>
      <vt:lpstr>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四点插值细分算法</vt:lpstr>
      <vt:lpstr>四点插值细分算法</vt:lpstr>
      <vt:lpstr>四点插值细分算法</vt:lpstr>
      <vt:lpstr>Mask</vt:lpstr>
      <vt:lpstr>Mask</vt:lpstr>
      <vt:lpstr>四点插值细分算法</vt:lpstr>
      <vt:lpstr>四点插值细分算法</vt:lpstr>
      <vt:lpstr>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目录</vt:lpstr>
      <vt:lpstr>Convergence</vt:lpstr>
      <vt:lpstr>Difference Mask</vt:lpstr>
      <vt:lpstr>Mask of d(x)</vt:lpstr>
      <vt:lpstr>Subdivision mask for difference</vt:lpstr>
      <vt:lpstr>Theorem</vt:lpstr>
      <vt:lpstr>S(-1)=0</vt:lpstr>
      <vt:lpstr>Theorem</vt:lpstr>
      <vt:lpstr>Necessary and sufficient condition</vt:lpstr>
      <vt:lpstr>Properties of T^n</vt:lpstr>
      <vt:lpstr>Divided Differences</vt:lpstr>
      <vt:lpstr>t(x)</vt:lpstr>
      <vt:lpstr>p_∞ (x)ϵC^m?</vt:lpstr>
      <vt:lpstr>S(x)/(1+x)^(m+1) ?</vt:lpstr>
      <vt:lpstr>Example: smoothness</vt:lpstr>
      <vt:lpstr>convergence</vt:lpstr>
      <vt:lpstr>C^1</vt:lpstr>
      <vt:lpstr>Matlab</vt:lpstr>
      <vt:lpstr>C^2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曲线细分</dc:title>
  <dc:creator>fuxm</dc:creator>
  <cp:lastModifiedBy>fuxm</cp:lastModifiedBy>
  <cp:revision>136</cp:revision>
  <dcterms:created xsi:type="dcterms:W3CDTF">2011-09-23T15:01:33Z</dcterms:created>
  <dcterms:modified xsi:type="dcterms:W3CDTF">2011-10-17T15:26:14Z</dcterms:modified>
</cp:coreProperties>
</file>