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68" r:id="rId4"/>
    <p:sldId id="269" r:id="rId5"/>
    <p:sldId id="258" r:id="rId6"/>
    <p:sldId id="271" r:id="rId7"/>
    <p:sldId id="272" r:id="rId8"/>
    <p:sldId id="273" r:id="rId9"/>
    <p:sldId id="259" r:id="rId10"/>
    <p:sldId id="281" r:id="rId11"/>
    <p:sldId id="282" r:id="rId12"/>
    <p:sldId id="261" r:id="rId13"/>
    <p:sldId id="285" r:id="rId14"/>
    <p:sldId id="286" r:id="rId15"/>
    <p:sldId id="287" r:id="rId16"/>
    <p:sldId id="262" r:id="rId17"/>
    <p:sldId id="289" r:id="rId18"/>
    <p:sldId id="290" r:id="rId19"/>
    <p:sldId id="291" r:id="rId20"/>
    <p:sldId id="263" r:id="rId21"/>
    <p:sldId id="293" r:id="rId22"/>
    <p:sldId id="294" r:id="rId23"/>
    <p:sldId id="264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36" r:id="rId34"/>
    <p:sldId id="26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266" r:id="rId59"/>
    <p:sldId id="330" r:id="rId60"/>
    <p:sldId id="331" r:id="rId61"/>
    <p:sldId id="332" r:id="rId62"/>
    <p:sldId id="333" r:id="rId63"/>
    <p:sldId id="334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C2E68C2-8042-4047-BF74-9EB44FBCF6D3}">
          <p14:sldIdLst>
            <p14:sldId id="256"/>
            <p14:sldId id="257"/>
            <p14:sldId id="268"/>
            <p14:sldId id="269"/>
            <p14:sldId id="258"/>
            <p14:sldId id="271"/>
            <p14:sldId id="272"/>
            <p14:sldId id="273"/>
            <p14:sldId id="259"/>
            <p14:sldId id="281"/>
            <p14:sldId id="282"/>
            <p14:sldId id="261"/>
            <p14:sldId id="285"/>
            <p14:sldId id="286"/>
            <p14:sldId id="287"/>
            <p14:sldId id="262"/>
            <p14:sldId id="289"/>
            <p14:sldId id="290"/>
            <p14:sldId id="291"/>
            <p14:sldId id="263"/>
            <p14:sldId id="293"/>
            <p14:sldId id="294"/>
            <p14:sldId id="26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36"/>
            <p14:sldId id="26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266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/>
    <p:restoredTop sz="94668"/>
  </p:normalViewPr>
  <p:slideViewPr>
    <p:cSldViewPr snapToGrid="0">
      <p:cViewPr varScale="1">
        <p:scale>
          <a:sx n="101" d="100"/>
          <a:sy n="101" d="100"/>
        </p:scale>
        <p:origin x="1064" y="192"/>
      </p:cViewPr>
      <p:guideLst>
        <p:guide orient="horz" pos="26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89B13-0A06-4186-B572-2A7744E8B258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22142-0C59-4E07-AA1C-EAE50334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2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 = x * y. </a:t>
            </a:r>
          </a:p>
          <a:p>
            <a:r>
              <a:rPr lang="en-US" dirty="0"/>
              <a:t>D</a:t>
            </a:r>
            <a:r>
              <a:rPr lang="en-CN" dirty="0"/>
              <a:t>z/dx= y</a:t>
            </a:r>
          </a:p>
          <a:p>
            <a:r>
              <a:rPr lang="en-CN" dirty="0"/>
              <a:t>Dz/dy =x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74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2x =2*[.74, 8.16]</a:t>
            </a:r>
          </a:p>
          <a:p>
            <a:r>
              <a:rPr lang="en-US" dirty="0"/>
              <a:t>Z</a:t>
            </a:r>
            <a:r>
              <a:rPr lang="en-CN" dirty="0"/>
              <a:t>= Wx  dz/dw= x^T</a:t>
            </a:r>
          </a:p>
          <a:p>
            <a:r>
              <a:rPr lang="en-CN" dirty="0"/>
              <a:t>dL/dw = dL/dz dz/dw = [1.48 1</a:t>
            </a:r>
          </a:p>
          <a:p>
            <a:r>
              <a:rPr lang="en-US" dirty="0"/>
              <a:t>C</a:t>
            </a:r>
            <a:r>
              <a:rPr lang="en-CN" dirty="0"/>
              <a:t>hain rule: 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1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6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9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7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4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3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79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53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Accurate: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analytically</a:t>
            </a:r>
            <a:r>
              <a:rPr lang="zh-CN" altLang="en-US" dirty="0"/>
              <a:t> </a:t>
            </a:r>
            <a:r>
              <a:rPr lang="en-US" altLang="zh-CN" dirty="0"/>
              <a:t>!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5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9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5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9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5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0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6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3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5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89373-1E8E-4553-A943-BF622D115872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9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9.wmf"/><Relationship Id="rId11" Type="http://schemas.openxmlformats.org/officeDocument/2006/relationships/hyperlink" Target="http://vision.stanford.edu/teaching/cs231n-demos/linear-classify/" TargetMode="External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4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3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4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3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4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3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4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3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4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3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4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3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4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31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2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1.png"/><Relationship Id="rId2" Type="http://schemas.openxmlformats.org/officeDocument/2006/relationships/image" Target="../media/image4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31.wmf"/><Relationship Id="rId19" Type="http://schemas.openxmlformats.org/officeDocument/2006/relationships/image" Target="../media/image34.png"/><Relationship Id="rId4" Type="http://schemas.openxmlformats.org/officeDocument/2006/relationships/image" Target="../media/image43.pn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2.png"/><Relationship Id="rId3" Type="http://schemas.openxmlformats.org/officeDocument/2006/relationships/image" Target="../media/image4.png"/><Relationship Id="rId21" Type="http://schemas.openxmlformats.org/officeDocument/2006/relationships/image" Target="../media/image56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4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31.wmf"/><Relationship Id="rId19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2.png"/><Relationship Id="rId21" Type="http://schemas.openxmlformats.org/officeDocument/2006/relationships/image" Target="../media/image56.pn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../media/image51.png"/><Relationship Id="rId2" Type="http://schemas.openxmlformats.org/officeDocument/2006/relationships/image" Target="../media/image4.png"/><Relationship Id="rId16" Type="http://schemas.openxmlformats.org/officeDocument/2006/relationships/image" Target="../media/image54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31.wmf"/><Relationship Id="rId19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32.wmf"/><Relationship Id="rId22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51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51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59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52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53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54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55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20" Type="http://schemas.openxmlformats.org/officeDocument/2006/relationships/image" Target="../media/image7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59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56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4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57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58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59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60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61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8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62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59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63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64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65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66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33.wmf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67.bin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image" Target="../media/image3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image" Target="../media/image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3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image" Target="../media/image38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image" Target="../media/image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3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image" Target="../media/image38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image" Target="../media/image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3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image" Target="../media/image38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image" Target="../media/image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3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image" Target="../media/image38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image" Target="../media/image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3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image" Target="../media/image38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image" Target="../media/image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3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30.png"/><Relationship Id="rId18" Type="http://schemas.openxmlformats.org/officeDocument/2006/relationships/image" Target="../media/image38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image" Target="../media/image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3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68.bin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70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11" Type="http://schemas.openxmlformats.org/officeDocument/2006/relationships/image" Target="../media/image35.wmf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34.wmf"/><Relationship Id="rId9" Type="http://schemas.openxmlformats.org/officeDocument/2006/relationships/image" Target="../media/image80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71.bin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73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11" Type="http://schemas.openxmlformats.org/officeDocument/2006/relationships/image" Target="../media/image35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72.bin"/><Relationship Id="rId4" Type="http://schemas.openxmlformats.org/officeDocument/2006/relationships/image" Target="../media/image34.wmf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7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75.bin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38.wmf"/><Relationship Id="rId2" Type="http://schemas.openxmlformats.org/officeDocument/2006/relationships/image" Target="../media/image4.png"/><Relationship Id="rId16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11" Type="http://schemas.openxmlformats.org/officeDocument/2006/relationships/image" Target="../media/image35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76.bin"/><Relationship Id="rId4" Type="http://schemas.openxmlformats.org/officeDocument/2006/relationships/image" Target="../media/image34.wmf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7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38.wmf"/><Relationship Id="rId2" Type="http://schemas.openxmlformats.org/officeDocument/2006/relationships/image" Target="../media/image4.png"/><Relationship Id="rId16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11" Type="http://schemas.openxmlformats.org/officeDocument/2006/relationships/image" Target="../media/image35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39.wmf"/><Relationship Id="rId4" Type="http://schemas.openxmlformats.org/officeDocument/2006/relationships/image" Target="../media/image34.wmf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83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91.bin"/><Relationship Id="rId3" Type="http://schemas.openxmlformats.org/officeDocument/2006/relationships/image" Target="../media/image4.png"/><Relationship Id="rId21" Type="http://schemas.openxmlformats.org/officeDocument/2006/relationships/image" Target="../media/image39.wmf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38.wmf"/><Relationship Id="rId2" Type="http://schemas.openxmlformats.org/officeDocument/2006/relationships/notesSlide" Target="../notesSlides/notesSlide11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11" Type="http://schemas.openxmlformats.org/officeDocument/2006/relationships/image" Target="../media/image35.wmf"/><Relationship Id="rId5" Type="http://schemas.openxmlformats.org/officeDocument/2006/relationships/image" Target="../media/image34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89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21" Type="http://schemas.openxmlformats.org/officeDocument/2006/relationships/image" Target="../media/image40.wmf"/><Relationship Id="rId7" Type="http://schemas.openxmlformats.org/officeDocument/2006/relationships/image" Target="../media/image780.png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38.wmf"/><Relationship Id="rId2" Type="http://schemas.openxmlformats.org/officeDocument/2006/relationships/image" Target="../media/image4.png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11" Type="http://schemas.openxmlformats.org/officeDocument/2006/relationships/image" Target="../media/image35.wmf"/><Relationship Id="rId15" Type="http://schemas.openxmlformats.org/officeDocument/2006/relationships/image" Target="../media/image37.wmf"/><Relationship Id="rId23" Type="http://schemas.openxmlformats.org/officeDocument/2006/relationships/image" Target="../media/image39.w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41.wmf"/><Relationship Id="rId4" Type="http://schemas.openxmlformats.org/officeDocument/2006/relationships/image" Target="../media/image34.wmf"/><Relationship Id="rId9" Type="http://schemas.openxmlformats.org/officeDocument/2006/relationships/image" Target="../media/image800.png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4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7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8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0" y="333822"/>
            <a:ext cx="3169926" cy="411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51823" y="1582614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Data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7635" y="2567326"/>
            <a:ext cx="8236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6: Backpropagation and Neural Networks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3033" y="4823144"/>
            <a:ext cx="2925929" cy="958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Lichen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Wang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35146" y="588202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4/7/2024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5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085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5" descr=" 30"/>
          <p:cNvSpPr>
            <a:spLocks noChangeArrowheads="1"/>
          </p:cNvSpPr>
          <p:nvPr/>
        </p:nvSpPr>
        <p:spPr bwMode="auto">
          <a:xfrm>
            <a:off x="6280731" y="1777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479BBD-076E-0B43-9EDD-B649AA0E6881}"/>
                  </a:ext>
                </a:extLst>
              </p:cNvPr>
              <p:cNvSpPr txBox="1"/>
              <p:nvPr/>
            </p:nvSpPr>
            <p:spPr>
              <a:xfrm>
                <a:off x="638174" y="2131035"/>
                <a:ext cx="6127595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func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000" b="0" i="1" dirty="0">
                    <a:latin typeface="Cambria Math" panose="02040503050406030204" pitchFamily="18" charset="0"/>
                  </a:rPr>
                  <a:t> </a:t>
                </a:r>
                <a:endParaRPr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479BBD-076E-0B43-9EDD-B649AA0E6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4" y="2131035"/>
                <a:ext cx="6127595" cy="436210"/>
              </a:xfrm>
              <a:prstGeom prst="rect">
                <a:avLst/>
              </a:prstGeom>
              <a:blipFill>
                <a:blip r:embed="rId5"/>
                <a:stretch>
                  <a:fillRect l="-1240" t="-108824" b="-16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6" descr=" 9">
            <a:extLst>
              <a:ext uri="{FF2B5EF4-FFF2-40B4-BE49-F238E27FC236}">
                <a16:creationId xmlns:a16="http://schemas.microsoft.com/office/drawing/2014/main" id="{43E9FF67-8D96-B448-B5DB-D1A20A2F5E8E}"/>
              </a:ext>
            </a:extLst>
          </p:cNvPr>
          <p:cNvSpPr/>
          <p:nvPr/>
        </p:nvSpPr>
        <p:spPr>
          <a:xfrm>
            <a:off x="490536" y="1577220"/>
            <a:ext cx="4467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Find the optimal parameter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85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085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6"/>
          <p:cNvSpPr/>
          <p:nvPr/>
        </p:nvSpPr>
        <p:spPr>
          <a:xfrm>
            <a:off x="505056" y="2936031"/>
            <a:ext cx="457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Stochastic Gradient Descent (SGD)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 descr=" 8"/>
          <p:cNvSpPr/>
          <p:nvPr/>
        </p:nvSpPr>
        <p:spPr>
          <a:xfrm>
            <a:off x="523874" y="3562763"/>
            <a:ext cx="1219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 descr=" 10"/>
          <p:cNvSpPr txBox="1"/>
          <p:nvPr/>
        </p:nvSpPr>
        <p:spPr>
          <a:xfrm>
            <a:off x="650985" y="3884474"/>
            <a:ext cx="4146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each training example 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2a.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2b.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 descr="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05901"/>
              </p:ext>
            </p:extLst>
          </p:nvPr>
        </p:nvGraphicFramePr>
        <p:xfrm>
          <a:off x="1687093" y="4785449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97280" imgH="444240" progId="Equation.DSMT4">
                  <p:embed/>
                </p:oleObj>
              </mc:Choice>
              <mc:Fallback>
                <p:oleObj name="Equation" r:id="rId5" imgW="3797280" imgH="444240" progId="Equation.DSMT4">
                  <p:embed/>
                  <p:pic>
                    <p:nvPicPr>
                      <p:cNvPr id="14" name="对象 13" descr="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7093" y="4785449"/>
                        <a:ext cx="3797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descr="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427989"/>
              </p:ext>
            </p:extLst>
          </p:nvPr>
        </p:nvGraphicFramePr>
        <p:xfrm>
          <a:off x="1687093" y="5294674"/>
          <a:ext cx="1282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82680" imgH="279360" progId="Equation.DSMT4">
                  <p:embed/>
                </p:oleObj>
              </mc:Choice>
              <mc:Fallback>
                <p:oleObj name="Equation" r:id="rId7" imgW="1282680" imgH="279360" progId="Equation.DSMT4">
                  <p:embed/>
                  <p:pic>
                    <p:nvPicPr>
                      <p:cNvPr id="16" name="对象 15" descr="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7093" y="5294674"/>
                        <a:ext cx="1282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大括号 12" descr=" 17"/>
          <p:cNvSpPr/>
          <p:nvPr/>
        </p:nvSpPr>
        <p:spPr>
          <a:xfrm flipH="1">
            <a:off x="923926" y="4910397"/>
            <a:ext cx="131920" cy="728403"/>
          </a:xfrm>
          <a:prstGeom prst="rightBrace">
            <a:avLst>
              <a:gd name="adj1" fmla="val 2056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 descr=" 18"/>
          <p:cNvSpPr/>
          <p:nvPr/>
        </p:nvSpPr>
        <p:spPr>
          <a:xfrm>
            <a:off x="1450492" y="5776981"/>
            <a:ext cx="22733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Training epoch</a:t>
            </a:r>
          </a:p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>
              <a:lnSpc>
                <a:spcPts val="16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Iterating over all examples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曲线连接符 14" descr=" 23"/>
          <p:cNvCxnSpPr/>
          <p:nvPr/>
        </p:nvCxnSpPr>
        <p:spPr>
          <a:xfrm>
            <a:off x="929858" y="5149651"/>
            <a:ext cx="520634" cy="981273"/>
          </a:xfrm>
          <a:prstGeom prst="curvedConnector3">
            <a:avLst>
              <a:gd name="adj1" fmla="val -8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15" descr=" 30"/>
          <p:cNvSpPr>
            <a:spLocks noChangeArrowheads="1"/>
          </p:cNvSpPr>
          <p:nvPr/>
        </p:nvSpPr>
        <p:spPr bwMode="auto">
          <a:xfrm>
            <a:off x="6280731" y="1777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矩形 30" descr=" 31"/>
          <p:cNvSpPr/>
          <p:nvPr/>
        </p:nvSpPr>
        <p:spPr>
          <a:xfrm>
            <a:off x="5794952" y="1780355"/>
            <a:ext cx="61537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apply this algorithm, we need: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procedure to compute the parameter gradient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regularizer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(and its gradient)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Updating rule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Initialization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9DFE8B-30E6-BA46-882F-E0782F7FB3DA}"/>
                  </a:ext>
                </a:extLst>
              </p:cNvPr>
              <p:cNvSpPr txBox="1"/>
              <p:nvPr/>
            </p:nvSpPr>
            <p:spPr>
              <a:xfrm>
                <a:off x="638174" y="2131035"/>
                <a:ext cx="6127595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func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000" b="0" i="1" dirty="0">
                    <a:latin typeface="Cambria Math" panose="02040503050406030204" pitchFamily="18" charset="0"/>
                  </a:rPr>
                  <a:t> </a:t>
                </a:r>
                <a:endParaRPr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9DFE8B-30E6-BA46-882F-E0782F7FB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4" y="2131035"/>
                <a:ext cx="6127595" cy="436210"/>
              </a:xfrm>
              <a:prstGeom prst="rect">
                <a:avLst/>
              </a:prstGeom>
              <a:blipFill>
                <a:blip r:embed="rId10"/>
                <a:stretch>
                  <a:fillRect l="-1240" t="-108824" b="-16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6" descr=" 9">
            <a:extLst>
              <a:ext uri="{FF2B5EF4-FFF2-40B4-BE49-F238E27FC236}">
                <a16:creationId xmlns:a16="http://schemas.microsoft.com/office/drawing/2014/main" id="{0EA4ADB2-E0EF-FC44-99D8-08E64B73025E}"/>
              </a:ext>
            </a:extLst>
          </p:cNvPr>
          <p:cNvSpPr/>
          <p:nvPr/>
        </p:nvSpPr>
        <p:spPr>
          <a:xfrm>
            <a:off x="490536" y="1577220"/>
            <a:ext cx="4467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Find the optimal parameter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30587D-E5C1-164C-B21B-1800D3C90D74}"/>
              </a:ext>
            </a:extLst>
          </p:cNvPr>
          <p:cNvGrpSpPr/>
          <p:nvPr/>
        </p:nvGrpSpPr>
        <p:grpSpPr>
          <a:xfrm>
            <a:off x="5638192" y="5434374"/>
            <a:ext cx="6877050" cy="711939"/>
            <a:chOff x="5638192" y="5434374"/>
            <a:chExt cx="6877050" cy="711939"/>
          </a:xfrm>
        </p:grpSpPr>
        <p:sp>
          <p:nvSpPr>
            <p:cNvPr id="18" name="矩形 16" descr=" 19">
              <a:extLst>
                <a:ext uri="{FF2B5EF4-FFF2-40B4-BE49-F238E27FC236}">
                  <a16:creationId xmlns:a16="http://schemas.microsoft.com/office/drawing/2014/main" id="{242C5718-437F-954E-9220-17186AA3B843}"/>
                </a:ext>
              </a:extLst>
            </p:cNvPr>
            <p:cNvSpPr/>
            <p:nvPr/>
          </p:nvSpPr>
          <p:spPr>
            <a:xfrm>
              <a:off x="5638192" y="5434374"/>
              <a:ext cx="1274708" cy="2988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Animation:</a:t>
              </a:r>
            </a:p>
          </p:txBody>
        </p:sp>
        <p:sp>
          <p:nvSpPr>
            <p:cNvPr id="19" name="矩形 15" descr=" 21">
              <a:extLst>
                <a:ext uri="{FF2B5EF4-FFF2-40B4-BE49-F238E27FC236}">
                  <a16:creationId xmlns:a16="http://schemas.microsoft.com/office/drawing/2014/main" id="{4F87347B-76D1-5B4E-B521-309BAF01E067}"/>
                </a:ext>
              </a:extLst>
            </p:cNvPr>
            <p:cNvSpPr/>
            <p:nvPr/>
          </p:nvSpPr>
          <p:spPr>
            <a:xfrm>
              <a:off x="5638192" y="5776981"/>
              <a:ext cx="68770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hlinkClick r:id="rId11"/>
                </a:rPr>
                <a:t>http://vision.stanford.edu/teaching/cs231n-demos/linear-classify/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1131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6" y="1218216"/>
            <a:ext cx="5320715" cy="5863018"/>
          </a:xfrm>
          <a:prstGeom prst="rect">
            <a:avLst/>
          </a:prstGeom>
        </p:spPr>
      </p:pic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696915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6" y="1218216"/>
            <a:ext cx="5320715" cy="5863018"/>
          </a:xfrm>
          <a:prstGeom prst="rect">
            <a:avLst/>
          </a:prstGeom>
        </p:spPr>
      </p:pic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696915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 descr=" 8"/>
          <p:cNvSpPr/>
          <p:nvPr/>
        </p:nvSpPr>
        <p:spPr>
          <a:xfrm>
            <a:off x="669514" y="2162879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6" y="1218216"/>
            <a:ext cx="5320715" cy="5863018"/>
          </a:xfrm>
          <a:prstGeom prst="rect">
            <a:avLst/>
          </a:prstGeom>
        </p:spPr>
      </p:pic>
      <p:pic>
        <p:nvPicPr>
          <p:cNvPr id="4" name="图片 3" descr="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696915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 descr=" 8"/>
          <p:cNvSpPr/>
          <p:nvPr/>
        </p:nvSpPr>
        <p:spPr>
          <a:xfrm>
            <a:off x="669514" y="2162879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18"/>
          <p:cNvSpPr/>
          <p:nvPr/>
        </p:nvSpPr>
        <p:spPr>
          <a:xfrm>
            <a:off x="638174" y="3028890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529328"/>
              </p:ext>
            </p:extLst>
          </p:nvPr>
        </p:nvGraphicFramePr>
        <p:xfrm>
          <a:off x="1220962" y="3571233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69920" imgH="609480" progId="Equation.DSMT4">
                  <p:embed/>
                </p:oleObj>
              </mc:Choice>
              <mc:Fallback>
                <p:oleObj name="Equation" r:id="rId4" imgW="2869920" imgH="609480" progId="Equation.DSMT4">
                  <p:embed/>
                  <p:pic>
                    <p:nvPicPr>
                      <p:cNvPr id="19" name="对象 18" descr=" 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0962" y="3571233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58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6" y="1218216"/>
            <a:ext cx="5320715" cy="5863018"/>
          </a:xfrm>
          <a:prstGeom prst="rect">
            <a:avLst/>
          </a:prstGeom>
        </p:spPr>
      </p:pic>
      <p:pic>
        <p:nvPicPr>
          <p:cNvPr id="4" name="图片 3" descr="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696915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 descr=" 8"/>
          <p:cNvSpPr/>
          <p:nvPr/>
        </p:nvSpPr>
        <p:spPr>
          <a:xfrm>
            <a:off x="669514" y="2162879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18"/>
          <p:cNvSpPr/>
          <p:nvPr/>
        </p:nvSpPr>
        <p:spPr>
          <a:xfrm>
            <a:off x="638174" y="3028890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974835"/>
              </p:ext>
            </p:extLst>
          </p:nvPr>
        </p:nvGraphicFramePr>
        <p:xfrm>
          <a:off x="1220962" y="3571233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69920" imgH="609480" progId="Equation.DSMT4">
                  <p:embed/>
                </p:oleObj>
              </mc:Choice>
              <mc:Fallback>
                <p:oleObj name="Equation" r:id="rId5" imgW="2869920" imgH="609480" progId="Equation.DSMT4">
                  <p:embed/>
                  <p:pic>
                    <p:nvPicPr>
                      <p:cNvPr id="9" name="对象 8" descr="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0962" y="3571233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 descr=" 12"/>
          <p:cNvSpPr/>
          <p:nvPr/>
        </p:nvSpPr>
        <p:spPr>
          <a:xfrm>
            <a:off x="7258431" y="2017970"/>
            <a:ext cx="776029" cy="7760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 descr=" 13"/>
          <p:cNvSpPr/>
          <p:nvPr/>
        </p:nvSpPr>
        <p:spPr>
          <a:xfrm>
            <a:off x="6689915" y="3691320"/>
            <a:ext cx="720863" cy="720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 descr=" 14"/>
          <p:cNvSpPr/>
          <p:nvPr/>
        </p:nvSpPr>
        <p:spPr>
          <a:xfrm>
            <a:off x="6750420" y="5007165"/>
            <a:ext cx="739543" cy="739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 descr=" 15"/>
          <p:cNvSpPr/>
          <p:nvPr/>
        </p:nvSpPr>
        <p:spPr>
          <a:xfrm>
            <a:off x="10344350" y="2017970"/>
            <a:ext cx="650632" cy="650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 descr=" 16"/>
          <p:cNvSpPr/>
          <p:nvPr/>
        </p:nvSpPr>
        <p:spPr>
          <a:xfrm>
            <a:off x="10726816" y="3498849"/>
            <a:ext cx="681983" cy="681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 descr=" 17"/>
          <p:cNvSpPr/>
          <p:nvPr/>
        </p:nvSpPr>
        <p:spPr>
          <a:xfrm>
            <a:off x="10742491" y="4880236"/>
            <a:ext cx="650632" cy="650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 5"/>
          <p:cNvSpPr/>
          <p:nvPr/>
        </p:nvSpPr>
        <p:spPr>
          <a:xfrm>
            <a:off x="901185" y="1392883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Current W: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7"/>
          <p:cNvSpPr/>
          <p:nvPr/>
        </p:nvSpPr>
        <p:spPr>
          <a:xfrm>
            <a:off x="8967860" y="1390559"/>
            <a:ext cx="2155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9" name="矩形 8" descr=" 9"/>
          <p:cNvSpPr/>
          <p:nvPr/>
        </p:nvSpPr>
        <p:spPr>
          <a:xfrm>
            <a:off x="638174" y="381608"/>
            <a:ext cx="340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 descr=" 10"/>
          <p:cNvCxnSpPr/>
          <p:nvPr/>
        </p:nvCxnSpPr>
        <p:spPr>
          <a:xfrm>
            <a:off x="3440625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 descr=" 11"/>
          <p:cNvCxnSpPr/>
          <p:nvPr/>
        </p:nvCxnSpPr>
        <p:spPr>
          <a:xfrm>
            <a:off x="7641150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 5"/>
          <p:cNvSpPr/>
          <p:nvPr/>
        </p:nvSpPr>
        <p:spPr>
          <a:xfrm>
            <a:off x="901185" y="1392883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Current W: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7"/>
          <p:cNvSpPr/>
          <p:nvPr/>
        </p:nvSpPr>
        <p:spPr>
          <a:xfrm>
            <a:off x="8967860" y="1390559"/>
            <a:ext cx="2155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9" name="矩形 8" descr=" 9"/>
          <p:cNvSpPr/>
          <p:nvPr/>
        </p:nvSpPr>
        <p:spPr>
          <a:xfrm>
            <a:off x="638174" y="381608"/>
            <a:ext cx="340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 descr=" 10"/>
          <p:cNvCxnSpPr/>
          <p:nvPr/>
        </p:nvCxnSpPr>
        <p:spPr>
          <a:xfrm>
            <a:off x="3440625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 descr=" 11"/>
          <p:cNvCxnSpPr/>
          <p:nvPr/>
        </p:nvCxnSpPr>
        <p:spPr>
          <a:xfrm>
            <a:off x="7641150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 descr=" 12"/>
          <p:cNvSpPr txBox="1"/>
          <p:nvPr/>
        </p:nvSpPr>
        <p:spPr>
          <a:xfrm>
            <a:off x="1214186" y="2019806"/>
            <a:ext cx="13628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4" name="矩形 13" descr=" 13"/>
          <p:cNvSpPr/>
          <p:nvPr/>
        </p:nvSpPr>
        <p:spPr>
          <a:xfrm>
            <a:off x="55374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1.25742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 descr=" 16"/>
          <p:cNvSpPr txBox="1"/>
          <p:nvPr/>
        </p:nvSpPr>
        <p:spPr>
          <a:xfrm>
            <a:off x="8587362" y="2019806"/>
            <a:ext cx="9428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[2.1,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?,…]</a:t>
            </a:r>
          </a:p>
        </p:txBody>
      </p:sp>
      <p:sp>
        <p:nvSpPr>
          <p:cNvPr id="13" name="矩形 12" descr=" 22"/>
          <p:cNvSpPr/>
          <p:nvPr/>
        </p:nvSpPr>
        <p:spPr>
          <a:xfrm>
            <a:off x="8780331" y="2159478"/>
            <a:ext cx="446316" cy="306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5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 5"/>
          <p:cNvSpPr/>
          <p:nvPr/>
        </p:nvSpPr>
        <p:spPr>
          <a:xfrm>
            <a:off x="901185" y="1392883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Current W: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 descr=" 6"/>
          <p:cNvSpPr/>
          <p:nvPr/>
        </p:nvSpPr>
        <p:spPr>
          <a:xfrm>
            <a:off x="4382321" y="1392883"/>
            <a:ext cx="2801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 + h (third dim):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7"/>
          <p:cNvSpPr/>
          <p:nvPr/>
        </p:nvSpPr>
        <p:spPr>
          <a:xfrm>
            <a:off x="8967860" y="1390559"/>
            <a:ext cx="2155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9" name="矩形 8" descr=" 9"/>
          <p:cNvSpPr/>
          <p:nvPr/>
        </p:nvSpPr>
        <p:spPr>
          <a:xfrm>
            <a:off x="638174" y="381608"/>
            <a:ext cx="340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 descr=" 10"/>
          <p:cNvCxnSpPr/>
          <p:nvPr/>
        </p:nvCxnSpPr>
        <p:spPr>
          <a:xfrm>
            <a:off x="3440625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 descr=" 11"/>
          <p:cNvCxnSpPr/>
          <p:nvPr/>
        </p:nvCxnSpPr>
        <p:spPr>
          <a:xfrm>
            <a:off x="7641150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 descr=" 12"/>
          <p:cNvSpPr txBox="1"/>
          <p:nvPr/>
        </p:nvSpPr>
        <p:spPr>
          <a:xfrm>
            <a:off x="1214186" y="2019806"/>
            <a:ext cx="13628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4" name="矩形 13" descr=" 13"/>
          <p:cNvSpPr/>
          <p:nvPr/>
        </p:nvSpPr>
        <p:spPr>
          <a:xfrm>
            <a:off x="55374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1.25742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 descr=" 14"/>
          <p:cNvSpPr txBox="1"/>
          <p:nvPr/>
        </p:nvSpPr>
        <p:spPr>
          <a:xfrm>
            <a:off x="4329077" y="2019806"/>
            <a:ext cx="25939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 + 0.0001,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8" name="矩形 17" descr=" 15"/>
          <p:cNvSpPr/>
          <p:nvPr/>
        </p:nvSpPr>
        <p:spPr>
          <a:xfrm>
            <a:off x="447911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1.25763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 descr=" 16"/>
          <p:cNvSpPr txBox="1"/>
          <p:nvPr/>
        </p:nvSpPr>
        <p:spPr>
          <a:xfrm>
            <a:off x="8587362" y="2019806"/>
            <a:ext cx="9428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[2.1,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?,…]</a:t>
            </a:r>
          </a:p>
        </p:txBody>
      </p:sp>
      <p:sp>
        <p:nvSpPr>
          <p:cNvPr id="13" name="矩形 12" descr=" 22"/>
          <p:cNvSpPr/>
          <p:nvPr/>
        </p:nvSpPr>
        <p:spPr>
          <a:xfrm>
            <a:off x="8780331" y="2159478"/>
            <a:ext cx="446316" cy="306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 5"/>
          <p:cNvSpPr/>
          <p:nvPr/>
        </p:nvSpPr>
        <p:spPr>
          <a:xfrm>
            <a:off x="901185" y="1392883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Current W: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 descr=" 6"/>
          <p:cNvSpPr/>
          <p:nvPr/>
        </p:nvSpPr>
        <p:spPr>
          <a:xfrm>
            <a:off x="4382321" y="1392883"/>
            <a:ext cx="2801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 + h (third dim):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7"/>
          <p:cNvSpPr/>
          <p:nvPr/>
        </p:nvSpPr>
        <p:spPr>
          <a:xfrm>
            <a:off x="8967860" y="1390559"/>
            <a:ext cx="2155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9" name="矩形 8" descr=" 9"/>
          <p:cNvSpPr/>
          <p:nvPr/>
        </p:nvSpPr>
        <p:spPr>
          <a:xfrm>
            <a:off x="638174" y="381608"/>
            <a:ext cx="340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 descr=" 10"/>
          <p:cNvCxnSpPr/>
          <p:nvPr/>
        </p:nvCxnSpPr>
        <p:spPr>
          <a:xfrm>
            <a:off x="3440625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 descr=" 11"/>
          <p:cNvCxnSpPr/>
          <p:nvPr/>
        </p:nvCxnSpPr>
        <p:spPr>
          <a:xfrm>
            <a:off x="7641150" y="1390559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 descr=" 12"/>
          <p:cNvSpPr txBox="1"/>
          <p:nvPr/>
        </p:nvSpPr>
        <p:spPr>
          <a:xfrm>
            <a:off x="1214186" y="2019806"/>
            <a:ext cx="13628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4" name="矩形 13" descr=" 13"/>
          <p:cNvSpPr/>
          <p:nvPr/>
        </p:nvSpPr>
        <p:spPr>
          <a:xfrm>
            <a:off x="55374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1.25742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 descr=" 14"/>
          <p:cNvSpPr txBox="1"/>
          <p:nvPr/>
        </p:nvSpPr>
        <p:spPr>
          <a:xfrm>
            <a:off x="4329077" y="2019806"/>
            <a:ext cx="25939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[0.25 + 0.0001,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-1.56,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0.55,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3.8,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0.98,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0.77,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-0.11,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-2.9,…]</a:t>
            </a:r>
          </a:p>
        </p:txBody>
      </p:sp>
      <p:sp>
        <p:nvSpPr>
          <p:cNvPr id="18" name="矩形 17" descr=" 15"/>
          <p:cNvSpPr/>
          <p:nvPr/>
        </p:nvSpPr>
        <p:spPr>
          <a:xfrm>
            <a:off x="4479119" y="5724494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1.25763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 descr=" 16"/>
          <p:cNvSpPr txBox="1"/>
          <p:nvPr/>
        </p:nvSpPr>
        <p:spPr>
          <a:xfrm>
            <a:off x="8587362" y="2019806"/>
            <a:ext cx="9428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[2.1,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?,…]</a:t>
            </a:r>
          </a:p>
        </p:txBody>
      </p:sp>
      <p:graphicFrame>
        <p:nvGraphicFramePr>
          <p:cNvPr id="19" name="对象 18" descr="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557802"/>
              </p:ext>
            </p:extLst>
          </p:nvPr>
        </p:nvGraphicFramePr>
        <p:xfrm>
          <a:off x="9692951" y="2549902"/>
          <a:ext cx="2006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609480" progId="Equation.DSMT4">
                  <p:embed/>
                </p:oleObj>
              </mc:Choice>
              <mc:Fallback>
                <p:oleObj name="Equation" r:id="rId4" imgW="2006280" imgH="609480" progId="Equation.DSMT4">
                  <p:embed/>
                  <p:pic>
                    <p:nvPicPr>
                      <p:cNvPr id="17" name="对象 16" descr="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92951" y="2549902"/>
                        <a:ext cx="2006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 descr=" 18"/>
              <p:cNvSpPr txBox="1"/>
              <p:nvPr/>
            </p:nvSpPr>
            <p:spPr>
              <a:xfrm>
                <a:off x="9395493" y="3261941"/>
                <a:ext cx="2446182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(1.25763−1.25742)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0.0001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493" y="3261941"/>
                <a:ext cx="2446182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曲线连接符 20" descr=" 20"/>
          <p:cNvCxnSpPr/>
          <p:nvPr/>
        </p:nvCxnSpPr>
        <p:spPr>
          <a:xfrm rot="10800000">
            <a:off x="9154401" y="2549903"/>
            <a:ext cx="241093" cy="9758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0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文本框 4" descr=" 5"/>
          <p:cNvSpPr txBox="1"/>
          <p:nvPr/>
        </p:nvSpPr>
        <p:spPr>
          <a:xfrm>
            <a:off x="566785" y="30245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Data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step_3d" descr="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77628" y="1784869"/>
            <a:ext cx="4040384" cy="2213428"/>
          </a:xfrm>
          <a:prstGeom prst="rect">
            <a:avLst/>
          </a:prstGeom>
        </p:spPr>
      </p:pic>
      <p:sp>
        <p:nvSpPr>
          <p:cNvPr id="4" name="矩形 3" descr=" 4"/>
          <p:cNvSpPr/>
          <p:nvPr/>
        </p:nvSpPr>
        <p:spPr>
          <a:xfrm>
            <a:off x="862060" y="1415537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Power of single neural</a:t>
            </a:r>
          </a:p>
        </p:txBody>
      </p:sp>
    </p:spTree>
    <p:extLst>
      <p:ext uri="{BB962C8B-B14F-4D97-AF65-F5344CB8AC3E}">
        <p14:creationId xmlns:p14="http://schemas.microsoft.com/office/powerpoint/2010/main" val="9539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380392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8"/>
          <p:cNvSpPr/>
          <p:nvPr/>
        </p:nvSpPr>
        <p:spPr>
          <a:xfrm>
            <a:off x="669514" y="1846356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 descr=" 18"/>
          <p:cNvSpPr/>
          <p:nvPr/>
        </p:nvSpPr>
        <p:spPr>
          <a:xfrm>
            <a:off x="638174" y="2336544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对象 1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473957"/>
              </p:ext>
            </p:extLst>
          </p:nvPr>
        </p:nvGraphicFramePr>
        <p:xfrm>
          <a:off x="1220962" y="2878887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69920" imgH="609480" progId="Equation.DSMT4">
                  <p:embed/>
                </p:oleObj>
              </mc:Choice>
              <mc:Fallback>
                <p:oleObj name="Equation" r:id="rId3" imgW="2869920" imgH="60948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0962" y="2878887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 descr="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25" y="1218216"/>
            <a:ext cx="5320715" cy="5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380392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8"/>
          <p:cNvSpPr/>
          <p:nvPr/>
        </p:nvSpPr>
        <p:spPr>
          <a:xfrm>
            <a:off x="669514" y="1846356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 descr=" 18"/>
          <p:cNvSpPr/>
          <p:nvPr/>
        </p:nvSpPr>
        <p:spPr>
          <a:xfrm>
            <a:off x="638174" y="2336544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对象 1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318955"/>
              </p:ext>
            </p:extLst>
          </p:nvPr>
        </p:nvGraphicFramePr>
        <p:xfrm>
          <a:off x="1220962" y="2878887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69920" imgH="609480" progId="Equation.DSMT4">
                  <p:embed/>
                </p:oleObj>
              </mc:Choice>
              <mc:Fallback>
                <p:oleObj name="Equation" r:id="rId3" imgW="2869920" imgH="609480" progId="Equation.DSMT4">
                  <p:embed/>
                  <p:pic>
                    <p:nvPicPr>
                      <p:cNvPr id="19" name="对象 18" descr="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0962" y="2878887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descr=" 2"/>
          <p:cNvSpPr/>
          <p:nvPr/>
        </p:nvSpPr>
        <p:spPr>
          <a:xfrm>
            <a:off x="822738" y="3630720"/>
            <a:ext cx="4946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gradient: approximate, slow, easy to write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 descr="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25" y="1218216"/>
            <a:ext cx="5320715" cy="5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638174" y="381608"/>
            <a:ext cx="2535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slope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 descr=" 7"/>
          <p:cNvSpPr txBox="1"/>
          <p:nvPr/>
        </p:nvSpPr>
        <p:spPr>
          <a:xfrm>
            <a:off x="638174" y="1380392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many parameter do we have?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 descr=" 8"/>
          <p:cNvSpPr/>
          <p:nvPr/>
        </p:nvSpPr>
        <p:spPr>
          <a:xfrm>
            <a:off x="669514" y="1846356"/>
            <a:ext cx="542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Simonyan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Zisserman, 2014]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138M parameters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 descr=" 18"/>
          <p:cNvSpPr/>
          <p:nvPr/>
        </p:nvSpPr>
        <p:spPr>
          <a:xfrm>
            <a:off x="638174" y="2336544"/>
            <a:ext cx="5130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1-dimension, the derivative of a function: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对象 18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54445"/>
              </p:ext>
            </p:extLst>
          </p:nvPr>
        </p:nvGraphicFramePr>
        <p:xfrm>
          <a:off x="1220962" y="2878887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69920" imgH="609480" progId="Equation.DSMT4">
                  <p:embed/>
                </p:oleObj>
              </mc:Choice>
              <mc:Fallback>
                <p:oleObj name="Equation" r:id="rId3" imgW="2869920" imgH="609480" progId="Equation.DSMT4">
                  <p:embed/>
                  <p:pic>
                    <p:nvPicPr>
                      <p:cNvPr id="19" name="对象 18" descr="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0962" y="2878887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descr=" 2"/>
          <p:cNvSpPr/>
          <p:nvPr/>
        </p:nvSpPr>
        <p:spPr>
          <a:xfrm>
            <a:off x="822738" y="3630720"/>
            <a:ext cx="4946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gradient: approximate, slow, easy to write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 descr=" 3"/>
          <p:cNvSpPr/>
          <p:nvPr/>
        </p:nvSpPr>
        <p:spPr>
          <a:xfrm>
            <a:off x="669514" y="404489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Calculus!</a:t>
            </a:r>
            <a:endParaRPr lang="zh-CN" altLang="en-US" dirty="0"/>
          </a:p>
        </p:txBody>
      </p:sp>
      <p:graphicFrame>
        <p:nvGraphicFramePr>
          <p:cNvPr id="12" name="对象 11" descr="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852037"/>
              </p:ext>
            </p:extLst>
          </p:nvPr>
        </p:nvGraphicFramePr>
        <p:xfrm>
          <a:off x="1068388" y="5055614"/>
          <a:ext cx="2552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52400" imgH="317160" progId="Equation.DSMT4">
                  <p:embed/>
                </p:oleObj>
              </mc:Choice>
              <mc:Fallback>
                <p:oleObj name="Equation" r:id="rId5" imgW="2552400" imgH="317160" progId="Equation.DSMT4">
                  <p:embed/>
                  <p:pic>
                    <p:nvPicPr>
                      <p:cNvPr id="21" name="对象 20" descr="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8388" y="5055614"/>
                        <a:ext cx="2552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 descr="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768316"/>
              </p:ext>
            </p:extLst>
          </p:nvPr>
        </p:nvGraphicFramePr>
        <p:xfrm>
          <a:off x="1068388" y="5440137"/>
          <a:ext cx="166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63560" imgH="317160" progId="Equation.DSMT4">
                  <p:embed/>
                </p:oleObj>
              </mc:Choice>
              <mc:Fallback>
                <p:oleObj name="Equation" r:id="rId7" imgW="1663560" imgH="317160" progId="Equation.DSMT4">
                  <p:embed/>
                  <p:pic>
                    <p:nvPicPr>
                      <p:cNvPr id="22" name="对象 21" descr="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8388" y="5440137"/>
                        <a:ext cx="1663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 descr="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05330"/>
              </p:ext>
            </p:extLst>
          </p:nvPr>
        </p:nvGraphicFramePr>
        <p:xfrm>
          <a:off x="1068388" y="5824661"/>
          <a:ext cx="257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77960" imgH="317160" progId="Equation.DSMT4">
                  <p:embed/>
                </p:oleObj>
              </mc:Choice>
              <mc:Fallback>
                <p:oleObj name="Equation" r:id="rId9" imgW="2577960" imgH="317160" progId="Equation.DSMT4">
                  <p:embed/>
                  <p:pic>
                    <p:nvPicPr>
                      <p:cNvPr id="23" name="对象 22" descr=" 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8388" y="5824661"/>
                        <a:ext cx="25781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 descr=" 9"/>
          <p:cNvSpPr/>
          <p:nvPr/>
        </p:nvSpPr>
        <p:spPr>
          <a:xfrm>
            <a:off x="822738" y="6209184"/>
            <a:ext cx="4685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 gradient: exact, fast, error-prone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 descr="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25" y="1218216"/>
            <a:ext cx="5320715" cy="5863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790E04-6362-B841-B0CD-FA4122F9FF64}"/>
                  </a:ext>
                </a:extLst>
              </p:cNvPr>
              <p:cNvSpPr txBox="1"/>
              <p:nvPr/>
            </p:nvSpPr>
            <p:spPr>
              <a:xfrm>
                <a:off x="1068388" y="4606862"/>
                <a:ext cx="4937971" cy="392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func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b="0" i="1" dirty="0">
                    <a:latin typeface="Cambria Math" panose="02040503050406030204" pitchFamily="18" charset="0"/>
                  </a:rPr>
                  <a:t>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790E04-6362-B841-B0CD-FA4122F9F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88" y="4606862"/>
                <a:ext cx="4937971" cy="392608"/>
              </a:xfrm>
              <a:prstGeom prst="rect">
                <a:avLst/>
              </a:prstGeom>
              <a:blipFill>
                <a:blip r:embed="rId13"/>
                <a:stretch>
                  <a:fillRect l="-1799" t="-103125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60384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25441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043717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43972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20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212067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181597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2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919623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552495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62386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315548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54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727374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853017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847942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 descr=" 62"/>
          <p:cNvSpPr txBox="1"/>
          <p:nvPr/>
        </p:nvSpPr>
        <p:spPr>
          <a:xfrm>
            <a:off x="550995" y="45415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 descr=" 63"/>
          <p:cNvSpPr txBox="1"/>
          <p:nvPr/>
        </p:nvSpPr>
        <p:spPr>
          <a:xfrm>
            <a:off x="565229" y="344086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042311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57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文本框 4" descr=" 5"/>
          <p:cNvSpPr txBox="1"/>
          <p:nvPr/>
        </p:nvSpPr>
        <p:spPr>
          <a:xfrm>
            <a:off x="566785" y="30245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Data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step_3d" descr="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77628" y="1784869"/>
            <a:ext cx="4040384" cy="2213428"/>
          </a:xfrm>
          <a:prstGeom prst="rect">
            <a:avLst/>
          </a:prstGeom>
        </p:spPr>
      </p:pic>
      <p:sp>
        <p:nvSpPr>
          <p:cNvPr id="4" name="矩形 3" descr=" 4"/>
          <p:cNvSpPr/>
          <p:nvPr/>
        </p:nvSpPr>
        <p:spPr>
          <a:xfrm>
            <a:off x="862060" y="1415537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Power of single neural</a:t>
            </a:r>
          </a:p>
        </p:txBody>
      </p:sp>
      <p:sp>
        <p:nvSpPr>
          <p:cNvPr id="6" name="矩形 5" descr=" 7"/>
          <p:cNvSpPr/>
          <p:nvPr/>
        </p:nvSpPr>
        <p:spPr>
          <a:xfrm>
            <a:off x="862060" y="4145398"/>
            <a:ext cx="1915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Two hidden units</a:t>
            </a:r>
          </a:p>
        </p:txBody>
      </p:sp>
      <p:pic>
        <p:nvPicPr>
          <p:cNvPr id="7" name="图片 6" descr="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0" y="4594831"/>
            <a:ext cx="2405447" cy="1763995"/>
          </a:xfrm>
          <a:prstGeom prst="rect">
            <a:avLst/>
          </a:prstGeom>
        </p:spPr>
      </p:pic>
      <p:pic>
        <p:nvPicPr>
          <p:cNvPr id="8" name="图片 7" descr="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82" y="4594831"/>
            <a:ext cx="1924358" cy="1763995"/>
          </a:xfrm>
          <a:prstGeom prst="rect">
            <a:avLst/>
          </a:prstGeom>
        </p:spPr>
      </p:pic>
      <p:cxnSp>
        <p:nvCxnSpPr>
          <p:cNvPr id="9" name="直接连接符 8" descr=" 16"/>
          <p:cNvCxnSpPr/>
          <p:nvPr/>
        </p:nvCxnSpPr>
        <p:spPr>
          <a:xfrm>
            <a:off x="667486" y="4073602"/>
            <a:ext cx="53238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574391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 descr=" 62"/>
          <p:cNvSpPr txBox="1"/>
          <p:nvPr/>
        </p:nvSpPr>
        <p:spPr>
          <a:xfrm>
            <a:off x="550995" y="45415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 descr=" 63"/>
          <p:cNvSpPr txBox="1"/>
          <p:nvPr/>
        </p:nvSpPr>
        <p:spPr>
          <a:xfrm>
            <a:off x="565229" y="344086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801506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 descr=" 96"/>
          <p:cNvCxnSpPr/>
          <p:nvPr/>
        </p:nvCxnSpPr>
        <p:spPr>
          <a:xfrm flipH="1">
            <a:off x="10029180" y="3590887"/>
            <a:ext cx="16097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 descr=" 97"/>
          <p:cNvSpPr/>
          <p:nvPr/>
        </p:nvSpPr>
        <p:spPr>
          <a:xfrm>
            <a:off x="10337718" y="363221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 descr=" 98"/>
              <p:cNvSpPr/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 descr="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899" cy="553998"/>
              </a:xfrm>
              <a:prstGeom prst="rect">
                <a:avLst/>
              </a:prstGeom>
              <a:blipFill>
                <a:blip r:embed="rId1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1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717035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 descr=" 62"/>
          <p:cNvSpPr txBox="1"/>
          <p:nvPr/>
        </p:nvSpPr>
        <p:spPr>
          <a:xfrm>
            <a:off x="550995" y="45415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 descr=" 63"/>
          <p:cNvSpPr txBox="1"/>
          <p:nvPr/>
        </p:nvSpPr>
        <p:spPr>
          <a:xfrm>
            <a:off x="565229" y="344086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923197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 descr=" 96"/>
          <p:cNvCxnSpPr/>
          <p:nvPr/>
        </p:nvCxnSpPr>
        <p:spPr>
          <a:xfrm flipH="1">
            <a:off x="10029180" y="3590887"/>
            <a:ext cx="16097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 descr=" 97"/>
          <p:cNvSpPr/>
          <p:nvPr/>
        </p:nvSpPr>
        <p:spPr>
          <a:xfrm>
            <a:off x="10337718" y="363221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 descr=" 98"/>
              <p:cNvSpPr/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 descr="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 descr=" 102"/>
              <p:cNvSpPr/>
              <p:nvPr/>
            </p:nvSpPr>
            <p:spPr>
              <a:xfrm>
                <a:off x="8355131" y="2361242"/>
                <a:ext cx="501035" cy="618246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 descr="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31" y="2361242"/>
                <a:ext cx="501035" cy="618246"/>
              </a:xfrm>
              <a:prstGeom prst="rect">
                <a:avLst/>
              </a:prstGeom>
              <a:blipFill>
                <a:blip r:embed="rId20"/>
                <a:stretch>
                  <a:fillRect b="-392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 descr=" 103"/>
              <p:cNvSpPr/>
              <p:nvPr/>
            </p:nvSpPr>
            <p:spPr>
              <a:xfrm>
                <a:off x="8355131" y="3885080"/>
                <a:ext cx="504433" cy="66556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 descr="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31" y="3885080"/>
                <a:ext cx="504433" cy="6655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7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8" name="直接连接符 7" descr=" 8"/>
          <p:cNvCxnSpPr/>
          <p:nvPr/>
        </p:nvCxnSpPr>
        <p:spPr>
          <a:xfrm>
            <a:off x="538162" y="34663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 descr=" 9"/>
          <p:cNvCxnSpPr/>
          <p:nvPr/>
        </p:nvCxnSpPr>
        <p:spPr>
          <a:xfrm>
            <a:off x="538162" y="4533167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 descr=" 10"/>
          <p:cNvSpPr/>
          <p:nvPr/>
        </p:nvSpPr>
        <p:spPr>
          <a:xfrm>
            <a:off x="2586037" y="382355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 descr=" 12"/>
          <p:cNvCxnSpPr>
            <a:endCxn id="10" idx="2"/>
          </p:cNvCxnSpPr>
          <p:nvPr/>
        </p:nvCxnSpPr>
        <p:spPr>
          <a:xfrm>
            <a:off x="1919287" y="3466367"/>
            <a:ext cx="666750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 descr=" 14"/>
          <p:cNvCxnSpPr>
            <a:endCxn id="10" idx="2"/>
          </p:cNvCxnSpPr>
          <p:nvPr/>
        </p:nvCxnSpPr>
        <p:spPr>
          <a:xfrm flipV="1">
            <a:off x="1919287" y="4023580"/>
            <a:ext cx="666750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 descr=" 15"/>
              <p:cNvSpPr txBox="1"/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 descr="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50" y="3885080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 descr=" 23"/>
          <p:cNvCxnSpPr/>
          <p:nvPr/>
        </p:nvCxnSpPr>
        <p:spPr>
          <a:xfrm>
            <a:off x="538162" y="5557874"/>
            <a:ext cx="1170110" cy="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 descr=" 24"/>
          <p:cNvSpPr/>
          <p:nvPr/>
        </p:nvSpPr>
        <p:spPr>
          <a:xfrm>
            <a:off x="4673722" y="4533167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 descr=" 25"/>
              <p:cNvSpPr txBox="1"/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 descr="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735" y="4594692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 descr=" 28"/>
          <p:cNvCxnSpPr>
            <a:endCxn id="24" idx="2"/>
          </p:cNvCxnSpPr>
          <p:nvPr/>
        </p:nvCxnSpPr>
        <p:spPr>
          <a:xfrm flipV="1">
            <a:off x="1708272" y="4733192"/>
            <a:ext cx="296545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 descr=" 30"/>
          <p:cNvCxnSpPr>
            <a:endCxn id="24" idx="2"/>
          </p:cNvCxnSpPr>
          <p:nvPr/>
        </p:nvCxnSpPr>
        <p:spPr>
          <a:xfrm>
            <a:off x="3929062" y="4023580"/>
            <a:ext cx="744660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 descr=" 34"/>
          <p:cNvCxnSpPr>
            <a:stCxn id="10" idx="6"/>
          </p:cNvCxnSpPr>
          <p:nvPr/>
        </p:nvCxnSpPr>
        <p:spPr>
          <a:xfrm>
            <a:off x="2986087" y="4023580"/>
            <a:ext cx="942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 descr=" 41"/>
              <p:cNvSpPr txBox="1"/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 descr="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3189368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 descr=" 42"/>
              <p:cNvSpPr txBox="1"/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 descr="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4223605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 descr=" 43"/>
              <p:cNvSpPr txBox="1"/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 descr="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0" y="5267753"/>
                <a:ext cx="169085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 descr=" 45"/>
          <p:cNvSpPr txBox="1"/>
          <p:nvPr/>
        </p:nvSpPr>
        <p:spPr>
          <a:xfrm>
            <a:off x="565229" y="319793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 descr=" 46"/>
          <p:cNvSpPr txBox="1"/>
          <p:nvPr/>
        </p:nvSpPr>
        <p:spPr>
          <a:xfrm>
            <a:off x="596161" y="4241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 descr=" 47"/>
          <p:cNvSpPr txBox="1"/>
          <p:nvPr/>
        </p:nvSpPr>
        <p:spPr>
          <a:xfrm>
            <a:off x="566505" y="52677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 descr=" 49"/>
          <p:cNvSpPr txBox="1"/>
          <p:nvPr/>
        </p:nvSpPr>
        <p:spPr>
          <a:xfrm>
            <a:off x="3044086" y="3761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 descr=" 50"/>
          <p:cNvSpPr txBox="1"/>
          <p:nvPr/>
        </p:nvSpPr>
        <p:spPr>
          <a:xfrm>
            <a:off x="5258003" y="442541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zh-CN" alt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对象 50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140415"/>
              </p:ext>
            </p:extLst>
          </p:nvPr>
        </p:nvGraphicFramePr>
        <p:xfrm>
          <a:off x="769937" y="1885726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25680" imgH="342720" progId="Equation.DSMT4">
                  <p:embed/>
                </p:oleObj>
              </mc:Choice>
              <mc:Fallback>
                <p:oleObj name="Equation" r:id="rId9" imgW="2425680" imgH="34272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37" y="1885726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 descr=" 52"/>
          <p:cNvCxnSpPr>
            <a:stCxn id="24" idx="6"/>
          </p:cNvCxnSpPr>
          <p:nvPr/>
        </p:nvCxnSpPr>
        <p:spPr>
          <a:xfrm flipV="1">
            <a:off x="5073772" y="473319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40" y="4197043"/>
                <a:ext cx="186268" cy="276999"/>
              </a:xfrm>
              <a:prstGeom prst="rect">
                <a:avLst/>
              </a:prstGeom>
              <a:blipFill>
                <a:blip r:embed="rId11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 descr=" 56"/>
          <p:cNvSpPr txBox="1"/>
          <p:nvPr/>
        </p:nvSpPr>
        <p:spPr>
          <a:xfrm>
            <a:off x="5345345" y="47331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 descr=" 57"/>
          <p:cNvSpPr txBox="1"/>
          <p:nvPr/>
        </p:nvSpPr>
        <p:spPr>
          <a:xfrm>
            <a:off x="596130" y="5552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 descr=" 60"/>
          <p:cNvSpPr txBox="1"/>
          <p:nvPr/>
        </p:nvSpPr>
        <p:spPr>
          <a:xfrm>
            <a:off x="2993351" y="404584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 descr=" 62"/>
          <p:cNvSpPr txBox="1"/>
          <p:nvPr/>
        </p:nvSpPr>
        <p:spPr>
          <a:xfrm>
            <a:off x="550995" y="45415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 descr=" 63"/>
          <p:cNvSpPr txBox="1"/>
          <p:nvPr/>
        </p:nvSpPr>
        <p:spPr>
          <a:xfrm>
            <a:off x="565229" y="344086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5" y="350570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 descr=" 69"/>
          <p:cNvSpPr txBox="1"/>
          <p:nvPr/>
        </p:nvSpPr>
        <p:spPr>
          <a:xfrm>
            <a:off x="670066" y="2433082"/>
            <a:ext cx="117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want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对象 70" descr="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257467"/>
              </p:ext>
            </p:extLst>
          </p:nvPr>
        </p:nvGraphicFramePr>
        <p:xfrm>
          <a:off x="1982787" y="2395313"/>
          <a:ext cx="1206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06360" imgH="660240" progId="Equation.DSMT4">
                  <p:embed/>
                </p:oleObj>
              </mc:Choice>
              <mc:Fallback>
                <p:oleObj name="Equation" r:id="rId13" imgW="1206360" imgH="660240" progId="Equation.DSMT4">
                  <p:embed/>
                  <p:pic>
                    <p:nvPicPr>
                      <p:cNvPr id="71" name="对象 70" descr="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2787" y="2395313"/>
                        <a:ext cx="12065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椭圆 71" descr=" 72"/>
          <p:cNvSpPr/>
          <p:nvPr/>
        </p:nvSpPr>
        <p:spPr>
          <a:xfrm>
            <a:off x="8003873" y="2469055"/>
            <a:ext cx="1919889" cy="1919889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 descr=" 73"/>
          <p:cNvCxnSpPr>
            <a:endCxn id="72" idx="1"/>
          </p:cNvCxnSpPr>
          <p:nvPr/>
        </p:nvCxnSpPr>
        <p:spPr>
          <a:xfrm>
            <a:off x="6438900" y="1825407"/>
            <a:ext cx="1846134" cy="9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 descr=" 74"/>
          <p:cNvCxnSpPr>
            <a:endCxn id="72" idx="3"/>
          </p:cNvCxnSpPr>
          <p:nvPr/>
        </p:nvCxnSpPr>
        <p:spPr>
          <a:xfrm flipV="1">
            <a:off x="6551732" y="4107783"/>
            <a:ext cx="1733302" cy="9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 descr=" 90"/>
          <p:cNvCxnSpPr>
            <a:stCxn id="72" idx="6"/>
          </p:cNvCxnSpPr>
          <p:nvPr/>
        </p:nvCxnSpPr>
        <p:spPr>
          <a:xfrm flipV="1">
            <a:off x="9923762" y="3428999"/>
            <a:ext cx="1820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 descr=" 94"/>
              <p:cNvSpPr/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94" name="矩形 93" descr="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4" y="3013266"/>
                <a:ext cx="640432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 descr=" 96"/>
          <p:cNvCxnSpPr/>
          <p:nvPr/>
        </p:nvCxnSpPr>
        <p:spPr>
          <a:xfrm flipH="1">
            <a:off x="10029180" y="3590887"/>
            <a:ext cx="16097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 descr=" 97"/>
          <p:cNvSpPr/>
          <p:nvPr/>
        </p:nvSpPr>
        <p:spPr>
          <a:xfrm>
            <a:off x="10337718" y="363221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 descr=" 98"/>
              <p:cNvSpPr/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 descr="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839" y="4066662"/>
                <a:ext cx="503984" cy="618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 descr=" 99"/>
              <p:cNvSpPr txBox="1"/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9" name="文本框 98" descr="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80" y="1302158"/>
                <a:ext cx="36343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 descr=" 100"/>
              <p:cNvSpPr txBox="1"/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0" name="文本框 99" descr="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46" y="4379219"/>
                <a:ext cx="37016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 descr=" 101"/>
              <p:cNvSpPr txBox="1"/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文本框 100" descr="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16" y="2875001"/>
                <a:ext cx="334900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 descr=" 102"/>
              <p:cNvSpPr/>
              <p:nvPr/>
            </p:nvSpPr>
            <p:spPr>
              <a:xfrm>
                <a:off x="8355131" y="2361242"/>
                <a:ext cx="504433" cy="66556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 descr="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31" y="2361242"/>
                <a:ext cx="504433" cy="66556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 descr=" 103"/>
              <p:cNvSpPr/>
              <p:nvPr/>
            </p:nvSpPr>
            <p:spPr>
              <a:xfrm>
                <a:off x="8355131" y="3885080"/>
                <a:ext cx="504433" cy="66556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 descr="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31" y="3885080"/>
                <a:ext cx="504433" cy="6655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 descr=" 104"/>
              <p:cNvSpPr/>
              <p:nvPr/>
            </p:nvSpPr>
            <p:spPr>
              <a:xfrm>
                <a:off x="6017178" y="2107966"/>
                <a:ext cx="1365567" cy="618246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 descr="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178" y="2107966"/>
                <a:ext cx="1365567" cy="61824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 descr=" 105"/>
              <p:cNvSpPr/>
              <p:nvPr/>
            </p:nvSpPr>
            <p:spPr>
              <a:xfrm>
                <a:off x="6049418" y="5018256"/>
                <a:ext cx="1368965" cy="665567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 descr="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18" y="5018256"/>
                <a:ext cx="1368965" cy="66556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3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/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5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94931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A13B237-592D-2246-86A7-A250D4DD558C}"/>
                  </a:ext>
                </a:extLst>
              </p:cNvPr>
              <p:cNvSpPr txBox="1"/>
              <p:nvPr/>
            </p:nvSpPr>
            <p:spPr>
              <a:xfrm>
                <a:off x="1923083" y="1454621"/>
                <a:ext cx="10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A13B237-592D-2246-86A7-A250D4DD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83" y="1454621"/>
                <a:ext cx="1068305" cy="276999"/>
              </a:xfrm>
              <a:prstGeom prst="rect">
                <a:avLst/>
              </a:prstGeom>
              <a:blipFill>
                <a:blip r:embed="rId19"/>
                <a:stretch>
                  <a:fillRect l="-6977" r="-1163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191FE2-9F27-3F43-8A33-D20709426312}"/>
                  </a:ext>
                </a:extLst>
              </p:cNvPr>
              <p:cNvSpPr txBox="1"/>
              <p:nvPr/>
            </p:nvSpPr>
            <p:spPr>
              <a:xfrm>
                <a:off x="1897052" y="3320057"/>
                <a:ext cx="10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191FE2-9F27-3F43-8A33-D2070942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052" y="3320057"/>
                <a:ext cx="1068305" cy="276999"/>
              </a:xfrm>
              <a:prstGeom prst="rect">
                <a:avLst/>
              </a:prstGeom>
              <a:blipFill>
                <a:blip r:embed="rId20"/>
                <a:stretch>
                  <a:fillRect l="-5882" r="-235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81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82586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1A2597D-0467-0F4E-AA75-0675E63AF57D}"/>
                  </a:ext>
                </a:extLst>
              </p:cNvPr>
              <p:cNvSpPr txBox="1"/>
              <p:nvPr/>
            </p:nvSpPr>
            <p:spPr>
              <a:xfrm>
                <a:off x="3418721" y="2537482"/>
                <a:ext cx="137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1A2597D-0467-0F4E-AA75-0675E63AF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21" y="2537482"/>
                <a:ext cx="1376915" cy="276999"/>
              </a:xfrm>
              <a:prstGeom prst="rect">
                <a:avLst/>
              </a:prstGeom>
              <a:blipFill>
                <a:blip r:embed="rId19"/>
                <a:stretch>
                  <a:fillRect l="-4545" r="-90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1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658718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154724-40C1-ED4E-B4A7-AB15DA4FC471}"/>
                  </a:ext>
                </a:extLst>
              </p:cNvPr>
              <p:cNvSpPr txBox="1"/>
              <p:nvPr/>
            </p:nvSpPr>
            <p:spPr>
              <a:xfrm>
                <a:off x="5237269" y="3581628"/>
                <a:ext cx="137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154724-40C1-ED4E-B4A7-AB15DA4FC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69" y="3581628"/>
                <a:ext cx="1376915" cy="276999"/>
              </a:xfrm>
              <a:prstGeom prst="rect">
                <a:avLst/>
              </a:prstGeom>
              <a:blipFill>
                <a:blip r:embed="rId19"/>
                <a:stretch>
                  <a:fillRect l="-4545" r="-90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4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22079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8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631197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899484-A1B0-B244-97E9-3B3019DD5061}"/>
                  </a:ext>
                </a:extLst>
              </p:cNvPr>
              <p:cNvSpPr txBox="1"/>
              <p:nvPr/>
            </p:nvSpPr>
            <p:spPr>
              <a:xfrm>
                <a:off x="6278772" y="3547095"/>
                <a:ext cx="10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899484-A1B0-B244-97E9-3B3019DD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72" y="3547095"/>
                <a:ext cx="1068305" cy="276999"/>
              </a:xfrm>
              <a:prstGeom prst="rect">
                <a:avLst/>
              </a:prstGeom>
              <a:blipFill>
                <a:blip r:embed="rId19"/>
                <a:stretch>
                  <a:fillRect l="-5814" r="-11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39310F-5D8C-BB4E-8507-6B6D5FC4600F}"/>
                  </a:ext>
                </a:extLst>
              </p:cNvPr>
              <p:cNvSpPr/>
              <p:nvPr/>
            </p:nvSpPr>
            <p:spPr>
              <a:xfrm>
                <a:off x="5000024" y="6899397"/>
                <a:ext cx="1278748" cy="595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39310F-5D8C-BB4E-8507-6B6D5FC46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24" y="6899397"/>
                <a:ext cx="1278748" cy="595419"/>
              </a:xfrm>
              <a:prstGeom prst="rect">
                <a:avLst/>
              </a:prstGeom>
              <a:blipFill>
                <a:blip r:embed="rId20"/>
                <a:stretch>
                  <a:fillRect r="-2970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5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894867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EE356E-D535-0F45-B9C7-B0580CF91B2F}"/>
                  </a:ext>
                </a:extLst>
              </p:cNvPr>
              <p:cNvSpPr txBox="1"/>
              <p:nvPr/>
            </p:nvSpPr>
            <p:spPr>
              <a:xfrm>
                <a:off x="7636969" y="4866226"/>
                <a:ext cx="1054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EE356E-D535-0F45-B9C7-B0580CF9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969" y="4866226"/>
                <a:ext cx="1054584" cy="276999"/>
              </a:xfrm>
              <a:prstGeom prst="rect">
                <a:avLst/>
              </a:prstGeom>
              <a:blipFill>
                <a:blip r:embed="rId19"/>
                <a:stretch>
                  <a:fillRect l="-595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文本框 4" descr=" 5"/>
          <p:cNvSpPr txBox="1"/>
          <p:nvPr/>
        </p:nvSpPr>
        <p:spPr>
          <a:xfrm>
            <a:off x="566785" y="30245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Data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step_3d" descr="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77628" y="1784869"/>
            <a:ext cx="4040384" cy="2213428"/>
          </a:xfrm>
          <a:prstGeom prst="rect">
            <a:avLst/>
          </a:prstGeom>
        </p:spPr>
      </p:pic>
      <p:sp>
        <p:nvSpPr>
          <p:cNvPr id="4" name="矩形 3" descr=" 4"/>
          <p:cNvSpPr/>
          <p:nvPr/>
        </p:nvSpPr>
        <p:spPr>
          <a:xfrm>
            <a:off x="862060" y="1415537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Power of single neural</a:t>
            </a:r>
          </a:p>
        </p:txBody>
      </p:sp>
      <p:sp>
        <p:nvSpPr>
          <p:cNvPr id="6" name="矩形 5" descr=" 7"/>
          <p:cNvSpPr/>
          <p:nvPr/>
        </p:nvSpPr>
        <p:spPr>
          <a:xfrm>
            <a:off x="862060" y="4145398"/>
            <a:ext cx="1915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Two hidden units</a:t>
            </a:r>
          </a:p>
        </p:txBody>
      </p:sp>
      <p:pic>
        <p:nvPicPr>
          <p:cNvPr id="7" name="图片 6" descr="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0" y="4594831"/>
            <a:ext cx="2405447" cy="1763995"/>
          </a:xfrm>
          <a:prstGeom prst="rect">
            <a:avLst/>
          </a:prstGeom>
        </p:spPr>
      </p:pic>
      <p:pic>
        <p:nvPicPr>
          <p:cNvPr id="8" name="图片 7" descr="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82" y="4594831"/>
            <a:ext cx="1924358" cy="1763995"/>
          </a:xfrm>
          <a:prstGeom prst="rect">
            <a:avLst/>
          </a:prstGeom>
        </p:spPr>
      </p:pic>
      <p:sp>
        <p:nvSpPr>
          <p:cNvPr id="10" name="矩形 9" descr=" 12"/>
          <p:cNvSpPr/>
          <p:nvPr/>
        </p:nvSpPr>
        <p:spPr>
          <a:xfrm>
            <a:off x="6639607" y="1415537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Many hidden units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 descr="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07" y="2155580"/>
            <a:ext cx="2212832" cy="4010758"/>
          </a:xfrm>
          <a:prstGeom prst="rect">
            <a:avLst/>
          </a:prstGeom>
        </p:spPr>
      </p:pic>
      <p:pic>
        <p:nvPicPr>
          <p:cNvPr id="12" name="图片 11" descr="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40" y="3050931"/>
            <a:ext cx="2286000" cy="2095500"/>
          </a:xfrm>
          <a:prstGeom prst="rect">
            <a:avLst/>
          </a:prstGeom>
        </p:spPr>
      </p:pic>
      <p:cxnSp>
        <p:nvCxnSpPr>
          <p:cNvPr id="9" name="直接连接符 8" descr=" 16"/>
          <p:cNvCxnSpPr/>
          <p:nvPr/>
        </p:nvCxnSpPr>
        <p:spPr>
          <a:xfrm>
            <a:off x="667486" y="4073602"/>
            <a:ext cx="53238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 descr=" 17"/>
          <p:cNvCxnSpPr/>
          <p:nvPr/>
        </p:nvCxnSpPr>
        <p:spPr>
          <a:xfrm>
            <a:off x="6512437" y="1361984"/>
            <a:ext cx="0" cy="5233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5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612451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F67BA6-79F1-AA4E-AF3D-2CAF41A52C61}"/>
                  </a:ext>
                </a:extLst>
              </p:cNvPr>
              <p:cNvSpPr txBox="1"/>
              <p:nvPr/>
            </p:nvSpPr>
            <p:spPr>
              <a:xfrm>
                <a:off x="8691870" y="3574871"/>
                <a:ext cx="137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F67BA6-79F1-AA4E-AF3D-2CAF41A5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870" y="3574871"/>
                <a:ext cx="1376915" cy="276999"/>
              </a:xfrm>
              <a:prstGeom prst="rect">
                <a:avLst/>
              </a:prstGeom>
              <a:blipFill>
                <a:blip r:embed="rId19"/>
                <a:stretch>
                  <a:fillRect l="-5505" r="-91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919436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19EE3F9-FE92-3146-8327-AAF4ED60590B}"/>
                  </a:ext>
                </a:extLst>
              </p:cNvPr>
              <p:cNvSpPr txBox="1"/>
              <p:nvPr/>
            </p:nvSpPr>
            <p:spPr>
              <a:xfrm>
                <a:off x="10143212" y="4744053"/>
                <a:ext cx="94006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19EE3F9-FE92-3146-8327-AAF4ED605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12" y="4744053"/>
                <a:ext cx="940065" cy="520399"/>
              </a:xfrm>
              <a:prstGeom prst="rect">
                <a:avLst/>
              </a:prstGeom>
              <a:blipFill>
                <a:blip r:embed="rId19"/>
                <a:stretch>
                  <a:fillRect l="-8000" t="-4762" r="-400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7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59816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0E4A36-C45C-E248-8CD0-7D4FCB7C6490}"/>
                  </a:ext>
                </a:extLst>
              </p:cNvPr>
              <p:cNvSpPr txBox="1"/>
              <p:nvPr/>
            </p:nvSpPr>
            <p:spPr>
              <a:xfrm>
                <a:off x="10032768" y="3315150"/>
                <a:ext cx="94006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0E4A36-C45C-E248-8CD0-7D4FCB7C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768" y="3315150"/>
                <a:ext cx="940065" cy="520399"/>
              </a:xfrm>
              <a:prstGeom prst="rect">
                <a:avLst/>
              </a:prstGeom>
              <a:blipFill>
                <a:blip r:embed="rId19"/>
                <a:stretch>
                  <a:fillRect l="-8000" t="-4762" r="-533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FFD8DC-EFD0-F84D-BB7D-AC71202FDA0B}"/>
                  </a:ext>
                </a:extLst>
              </p:cNvPr>
              <p:cNvSpPr txBox="1"/>
              <p:nvPr/>
            </p:nvSpPr>
            <p:spPr>
              <a:xfrm>
                <a:off x="10002381" y="4792984"/>
                <a:ext cx="127445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FFD8DC-EFD0-F84D-BB7D-AC71202F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81" y="4792984"/>
                <a:ext cx="1274451" cy="526683"/>
              </a:xfrm>
              <a:prstGeom prst="rect">
                <a:avLst/>
              </a:prstGeom>
              <a:blipFill>
                <a:blip r:embed="rId20"/>
                <a:stretch>
                  <a:fillRect l="-5941" t="-2326" r="-990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8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414983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65C9FF8-9A59-594A-96E3-0BE12A133860}"/>
                  </a:ext>
                </a:extLst>
              </p:cNvPr>
              <p:cNvSpPr txBox="1"/>
              <p:nvPr/>
            </p:nvSpPr>
            <p:spPr>
              <a:xfrm>
                <a:off x="8691870" y="3574871"/>
                <a:ext cx="137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65C9FF8-9A59-594A-96E3-0BE12A133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870" y="3574871"/>
                <a:ext cx="1376915" cy="276999"/>
              </a:xfrm>
              <a:prstGeom prst="rect">
                <a:avLst/>
              </a:prstGeom>
              <a:blipFill>
                <a:blip r:embed="rId19"/>
                <a:stretch>
                  <a:fillRect l="-5505" r="-91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C3C3402-0900-2C4C-B577-2764D47A1668}"/>
                  </a:ext>
                </a:extLst>
              </p:cNvPr>
              <p:cNvSpPr txBox="1"/>
              <p:nvPr/>
            </p:nvSpPr>
            <p:spPr>
              <a:xfrm>
                <a:off x="8781124" y="4761124"/>
                <a:ext cx="81522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𝑓𝑐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C3C3402-0900-2C4C-B577-2764D47A1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24" y="4761124"/>
                <a:ext cx="815223" cy="526683"/>
              </a:xfrm>
              <a:prstGeom prst="rect">
                <a:avLst/>
              </a:prstGeom>
              <a:blipFill>
                <a:blip r:embed="rId20"/>
                <a:stretch>
                  <a:fillRect l="-9091" t="-4762" r="-454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7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543635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A611CBD-9628-2548-860C-EBC0EC2F5C76}"/>
                  </a:ext>
                </a:extLst>
              </p:cNvPr>
              <p:cNvSpPr txBox="1"/>
              <p:nvPr/>
            </p:nvSpPr>
            <p:spPr>
              <a:xfrm>
                <a:off x="7580095" y="3483509"/>
                <a:ext cx="1054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A611CBD-9628-2548-860C-EBC0EC2F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95" y="3483509"/>
                <a:ext cx="1054584" cy="276999"/>
              </a:xfrm>
              <a:prstGeom prst="rect">
                <a:avLst/>
              </a:prstGeom>
              <a:blipFill>
                <a:blip r:embed="rId19"/>
                <a:stretch>
                  <a:fillRect l="-714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453AD6E-F97B-8A42-91A8-3AE55182EEAE}"/>
                  </a:ext>
                </a:extLst>
              </p:cNvPr>
              <p:cNvSpPr txBox="1"/>
              <p:nvPr/>
            </p:nvSpPr>
            <p:spPr>
              <a:xfrm>
                <a:off x="7580095" y="4894749"/>
                <a:ext cx="985013" cy="1080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453AD6E-F97B-8A42-91A8-3AE55182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95" y="4894749"/>
                <a:ext cx="985013" cy="1080680"/>
              </a:xfrm>
              <a:prstGeom prst="rect">
                <a:avLst/>
              </a:prstGeom>
              <a:blipFill>
                <a:blip r:embed="rId20"/>
                <a:stretch>
                  <a:fillRect l="-1282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0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83102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E4329A7-F165-054E-BD73-4520DA3AC993}"/>
                  </a:ext>
                </a:extLst>
              </p:cNvPr>
              <p:cNvSpPr txBox="1"/>
              <p:nvPr/>
            </p:nvSpPr>
            <p:spPr>
              <a:xfrm>
                <a:off x="6278772" y="3547095"/>
                <a:ext cx="1068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E4329A7-F165-054E-BD73-4520DA3A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72" y="3547095"/>
                <a:ext cx="1068305" cy="276999"/>
              </a:xfrm>
              <a:prstGeom prst="rect">
                <a:avLst/>
              </a:prstGeom>
              <a:blipFill>
                <a:blip r:embed="rId19"/>
                <a:stretch>
                  <a:fillRect l="-5814" r="-11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137D6F-FB71-4C4B-B57D-FFF0C8D15407}"/>
                  </a:ext>
                </a:extLst>
              </p:cNvPr>
              <p:cNvSpPr txBox="1"/>
              <p:nvPr/>
            </p:nvSpPr>
            <p:spPr>
              <a:xfrm>
                <a:off x="6285273" y="4797617"/>
                <a:ext cx="1047979" cy="1080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137D6F-FB71-4C4B-B57D-FFF0C8D15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273" y="4797617"/>
                <a:ext cx="1047979" cy="1080680"/>
              </a:xfrm>
              <a:prstGeom prst="rect">
                <a:avLst/>
              </a:prstGeom>
              <a:blipFill>
                <a:blip r:embed="rId20"/>
                <a:stretch>
                  <a:fillRect t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3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099340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66953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6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790927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3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 descr=" 30"/>
          <p:cNvSpPr txBox="1"/>
          <p:nvPr/>
        </p:nvSpPr>
        <p:spPr>
          <a:xfrm>
            <a:off x="2734288" y="21900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51"/>
          <p:cNvSpPr txBox="1"/>
          <p:nvPr/>
        </p:nvSpPr>
        <p:spPr>
          <a:xfrm>
            <a:off x="2661167" y="418501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297038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9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pic>
        <p:nvPicPr>
          <p:cNvPr id="9" name="图片 8" descr="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CECE9"/>
              </a:clrFrom>
              <a:clrTo>
                <a:srgbClr val="ECEC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20" y="1512276"/>
            <a:ext cx="4692987" cy="5171311"/>
          </a:xfrm>
          <a:prstGeom prst="rect">
            <a:avLst/>
          </a:prstGeom>
        </p:spPr>
      </p:pic>
      <p:sp>
        <p:nvSpPr>
          <p:cNvPr id="12" name="矩形 11" descr=" 12"/>
          <p:cNvSpPr/>
          <p:nvPr/>
        </p:nvSpPr>
        <p:spPr>
          <a:xfrm>
            <a:off x="495272" y="307703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 Neural Network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 descr=" 13"/>
          <p:cNvSpPr/>
          <p:nvPr/>
        </p:nvSpPr>
        <p:spPr>
          <a:xfrm>
            <a:off x="794209" y="1874031"/>
            <a:ext cx="445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Could have L hidden layers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对象 17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38617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306720" progId="Equation.DSMT4">
                  <p:embed/>
                </p:oleObj>
              </mc:Choice>
              <mc:Fallback>
                <p:oleObj name="Equation" r:id="rId5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8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 descr=" 30"/>
          <p:cNvSpPr txBox="1"/>
          <p:nvPr/>
        </p:nvSpPr>
        <p:spPr>
          <a:xfrm>
            <a:off x="2734288" y="21900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31"/>
          <p:cNvSpPr txBox="1"/>
          <p:nvPr/>
        </p:nvSpPr>
        <p:spPr>
          <a:xfrm>
            <a:off x="1183947" y="274746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32"/>
          <p:cNvSpPr txBox="1"/>
          <p:nvPr/>
        </p:nvSpPr>
        <p:spPr>
          <a:xfrm>
            <a:off x="1092004" y="165757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51"/>
          <p:cNvSpPr txBox="1"/>
          <p:nvPr/>
        </p:nvSpPr>
        <p:spPr>
          <a:xfrm>
            <a:off x="2661167" y="418501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 descr=" 53"/>
          <p:cNvSpPr txBox="1"/>
          <p:nvPr/>
        </p:nvSpPr>
        <p:spPr>
          <a:xfrm>
            <a:off x="1099912" y="364762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 descr=" 92"/>
          <p:cNvSpPr txBox="1"/>
          <p:nvPr/>
        </p:nvSpPr>
        <p:spPr>
          <a:xfrm>
            <a:off x="1131761" y="473700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3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4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5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6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6" name="对象 155" descr="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517960"/>
              </p:ext>
            </p:extLst>
          </p:nvPr>
        </p:nvGraphicFramePr>
        <p:xfrm>
          <a:off x="6769677" y="1414494"/>
          <a:ext cx="311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11480" imgH="761760" progId="Equation.DSMT4">
                  <p:embed/>
                </p:oleObj>
              </mc:Choice>
              <mc:Fallback>
                <p:oleObj name="Equation" r:id="rId17" imgW="3111480" imgH="761760" progId="Equation.DSMT4">
                  <p:embed/>
                  <p:pic>
                    <p:nvPicPr>
                      <p:cNvPr id="156" name="对象 155" descr=" 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9677" y="1414494"/>
                        <a:ext cx="3111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2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 descr=" 30"/>
          <p:cNvSpPr txBox="1"/>
          <p:nvPr/>
        </p:nvSpPr>
        <p:spPr>
          <a:xfrm>
            <a:off x="2734288" y="21900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31"/>
          <p:cNvSpPr txBox="1"/>
          <p:nvPr/>
        </p:nvSpPr>
        <p:spPr>
          <a:xfrm>
            <a:off x="1183947" y="274746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32"/>
          <p:cNvSpPr txBox="1"/>
          <p:nvPr/>
        </p:nvSpPr>
        <p:spPr>
          <a:xfrm>
            <a:off x="1092004" y="165757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51"/>
          <p:cNvSpPr txBox="1"/>
          <p:nvPr/>
        </p:nvSpPr>
        <p:spPr>
          <a:xfrm>
            <a:off x="2661167" y="418501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 descr=" 53"/>
          <p:cNvSpPr txBox="1"/>
          <p:nvPr/>
        </p:nvSpPr>
        <p:spPr>
          <a:xfrm>
            <a:off x="1099912" y="364762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 descr=" 92"/>
          <p:cNvSpPr txBox="1"/>
          <p:nvPr/>
        </p:nvSpPr>
        <p:spPr>
          <a:xfrm>
            <a:off x="1131761" y="473700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AC14AE-864E-2C48-B3F5-CCD8EDFB5064}"/>
                  </a:ext>
                </a:extLst>
              </p:cNvPr>
              <p:cNvSpPr txBox="1"/>
              <p:nvPr/>
            </p:nvSpPr>
            <p:spPr>
              <a:xfrm>
                <a:off x="5662458" y="2322088"/>
                <a:ext cx="553452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AC14AE-864E-2C48-B3F5-CCD8EDFB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58" y="2322088"/>
                <a:ext cx="5534528" cy="338554"/>
              </a:xfrm>
              <a:prstGeom prst="rect">
                <a:avLst/>
              </a:prstGeom>
              <a:blipFill>
                <a:blip r:embed="rId18"/>
                <a:stretch>
                  <a:fillRect t="-7407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EBC1FB-8AC4-124D-BED6-6B605225EEC3}"/>
                  </a:ext>
                </a:extLst>
              </p:cNvPr>
              <p:cNvSpPr/>
              <p:nvPr/>
            </p:nvSpPr>
            <p:spPr>
              <a:xfrm>
                <a:off x="6787321" y="6151602"/>
                <a:ext cx="3701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EBC1FB-8AC4-124D-BED6-6B605225E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21" y="6151602"/>
                <a:ext cx="370165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2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 descr=" 28"/>
          <p:cNvSpPr txBox="1"/>
          <p:nvPr/>
        </p:nvSpPr>
        <p:spPr>
          <a:xfrm>
            <a:off x="4161630" y="31484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 descr=" 30"/>
          <p:cNvSpPr txBox="1"/>
          <p:nvPr/>
        </p:nvSpPr>
        <p:spPr>
          <a:xfrm>
            <a:off x="2734288" y="21900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31"/>
          <p:cNvSpPr txBox="1"/>
          <p:nvPr/>
        </p:nvSpPr>
        <p:spPr>
          <a:xfrm>
            <a:off x="1183947" y="274746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32"/>
          <p:cNvSpPr txBox="1"/>
          <p:nvPr/>
        </p:nvSpPr>
        <p:spPr>
          <a:xfrm>
            <a:off x="1092004" y="165757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51"/>
          <p:cNvSpPr txBox="1"/>
          <p:nvPr/>
        </p:nvSpPr>
        <p:spPr>
          <a:xfrm>
            <a:off x="2661167" y="418501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 descr=" 53"/>
          <p:cNvSpPr txBox="1"/>
          <p:nvPr/>
        </p:nvSpPr>
        <p:spPr>
          <a:xfrm>
            <a:off x="1099912" y="364762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 descr=" 66"/>
          <p:cNvSpPr txBox="1"/>
          <p:nvPr/>
        </p:nvSpPr>
        <p:spPr>
          <a:xfrm>
            <a:off x="1171029" y="601313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 descr=" 92"/>
          <p:cNvSpPr txBox="1"/>
          <p:nvPr/>
        </p:nvSpPr>
        <p:spPr>
          <a:xfrm>
            <a:off x="1131761" y="473700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 descr=" 94"/>
          <p:cNvSpPr txBox="1"/>
          <p:nvPr/>
        </p:nvSpPr>
        <p:spPr>
          <a:xfrm>
            <a:off x="6066053" y="427651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8051539-65C9-A140-848F-3384FB692D6C}"/>
                  </a:ext>
                </a:extLst>
              </p:cNvPr>
              <p:cNvSpPr/>
              <p:nvPr/>
            </p:nvSpPr>
            <p:spPr>
              <a:xfrm>
                <a:off x="6787321" y="6151602"/>
                <a:ext cx="3701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8051539-65C9-A140-848F-3384FB692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21" y="6151602"/>
                <a:ext cx="37016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9BDC857-9105-3B44-8F43-A98BCAFF4018}"/>
                  </a:ext>
                </a:extLst>
              </p:cNvPr>
              <p:cNvSpPr txBox="1"/>
              <p:nvPr/>
            </p:nvSpPr>
            <p:spPr>
              <a:xfrm>
                <a:off x="5662458" y="2322088"/>
                <a:ext cx="553452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9BDC857-9105-3B44-8F43-A98BCAFF4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58" y="2322088"/>
                <a:ext cx="5534528" cy="338554"/>
              </a:xfrm>
              <a:prstGeom prst="rect">
                <a:avLst/>
              </a:prstGeom>
              <a:blipFill>
                <a:blip r:embed="rId19"/>
                <a:stretch>
                  <a:fillRect t="-7407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3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B14F384-2A4C-824B-B52D-BDD6B2CE309B}"/>
                  </a:ext>
                </a:extLst>
              </p:cNvPr>
              <p:cNvSpPr/>
              <p:nvPr/>
            </p:nvSpPr>
            <p:spPr>
              <a:xfrm>
                <a:off x="6787321" y="6151602"/>
                <a:ext cx="3701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B14F384-2A4C-824B-B52D-BDD6B2CE3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21" y="6151602"/>
                <a:ext cx="37016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08BCAC-4760-E144-96E2-B2A1274C7911}"/>
                  </a:ext>
                </a:extLst>
              </p:cNvPr>
              <p:cNvSpPr txBox="1"/>
              <p:nvPr/>
            </p:nvSpPr>
            <p:spPr>
              <a:xfrm>
                <a:off x="5662458" y="2322088"/>
                <a:ext cx="553452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08BCAC-4760-E144-96E2-B2A1274C7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58" y="2322088"/>
                <a:ext cx="5534528" cy="338554"/>
              </a:xfrm>
              <a:prstGeom prst="rect">
                <a:avLst/>
              </a:prstGeom>
              <a:blipFill>
                <a:blip r:embed="rId19"/>
                <a:stretch>
                  <a:fillRect t="-7407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5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146"/>
          <p:cNvSpPr txBox="1"/>
          <p:nvPr/>
        </p:nvSpPr>
        <p:spPr>
          <a:xfrm>
            <a:off x="8347992" y="533106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89C8B4D-C00A-044D-9ECA-3A1B7805EDE9}"/>
                  </a:ext>
                </a:extLst>
              </p:cNvPr>
              <p:cNvSpPr/>
              <p:nvPr/>
            </p:nvSpPr>
            <p:spPr>
              <a:xfrm>
                <a:off x="6787321" y="6151602"/>
                <a:ext cx="3701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89C8B4D-C00A-044D-9ECA-3A1B7805E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21" y="6151602"/>
                <a:ext cx="37016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4DF448B-2376-F54A-B64E-5EC55D40C2CD}"/>
                  </a:ext>
                </a:extLst>
              </p:cNvPr>
              <p:cNvSpPr txBox="1"/>
              <p:nvPr/>
            </p:nvSpPr>
            <p:spPr>
              <a:xfrm>
                <a:off x="5662458" y="2322088"/>
                <a:ext cx="553452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4DF448B-2376-F54A-B64E-5EC55D40C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58" y="2322088"/>
                <a:ext cx="5534528" cy="338554"/>
              </a:xfrm>
              <a:prstGeom prst="rect">
                <a:avLst/>
              </a:prstGeom>
              <a:blipFill>
                <a:blip r:embed="rId19"/>
                <a:stretch>
                  <a:fillRect t="-7407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6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146"/>
          <p:cNvSpPr txBox="1"/>
          <p:nvPr/>
        </p:nvSpPr>
        <p:spPr>
          <a:xfrm>
            <a:off x="8347992" y="533106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 descr=" 148"/>
          <p:cNvSpPr txBox="1"/>
          <p:nvPr/>
        </p:nvSpPr>
        <p:spPr>
          <a:xfrm>
            <a:off x="7345209" y="57458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149"/>
          <p:cNvSpPr txBox="1"/>
          <p:nvPr/>
        </p:nvSpPr>
        <p:spPr>
          <a:xfrm>
            <a:off x="7130622" y="484908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F8CD690-5F1E-6E45-AE8B-E8C146732182}"/>
                  </a:ext>
                </a:extLst>
              </p:cNvPr>
              <p:cNvSpPr/>
              <p:nvPr/>
            </p:nvSpPr>
            <p:spPr>
              <a:xfrm>
                <a:off x="6787321" y="6151602"/>
                <a:ext cx="3701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F8CD690-5F1E-6E45-AE8B-E8C146732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21" y="6151602"/>
                <a:ext cx="37016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50BD2C5-2D8B-EC47-A883-67A3BF6C7C18}"/>
                  </a:ext>
                </a:extLst>
              </p:cNvPr>
              <p:cNvSpPr txBox="1"/>
              <p:nvPr/>
            </p:nvSpPr>
            <p:spPr>
              <a:xfrm>
                <a:off x="5662458" y="2322088"/>
                <a:ext cx="553452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50BD2C5-2D8B-EC47-A883-67A3BF6C7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58" y="2322088"/>
                <a:ext cx="5534528" cy="338554"/>
              </a:xfrm>
              <a:prstGeom prst="rect">
                <a:avLst/>
              </a:prstGeom>
              <a:blipFill>
                <a:blip r:embed="rId19"/>
                <a:stretch>
                  <a:fillRect t="-7407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94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146"/>
          <p:cNvSpPr txBox="1"/>
          <p:nvPr/>
        </p:nvSpPr>
        <p:spPr>
          <a:xfrm>
            <a:off x="8347992" y="533106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 descr=" 148"/>
          <p:cNvSpPr txBox="1"/>
          <p:nvPr/>
        </p:nvSpPr>
        <p:spPr>
          <a:xfrm>
            <a:off x="7345209" y="57458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149"/>
          <p:cNvSpPr txBox="1"/>
          <p:nvPr/>
        </p:nvSpPr>
        <p:spPr>
          <a:xfrm>
            <a:off x="7130622" y="484908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155"/>
          <p:cNvSpPr txBox="1"/>
          <p:nvPr/>
        </p:nvSpPr>
        <p:spPr>
          <a:xfrm>
            <a:off x="6495338" y="3522838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CD62511-5F9D-6E4E-BE22-7093086B7BBC}"/>
                  </a:ext>
                </a:extLst>
              </p:cNvPr>
              <p:cNvSpPr/>
              <p:nvPr/>
            </p:nvSpPr>
            <p:spPr>
              <a:xfrm>
                <a:off x="6787321" y="6151602"/>
                <a:ext cx="3701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CD62511-5F9D-6E4E-BE22-7093086B7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21" y="6151602"/>
                <a:ext cx="37016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23B5EA-9995-8748-92A4-B211BDE856B4}"/>
                  </a:ext>
                </a:extLst>
              </p:cNvPr>
              <p:cNvSpPr txBox="1"/>
              <p:nvPr/>
            </p:nvSpPr>
            <p:spPr>
              <a:xfrm>
                <a:off x="5662458" y="2322088"/>
                <a:ext cx="553452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23B5EA-9995-8748-92A4-B211BDE8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58" y="2322088"/>
                <a:ext cx="5534528" cy="338554"/>
              </a:xfrm>
              <a:prstGeom prst="rect">
                <a:avLst/>
              </a:prstGeom>
              <a:blipFill>
                <a:blip r:embed="rId19"/>
                <a:stretch>
                  <a:fillRect t="-7407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44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cxnSp>
        <p:nvCxnSpPr>
          <p:cNvPr id="6" name="直接连接符 5" descr=" 6"/>
          <p:cNvCxnSpPr/>
          <p:nvPr/>
        </p:nvCxnSpPr>
        <p:spPr>
          <a:xfrm>
            <a:off x="1112805" y="16951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 descr=" 7"/>
          <p:cNvCxnSpPr/>
          <p:nvPr/>
        </p:nvCxnSpPr>
        <p:spPr>
          <a:xfrm>
            <a:off x="1112805" y="2761970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 descr=" 8"/>
          <p:cNvSpPr/>
          <p:nvPr/>
        </p:nvSpPr>
        <p:spPr>
          <a:xfrm>
            <a:off x="2253853" y="199625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 descr=" 9"/>
          <p:cNvCxnSpPr/>
          <p:nvPr/>
        </p:nvCxnSpPr>
        <p:spPr>
          <a:xfrm>
            <a:off x="1849023" y="1695170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 descr=" 10"/>
          <p:cNvCxnSpPr/>
          <p:nvPr/>
        </p:nvCxnSpPr>
        <p:spPr>
          <a:xfrm flipV="1">
            <a:off x="1849023" y="2274651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 descr=" 11"/>
              <p:cNvSpPr txBox="1"/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 descr="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205777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 descr=" 13"/>
          <p:cNvSpPr/>
          <p:nvPr/>
        </p:nvSpPr>
        <p:spPr>
          <a:xfrm>
            <a:off x="3707129" y="2963714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42" y="3025239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 descr=" 16"/>
          <p:cNvCxnSpPr>
            <a:endCxn id="13" idx="2"/>
          </p:cNvCxnSpPr>
          <p:nvPr/>
        </p:nvCxnSpPr>
        <p:spPr>
          <a:xfrm>
            <a:off x="3311939" y="2210200"/>
            <a:ext cx="395190" cy="95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 descr=" 17"/>
          <p:cNvCxnSpPr>
            <a:stCxn id="8" idx="6"/>
          </p:cNvCxnSpPr>
          <p:nvPr/>
        </p:nvCxnSpPr>
        <p:spPr>
          <a:xfrm>
            <a:off x="2653903" y="2196277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 descr=" 18"/>
              <p:cNvSpPr txBox="1"/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 descr="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1426734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 descr=" 21"/>
          <p:cNvSpPr txBox="1"/>
          <p:nvPr/>
        </p:nvSpPr>
        <p:spPr>
          <a:xfrm>
            <a:off x="1151315" y="14150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 descr=" 22"/>
          <p:cNvSpPr txBox="1"/>
          <p:nvPr/>
        </p:nvSpPr>
        <p:spPr>
          <a:xfrm>
            <a:off x="1131761" y="24698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 descr=" 24"/>
          <p:cNvSpPr txBox="1"/>
          <p:nvPr/>
        </p:nvSpPr>
        <p:spPr>
          <a:xfrm>
            <a:off x="2682246" y="193616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 descr=" 25"/>
          <p:cNvSpPr txBox="1"/>
          <p:nvPr/>
        </p:nvSpPr>
        <p:spPr>
          <a:xfrm>
            <a:off x="4161630" y="286816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 descr=" 26"/>
          <p:cNvCxnSpPr>
            <a:stCxn id="13" idx="6"/>
          </p:cNvCxnSpPr>
          <p:nvPr/>
        </p:nvCxnSpPr>
        <p:spPr>
          <a:xfrm flipV="1">
            <a:off x="4107179" y="3163738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 descr=" 39"/>
              <p:cNvSpPr txBox="1"/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 descr="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2480789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 descr=" 40"/>
          <p:cNvCxnSpPr/>
          <p:nvPr/>
        </p:nvCxnSpPr>
        <p:spPr>
          <a:xfrm>
            <a:off x="1112805" y="36616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 descr=" 41"/>
          <p:cNvCxnSpPr/>
          <p:nvPr/>
        </p:nvCxnSpPr>
        <p:spPr>
          <a:xfrm>
            <a:off x="1112805" y="4728443"/>
            <a:ext cx="736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 descr=" 42"/>
          <p:cNvSpPr/>
          <p:nvPr/>
        </p:nvSpPr>
        <p:spPr>
          <a:xfrm>
            <a:off x="2253853" y="3962725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 descr=" 43"/>
          <p:cNvCxnSpPr/>
          <p:nvPr/>
        </p:nvCxnSpPr>
        <p:spPr>
          <a:xfrm>
            <a:off x="1849023" y="3661643"/>
            <a:ext cx="411545" cy="4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 descr=" 44"/>
          <p:cNvCxnSpPr/>
          <p:nvPr/>
        </p:nvCxnSpPr>
        <p:spPr>
          <a:xfrm flipV="1">
            <a:off x="1849023" y="4241124"/>
            <a:ext cx="411545" cy="4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 descr=" 45"/>
              <p:cNvSpPr txBox="1"/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 descr="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4024250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 descr=" 46"/>
          <p:cNvCxnSpPr>
            <a:stCxn id="42" idx="6"/>
          </p:cNvCxnSpPr>
          <p:nvPr/>
        </p:nvCxnSpPr>
        <p:spPr>
          <a:xfrm>
            <a:off x="2653903" y="4162750"/>
            <a:ext cx="65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 descr=" 47"/>
              <p:cNvSpPr txBox="1"/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 descr="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3" y="3393207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 descr=" 48"/>
          <p:cNvSpPr txBox="1"/>
          <p:nvPr/>
        </p:nvSpPr>
        <p:spPr>
          <a:xfrm>
            <a:off x="1100829" y="33932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 descr=" 49"/>
          <p:cNvSpPr txBox="1"/>
          <p:nvPr/>
        </p:nvSpPr>
        <p:spPr>
          <a:xfrm>
            <a:off x="1131761" y="44363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 descr=" 50"/>
          <p:cNvSpPr txBox="1"/>
          <p:nvPr/>
        </p:nvSpPr>
        <p:spPr>
          <a:xfrm>
            <a:off x="2711902" y="390040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 descr=" 55"/>
              <p:cNvSpPr txBox="1"/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 descr="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1" y="4447262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 descr=" 60"/>
          <p:cNvCxnSpPr>
            <a:endCxn id="13" idx="2"/>
          </p:cNvCxnSpPr>
          <p:nvPr/>
        </p:nvCxnSpPr>
        <p:spPr>
          <a:xfrm flipV="1">
            <a:off x="3311939" y="3163739"/>
            <a:ext cx="395190" cy="10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 descr=" 63"/>
          <p:cNvCxnSpPr/>
          <p:nvPr/>
        </p:nvCxnSpPr>
        <p:spPr>
          <a:xfrm>
            <a:off x="1133457" y="6018317"/>
            <a:ext cx="921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 descr=" 64"/>
              <p:cNvSpPr txBox="1"/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 descr="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95" y="574988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 descr=" 65"/>
          <p:cNvSpPr txBox="1"/>
          <p:nvPr/>
        </p:nvSpPr>
        <p:spPr>
          <a:xfrm>
            <a:off x="1121481" y="574988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 descr=" 67"/>
          <p:cNvCxnSpPr/>
          <p:nvPr/>
        </p:nvCxnSpPr>
        <p:spPr>
          <a:xfrm>
            <a:off x="4918392" y="3175941"/>
            <a:ext cx="637755" cy="107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 descr=" 71"/>
          <p:cNvCxnSpPr>
            <a:endCxn id="75" idx="2"/>
          </p:cNvCxnSpPr>
          <p:nvPr/>
        </p:nvCxnSpPr>
        <p:spPr>
          <a:xfrm flipV="1">
            <a:off x="2066771" y="4276515"/>
            <a:ext cx="3494138" cy="17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 descr=" 75"/>
          <p:cNvSpPr/>
          <p:nvPr/>
        </p:nvSpPr>
        <p:spPr>
          <a:xfrm>
            <a:off x="5560909" y="4076490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 descr=" 76"/>
              <p:cNvSpPr txBox="1"/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 descr="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22" y="413801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 descr=" 78"/>
          <p:cNvCxnSpPr/>
          <p:nvPr/>
        </p:nvCxnSpPr>
        <p:spPr>
          <a:xfrm flipV="1">
            <a:off x="596095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 descr=" 79"/>
          <p:cNvSpPr/>
          <p:nvPr/>
        </p:nvSpPr>
        <p:spPr>
          <a:xfrm>
            <a:off x="6769677" y="4094279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 descr=" 82"/>
          <p:cNvCxnSpPr/>
          <p:nvPr/>
        </p:nvCxnSpPr>
        <p:spPr>
          <a:xfrm flipV="1">
            <a:off x="7174489" y="4293627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 descr=" 83"/>
          <p:cNvSpPr/>
          <p:nvPr/>
        </p:nvSpPr>
        <p:spPr>
          <a:xfrm>
            <a:off x="7975938" y="409360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 descr=" 88"/>
          <p:cNvCxnSpPr/>
          <p:nvPr/>
        </p:nvCxnSpPr>
        <p:spPr>
          <a:xfrm flipV="1">
            <a:off x="8375518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 descr=" 89"/>
          <p:cNvSpPr/>
          <p:nvPr/>
        </p:nvSpPr>
        <p:spPr>
          <a:xfrm>
            <a:off x="9191963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 descr=" 93"/>
          <p:cNvSpPr txBox="1"/>
          <p:nvPr/>
        </p:nvSpPr>
        <p:spPr>
          <a:xfrm>
            <a:off x="6062206" y="40203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 descr=" 95"/>
          <p:cNvSpPr txBox="1"/>
          <p:nvPr/>
        </p:nvSpPr>
        <p:spPr>
          <a:xfrm>
            <a:off x="7291477" y="40283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 descr=" 99"/>
          <p:cNvCxnSpPr/>
          <p:nvPr/>
        </p:nvCxnSpPr>
        <p:spPr>
          <a:xfrm flipV="1">
            <a:off x="9596775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椭圆 99" descr=" 100"/>
          <p:cNvSpPr/>
          <p:nvPr/>
        </p:nvSpPr>
        <p:spPr>
          <a:xfrm>
            <a:off x="10413220" y="4106472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descr=" 103"/>
          <p:cNvSpPr txBox="1"/>
          <p:nvPr/>
        </p:nvSpPr>
        <p:spPr>
          <a:xfrm>
            <a:off x="8462957" y="40349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 descr=" 104"/>
          <p:cNvSpPr txBox="1"/>
          <p:nvPr/>
        </p:nvSpPr>
        <p:spPr>
          <a:xfrm>
            <a:off x="9699254" y="40173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 descr=" 112"/>
          <p:cNvCxnSpPr/>
          <p:nvPr/>
        </p:nvCxnSpPr>
        <p:spPr>
          <a:xfrm flipV="1">
            <a:off x="10820661" y="4297961"/>
            <a:ext cx="811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 descr=" 113"/>
          <p:cNvSpPr txBox="1"/>
          <p:nvPr/>
        </p:nvSpPr>
        <p:spPr>
          <a:xfrm>
            <a:off x="10923140" y="40173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0.729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 descr=" 114"/>
          <p:cNvSpPr txBox="1"/>
          <p:nvPr/>
        </p:nvSpPr>
        <p:spPr>
          <a:xfrm>
            <a:off x="7310286" y="426112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-0.2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 descr=" 116"/>
          <p:cNvSpPr txBox="1"/>
          <p:nvPr/>
        </p:nvSpPr>
        <p:spPr>
          <a:xfrm>
            <a:off x="8429722" y="42646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 descr=" 117"/>
          <p:cNvSpPr txBox="1"/>
          <p:nvPr/>
        </p:nvSpPr>
        <p:spPr>
          <a:xfrm>
            <a:off x="9663651" y="427651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-0.53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 descr=" 118"/>
          <p:cNvSpPr txBox="1"/>
          <p:nvPr/>
        </p:nvSpPr>
        <p:spPr>
          <a:xfrm>
            <a:off x="10972833" y="4276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直接箭头连接符 85" descr=" 120"/>
          <p:cNvCxnSpPr/>
          <p:nvPr/>
        </p:nvCxnSpPr>
        <p:spPr>
          <a:xfrm>
            <a:off x="7111141" y="4435743"/>
            <a:ext cx="689958" cy="89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椭圆 86" descr=" 129"/>
          <p:cNvSpPr/>
          <p:nvPr/>
        </p:nvSpPr>
        <p:spPr>
          <a:xfrm>
            <a:off x="7801099" y="5131131"/>
            <a:ext cx="400050" cy="400050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 descr=" 131"/>
          <p:cNvCxnSpPr/>
          <p:nvPr/>
        </p:nvCxnSpPr>
        <p:spPr>
          <a:xfrm flipV="1">
            <a:off x="7111141" y="5331156"/>
            <a:ext cx="689958" cy="8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 descr=" 137"/>
              <p:cNvSpPr txBox="1"/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 descr="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83" y="5223433"/>
                <a:ext cx="363882" cy="215444"/>
              </a:xfrm>
              <a:prstGeom prst="rect">
                <a:avLst/>
              </a:prstGeom>
              <a:blipFill>
                <a:blip r:embed="rId13"/>
                <a:stretch>
                  <a:fillRect l="-6780" r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 descr=" 138"/>
          <p:cNvSpPr txBox="1"/>
          <p:nvPr/>
        </p:nvSpPr>
        <p:spPr>
          <a:xfrm>
            <a:off x="7429761" y="4723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 descr=" 139"/>
          <p:cNvSpPr txBox="1"/>
          <p:nvPr/>
        </p:nvSpPr>
        <p:spPr>
          <a:xfrm>
            <a:off x="7118260" y="54684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 descr=" 140"/>
          <p:cNvCxnSpPr/>
          <p:nvPr/>
        </p:nvCxnSpPr>
        <p:spPr>
          <a:xfrm>
            <a:off x="8201149" y="5331156"/>
            <a:ext cx="8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 descr=" 145"/>
          <p:cNvSpPr txBox="1"/>
          <p:nvPr/>
        </p:nvSpPr>
        <p:spPr>
          <a:xfrm>
            <a:off x="8289019" y="50447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 descr=" 146"/>
          <p:cNvSpPr txBox="1"/>
          <p:nvPr/>
        </p:nvSpPr>
        <p:spPr>
          <a:xfrm>
            <a:off x="8347992" y="533106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 descr=" 147"/>
              <p:cNvSpPr txBox="1"/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7" name="文本框 146" descr="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64" y="4175164"/>
                <a:ext cx="314189" cy="215444"/>
              </a:xfrm>
              <a:prstGeom prst="rect">
                <a:avLst/>
              </a:prstGeom>
              <a:blipFill>
                <a:blip r:embed="rId14"/>
                <a:stretch>
                  <a:fillRect l="-13462" r="-11538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 descr=" 148"/>
          <p:cNvSpPr txBox="1"/>
          <p:nvPr/>
        </p:nvSpPr>
        <p:spPr>
          <a:xfrm>
            <a:off x="7345209" y="57458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 descr=" 149"/>
          <p:cNvSpPr txBox="1"/>
          <p:nvPr/>
        </p:nvSpPr>
        <p:spPr>
          <a:xfrm>
            <a:off x="7130622" y="484908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 descr=" 150"/>
              <p:cNvSpPr txBox="1"/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0" name="文本框 149" descr="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56" y="4219434"/>
                <a:ext cx="282000" cy="184666"/>
              </a:xfrm>
              <a:prstGeom prst="rect">
                <a:avLst/>
              </a:prstGeom>
              <a:blipFill>
                <a:blip r:embed="rId15"/>
                <a:stretch>
                  <a:fillRect l="-13043" t="-3333" r="-652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 descr=" 151"/>
              <p:cNvSpPr txBox="1"/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1" name="文本框 150" descr="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52" y="4221857"/>
                <a:ext cx="235641" cy="184666"/>
              </a:xfrm>
              <a:prstGeom prst="rect">
                <a:avLst/>
              </a:prstGeom>
              <a:blipFill>
                <a:blip r:embed="rId16"/>
                <a:stretch>
                  <a:fillRect l="-15789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 descr=" 153"/>
              <p:cNvSpPr txBox="1"/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53" name="文本框 152" descr="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31" y="4218709"/>
                <a:ext cx="315406" cy="153888"/>
              </a:xfrm>
              <a:prstGeom prst="rect">
                <a:avLst/>
              </a:prstGeom>
              <a:blipFill>
                <a:blip r:embed="rId17"/>
                <a:stretch>
                  <a:fillRect l="-7843" r="-1176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 descr=" 154"/>
          <p:cNvSpPr txBox="1"/>
          <p:nvPr/>
        </p:nvSpPr>
        <p:spPr>
          <a:xfrm>
            <a:off x="7856210" y="574587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gate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 descr=" 155"/>
          <p:cNvSpPr txBox="1"/>
          <p:nvPr/>
        </p:nvSpPr>
        <p:spPr>
          <a:xfrm>
            <a:off x="6495338" y="3522838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 descr=" 157"/>
          <p:cNvSpPr txBox="1"/>
          <p:nvPr/>
        </p:nvSpPr>
        <p:spPr>
          <a:xfrm>
            <a:off x="6002330" y="428485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-0.8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39C05A2-E3DE-2B44-948D-FA2D2A8EDA4E}"/>
                  </a:ext>
                </a:extLst>
              </p:cNvPr>
              <p:cNvSpPr/>
              <p:nvPr/>
            </p:nvSpPr>
            <p:spPr>
              <a:xfrm>
                <a:off x="6787321" y="6151602"/>
                <a:ext cx="3701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39C05A2-E3DE-2B44-948D-FA2D2A8ED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21" y="6151602"/>
                <a:ext cx="37016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7DAC57-8BDA-6D45-8897-893C2A950800}"/>
                  </a:ext>
                </a:extLst>
              </p:cNvPr>
              <p:cNvSpPr txBox="1"/>
              <p:nvPr/>
            </p:nvSpPr>
            <p:spPr>
              <a:xfrm>
                <a:off x="5662458" y="2322088"/>
                <a:ext cx="553452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7DAC57-8BDA-6D45-8897-893C2A950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58" y="2322088"/>
                <a:ext cx="5534528" cy="338554"/>
              </a:xfrm>
              <a:prstGeom prst="rect">
                <a:avLst/>
              </a:prstGeom>
              <a:blipFill>
                <a:blip r:embed="rId19"/>
                <a:stretch>
                  <a:fillRect t="-7407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01148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78160" imgH="520560" progId="Equation.DSMT4">
                  <p:embed/>
                </p:oleObj>
              </mc:Choice>
              <mc:Fallback>
                <p:oleObj name="Equation" r:id="rId3" imgW="4178160" imgH="52056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077661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176797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CD3A71A-36CE-1841-A678-CD4D62273C1C}"/>
              </a:ext>
            </a:extLst>
          </p:cNvPr>
          <p:cNvSpPr/>
          <p:nvPr/>
        </p:nvSpPr>
        <p:spPr>
          <a:xfrm>
            <a:off x="2963008" y="1558977"/>
            <a:ext cx="2190751" cy="992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41" descr=" 42">
            <a:extLst>
              <a:ext uri="{FF2B5EF4-FFF2-40B4-BE49-F238E27FC236}">
                <a16:creationId xmlns:a16="http://schemas.microsoft.com/office/drawing/2014/main" id="{E605D78E-C9B0-C547-B21C-4E8075830D8F}"/>
              </a:ext>
            </a:extLst>
          </p:cNvPr>
          <p:cNvSpPr txBox="1"/>
          <p:nvPr/>
        </p:nvSpPr>
        <p:spPr>
          <a:xfrm>
            <a:off x="7826043" y="3369476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g</a:t>
            </a:r>
            <a:endParaRPr lang="zh-CN" altLang="en-US" sz="2000" dirty="0"/>
          </a:p>
        </p:txBody>
      </p:sp>
      <p:sp>
        <p:nvSpPr>
          <p:cNvPr id="28" name="文本框 41" descr=" 42">
            <a:extLst>
              <a:ext uri="{FF2B5EF4-FFF2-40B4-BE49-F238E27FC236}">
                <a16:creationId xmlns:a16="http://schemas.microsoft.com/office/drawing/2014/main" id="{EA647ADA-126A-CB4D-B39E-ECB87CFF6D51}"/>
              </a:ext>
            </a:extLst>
          </p:cNvPr>
          <p:cNvSpPr txBox="1"/>
          <p:nvPr/>
        </p:nvSpPr>
        <p:spPr>
          <a:xfrm>
            <a:off x="10322881" y="3369476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019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52197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78160" imgH="520560" progId="Equation.DSMT4">
                  <p:embed/>
                </p:oleObj>
              </mc:Choice>
              <mc:Fallback>
                <p:oleObj name="Equation" r:id="rId3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269033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778884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732720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49" name="对象 48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1927D829-A61F-6441-8A8A-1A0C78825044}"/>
              </a:ext>
            </a:extLst>
          </p:cNvPr>
          <p:cNvSpPr/>
          <p:nvPr/>
        </p:nvSpPr>
        <p:spPr>
          <a:xfrm>
            <a:off x="2963008" y="1558977"/>
            <a:ext cx="2190751" cy="992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pic>
        <p:nvPicPr>
          <p:cNvPr id="9" name="图片 8" descr="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CECE9"/>
              </a:clrFrom>
              <a:clrTo>
                <a:srgbClr val="ECEC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20" y="1512276"/>
            <a:ext cx="4692987" cy="5171311"/>
          </a:xfrm>
          <a:prstGeom prst="rect">
            <a:avLst/>
          </a:prstGeom>
        </p:spPr>
      </p:pic>
      <p:sp>
        <p:nvSpPr>
          <p:cNvPr id="12" name="矩形 11" descr=" 12"/>
          <p:cNvSpPr/>
          <p:nvPr/>
        </p:nvSpPr>
        <p:spPr>
          <a:xfrm>
            <a:off x="495272" y="307703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 Neural Network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 descr=" 13"/>
          <p:cNvSpPr/>
          <p:nvPr/>
        </p:nvSpPr>
        <p:spPr>
          <a:xfrm>
            <a:off x="794209" y="1874031"/>
            <a:ext cx="445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Could have L hidden layers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14"/>
          <p:cNvSpPr/>
          <p:nvPr/>
        </p:nvSpPr>
        <p:spPr>
          <a:xfrm>
            <a:off x="794209" y="2537732"/>
            <a:ext cx="3797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 input activation for         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对象 7" descr="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56010"/>
              </p:ext>
            </p:extLst>
          </p:nvPr>
        </p:nvGraphicFramePr>
        <p:xfrm>
          <a:off x="1175744" y="2938540"/>
          <a:ext cx="341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16040" imgH="406080" progId="Equation.DSMT4">
                  <p:embed/>
                </p:oleObj>
              </mc:Choice>
              <mc:Fallback>
                <p:oleObj name="Equation" r:id="rId5" imgW="3416040" imgH="406080" progId="Equation.DSMT4">
                  <p:embed/>
                  <p:pic>
                    <p:nvPicPr>
                      <p:cNvPr id="17" name="对象 16" descr="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5744" y="2938540"/>
                        <a:ext cx="341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066637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306720" progId="Equation.DSMT4">
                  <p:embed/>
                </p:oleObj>
              </mc:Choice>
              <mc:Fallback>
                <p:oleObj name="Equation" r:id="rId7" imgW="914400" imgH="306720" progId="Equation.DSMT4">
                  <p:embed/>
                  <p:pic>
                    <p:nvPicPr>
                      <p:cNvPr id="18" name="对象 17" descr="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368369"/>
              </p:ext>
            </p:extLst>
          </p:nvPr>
        </p:nvGraphicFramePr>
        <p:xfrm>
          <a:off x="3634386" y="2595124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000" imgH="228600" progId="Equation.DSMT4">
                  <p:embed/>
                </p:oleObj>
              </mc:Choice>
              <mc:Fallback>
                <p:oleObj name="Equation" r:id="rId9" imgW="495000" imgH="228600" progId="Equation.DSMT4">
                  <p:embed/>
                  <p:pic>
                    <p:nvPicPr>
                      <p:cNvPr id="19" name="对象 18" descr="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4386" y="2595124"/>
                        <a:ext cx="495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descr="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123727"/>
              </p:ext>
            </p:extLst>
          </p:nvPr>
        </p:nvGraphicFramePr>
        <p:xfrm>
          <a:off x="4299416" y="2563648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01440" imgH="317160" progId="Equation.DSMT4">
                  <p:embed/>
                </p:oleObj>
              </mc:Choice>
              <mc:Fallback>
                <p:oleObj name="Equation" r:id="rId11" imgW="901440" imgH="317160" progId="Equation.DSMT4">
                  <p:embed/>
                  <p:pic>
                    <p:nvPicPr>
                      <p:cNvPr id="21" name="对象 20" descr="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99416" y="2563648"/>
                        <a:ext cx="901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3346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78160" imgH="520560" progId="Equation.DSMT4">
                  <p:embed/>
                </p:oleObj>
              </mc:Choice>
              <mc:Fallback>
                <p:oleObj name="Equation" r:id="rId3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531807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52268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32081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26" name="对象 25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 descr="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29726"/>
              </p:ext>
            </p:extLst>
          </p:nvPr>
        </p:nvGraphicFramePr>
        <p:xfrm>
          <a:off x="10720388" y="3817938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6880" imgH="241200" progId="Equation.DSMT4">
                  <p:embed/>
                </p:oleObj>
              </mc:Choice>
              <mc:Fallback>
                <p:oleObj name="Equation" r:id="rId16" imgW="596880" imgH="241200" progId="Equation.DSMT4">
                  <p:embed/>
                  <p:pic>
                    <p:nvPicPr>
                      <p:cNvPr id="50" name="对象 49" descr=" 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20388" y="3817938"/>
                        <a:ext cx="596900" cy="2413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42EEE390-D5DA-FC4C-981B-1355DF4AA371}"/>
              </a:ext>
            </a:extLst>
          </p:cNvPr>
          <p:cNvSpPr/>
          <p:nvPr/>
        </p:nvSpPr>
        <p:spPr>
          <a:xfrm>
            <a:off x="2963008" y="1558977"/>
            <a:ext cx="2190751" cy="992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666220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78160" imgH="520560" progId="Equation.DSMT4">
                  <p:embed/>
                </p:oleObj>
              </mc:Choice>
              <mc:Fallback>
                <p:oleObj name="Equation" r:id="rId3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141681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14851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83435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26" name="对象 25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 descr="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14497"/>
              </p:ext>
            </p:extLst>
          </p:nvPr>
        </p:nvGraphicFramePr>
        <p:xfrm>
          <a:off x="10720388" y="3817938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6880" imgH="241200" progId="Equation.DSMT4">
                  <p:embed/>
                </p:oleObj>
              </mc:Choice>
              <mc:Fallback>
                <p:oleObj name="Equation" r:id="rId16" imgW="596880" imgH="241200" progId="Equation.DSMT4">
                  <p:embed/>
                  <p:pic>
                    <p:nvPicPr>
                      <p:cNvPr id="27" name="对象 26" descr=" 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20388" y="3817938"/>
                        <a:ext cx="596900" cy="2413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 descr="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582422"/>
              </p:ext>
            </p:extLst>
          </p:nvPr>
        </p:nvGraphicFramePr>
        <p:xfrm>
          <a:off x="10961688" y="4268788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4120" imgH="228600" progId="Equation.DSMT4">
                  <p:embed/>
                </p:oleObj>
              </mc:Choice>
              <mc:Fallback>
                <p:oleObj name="Equation" r:id="rId18" imgW="114120" imgH="228600" progId="Equation.DSMT4">
                  <p:embed/>
                  <p:pic>
                    <p:nvPicPr>
                      <p:cNvPr id="56" name="对象 55" descr=" 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961688" y="4268788"/>
                        <a:ext cx="114300" cy="228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6FC7F485-40F6-7D4F-A7D6-CD50DB7C4B79}"/>
              </a:ext>
            </a:extLst>
          </p:cNvPr>
          <p:cNvSpPr/>
          <p:nvPr/>
        </p:nvSpPr>
        <p:spPr>
          <a:xfrm>
            <a:off x="2963008" y="1558977"/>
            <a:ext cx="2190751" cy="992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79553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78160" imgH="520560" progId="Equation.DSMT4">
                  <p:embed/>
                </p:oleObj>
              </mc:Choice>
              <mc:Fallback>
                <p:oleObj name="Equation" r:id="rId4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630895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67936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372549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26" name="对象 25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 descr="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920574"/>
              </p:ext>
            </p:extLst>
          </p:nvPr>
        </p:nvGraphicFramePr>
        <p:xfrm>
          <a:off x="10720388" y="3817938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6880" imgH="241200" progId="Equation.DSMT4">
                  <p:embed/>
                </p:oleObj>
              </mc:Choice>
              <mc:Fallback>
                <p:oleObj name="Equation" r:id="rId16" imgW="596880" imgH="241200" progId="Equation.DSMT4">
                  <p:embed/>
                  <p:pic>
                    <p:nvPicPr>
                      <p:cNvPr id="27" name="对象 26" descr=" 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20388" y="3817938"/>
                        <a:ext cx="596900" cy="2413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 descr="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70609"/>
              </p:ext>
            </p:extLst>
          </p:nvPr>
        </p:nvGraphicFramePr>
        <p:xfrm>
          <a:off x="8124339" y="4336431"/>
          <a:ext cx="81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12520" imgH="736560" progId="Equation.DSMT4">
                  <p:embed/>
                </p:oleObj>
              </mc:Choice>
              <mc:Fallback>
                <p:oleObj name="Equation" r:id="rId18" imgW="812520" imgH="736560" progId="Equation.DSMT4">
                  <p:embed/>
                  <p:pic>
                    <p:nvPicPr>
                      <p:cNvPr id="54" name="对象 53" descr=" 5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124339" y="4336431"/>
                        <a:ext cx="8128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 descr="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084053"/>
              </p:ext>
            </p:extLst>
          </p:nvPr>
        </p:nvGraphicFramePr>
        <p:xfrm>
          <a:off x="10961688" y="4268788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120" imgH="228600" progId="Equation.DSMT4">
                  <p:embed/>
                </p:oleObj>
              </mc:Choice>
              <mc:Fallback>
                <p:oleObj name="Equation" r:id="rId20" imgW="114120" imgH="228600" progId="Equation.DSMT4">
                  <p:embed/>
                  <p:pic>
                    <p:nvPicPr>
                      <p:cNvPr id="28" name="对象 27" descr=" 5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961688" y="4268788"/>
                        <a:ext cx="114300" cy="228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288BFF23-FB98-7841-8B70-F71A0E2532C5}"/>
              </a:ext>
            </a:extLst>
          </p:cNvPr>
          <p:cNvSpPr/>
          <p:nvPr/>
        </p:nvSpPr>
        <p:spPr>
          <a:xfrm>
            <a:off x="2963008" y="1558977"/>
            <a:ext cx="2190751" cy="992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 4"/>
          <p:cNvSpPr/>
          <p:nvPr/>
        </p:nvSpPr>
        <p:spPr>
          <a:xfrm>
            <a:off x="627591" y="307703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6" name="矩形 5" descr=" 6"/>
          <p:cNvSpPr/>
          <p:nvPr/>
        </p:nvSpPr>
        <p:spPr>
          <a:xfrm>
            <a:off x="524608" y="1277035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Vectorized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example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对象 6" descr="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76415"/>
              </p:ext>
            </p:extLst>
          </p:nvPr>
        </p:nvGraphicFramePr>
        <p:xfrm>
          <a:off x="627591" y="1853712"/>
          <a:ext cx="41783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78160" imgH="520560" progId="Equation.DSMT4">
                  <p:embed/>
                </p:oleObj>
              </mc:Choice>
              <mc:Fallback>
                <p:oleObj name="Equation" r:id="rId3" imgW="4178160" imgH="520560" progId="Equation.DSMT4">
                  <p:embed/>
                  <p:pic>
                    <p:nvPicPr>
                      <p:cNvPr id="7" name="对象 6" descr="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591" y="1853712"/>
                        <a:ext cx="41783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descr=" 8"/>
          <p:cNvSpPr/>
          <p:nvPr/>
        </p:nvSpPr>
        <p:spPr>
          <a:xfrm>
            <a:off x="4371111" y="2874914"/>
            <a:ext cx="1934308" cy="12045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 9"/>
          <p:cNvSpPr/>
          <p:nvPr/>
        </p:nvSpPr>
        <p:spPr>
          <a:xfrm rot="5400000">
            <a:off x="5263022" y="5196083"/>
            <a:ext cx="1934308" cy="1504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 10"/>
          <p:cNvSpPr txBox="1"/>
          <p:nvPr/>
        </p:nvSpPr>
        <p:spPr>
          <a:xfrm>
            <a:off x="4002099" y="3292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" name="文本框 10" descr=" 11"/>
          <p:cNvSpPr txBox="1"/>
          <p:nvPr/>
        </p:nvSpPr>
        <p:spPr>
          <a:xfrm>
            <a:off x="5153759" y="2550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 descr=" 12"/>
          <p:cNvSpPr txBox="1"/>
          <p:nvPr/>
        </p:nvSpPr>
        <p:spPr>
          <a:xfrm>
            <a:off x="5839427" y="50157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 descr=" 13"/>
          <p:cNvSpPr/>
          <p:nvPr/>
        </p:nvSpPr>
        <p:spPr>
          <a:xfrm>
            <a:off x="7767964" y="3968131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 descr=" 14"/>
              <p:cNvSpPr txBox="1"/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 descr="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77" y="4029656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 descr=" 15"/>
          <p:cNvCxnSpPr>
            <a:stCxn id="13" idx="6"/>
            <a:endCxn id="25" idx="2"/>
          </p:cNvCxnSpPr>
          <p:nvPr/>
        </p:nvCxnSpPr>
        <p:spPr>
          <a:xfrm>
            <a:off x="8168014" y="4168156"/>
            <a:ext cx="8933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 descr=" 19"/>
          <p:cNvCxnSpPr>
            <a:stCxn id="8" idx="3"/>
            <a:endCxn id="13" idx="2"/>
          </p:cNvCxnSpPr>
          <p:nvPr/>
        </p:nvCxnSpPr>
        <p:spPr>
          <a:xfrm>
            <a:off x="6305419" y="3477187"/>
            <a:ext cx="1462545" cy="69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 descr=" 20"/>
          <p:cNvCxnSpPr>
            <a:stCxn id="9" idx="0"/>
            <a:endCxn id="13" idx="2"/>
          </p:cNvCxnSpPr>
          <p:nvPr/>
        </p:nvCxnSpPr>
        <p:spPr>
          <a:xfrm flipV="1">
            <a:off x="6305419" y="4168156"/>
            <a:ext cx="1462545" cy="110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 descr=" 23"/>
              <p:cNvSpPr/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 descr="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13" y="3291559"/>
                <a:ext cx="461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 descr=" 24"/>
              <p:cNvSpPr/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 descr="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9" y="4990690"/>
                <a:ext cx="359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 descr=" 25"/>
          <p:cNvSpPr/>
          <p:nvPr/>
        </p:nvSpPr>
        <p:spPr>
          <a:xfrm rot="5400000">
            <a:off x="8521543" y="4107833"/>
            <a:ext cx="1200205" cy="1206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 descr=" 33"/>
          <p:cNvSpPr/>
          <p:nvPr/>
        </p:nvSpPr>
        <p:spPr>
          <a:xfrm>
            <a:off x="10204323" y="3959593"/>
            <a:ext cx="400050" cy="40005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 descr=" 34"/>
              <p:cNvSpPr txBox="1"/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 descr="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36" y="4021118"/>
                <a:ext cx="240450" cy="276999"/>
              </a:xfrm>
              <a:prstGeom prst="rect">
                <a:avLst/>
              </a:prstGeom>
              <a:blipFill>
                <a:blip r:embed="rId9"/>
                <a:stretch>
                  <a:fillRect l="-32500" t="-28889" r="-5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 descr=" 39"/>
          <p:cNvCxnSpPr>
            <a:stCxn id="25" idx="0"/>
            <a:endCxn id="33" idx="2"/>
          </p:cNvCxnSpPr>
          <p:nvPr/>
        </p:nvCxnSpPr>
        <p:spPr>
          <a:xfrm flipV="1">
            <a:off x="9181969" y="4159618"/>
            <a:ext cx="1022354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 descr=" 41"/>
          <p:cNvCxnSpPr>
            <a:stCxn id="33" idx="6"/>
          </p:cNvCxnSpPr>
          <p:nvPr/>
        </p:nvCxnSpPr>
        <p:spPr>
          <a:xfrm>
            <a:off x="10604373" y="4159618"/>
            <a:ext cx="660396" cy="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 descr=" 42"/>
          <p:cNvSpPr txBox="1"/>
          <p:nvPr/>
        </p:nvSpPr>
        <p:spPr>
          <a:xfrm>
            <a:off x="8752633" y="37185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graphicFrame>
        <p:nvGraphicFramePr>
          <p:cNvPr id="46" name="对象 45" descr="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8058"/>
              </p:ext>
            </p:extLst>
          </p:nvPr>
        </p:nvGraphicFramePr>
        <p:xfrm>
          <a:off x="6354631" y="2439451"/>
          <a:ext cx="2146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960" imgH="736560" progId="Equation.DSMT4">
                  <p:embed/>
                </p:oleObj>
              </mc:Choice>
              <mc:Fallback>
                <p:oleObj name="Equation" r:id="rId10" imgW="2145960" imgH="736560" progId="Equation.DSMT4">
                  <p:embed/>
                  <p:pic>
                    <p:nvPicPr>
                      <p:cNvPr id="46" name="对象 45" descr="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54631" y="2439451"/>
                        <a:ext cx="2146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 descr="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962984"/>
              </p:ext>
            </p:extLst>
          </p:nvPr>
        </p:nvGraphicFramePr>
        <p:xfrm>
          <a:off x="5485793" y="4476891"/>
          <a:ext cx="393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480" imgH="1117440" progId="Equation.DSMT4">
                  <p:embed/>
                </p:oleObj>
              </mc:Choice>
              <mc:Fallback>
                <p:oleObj name="Equation" r:id="rId12" imgW="393480" imgH="1117440" progId="Equation.DSMT4">
                  <p:embed/>
                  <p:pic>
                    <p:nvPicPr>
                      <p:cNvPr id="48" name="对象 47" descr="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5793" y="4476891"/>
                        <a:ext cx="393700" cy="1117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descr="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235028"/>
              </p:ext>
            </p:extLst>
          </p:nvPr>
        </p:nvGraphicFramePr>
        <p:xfrm>
          <a:off x="8145331" y="334151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11000" imgH="736560" progId="Equation.DSMT4">
                  <p:embed/>
                </p:oleObj>
              </mc:Choice>
              <mc:Fallback>
                <p:oleObj name="Equation" r:id="rId14" imgW="711000" imgH="736560" progId="Equation.DSMT4">
                  <p:embed/>
                  <p:pic>
                    <p:nvPicPr>
                      <p:cNvPr id="26" name="对象 25" descr="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5331" y="3341518"/>
                        <a:ext cx="7112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 descr="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524320"/>
              </p:ext>
            </p:extLst>
          </p:nvPr>
        </p:nvGraphicFramePr>
        <p:xfrm>
          <a:off x="10720388" y="3817938"/>
          <a:ext cx="596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6880" imgH="241200" progId="Equation.DSMT4">
                  <p:embed/>
                </p:oleObj>
              </mc:Choice>
              <mc:Fallback>
                <p:oleObj name="Equation" r:id="rId16" imgW="596880" imgH="241200" progId="Equation.DSMT4">
                  <p:embed/>
                  <p:pic>
                    <p:nvPicPr>
                      <p:cNvPr id="27" name="对象 26" descr=" 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20388" y="3817938"/>
                        <a:ext cx="596900" cy="2413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 descr="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66968"/>
              </p:ext>
            </p:extLst>
          </p:nvPr>
        </p:nvGraphicFramePr>
        <p:xfrm>
          <a:off x="302196" y="4279155"/>
          <a:ext cx="455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559040" imgH="736560" progId="Equation.DSMT4">
                  <p:embed/>
                </p:oleObj>
              </mc:Choice>
              <mc:Fallback>
                <p:oleObj name="Equation" r:id="rId18" imgW="4559040" imgH="736560" progId="Equation.DSMT4">
                  <p:embed/>
                  <p:pic>
                    <p:nvPicPr>
                      <p:cNvPr id="51" name="对象 50" descr=" 5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2196" y="4279155"/>
                        <a:ext cx="45593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 descr="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65643"/>
              </p:ext>
            </p:extLst>
          </p:nvPr>
        </p:nvGraphicFramePr>
        <p:xfrm>
          <a:off x="8124339" y="4336431"/>
          <a:ext cx="81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12520" imgH="736560" progId="Equation.DSMT4">
                  <p:embed/>
                </p:oleObj>
              </mc:Choice>
              <mc:Fallback>
                <p:oleObj name="Equation" r:id="rId20" imgW="812520" imgH="736560" progId="Equation.DSMT4">
                  <p:embed/>
                  <p:pic>
                    <p:nvPicPr>
                      <p:cNvPr id="29" name="对象 28" descr=" 5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124339" y="4336431"/>
                        <a:ext cx="812800" cy="736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 descr="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846257"/>
              </p:ext>
            </p:extLst>
          </p:nvPr>
        </p:nvGraphicFramePr>
        <p:xfrm>
          <a:off x="10961688" y="4268788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4120" imgH="228600" progId="Equation.DSMT4">
                  <p:embed/>
                </p:oleObj>
              </mc:Choice>
              <mc:Fallback>
                <p:oleObj name="Equation" r:id="rId22" imgW="114120" imgH="228600" progId="Equation.DSMT4">
                  <p:embed/>
                  <p:pic>
                    <p:nvPicPr>
                      <p:cNvPr id="28" name="对象 27" descr=" 5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961688" y="4268788"/>
                        <a:ext cx="114300" cy="22860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82D95861-5F3D-5342-9FC1-18D4E194A894}"/>
              </a:ext>
            </a:extLst>
          </p:cNvPr>
          <p:cNvSpPr/>
          <p:nvPr/>
        </p:nvSpPr>
        <p:spPr>
          <a:xfrm>
            <a:off x="2963008" y="1558977"/>
            <a:ext cx="2190751" cy="992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pic>
        <p:nvPicPr>
          <p:cNvPr id="9" name="图片 8" descr="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CECE9"/>
              </a:clrFrom>
              <a:clrTo>
                <a:srgbClr val="ECEC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20" y="1512276"/>
            <a:ext cx="4692987" cy="5171311"/>
          </a:xfrm>
          <a:prstGeom prst="rect">
            <a:avLst/>
          </a:prstGeom>
        </p:spPr>
      </p:pic>
      <p:sp>
        <p:nvSpPr>
          <p:cNvPr id="12" name="矩形 11" descr=" 12"/>
          <p:cNvSpPr/>
          <p:nvPr/>
        </p:nvSpPr>
        <p:spPr>
          <a:xfrm>
            <a:off x="495272" y="307703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 Neural Network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 descr=" 13"/>
          <p:cNvSpPr/>
          <p:nvPr/>
        </p:nvSpPr>
        <p:spPr>
          <a:xfrm>
            <a:off x="794209" y="1874031"/>
            <a:ext cx="445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Could have L hidden layers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14"/>
          <p:cNvSpPr/>
          <p:nvPr/>
        </p:nvSpPr>
        <p:spPr>
          <a:xfrm>
            <a:off x="794209" y="2537732"/>
            <a:ext cx="3797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 input activation for         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 descr=" 15"/>
          <p:cNvSpPr/>
          <p:nvPr/>
        </p:nvSpPr>
        <p:spPr>
          <a:xfrm>
            <a:off x="794209" y="3659188"/>
            <a:ext cx="4394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hidden layer activation for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对象 7" descr="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65062"/>
              </p:ext>
            </p:extLst>
          </p:nvPr>
        </p:nvGraphicFramePr>
        <p:xfrm>
          <a:off x="1175744" y="2938540"/>
          <a:ext cx="341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16040" imgH="406080" progId="Equation.DSMT4">
                  <p:embed/>
                </p:oleObj>
              </mc:Choice>
              <mc:Fallback>
                <p:oleObj name="Equation" r:id="rId5" imgW="3416040" imgH="406080" progId="Equation.DSMT4">
                  <p:embed/>
                  <p:pic>
                    <p:nvPicPr>
                      <p:cNvPr id="8" name="对象 7" descr="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5744" y="2938540"/>
                        <a:ext cx="341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400637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306720" progId="Equation.DSMT4">
                  <p:embed/>
                </p:oleObj>
              </mc:Choice>
              <mc:Fallback>
                <p:oleObj name="Equation" r:id="rId7" imgW="914400" imgH="306720" progId="Equation.DSMT4">
                  <p:embed/>
                  <p:pic>
                    <p:nvPicPr>
                      <p:cNvPr id="18" name="对象 17" descr="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623101"/>
              </p:ext>
            </p:extLst>
          </p:nvPr>
        </p:nvGraphicFramePr>
        <p:xfrm>
          <a:off x="3634386" y="2595124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000" imgH="228600" progId="Equation.DSMT4">
                  <p:embed/>
                </p:oleObj>
              </mc:Choice>
              <mc:Fallback>
                <p:oleObj name="Equation" r:id="rId9" imgW="495000" imgH="228600" progId="Equation.DSMT4">
                  <p:embed/>
                  <p:pic>
                    <p:nvPicPr>
                      <p:cNvPr id="10" name="对象 9" descr="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4386" y="2595124"/>
                        <a:ext cx="495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descr="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903954"/>
              </p:ext>
            </p:extLst>
          </p:nvPr>
        </p:nvGraphicFramePr>
        <p:xfrm>
          <a:off x="4299416" y="2563648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01440" imgH="317160" progId="Equation.DSMT4">
                  <p:embed/>
                </p:oleObj>
              </mc:Choice>
              <mc:Fallback>
                <p:oleObj name="Equation" r:id="rId11" imgW="901440" imgH="317160" progId="Equation.DSMT4">
                  <p:embed/>
                  <p:pic>
                    <p:nvPicPr>
                      <p:cNvPr id="11" name="对象 10" descr="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99416" y="2563648"/>
                        <a:ext cx="901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 descr="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022477"/>
              </p:ext>
            </p:extLst>
          </p:nvPr>
        </p:nvGraphicFramePr>
        <p:xfrm>
          <a:off x="3905709" y="3729676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12520" imgH="228600" progId="Equation.DSMT4">
                  <p:embed/>
                </p:oleObj>
              </mc:Choice>
              <mc:Fallback>
                <p:oleObj name="Equation" r:id="rId13" imgW="812520" imgH="228600" progId="Equation.DSMT4">
                  <p:embed/>
                  <p:pic>
                    <p:nvPicPr>
                      <p:cNvPr id="22" name="对象 21" descr=" 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5709" y="3729676"/>
                        <a:ext cx="812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 descr="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961508"/>
              </p:ext>
            </p:extLst>
          </p:nvPr>
        </p:nvGraphicFramePr>
        <p:xfrm>
          <a:off x="1175744" y="4077564"/>
          <a:ext cx="220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09680" imgH="406080" progId="Equation.DSMT4">
                  <p:embed/>
                </p:oleObj>
              </mc:Choice>
              <mc:Fallback>
                <p:oleObj name="Equation" r:id="rId15" imgW="2209680" imgH="406080" progId="Equation.DSMT4">
                  <p:embed/>
                  <p:pic>
                    <p:nvPicPr>
                      <p:cNvPr id="24" name="对象 23" descr=" 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75744" y="4077564"/>
                        <a:ext cx="2209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96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pic>
        <p:nvPicPr>
          <p:cNvPr id="9" name="图片 8" descr="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CECE9"/>
              </a:clrFrom>
              <a:clrTo>
                <a:srgbClr val="ECEC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20" y="1512276"/>
            <a:ext cx="4692987" cy="5171311"/>
          </a:xfrm>
          <a:prstGeom prst="rect">
            <a:avLst/>
          </a:prstGeom>
        </p:spPr>
      </p:pic>
      <p:sp>
        <p:nvSpPr>
          <p:cNvPr id="12" name="矩形 11" descr=" 12"/>
          <p:cNvSpPr/>
          <p:nvPr/>
        </p:nvSpPr>
        <p:spPr>
          <a:xfrm>
            <a:off x="495272" y="307703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 Neural Network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 descr=" 13"/>
          <p:cNvSpPr/>
          <p:nvPr/>
        </p:nvSpPr>
        <p:spPr>
          <a:xfrm>
            <a:off x="794209" y="1874031"/>
            <a:ext cx="445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Could have L hidden layers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14"/>
          <p:cNvSpPr/>
          <p:nvPr/>
        </p:nvSpPr>
        <p:spPr>
          <a:xfrm>
            <a:off x="794209" y="2537732"/>
            <a:ext cx="3797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 input activation for         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 descr=" 15"/>
          <p:cNvSpPr/>
          <p:nvPr/>
        </p:nvSpPr>
        <p:spPr>
          <a:xfrm>
            <a:off x="794209" y="3659188"/>
            <a:ext cx="4394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hidden layer activation for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 descr=" 16"/>
          <p:cNvSpPr/>
          <p:nvPr/>
        </p:nvSpPr>
        <p:spPr>
          <a:xfrm>
            <a:off x="794209" y="4806560"/>
            <a:ext cx="3663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output layer activation for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对象 7" descr="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322444"/>
              </p:ext>
            </p:extLst>
          </p:nvPr>
        </p:nvGraphicFramePr>
        <p:xfrm>
          <a:off x="1175744" y="2938540"/>
          <a:ext cx="341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16040" imgH="406080" progId="Equation.DSMT4">
                  <p:embed/>
                </p:oleObj>
              </mc:Choice>
              <mc:Fallback>
                <p:oleObj name="Equation" r:id="rId5" imgW="3416040" imgH="406080" progId="Equation.DSMT4">
                  <p:embed/>
                  <p:pic>
                    <p:nvPicPr>
                      <p:cNvPr id="8" name="对象 7" descr="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5744" y="2938540"/>
                        <a:ext cx="341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descr="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570867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306720" progId="Equation.DSMT4">
                  <p:embed/>
                </p:oleObj>
              </mc:Choice>
              <mc:Fallback>
                <p:oleObj name="Equation" r:id="rId7" imgW="914400" imgH="306720" progId="Equation.DSMT4">
                  <p:embed/>
                  <p:pic>
                    <p:nvPicPr>
                      <p:cNvPr id="18" name="对象 17" descr="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descr="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36343"/>
              </p:ext>
            </p:extLst>
          </p:nvPr>
        </p:nvGraphicFramePr>
        <p:xfrm>
          <a:off x="3634386" y="2595124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000" imgH="228600" progId="Equation.DSMT4">
                  <p:embed/>
                </p:oleObj>
              </mc:Choice>
              <mc:Fallback>
                <p:oleObj name="Equation" r:id="rId9" imgW="495000" imgH="228600" progId="Equation.DSMT4">
                  <p:embed/>
                  <p:pic>
                    <p:nvPicPr>
                      <p:cNvPr id="10" name="对象 9" descr="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4386" y="2595124"/>
                        <a:ext cx="495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descr="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51488"/>
              </p:ext>
            </p:extLst>
          </p:nvPr>
        </p:nvGraphicFramePr>
        <p:xfrm>
          <a:off x="4299416" y="2563648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01440" imgH="317160" progId="Equation.DSMT4">
                  <p:embed/>
                </p:oleObj>
              </mc:Choice>
              <mc:Fallback>
                <p:oleObj name="Equation" r:id="rId11" imgW="901440" imgH="317160" progId="Equation.DSMT4">
                  <p:embed/>
                  <p:pic>
                    <p:nvPicPr>
                      <p:cNvPr id="11" name="对象 10" descr="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99416" y="2563648"/>
                        <a:ext cx="901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 descr="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64897"/>
              </p:ext>
            </p:extLst>
          </p:nvPr>
        </p:nvGraphicFramePr>
        <p:xfrm>
          <a:off x="3905709" y="3729676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12520" imgH="228600" progId="Equation.DSMT4">
                  <p:embed/>
                </p:oleObj>
              </mc:Choice>
              <mc:Fallback>
                <p:oleObj name="Equation" r:id="rId13" imgW="812520" imgH="228600" progId="Equation.DSMT4">
                  <p:embed/>
                  <p:pic>
                    <p:nvPicPr>
                      <p:cNvPr id="15" name="对象 14" descr=" 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5709" y="3729676"/>
                        <a:ext cx="812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 descr="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45938"/>
              </p:ext>
            </p:extLst>
          </p:nvPr>
        </p:nvGraphicFramePr>
        <p:xfrm>
          <a:off x="1175744" y="4077564"/>
          <a:ext cx="220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09680" imgH="406080" progId="Equation.DSMT4">
                  <p:embed/>
                </p:oleObj>
              </mc:Choice>
              <mc:Fallback>
                <p:oleObj name="Equation" r:id="rId15" imgW="2209680" imgH="406080" progId="Equation.DSMT4">
                  <p:embed/>
                  <p:pic>
                    <p:nvPicPr>
                      <p:cNvPr id="16" name="对象 15" descr=" 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75744" y="4077564"/>
                        <a:ext cx="2209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 descr="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84219"/>
              </p:ext>
            </p:extLst>
          </p:nvPr>
        </p:nvGraphicFramePr>
        <p:xfrm>
          <a:off x="1175744" y="5228468"/>
          <a:ext cx="336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65280" imgH="406080" progId="Equation.DSMT4">
                  <p:embed/>
                </p:oleObj>
              </mc:Choice>
              <mc:Fallback>
                <p:oleObj name="Equation" r:id="rId17" imgW="3365280" imgH="406080" progId="Equation.DSMT4">
                  <p:embed/>
                  <p:pic>
                    <p:nvPicPr>
                      <p:cNvPr id="25" name="对象 24" descr=" 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75744" y="5228468"/>
                        <a:ext cx="33655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 descr="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59271"/>
              </p:ext>
            </p:extLst>
          </p:nvPr>
        </p:nvGraphicFramePr>
        <p:xfrm>
          <a:off x="3779244" y="4873380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12520" imgH="228600" progId="Equation.DSMT4">
                  <p:embed/>
                </p:oleObj>
              </mc:Choice>
              <mc:Fallback>
                <p:oleObj name="Equation" r:id="rId19" imgW="812520" imgH="228600" progId="Equation.DSMT4">
                  <p:embed/>
                  <p:pic>
                    <p:nvPicPr>
                      <p:cNvPr id="26" name="对象 25" descr=" 2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79244" y="4873380"/>
                        <a:ext cx="812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9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1792"/>
            <a:ext cx="3169926" cy="411481"/>
          </a:xfrm>
          <a:prstGeom prst="rect">
            <a:avLst/>
          </a:prstGeom>
        </p:spPr>
      </p:pic>
      <p:sp>
        <p:nvSpPr>
          <p:cNvPr id="5" name="矩形 4" descr=" 5"/>
          <p:cNvSpPr/>
          <p:nvPr/>
        </p:nvSpPr>
        <p:spPr>
          <a:xfrm>
            <a:off x="482600" y="381608"/>
            <a:ext cx="38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risk minimization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 descr=" 7"/>
          <p:cNvSpPr/>
          <p:nvPr/>
        </p:nvSpPr>
        <p:spPr>
          <a:xfrm>
            <a:off x="416746" y="1393748"/>
            <a:ext cx="214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Empirical risk 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 descr=" 10"/>
              <p:cNvSpPr txBox="1"/>
              <p:nvPr/>
            </p:nvSpPr>
            <p:spPr>
              <a:xfrm>
                <a:off x="415590" y="2826697"/>
                <a:ext cx="641271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loss function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 descr="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0" y="2826697"/>
                <a:ext cx="6412718" cy="410177"/>
              </a:xfrm>
              <a:prstGeom prst="rect">
                <a:avLst/>
              </a:prstGeom>
              <a:blipFill>
                <a:blip r:embed="rId3"/>
                <a:stretch>
                  <a:fillRect l="-593" t="-303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 descr=" 13"/>
              <p:cNvSpPr/>
              <p:nvPr/>
            </p:nvSpPr>
            <p:spPr>
              <a:xfrm>
                <a:off x="415590" y="3560499"/>
                <a:ext cx="30554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is the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regularizer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矩形 12" descr="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0" y="3560499"/>
                <a:ext cx="3055495" cy="369332"/>
              </a:xfrm>
              <a:prstGeom prst="rect">
                <a:avLst/>
              </a:prstGeom>
              <a:blipFill>
                <a:blip r:embed="rId4"/>
                <a:stretch>
                  <a:fillRect l="-1245" t="-3333" r="-12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BF5E93-3CB6-C84A-A213-2DFBCBFA6D02}"/>
                  </a:ext>
                </a:extLst>
              </p:cNvPr>
              <p:cNvSpPr txBox="1"/>
              <p:nvPr/>
            </p:nvSpPr>
            <p:spPr>
              <a:xfrm>
                <a:off x="685799" y="2076114"/>
                <a:ext cx="6127595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func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000" b="0" i="1" dirty="0">
                    <a:latin typeface="Cambria Math" panose="02040503050406030204" pitchFamily="18" charset="0"/>
                  </a:rPr>
                  <a:t> </a:t>
                </a:r>
                <a:endParaRPr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BF5E93-3CB6-C84A-A213-2DFBCBFA6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2076114"/>
                <a:ext cx="6127595" cy="436210"/>
              </a:xfrm>
              <a:prstGeom prst="rect">
                <a:avLst/>
              </a:prstGeom>
              <a:blipFill>
                <a:blip r:embed="rId5"/>
                <a:stretch>
                  <a:fillRect l="-1449" t="-97222" b="-15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2" descr=" 13">
            <a:extLst>
              <a:ext uri="{FF2B5EF4-FFF2-40B4-BE49-F238E27FC236}">
                <a16:creationId xmlns:a16="http://schemas.microsoft.com/office/drawing/2014/main" id="{89DD55DF-19D8-0E41-814F-C36E46F4148F}"/>
              </a:ext>
            </a:extLst>
          </p:cNvPr>
          <p:cNvSpPr/>
          <p:nvPr/>
        </p:nvSpPr>
        <p:spPr>
          <a:xfrm>
            <a:off x="415589" y="4253456"/>
            <a:ext cx="5528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cross entropy loss (log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softmax+NLL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6F9265-065F-E54D-BB18-DDA0E43DA28D}"/>
                  </a:ext>
                </a:extLst>
              </p:cNvPr>
              <p:cNvSpPr/>
              <p:nvPr/>
            </p:nvSpPr>
            <p:spPr>
              <a:xfrm>
                <a:off x="1045438" y="4717848"/>
                <a:ext cx="41695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6F9265-065F-E54D-BB18-DDA0E43DA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38" y="4717848"/>
                <a:ext cx="4169539" cy="984052"/>
              </a:xfrm>
              <a:prstGeom prst="rect">
                <a:avLst/>
              </a:prstGeom>
              <a:blipFill>
                <a:blip r:embed="rId6"/>
                <a:stretch>
                  <a:fillRect b="-5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AF8B4B7-CF8D-004B-9359-7FE01ADEADF9}"/>
                  </a:ext>
                </a:extLst>
              </p:cNvPr>
              <p:cNvSpPr/>
              <p:nvPr/>
            </p:nvSpPr>
            <p:spPr>
              <a:xfrm>
                <a:off x="552496" y="5917697"/>
                <a:ext cx="5179495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jth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element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vector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AF8B4B7-CF8D-004B-9359-7FE01ADEA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6" y="5917697"/>
                <a:ext cx="5179495" cy="410177"/>
              </a:xfrm>
              <a:prstGeom prst="rect">
                <a:avLst/>
              </a:prstGeom>
              <a:blipFill>
                <a:blip r:embed="rId7"/>
                <a:stretch>
                  <a:fillRect l="-49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8" descr=" 9">
            <a:extLst>
              <a:ext uri="{FF2B5EF4-FFF2-40B4-BE49-F238E27FC236}">
                <a16:creationId xmlns:a16="http://schemas.microsoft.com/office/drawing/2014/main" id="{882C2308-690F-BA4E-BE5E-AD158096E13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ECECE9"/>
              </a:clrFrom>
              <a:clrTo>
                <a:srgbClr val="ECEC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38"/>
          <a:stretch/>
        </p:blipFill>
        <p:spPr>
          <a:xfrm>
            <a:off x="6340347" y="3668274"/>
            <a:ext cx="4692987" cy="2340664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ED749EC-169B-DD4A-B84F-793C4B391EC9}"/>
              </a:ext>
            </a:extLst>
          </p:cNvPr>
          <p:cNvSpPr/>
          <p:nvPr/>
        </p:nvSpPr>
        <p:spPr>
          <a:xfrm>
            <a:off x="7058721" y="3668274"/>
            <a:ext cx="3245005" cy="9486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4" descr=" 19">
            <a:extLst>
              <a:ext uri="{FF2B5EF4-FFF2-40B4-BE49-F238E27FC236}">
                <a16:creationId xmlns:a16="http://schemas.microsoft.com/office/drawing/2014/main" id="{AD62502F-D1D5-D84E-87D6-B34C330F7D0D}"/>
              </a:ext>
            </a:extLst>
          </p:cNvPr>
          <p:cNvSpPr txBox="1"/>
          <p:nvPr/>
        </p:nvSpPr>
        <p:spPr>
          <a:xfrm>
            <a:off x="6213578" y="3565101"/>
            <a:ext cx="1115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16A958-A7BA-4341-9434-32B218218934}"/>
              </a:ext>
            </a:extLst>
          </p:cNvPr>
          <p:cNvSpPr/>
          <p:nvPr/>
        </p:nvSpPr>
        <p:spPr>
          <a:xfrm>
            <a:off x="6771138" y="146822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zh-CN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i="1" dirty="0"/>
          </a:p>
        </p:txBody>
      </p:sp>
      <p:sp>
        <p:nvSpPr>
          <p:cNvPr id="21" name="文本框 14" descr=" 19">
            <a:extLst>
              <a:ext uri="{FF2B5EF4-FFF2-40B4-BE49-F238E27FC236}">
                <a16:creationId xmlns:a16="http://schemas.microsoft.com/office/drawing/2014/main" id="{26A3A260-8CB8-B14B-B82F-0B7C6872622E}"/>
              </a:ext>
            </a:extLst>
          </p:cNvPr>
          <p:cNvSpPr txBox="1"/>
          <p:nvPr/>
        </p:nvSpPr>
        <p:spPr>
          <a:xfrm>
            <a:off x="6871040" y="2642031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Unnormalized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|Y|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8E75AA-66A0-DD41-9EA1-22369482FC27}"/>
              </a:ext>
            </a:extLst>
          </p:cNvPr>
          <p:cNvCxnSpPr/>
          <p:nvPr/>
        </p:nvCxnSpPr>
        <p:spPr>
          <a:xfrm>
            <a:off x="7527073" y="3031785"/>
            <a:ext cx="289932" cy="52871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55C544-B2C8-0D4B-BB32-8153BCD0B7C3}"/>
              </a:ext>
            </a:extLst>
          </p:cNvPr>
          <p:cNvCxnSpPr>
            <a:cxnSpLocks/>
          </p:cNvCxnSpPr>
          <p:nvPr/>
        </p:nvCxnSpPr>
        <p:spPr>
          <a:xfrm flipH="1">
            <a:off x="9241240" y="3024017"/>
            <a:ext cx="334117" cy="53648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C6BC26-1505-A97D-C27B-DCF95AD0121C}"/>
              </a:ext>
            </a:extLst>
          </p:cNvPr>
          <p:cNvSpPr txBox="1"/>
          <p:nvPr/>
        </p:nvSpPr>
        <p:spPr>
          <a:xfrm>
            <a:off x="3551222" y="2391381"/>
            <a:ext cx="3777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Penalized version also known as 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 Risk Minimization</a:t>
            </a:r>
            <a:endParaRPr lang="en-CN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10112</TotalTime>
  <Words>2363</Words>
  <Application>Microsoft Macintosh PowerPoint</Application>
  <PresentationFormat>Widescreen</PresentationFormat>
  <Paragraphs>1276</Paragraphs>
  <Slides>63</Slides>
  <Notes>11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Yang Li</cp:lastModifiedBy>
  <cp:revision>127</cp:revision>
  <cp:lastPrinted>2020-10-22T17:30:40Z</cp:lastPrinted>
  <dcterms:created xsi:type="dcterms:W3CDTF">2016-11-08T01:41:00Z</dcterms:created>
  <dcterms:modified xsi:type="dcterms:W3CDTF">2024-10-18T01:49:01Z</dcterms:modified>
</cp:coreProperties>
</file>