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0"/>
  </p:notesMasterIdLst>
  <p:sldIdLst>
    <p:sldId id="376" r:id="rId2"/>
    <p:sldId id="299" r:id="rId3"/>
    <p:sldId id="273" r:id="rId4"/>
    <p:sldId id="275" r:id="rId5"/>
    <p:sldId id="390" r:id="rId6"/>
    <p:sldId id="342" r:id="rId7"/>
    <p:sldId id="389" r:id="rId8"/>
    <p:sldId id="347" r:id="rId9"/>
    <p:sldId id="355" r:id="rId10"/>
    <p:sldId id="349" r:id="rId11"/>
    <p:sldId id="348" r:id="rId12"/>
    <p:sldId id="350" r:id="rId13"/>
    <p:sldId id="354" r:id="rId14"/>
    <p:sldId id="351" r:id="rId15"/>
    <p:sldId id="352" r:id="rId16"/>
    <p:sldId id="353" r:id="rId17"/>
    <p:sldId id="300" r:id="rId18"/>
    <p:sldId id="322" r:id="rId19"/>
    <p:sldId id="323" r:id="rId20"/>
    <p:sldId id="334" r:id="rId21"/>
    <p:sldId id="325" r:id="rId22"/>
    <p:sldId id="301" r:id="rId23"/>
    <p:sldId id="321" r:id="rId24"/>
    <p:sldId id="281" r:id="rId25"/>
    <p:sldId id="282" r:id="rId26"/>
    <p:sldId id="280" r:id="rId27"/>
    <p:sldId id="391" r:id="rId28"/>
    <p:sldId id="377" r:id="rId29"/>
    <p:sldId id="378" r:id="rId30"/>
    <p:sldId id="379" r:id="rId31"/>
    <p:sldId id="380" r:id="rId32"/>
    <p:sldId id="381" r:id="rId33"/>
    <p:sldId id="382" r:id="rId34"/>
    <p:sldId id="383" r:id="rId35"/>
    <p:sldId id="384" r:id="rId36"/>
    <p:sldId id="387" r:id="rId37"/>
    <p:sldId id="388" r:id="rId38"/>
    <p:sldId id="326" r:id="rId3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uant" initials="x"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08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510"/>
    <p:restoredTop sz="93677" autoAdjust="0"/>
  </p:normalViewPr>
  <p:slideViewPr>
    <p:cSldViewPr snapToGrid="0" snapToObjects="1">
      <p:cViewPr>
        <p:scale>
          <a:sx n="93" d="100"/>
          <a:sy n="93" d="100"/>
        </p:scale>
        <p:origin x="-2154" y="-900"/>
      </p:cViewPr>
      <p:guideLst>
        <p:guide orient="horz" pos="1608"/>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244172-B1C7-4C16-942B-9A6752C2CCDD}" type="datetimeFigureOut">
              <a:rPr lang="zh-CN" altLang="en-US" smtClean="0"/>
              <a:t>2018/10/23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C6E9CB-7079-4F7F-86EF-5889988F579A}" type="slidenum">
              <a:rPr lang="zh-CN" altLang="en-US" smtClean="0"/>
              <a:t>‹#›</a:t>
            </a:fld>
            <a:endParaRPr lang="zh-CN" altLang="en-US"/>
          </a:p>
        </p:txBody>
      </p:sp>
    </p:spTree>
    <p:extLst>
      <p:ext uri="{BB962C8B-B14F-4D97-AF65-F5344CB8AC3E}">
        <p14:creationId xmlns:p14="http://schemas.microsoft.com/office/powerpoint/2010/main" val="438805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C6E9CB-7079-4F7F-86EF-5889988F579A}"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C6E9CB-7079-4F7F-86EF-5889988F579A}"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C6E9CB-7079-4F7F-86EF-5889988F579A}"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C6E9CB-7079-4F7F-86EF-5889988F579A}"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C6E9CB-7079-4F7F-86EF-5889988F579A}"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C6E9CB-7079-4F7F-86EF-5889988F579A}"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C6E9CB-7079-4F7F-86EF-5889988F579A}"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C6E9CB-7079-4F7F-86EF-5889988F579A}" type="slidenum">
              <a:rPr lang="zh-CN" altLang="en-US" smtClean="0"/>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响应时间是一般都是从用户角度出发，点开一个页面</a:t>
            </a:r>
            <a:r>
              <a:rPr lang="en-US" altLang="zh-CN" dirty="0" smtClean="0"/>
              <a:t>2</a:t>
            </a:r>
            <a:r>
              <a:rPr lang="zh-CN" altLang="en-US" dirty="0" smtClean="0"/>
              <a:t>秒，挺好，</a:t>
            </a:r>
            <a:r>
              <a:rPr lang="en-US" altLang="zh-CN" dirty="0" smtClean="0"/>
              <a:t>5</a:t>
            </a:r>
            <a:r>
              <a:rPr lang="zh-CN" altLang="en-US" dirty="0" smtClean="0"/>
              <a:t>秒觉得，</a:t>
            </a:r>
            <a:r>
              <a:rPr lang="en-US" altLang="zh-CN" dirty="0" smtClean="0"/>
              <a:t>10</a:t>
            </a:r>
            <a:r>
              <a:rPr lang="zh-CN" altLang="en-US" dirty="0" smtClean="0"/>
              <a:t>秒，半天都打不开，不忍受了，我们测试人员</a:t>
            </a:r>
            <a:endParaRPr lang="en-US" altLang="zh-CN" dirty="0" smtClean="0"/>
          </a:p>
          <a:p>
            <a:r>
              <a:rPr lang="zh-CN" altLang="en-US" dirty="0" smtClean="0"/>
              <a:t>程序员：我接口交易复杂，调用外部接口，怎么样的调用关系，能达到</a:t>
            </a:r>
            <a:r>
              <a:rPr lang="en-US" altLang="zh-CN" dirty="0" smtClean="0"/>
              <a:t>10</a:t>
            </a:r>
            <a:r>
              <a:rPr lang="zh-CN" altLang="en-US" dirty="0" smtClean="0"/>
              <a:t>秒的响应时间已经挺好了，我都没发优化了，程序员的响应时间从自己的程序实现角度出发的；</a:t>
            </a:r>
            <a:endParaRPr lang="en-US" altLang="zh-CN" dirty="0" smtClean="0"/>
          </a:p>
          <a:p>
            <a:r>
              <a:rPr lang="zh-CN" altLang="en-US" dirty="0" smtClean="0"/>
              <a:t>运维人员：从网络带宽，硬件资源，应用（如果是</a:t>
            </a:r>
            <a:r>
              <a:rPr lang="en-US" altLang="zh-CN" dirty="0" smtClean="0"/>
              <a:t>java</a:t>
            </a:r>
            <a:r>
              <a:rPr lang="zh-CN" altLang="en-US" dirty="0" smtClean="0"/>
              <a:t>应用）的</a:t>
            </a:r>
            <a:r>
              <a:rPr lang="en-US" altLang="zh-CN" dirty="0" err="1" smtClean="0"/>
              <a:t>jvm</a:t>
            </a:r>
            <a:r>
              <a:rPr lang="zh-CN" altLang="en-US" dirty="0" smtClean="0"/>
              <a:t>配置，数据库的连接池</a:t>
            </a:r>
          </a:p>
          <a:p>
            <a:endParaRPr lang="zh-CN" altLang="en-US" dirty="0"/>
          </a:p>
        </p:txBody>
      </p:sp>
      <p:sp>
        <p:nvSpPr>
          <p:cNvPr id="4" name="灯片编号占位符 3"/>
          <p:cNvSpPr>
            <a:spLocks noGrp="1"/>
          </p:cNvSpPr>
          <p:nvPr>
            <p:ph type="sldNum" sz="quarter" idx="10"/>
          </p:nvPr>
        </p:nvSpPr>
        <p:spPr/>
        <p:txBody>
          <a:bodyPr/>
          <a:lstStyle/>
          <a:p>
            <a:fld id="{D7C6E9CB-7079-4F7F-86EF-5889988F579A}" type="slidenum">
              <a:rPr lang="zh-CN" altLang="en-US" smtClean="0"/>
              <a:t>18</a:t>
            </a:fld>
            <a:endParaRPr lang="zh-CN" altLang="en-US"/>
          </a:p>
        </p:txBody>
      </p:sp>
    </p:spTree>
    <p:extLst>
      <p:ext uri="{BB962C8B-B14F-4D97-AF65-F5344CB8AC3E}">
        <p14:creationId xmlns:p14="http://schemas.microsoft.com/office/powerpoint/2010/main" val="40510043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b="0" kern="1200" dirty="0" smtClean="0">
                <a:solidFill>
                  <a:schemeClr val="tx1"/>
                </a:solidFill>
                <a:effectLst/>
                <a:latin typeface="+mn-lt"/>
                <a:ea typeface="+mn-ea"/>
                <a:cs typeface="+mn-cs"/>
              </a:rPr>
              <a:t>事务：是一个业务的度量单位，有时一个事务会包括多个子操作，但是对应用户来说，我只想知道整笔支付花了多长时间</a:t>
            </a:r>
            <a:r>
              <a:rPr lang="zh-CN" altLang="en-US" sz="1200" b="0" kern="1200" dirty="0" smtClean="0">
                <a:solidFill>
                  <a:schemeClr val="tx1"/>
                </a:solidFill>
                <a:effectLst/>
                <a:latin typeface="+mn-lt"/>
                <a:ea typeface="+mn-ea"/>
                <a:cs typeface="+mn-cs"/>
              </a:rPr>
              <a:t>，测试是站在用户的角度。</a:t>
            </a:r>
            <a:endParaRPr lang="zh-CN" altLang="zh-CN" sz="1200" b="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D7C6E9CB-7079-4F7F-86EF-5889988F579A}" type="slidenum">
              <a:rPr lang="zh-CN" altLang="en-US" smtClean="0"/>
              <a:t>20</a:t>
            </a:fld>
            <a:endParaRPr lang="zh-CN" altLang="en-US"/>
          </a:p>
        </p:txBody>
      </p:sp>
    </p:spTree>
    <p:extLst>
      <p:ext uri="{BB962C8B-B14F-4D97-AF65-F5344CB8AC3E}">
        <p14:creationId xmlns:p14="http://schemas.microsoft.com/office/powerpoint/2010/main" val="1378150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C6E9CB-7079-4F7F-86EF-5889988F579A}" type="slidenum">
              <a:rPr lang="zh-CN" altLang="en-US" smtClean="0"/>
              <a:t>21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7C6E9CB-7079-4F7F-86EF-5889988F579A}"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C6E9CB-7079-4F7F-86EF-5889988F579A}" type="slidenum">
              <a:rPr lang="zh-CN" altLang="en-US" smtClean="0"/>
              <a:t>22</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C6E9CB-7079-4F7F-86EF-5889988F579A}" type="slidenum">
              <a:rPr lang="zh-CN" altLang="en-US" smtClean="0"/>
              <a:t>23</a:t>
            </a:fld>
            <a:endParaRPr lang="zh-CN" altLang="en-US"/>
          </a:p>
        </p:txBody>
      </p:sp>
    </p:spTree>
    <p:extLst>
      <p:ext uri="{BB962C8B-B14F-4D97-AF65-F5344CB8AC3E}">
        <p14:creationId xmlns:p14="http://schemas.microsoft.com/office/powerpoint/2010/main" val="1184493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在局域网中一般不需要关注网络</a:t>
            </a:r>
            <a:endParaRPr lang="en-US" altLang="zh-CN" dirty="0" smtClean="0"/>
          </a:p>
          <a:p>
            <a:r>
              <a:rPr lang="zh-CN" altLang="en-US" dirty="0" smtClean="0"/>
              <a:t>但现在咱们公司很多不是在局域网内，比如使用咱们公司的带宽，测试的是阿里云上的服务，测试执行的过程中，分析问题时，需要关注，带宽是否成为瓶颈。</a:t>
            </a:r>
            <a:endParaRPr lang="zh-CN" altLang="en-US" dirty="0"/>
          </a:p>
        </p:txBody>
      </p:sp>
      <p:sp>
        <p:nvSpPr>
          <p:cNvPr id="4" name="灯片编号占位符 3"/>
          <p:cNvSpPr>
            <a:spLocks noGrp="1"/>
          </p:cNvSpPr>
          <p:nvPr>
            <p:ph type="sldNum" sz="quarter" idx="10"/>
          </p:nvPr>
        </p:nvSpPr>
        <p:spPr/>
        <p:txBody>
          <a:bodyPr/>
          <a:lstStyle/>
          <a:p>
            <a:fld id="{D7C6E9CB-7079-4F7F-86EF-5889988F579A}" type="slidenum">
              <a:rPr lang="zh-CN" altLang="en-US" smtClean="0"/>
              <a:t>24</a:t>
            </a:fld>
            <a:endParaRPr lang="zh-CN" altLang="en-US"/>
          </a:p>
        </p:txBody>
      </p:sp>
    </p:spTree>
    <p:extLst>
      <p:ext uri="{BB962C8B-B14F-4D97-AF65-F5344CB8AC3E}">
        <p14:creationId xmlns:p14="http://schemas.microsoft.com/office/powerpoint/2010/main" val="32961666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TPS-VUSER</a:t>
            </a:r>
            <a:r>
              <a:rPr lang="zh-CN" altLang="en-US" dirty="0" smtClean="0"/>
              <a:t>简单</a:t>
            </a:r>
            <a:endParaRPr lang="en-US" altLang="zh-CN" dirty="0" smtClean="0"/>
          </a:p>
          <a:p>
            <a:r>
              <a:rPr lang="en-US" altLang="zh-CN" sz="1200" b="0" i="0" kern="1200" dirty="0" smtClean="0">
                <a:solidFill>
                  <a:schemeClr val="tx1"/>
                </a:solidFill>
                <a:effectLst/>
                <a:latin typeface="+mn-lt"/>
                <a:ea typeface="+mn-ea"/>
                <a:cs typeface="+mn-cs"/>
              </a:rPr>
              <a:t>TPS</a:t>
            </a:r>
            <a:r>
              <a:rPr lang="zh-CN" altLang="en-US" sz="1200" b="0" i="0" kern="1200" dirty="0" smtClean="0">
                <a:solidFill>
                  <a:schemeClr val="tx1"/>
                </a:solidFill>
                <a:effectLst/>
                <a:latin typeface="+mn-lt"/>
                <a:ea typeface="+mn-ea"/>
                <a:cs typeface="+mn-cs"/>
              </a:rPr>
              <a:t>、并发数两个因素，每套系统这两个值都有一个相对极限值</a:t>
            </a:r>
            <a:endParaRPr lang="en-US" altLang="zh-CN" dirty="0" smtClean="0"/>
          </a:p>
          <a:p>
            <a:r>
              <a:rPr lang="zh-CN" altLang="en-US" sz="1200" b="0" i="0" kern="1200" dirty="0" smtClean="0">
                <a:solidFill>
                  <a:schemeClr val="tx1"/>
                </a:solidFill>
                <a:effectLst/>
                <a:latin typeface="+mn-lt"/>
                <a:ea typeface="+mn-ea"/>
                <a:cs typeface="+mn-cs"/>
              </a:rPr>
              <a:t>在应用场景访问压力下，只要某一项达到系统最高值，系统的吞吐量就上不去了，如果压力继续增大，系统的吞吐量反而会下降，原因是系统超负荷工作，上下文切换、内存等等其它消耗导致系统性能下降。</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7C6E9CB-7079-4F7F-86EF-5889988F579A}" type="slidenum">
              <a:rPr lang="zh-CN" altLang="en-US" smtClean="0"/>
              <a:t>27</a:t>
            </a:fld>
            <a:endParaRPr lang="zh-CN" altLang="en-US"/>
          </a:p>
        </p:txBody>
      </p:sp>
    </p:spTree>
    <p:extLst>
      <p:ext uri="{BB962C8B-B14F-4D97-AF65-F5344CB8AC3E}">
        <p14:creationId xmlns:p14="http://schemas.microsoft.com/office/powerpoint/2010/main" val="26823054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在实际的测试中，都是灵魂选择的，基准，负载测试是少不了的。</a:t>
            </a:r>
            <a:endParaRPr lang="zh-CN" altLang="en-US" dirty="0"/>
          </a:p>
        </p:txBody>
      </p:sp>
      <p:sp>
        <p:nvSpPr>
          <p:cNvPr id="4" name="灯片编号占位符 3"/>
          <p:cNvSpPr>
            <a:spLocks noGrp="1"/>
          </p:cNvSpPr>
          <p:nvPr>
            <p:ph type="sldNum" sz="quarter" idx="10"/>
          </p:nvPr>
        </p:nvSpPr>
        <p:spPr/>
        <p:txBody>
          <a:bodyPr/>
          <a:lstStyle/>
          <a:p>
            <a:fld id="{D7C6E9CB-7079-4F7F-86EF-5889988F579A}" type="slidenum">
              <a:rPr lang="zh-CN" altLang="en-US" smtClean="0"/>
              <a:t>28</a:t>
            </a:fld>
            <a:endParaRPr lang="zh-CN" altLang="en-US"/>
          </a:p>
        </p:txBody>
      </p:sp>
    </p:spTree>
    <p:extLst>
      <p:ext uri="{BB962C8B-B14F-4D97-AF65-F5344CB8AC3E}">
        <p14:creationId xmlns:p14="http://schemas.microsoft.com/office/powerpoint/2010/main" val="14893881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后面还会讲到具体测试方法中在报告中举例</a:t>
            </a:r>
          </a:p>
        </p:txBody>
      </p:sp>
      <p:sp>
        <p:nvSpPr>
          <p:cNvPr id="4" name="灯片编号占位符 3"/>
          <p:cNvSpPr>
            <a:spLocks noGrp="1"/>
          </p:cNvSpPr>
          <p:nvPr>
            <p:ph type="sldNum" sz="quarter" idx="10"/>
          </p:nvPr>
        </p:nvSpPr>
        <p:spPr/>
        <p:txBody>
          <a:bodyPr/>
          <a:lstStyle/>
          <a:p>
            <a:fld id="{D7C6E9CB-7079-4F7F-86EF-5889988F579A}" type="slidenum">
              <a:rPr lang="zh-CN" altLang="en-US" smtClean="0"/>
              <a:t>29</a:t>
            </a:fld>
            <a:endParaRPr lang="zh-CN" altLang="en-US"/>
          </a:p>
        </p:txBody>
      </p:sp>
    </p:spTree>
    <p:extLst>
      <p:ext uri="{BB962C8B-B14F-4D97-AF65-F5344CB8AC3E}">
        <p14:creationId xmlns:p14="http://schemas.microsoft.com/office/powerpoint/2010/main" val="38043697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具体用怎样的测试方法，还要具体的项目，具体分析。</a:t>
            </a:r>
            <a:endParaRPr lang="zh-CN" altLang="en-US" dirty="0"/>
          </a:p>
        </p:txBody>
      </p:sp>
      <p:sp>
        <p:nvSpPr>
          <p:cNvPr id="4" name="灯片编号占位符 3"/>
          <p:cNvSpPr>
            <a:spLocks noGrp="1"/>
          </p:cNvSpPr>
          <p:nvPr>
            <p:ph type="sldNum" sz="quarter" idx="10"/>
          </p:nvPr>
        </p:nvSpPr>
        <p:spPr/>
        <p:txBody>
          <a:bodyPr/>
          <a:lstStyle/>
          <a:p>
            <a:fld id="{D7C6E9CB-7079-4F7F-86EF-5889988F579A}" type="slidenum">
              <a:rPr lang="zh-CN" altLang="en-US" smtClean="0"/>
              <a:t>31</a:t>
            </a:fld>
            <a:endParaRPr lang="zh-CN" altLang="en-US"/>
          </a:p>
        </p:txBody>
      </p:sp>
    </p:spTree>
    <p:extLst>
      <p:ext uri="{BB962C8B-B14F-4D97-AF65-F5344CB8AC3E}">
        <p14:creationId xmlns:p14="http://schemas.microsoft.com/office/powerpoint/2010/main" val="17158649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学习业务（通过查看文档，手工操作，向功能测试人员了解系统功能）</a:t>
            </a:r>
            <a:r>
              <a:rPr lang="en-US" altLang="zh-CN" sz="1200" kern="1200" dirty="0" smtClean="0">
                <a:solidFill>
                  <a:schemeClr val="tx1"/>
                </a:solidFill>
                <a:effectLst/>
                <a:latin typeface="+mn-lt"/>
                <a:ea typeface="+mn-ea"/>
                <a:cs typeface="+mn-cs"/>
                <a:sym typeface="Wingdings"/>
              </a:rPr>
              <a:t></a:t>
            </a:r>
            <a:r>
              <a:rPr lang="zh-CN" altLang="en-US" sz="1200" kern="1200" dirty="0" smtClean="0">
                <a:solidFill>
                  <a:schemeClr val="tx1"/>
                </a:solidFill>
                <a:effectLst/>
                <a:latin typeface="+mn-lt"/>
                <a:ea typeface="+mn-ea"/>
                <a:cs typeface="+mn-cs"/>
                <a:sym typeface="Wingdings"/>
              </a:rPr>
              <a:t>业务人员提出的需求，</a:t>
            </a:r>
            <a:r>
              <a:rPr lang="zh-CN" altLang="zh-CN" sz="1200" kern="1200" dirty="0" smtClean="0">
                <a:solidFill>
                  <a:schemeClr val="tx1"/>
                </a:solidFill>
                <a:effectLst/>
                <a:latin typeface="+mn-lt"/>
                <a:ea typeface="+mn-ea"/>
                <a:cs typeface="+mn-cs"/>
              </a:rPr>
              <a:t>分析需求</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工作量评估</a:t>
            </a:r>
            <a:r>
              <a:rPr lang="en-US" altLang="zh-CN" sz="1200" kern="1200" dirty="0" smtClean="0">
                <a:solidFill>
                  <a:schemeClr val="tx1"/>
                </a:solidFill>
                <a:effectLst/>
                <a:latin typeface="+mn-lt"/>
                <a:ea typeface="+mn-ea"/>
                <a:cs typeface="+mn-cs"/>
              </a:rPr>
              <a:t>—&gt;</a:t>
            </a:r>
            <a:r>
              <a:rPr lang="zh-CN" altLang="zh-CN" sz="1200" kern="1200" dirty="0" smtClean="0">
                <a:solidFill>
                  <a:schemeClr val="tx1"/>
                </a:solidFill>
                <a:effectLst/>
                <a:latin typeface="+mn-lt"/>
                <a:ea typeface="+mn-ea"/>
                <a:cs typeface="+mn-cs"/>
              </a:rPr>
              <a:t>设计模型（业务模型映射成测试模型）</a:t>
            </a:r>
            <a:r>
              <a:rPr lang="en-US" altLang="zh-CN" sz="1200" kern="1200" dirty="0" smtClean="0">
                <a:solidFill>
                  <a:schemeClr val="tx1"/>
                </a:solidFill>
                <a:effectLst/>
                <a:latin typeface="+mn-lt"/>
                <a:ea typeface="+mn-ea"/>
                <a:cs typeface="+mn-cs"/>
              </a:rPr>
              <a:t>—&gt;</a:t>
            </a:r>
            <a:r>
              <a:rPr lang="zh-CN" altLang="zh-CN" sz="1200" kern="1200" dirty="0" smtClean="0">
                <a:solidFill>
                  <a:schemeClr val="tx1"/>
                </a:solidFill>
                <a:effectLst/>
                <a:latin typeface="+mn-lt"/>
                <a:ea typeface="+mn-ea"/>
                <a:cs typeface="+mn-cs"/>
              </a:rPr>
              <a:t>测试计划 </a:t>
            </a:r>
            <a:r>
              <a:rPr lang="en-US" altLang="zh-CN" sz="1200" kern="1200" dirty="0" smtClean="0">
                <a:solidFill>
                  <a:schemeClr val="tx1"/>
                </a:solidFill>
                <a:effectLst/>
                <a:latin typeface="+mn-lt"/>
                <a:ea typeface="+mn-ea"/>
                <a:cs typeface="+mn-cs"/>
              </a:rPr>
              <a:t>—&gt;</a:t>
            </a:r>
            <a:r>
              <a:rPr lang="zh-CN" altLang="zh-CN" sz="1200" kern="1200" dirty="0" smtClean="0">
                <a:solidFill>
                  <a:schemeClr val="tx1"/>
                </a:solidFill>
                <a:effectLst/>
                <a:latin typeface="+mn-lt"/>
                <a:ea typeface="+mn-ea"/>
                <a:cs typeface="+mn-cs"/>
              </a:rPr>
              <a:t>开发脚本</a:t>
            </a:r>
            <a:r>
              <a:rPr lang="en-US" altLang="zh-CN" sz="1200" kern="1200" dirty="0" smtClean="0">
                <a:solidFill>
                  <a:schemeClr val="tx1"/>
                </a:solidFill>
                <a:effectLst/>
                <a:latin typeface="+mn-lt"/>
                <a:ea typeface="+mn-ea"/>
                <a:cs typeface="+mn-cs"/>
              </a:rPr>
              <a:t>—&gt;</a:t>
            </a:r>
            <a:r>
              <a:rPr lang="zh-CN" altLang="zh-CN" sz="1200" kern="1200" dirty="0" smtClean="0">
                <a:solidFill>
                  <a:schemeClr val="tx1"/>
                </a:solidFill>
                <a:effectLst/>
                <a:latin typeface="+mn-lt"/>
                <a:ea typeface="+mn-ea"/>
                <a:cs typeface="+mn-cs"/>
              </a:rPr>
              <a:t>测试准备环境</a:t>
            </a:r>
            <a:r>
              <a:rPr lang="en-US" altLang="zh-CN" sz="1200" kern="1200" dirty="0" smtClean="0">
                <a:solidFill>
                  <a:schemeClr val="tx1"/>
                </a:solidFill>
                <a:effectLst/>
                <a:latin typeface="+mn-lt"/>
                <a:ea typeface="+mn-ea"/>
                <a:cs typeface="+mn-cs"/>
              </a:rPr>
              <a:t>-&gt;</a:t>
            </a:r>
            <a:r>
              <a:rPr lang="zh-CN" altLang="zh-CN" sz="1200" kern="1200" dirty="0" smtClean="0">
                <a:solidFill>
                  <a:schemeClr val="tx1"/>
                </a:solidFill>
                <a:effectLst/>
                <a:latin typeface="+mn-lt"/>
                <a:ea typeface="+mn-ea"/>
                <a:cs typeface="+mn-cs"/>
              </a:rPr>
              <a:t>准备测试数据</a:t>
            </a:r>
            <a:r>
              <a:rPr lang="en-US" altLang="zh-CN" sz="1200" kern="1200" dirty="0" smtClean="0">
                <a:solidFill>
                  <a:schemeClr val="tx1"/>
                </a:solidFill>
                <a:effectLst/>
                <a:latin typeface="+mn-lt"/>
                <a:ea typeface="+mn-ea"/>
                <a:cs typeface="+mn-cs"/>
              </a:rPr>
              <a:t>—&gt;</a:t>
            </a:r>
            <a:r>
              <a:rPr lang="zh-CN" altLang="zh-CN" sz="1200" kern="1200" dirty="0" smtClean="0">
                <a:solidFill>
                  <a:schemeClr val="tx1"/>
                </a:solidFill>
                <a:effectLst/>
                <a:latin typeface="+mn-lt"/>
                <a:ea typeface="+mn-ea"/>
                <a:cs typeface="+mn-cs"/>
              </a:rPr>
              <a:t>执行测试（分析性能汇报工作，管理缺陷，系统调优）</a:t>
            </a:r>
            <a:r>
              <a:rPr lang="en-US" altLang="zh-CN" sz="1200" kern="1200" dirty="0" smtClean="0">
                <a:solidFill>
                  <a:schemeClr val="tx1"/>
                </a:solidFill>
                <a:effectLst/>
                <a:latin typeface="+mn-lt"/>
                <a:ea typeface="+mn-ea"/>
                <a:cs typeface="+mn-cs"/>
              </a:rPr>
              <a:t>-&gt;</a:t>
            </a:r>
            <a:r>
              <a:rPr lang="zh-CN" altLang="zh-CN" sz="1200" kern="1200" dirty="0" smtClean="0">
                <a:solidFill>
                  <a:schemeClr val="tx1"/>
                </a:solidFill>
                <a:effectLst/>
                <a:latin typeface="+mn-lt"/>
                <a:ea typeface="+mn-ea"/>
                <a:cs typeface="+mn-cs"/>
              </a:rPr>
              <a:t>编写报告</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设计模型：</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选性能测试业务的原则</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总体原则：高频率，高并发，重要性，交易复杂性</a:t>
            </a:r>
          </a:p>
          <a:p>
            <a:r>
              <a:rPr lang="zh-CN" altLang="zh-CN" sz="1200" b="1" kern="1200" dirty="0" smtClean="0">
                <a:solidFill>
                  <a:schemeClr val="tx1"/>
                </a:solidFill>
                <a:effectLst/>
                <a:latin typeface="+mn-lt"/>
                <a:ea typeface="+mn-ea"/>
                <a:cs typeface="+mn-cs"/>
              </a:rPr>
              <a:t>未上线系统</a:t>
            </a:r>
            <a:r>
              <a:rPr lang="zh-CN" altLang="zh-CN" sz="1200" kern="1200" dirty="0" smtClean="0">
                <a:solidFill>
                  <a:schemeClr val="tx1"/>
                </a:solidFill>
                <a:effectLst/>
                <a:latin typeface="+mn-lt"/>
                <a:ea typeface="+mn-ea"/>
                <a:cs typeface="+mn-cs"/>
              </a:rPr>
              <a:t>：交易选择原则</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、选取预期交易量大的交易；</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、选取占用资源较高的交易；</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、选取交易路径较长的交易；</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、选取处理时间长交易；</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、选取业务逻辑复杂的交易。</a:t>
            </a:r>
          </a:p>
          <a:p>
            <a:r>
              <a:rPr lang="zh-CN" altLang="zh-CN" sz="1200" b="1" kern="1200" dirty="0" smtClean="0">
                <a:solidFill>
                  <a:schemeClr val="tx1"/>
                </a:solidFill>
                <a:effectLst/>
                <a:latin typeface="+mn-lt"/>
                <a:ea typeface="+mn-ea"/>
                <a:cs typeface="+mn-cs"/>
              </a:rPr>
              <a:t>已上线系统：</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、测试交易要覆盖各个渠道；</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、核心系统：选取占日交易总量前</a:t>
            </a:r>
            <a:r>
              <a:rPr lang="en-US" altLang="zh-CN" sz="1200" kern="1200" dirty="0" smtClean="0">
                <a:solidFill>
                  <a:schemeClr val="tx1"/>
                </a:solidFill>
                <a:effectLst/>
                <a:latin typeface="+mn-lt"/>
                <a:ea typeface="+mn-ea"/>
                <a:cs typeface="+mn-cs"/>
              </a:rPr>
              <a:t>80%</a:t>
            </a:r>
            <a:r>
              <a:rPr lang="zh-CN" altLang="zh-CN" sz="1200" kern="1200" dirty="0" smtClean="0">
                <a:solidFill>
                  <a:schemeClr val="tx1"/>
                </a:solidFill>
                <a:effectLst/>
                <a:latin typeface="+mn-lt"/>
                <a:ea typeface="+mn-ea"/>
                <a:cs typeface="+mn-cs"/>
              </a:rPr>
              <a:t>的交易；</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、重要系统：选取占日交易总量前</a:t>
            </a:r>
            <a:r>
              <a:rPr lang="en-US" altLang="zh-CN" sz="1200" kern="1200" dirty="0" smtClean="0">
                <a:solidFill>
                  <a:schemeClr val="tx1"/>
                </a:solidFill>
                <a:effectLst/>
                <a:latin typeface="+mn-lt"/>
                <a:ea typeface="+mn-ea"/>
                <a:cs typeface="+mn-cs"/>
              </a:rPr>
              <a:t>60%</a:t>
            </a:r>
            <a:r>
              <a:rPr lang="zh-CN" altLang="zh-CN" sz="1200" kern="1200" dirty="0" smtClean="0">
                <a:solidFill>
                  <a:schemeClr val="tx1"/>
                </a:solidFill>
                <a:effectLst/>
                <a:latin typeface="+mn-lt"/>
                <a:ea typeface="+mn-ea"/>
                <a:cs typeface="+mn-cs"/>
              </a:rPr>
              <a:t>的交易；</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、一般系统：选取日均交易量</a:t>
            </a:r>
            <a:r>
              <a:rPr lang="en-US" altLang="zh-CN" sz="1200" kern="1200" dirty="0" smtClean="0">
                <a:solidFill>
                  <a:schemeClr val="tx1"/>
                </a:solidFill>
                <a:effectLst/>
                <a:latin typeface="+mn-lt"/>
                <a:ea typeface="+mn-ea"/>
                <a:cs typeface="+mn-cs"/>
              </a:rPr>
              <a:t>TOP10</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TOP20</a:t>
            </a:r>
            <a:r>
              <a:rPr lang="zh-CN" altLang="zh-CN" sz="1200" kern="1200" dirty="0" smtClean="0">
                <a:solidFill>
                  <a:schemeClr val="tx1"/>
                </a:solidFill>
                <a:effectLst/>
                <a:latin typeface="+mn-lt"/>
                <a:ea typeface="+mn-ea"/>
                <a:cs typeface="+mn-cs"/>
              </a:rPr>
              <a:t>的交易；</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、选取生产上曾经出现或者容易出现问题的交易；</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、选取生产上占用资源较高的交易；</a:t>
            </a:r>
            <a:r>
              <a:rPr lang="en-US" altLang="zh-CN" sz="1200" kern="1200" dirty="0" smtClean="0">
                <a:solidFill>
                  <a:schemeClr val="tx1"/>
                </a:solidFill>
                <a:effectLst/>
                <a:latin typeface="+mn-lt"/>
                <a:ea typeface="+mn-ea"/>
                <a:cs typeface="+mn-cs"/>
              </a:rPr>
              <a:t>7</a:t>
            </a:r>
            <a:r>
              <a:rPr lang="zh-CN" altLang="zh-CN" sz="1200" kern="1200" dirty="0" smtClean="0">
                <a:solidFill>
                  <a:schemeClr val="tx1"/>
                </a:solidFill>
                <a:effectLst/>
                <a:latin typeface="+mn-lt"/>
                <a:ea typeface="+mn-ea"/>
                <a:cs typeface="+mn-cs"/>
              </a:rPr>
              <a:t>、选取业务逻辑复杂的交易；</a:t>
            </a:r>
            <a:r>
              <a:rPr lang="en-US" altLang="zh-CN" sz="1200" kern="1200" dirty="0" smtClean="0">
                <a:solidFill>
                  <a:schemeClr val="tx1"/>
                </a:solidFill>
                <a:effectLst/>
                <a:latin typeface="+mn-lt"/>
                <a:ea typeface="+mn-ea"/>
                <a:cs typeface="+mn-cs"/>
              </a:rPr>
              <a:t>8</a:t>
            </a:r>
            <a:r>
              <a:rPr lang="zh-CN" altLang="zh-CN" sz="1200" kern="1200" dirty="0" smtClean="0">
                <a:solidFill>
                  <a:schemeClr val="tx1"/>
                </a:solidFill>
                <a:effectLst/>
                <a:latin typeface="+mn-lt"/>
                <a:ea typeface="+mn-ea"/>
                <a:cs typeface="+mn-cs"/>
              </a:rPr>
              <a:t>、选取交易路径较长的交易；</a:t>
            </a:r>
            <a:r>
              <a:rPr lang="en-US" altLang="zh-CN" sz="1200" kern="1200" dirty="0" smtClean="0">
                <a:solidFill>
                  <a:schemeClr val="tx1"/>
                </a:solidFill>
                <a:effectLst/>
                <a:latin typeface="+mn-lt"/>
                <a:ea typeface="+mn-ea"/>
                <a:cs typeface="+mn-cs"/>
              </a:rPr>
              <a:t>9</a:t>
            </a:r>
            <a:r>
              <a:rPr lang="zh-CN" altLang="zh-CN" sz="1200" kern="1200" dirty="0" smtClean="0">
                <a:solidFill>
                  <a:schemeClr val="tx1"/>
                </a:solidFill>
                <a:effectLst/>
                <a:latin typeface="+mn-lt"/>
                <a:ea typeface="+mn-ea"/>
                <a:cs typeface="+mn-cs"/>
              </a:rPr>
              <a:t>、选取处理时间较长的交易；</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D7C6E9CB-7079-4F7F-86EF-5889988F579A}" type="slidenum">
              <a:rPr lang="zh-CN" altLang="en-US" smtClean="0"/>
              <a:t>32</a:t>
            </a:fld>
            <a:endParaRPr lang="zh-CN" altLang="en-US"/>
          </a:p>
        </p:txBody>
      </p:sp>
    </p:spTree>
    <p:extLst>
      <p:ext uri="{BB962C8B-B14F-4D97-AF65-F5344CB8AC3E}">
        <p14:creationId xmlns:p14="http://schemas.microsoft.com/office/powerpoint/2010/main" val="28993181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C6E9CB-7079-4F7F-86EF-5889988F579A}" type="slidenum">
              <a:rPr lang="zh-CN" altLang="en-US" smtClean="0"/>
              <a:t>33</a:t>
            </a:fld>
            <a:endParaRPr lang="zh-CN" altLang="en-US"/>
          </a:p>
        </p:txBody>
      </p:sp>
    </p:spTree>
    <p:extLst>
      <p:ext uri="{BB962C8B-B14F-4D97-AF65-F5344CB8AC3E}">
        <p14:creationId xmlns:p14="http://schemas.microsoft.com/office/powerpoint/2010/main" val="3868340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effectLst/>
              </a:rPr>
              <a:t>性能测试环境</a:t>
            </a:r>
            <a:r>
              <a:rPr lang="zh-CN" altLang="en-US" dirty="0" smtClean="0">
                <a:effectLst/>
              </a:rPr>
              <a:t>：性能测试环境是干净的，</a:t>
            </a:r>
            <a:r>
              <a:rPr lang="zh-CN" altLang="en-US" sz="1200" b="0" i="0" kern="1200" dirty="0" smtClean="0">
                <a:solidFill>
                  <a:schemeClr val="tx1"/>
                </a:solidFill>
                <a:effectLst/>
                <a:latin typeface="+mn-lt"/>
                <a:ea typeface="+mn-ea"/>
                <a:cs typeface="+mn-cs"/>
              </a:rPr>
              <a:t>在搭建环境的时候应尽量保证测试环境的独立性，设备不与其它的系统共用，减少不确定的因素可能对测试过程的影响，导致测试结果失真；</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比如建包当时的环境就是应用系统上部署了其他的系统；</a:t>
            </a:r>
            <a:endParaRPr lang="en-US" altLang="zh-CN" dirty="0" smtClean="0">
              <a:effectLst/>
            </a:endParaRPr>
          </a:p>
          <a:p>
            <a:r>
              <a:rPr lang="zh-CN" altLang="en-US" dirty="0" smtClean="0">
                <a:effectLst/>
              </a:rPr>
              <a:t>真实情况应该是：能模拟磁盘、</a:t>
            </a:r>
            <a:r>
              <a:rPr lang="en-US" altLang="zh-CN" dirty="0" smtClean="0">
                <a:effectLst/>
              </a:rPr>
              <a:t>CPU</a:t>
            </a:r>
            <a:r>
              <a:rPr lang="zh-CN" altLang="en-US" dirty="0" smtClean="0">
                <a:effectLst/>
              </a:rPr>
              <a:t>、内存的真实情况，才是我们测试人员想要的真实情况。 业务的真实情况最后都会变成对资源的消耗情况。</a:t>
            </a:r>
          </a:p>
          <a:p>
            <a:r>
              <a:rPr lang="zh-CN" altLang="en-US" b="1" dirty="0" smtClean="0">
                <a:effectLst/>
              </a:rPr>
              <a:t>数据的单一问题是否带来查询压力减轻了，不能模拟真实情况</a:t>
            </a:r>
            <a:r>
              <a:rPr lang="zh-CN" altLang="en-US" dirty="0" smtClean="0">
                <a:effectLst/>
              </a:rPr>
              <a:t>。</a:t>
            </a:r>
          </a:p>
          <a:p>
            <a:r>
              <a:rPr lang="zh-CN" altLang="en-US" dirty="0" smtClean="0">
                <a:effectLst/>
              </a:rPr>
              <a:t>基础数据量准备多少？业务人员提出、开发经理、测试人员商定多少？开发人员准备；测试数据测试人员准备；</a:t>
            </a:r>
          </a:p>
          <a:p>
            <a:r>
              <a:rPr lang="zh-CN" altLang="en-US" dirty="0" smtClean="0">
                <a:effectLst/>
              </a:rPr>
              <a:t>数据库历史数据（业务基础数据量和质量是否满足）；数据库业务交易数据是否满足，数据的单一问题是否带来查询压力减轻了，不能模拟真实情况。</a:t>
            </a:r>
          </a:p>
          <a:p>
            <a:endParaRPr lang="zh-CN" altLang="en-US" dirty="0"/>
          </a:p>
        </p:txBody>
      </p:sp>
      <p:sp>
        <p:nvSpPr>
          <p:cNvPr id="4" name="灯片编号占位符 3"/>
          <p:cNvSpPr>
            <a:spLocks noGrp="1"/>
          </p:cNvSpPr>
          <p:nvPr>
            <p:ph type="sldNum" sz="quarter" idx="10"/>
          </p:nvPr>
        </p:nvSpPr>
        <p:spPr/>
        <p:txBody>
          <a:bodyPr/>
          <a:lstStyle/>
          <a:p>
            <a:fld id="{D7C6E9CB-7079-4F7F-86EF-5889988F579A}" type="slidenum">
              <a:rPr lang="zh-CN" altLang="en-US" smtClean="0"/>
              <a:t>35</a:t>
            </a:fld>
            <a:endParaRPr lang="zh-CN" altLang="en-US"/>
          </a:p>
        </p:txBody>
      </p:sp>
    </p:spTree>
    <p:extLst>
      <p:ext uri="{BB962C8B-B14F-4D97-AF65-F5344CB8AC3E}">
        <p14:creationId xmlns:p14="http://schemas.microsoft.com/office/powerpoint/2010/main" val="4170590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通常把负载测试、压力测试等统称为性能测试。</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后面还会讲到具体测试方法中在报告中举例</a:t>
            </a:r>
          </a:p>
          <a:p>
            <a:endParaRPr lang="zh-CN" altLang="en-US" dirty="0"/>
          </a:p>
        </p:txBody>
      </p:sp>
      <p:sp>
        <p:nvSpPr>
          <p:cNvPr id="4" name="灯片编号占位符 3"/>
          <p:cNvSpPr>
            <a:spLocks noGrp="1"/>
          </p:cNvSpPr>
          <p:nvPr>
            <p:ph type="sldNum" sz="quarter" idx="10"/>
          </p:nvPr>
        </p:nvSpPr>
        <p:spPr/>
        <p:txBody>
          <a:bodyPr/>
          <a:lstStyle/>
          <a:p>
            <a:fld id="{D7C6E9CB-7079-4F7F-86EF-5889988F579A}" type="slidenum">
              <a:rPr lang="zh-CN" altLang="en-US" smtClean="0"/>
              <a:t>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TPS</a:t>
            </a:r>
            <a:r>
              <a:rPr lang="zh-CN" altLang="en-US" dirty="0" smtClean="0"/>
              <a:t>压不上去的原因分析：</a:t>
            </a:r>
            <a:endParaRPr lang="en-US" altLang="zh-CN" dirty="0" smtClean="0"/>
          </a:p>
          <a:p>
            <a:r>
              <a:rPr lang="en-US" altLang="zh-CN" sz="1200" b="1" i="0" kern="1200" dirty="0" smtClean="0">
                <a:solidFill>
                  <a:schemeClr val="tx1"/>
                </a:solidFill>
                <a:effectLst/>
                <a:latin typeface="+mn-lt"/>
                <a:ea typeface="+mn-ea"/>
                <a:cs typeface="+mn-cs"/>
              </a:rPr>
              <a:t>1</a:t>
            </a:r>
            <a:r>
              <a:rPr lang="zh-CN" altLang="en-US" sz="1200" b="1" i="0" kern="1200" dirty="0" smtClean="0">
                <a:solidFill>
                  <a:schemeClr val="tx1"/>
                </a:solidFill>
                <a:effectLst/>
                <a:latin typeface="+mn-lt"/>
                <a:ea typeface="+mn-ea"/>
                <a:cs typeface="+mn-cs"/>
              </a:rPr>
              <a:t>、压力机</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比如</a:t>
            </a:r>
            <a:r>
              <a:rPr lang="en-US" altLang="zh-CN" sz="1200" b="0" i="0" kern="1200" dirty="0" err="1" smtClean="0">
                <a:solidFill>
                  <a:schemeClr val="tx1"/>
                </a:solidFill>
                <a:effectLst/>
                <a:latin typeface="+mn-lt"/>
                <a:ea typeface="+mn-ea"/>
                <a:cs typeface="+mn-cs"/>
              </a:rPr>
              <a:t>jmeter</a:t>
            </a:r>
            <a:r>
              <a:rPr lang="zh-CN" altLang="en-US" sz="1200" b="0" i="0" kern="1200" dirty="0" smtClean="0">
                <a:solidFill>
                  <a:schemeClr val="tx1"/>
                </a:solidFill>
                <a:effectLst/>
                <a:latin typeface="+mn-lt"/>
                <a:ea typeface="+mn-ea"/>
                <a:cs typeface="+mn-cs"/>
              </a:rPr>
              <a:t>，单机负载能力有限，如果需要模拟的用户请求数超过其负载极限，也会间接影响</a:t>
            </a:r>
            <a:r>
              <a:rPr lang="en-US" altLang="zh-CN" sz="1200" b="0" i="0" kern="1200" dirty="0" smtClean="0">
                <a:solidFill>
                  <a:schemeClr val="tx1"/>
                </a:solidFill>
                <a:effectLst/>
                <a:latin typeface="+mn-lt"/>
                <a:ea typeface="+mn-ea"/>
                <a:cs typeface="+mn-cs"/>
              </a:rPr>
              <a:t>TPS</a:t>
            </a:r>
            <a:r>
              <a:rPr lang="zh-CN" altLang="en-US" sz="1200" b="0" i="0" kern="1200" dirty="0" smtClean="0">
                <a:solidFill>
                  <a:schemeClr val="tx1"/>
                </a:solidFill>
                <a:effectLst/>
                <a:latin typeface="+mn-lt"/>
                <a:ea typeface="+mn-ea"/>
                <a:cs typeface="+mn-cs"/>
              </a:rPr>
              <a:t>（这个时候就需要进行分布式压测来解决其单机负载的问题）</a:t>
            </a:r>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2</a:t>
            </a:r>
            <a:r>
              <a:rPr lang="zh-CN" altLang="en-US" sz="1200" b="1" i="0" kern="1200" dirty="0" smtClean="0">
                <a:solidFill>
                  <a:schemeClr val="tx1"/>
                </a:solidFill>
                <a:effectLst/>
                <a:latin typeface="+mn-lt"/>
                <a:ea typeface="+mn-ea"/>
                <a:cs typeface="+mn-cs"/>
              </a:rPr>
              <a:t>、硬件资源</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包括</a:t>
            </a:r>
            <a:r>
              <a:rPr lang="en-US" altLang="zh-CN" sz="1200" b="0" i="0" kern="1200" dirty="0"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（配置、使用率等）、内存（占用率等）、磁盘（</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、页交换等）</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日志级别是否与生产保持一致</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垃圾回收机制</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从常见的应用服务器来说，比如</a:t>
            </a:r>
            <a:r>
              <a:rPr lang="en-US" altLang="zh-CN" sz="1200" b="0" i="0" kern="1200" dirty="0" smtClean="0">
                <a:solidFill>
                  <a:schemeClr val="tx1"/>
                </a:solidFill>
                <a:effectLst/>
                <a:latin typeface="+mn-lt"/>
                <a:ea typeface="+mn-ea"/>
                <a:cs typeface="+mn-cs"/>
              </a:rPr>
              <a:t>Tomcat</a:t>
            </a:r>
            <a:r>
              <a:rPr lang="zh-CN" altLang="en-US" sz="1200" b="0" i="0" kern="1200" dirty="0" smtClean="0">
                <a:solidFill>
                  <a:schemeClr val="tx1"/>
                </a:solidFill>
                <a:effectLst/>
                <a:latin typeface="+mn-lt"/>
                <a:ea typeface="+mn-ea"/>
                <a:cs typeface="+mn-cs"/>
              </a:rPr>
              <a:t>，因为</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的的堆栈内存是动态分配，</a:t>
            </a:r>
            <a:r>
              <a:rPr lang="en-US" altLang="zh-CN" sz="1200" b="0" i="0" kern="1200" dirty="0" smtClean="0">
                <a:solidFill>
                  <a:schemeClr val="tx1"/>
                </a:solidFill>
                <a:effectLst/>
                <a:latin typeface="+mn-lt"/>
                <a:ea typeface="+mn-ea"/>
                <a:cs typeface="+mn-cs"/>
              </a:rPr>
              <a:t>JVM</a:t>
            </a:r>
            <a:r>
              <a:rPr lang="zh-CN" altLang="en-US" sz="1200" b="0" i="0" kern="1200" dirty="0" smtClean="0">
                <a:solidFill>
                  <a:schemeClr val="tx1"/>
                </a:solidFill>
                <a:effectLst/>
                <a:latin typeface="+mn-lt"/>
                <a:ea typeface="+mn-ea"/>
                <a:cs typeface="+mn-cs"/>
              </a:rPr>
              <a:t>大小，</a:t>
            </a:r>
            <a:r>
              <a:rPr lang="en-US" altLang="zh-CN" sz="1200" b="0" i="0" kern="1200" dirty="0" smtClean="0">
                <a:solidFill>
                  <a:schemeClr val="tx1"/>
                </a:solidFill>
                <a:effectLst/>
                <a:latin typeface="+mn-lt"/>
                <a:ea typeface="+mn-ea"/>
                <a:cs typeface="+mn-cs"/>
              </a:rPr>
              <a:t>-Xms2048m -Xmx4096m -</a:t>
            </a:r>
            <a:r>
              <a:rPr lang="en-US" altLang="zh-CN" sz="1200" b="0" i="0" kern="1200" dirty="0" err="1" smtClean="0">
                <a:solidFill>
                  <a:schemeClr val="tx1"/>
                </a:solidFill>
                <a:effectLst/>
                <a:latin typeface="+mn-lt"/>
                <a:ea typeface="+mn-ea"/>
                <a:cs typeface="+mn-cs"/>
              </a:rPr>
              <a:t>XX:PermSize</a:t>
            </a:r>
            <a:r>
              <a:rPr lang="en-US" altLang="zh-CN" sz="1200" b="0" i="0" kern="1200" dirty="0" smtClean="0">
                <a:solidFill>
                  <a:schemeClr val="tx1"/>
                </a:solidFill>
                <a:effectLst/>
                <a:latin typeface="+mn-lt"/>
                <a:ea typeface="+mn-ea"/>
                <a:cs typeface="+mn-cs"/>
              </a:rPr>
              <a:t>=512M -</a:t>
            </a:r>
            <a:r>
              <a:rPr lang="en-US" altLang="zh-CN" sz="1200" b="0" i="0" kern="1200" dirty="0" err="1" smtClean="0">
                <a:solidFill>
                  <a:schemeClr val="tx1"/>
                </a:solidFill>
                <a:effectLst/>
                <a:latin typeface="+mn-lt"/>
                <a:ea typeface="+mn-ea"/>
                <a:cs typeface="+mn-cs"/>
              </a:rPr>
              <a:t>XX:MaxPermSize</a:t>
            </a:r>
            <a:r>
              <a:rPr lang="en-US" altLang="zh-CN" sz="1200" b="0" i="0" kern="1200" dirty="0" smtClean="0">
                <a:solidFill>
                  <a:schemeClr val="tx1"/>
                </a:solidFill>
                <a:effectLst/>
                <a:latin typeface="+mn-lt"/>
                <a:ea typeface="+mn-ea"/>
                <a:cs typeface="+mn-cs"/>
              </a:rPr>
              <a:t>=1024M</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具体的回收机制是基于算法，如果新生代的</a:t>
            </a:r>
            <a:r>
              <a:rPr lang="en-US" altLang="zh-CN" sz="1200" b="0" i="0" kern="1200" dirty="0" smtClean="0">
                <a:solidFill>
                  <a:schemeClr val="tx1"/>
                </a:solidFill>
                <a:effectLst/>
                <a:latin typeface="+mn-lt"/>
                <a:ea typeface="+mn-ea"/>
                <a:cs typeface="+mn-cs"/>
              </a:rPr>
              <a:t>Eden</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Survivor</a:t>
            </a:r>
            <a:r>
              <a:rPr lang="zh-CN" altLang="en-US" sz="1200" b="0" i="0" kern="1200" dirty="0" smtClean="0">
                <a:solidFill>
                  <a:schemeClr val="tx1"/>
                </a:solidFill>
                <a:effectLst/>
                <a:latin typeface="+mn-lt"/>
                <a:ea typeface="+mn-ea"/>
                <a:cs typeface="+mn-cs"/>
              </a:rPr>
              <a:t>区频繁的进行</a:t>
            </a:r>
            <a:r>
              <a:rPr lang="en-US" altLang="zh-CN" sz="1200" b="0" i="0" kern="1200" dirty="0" smtClean="0">
                <a:solidFill>
                  <a:schemeClr val="tx1"/>
                </a:solidFill>
                <a:effectLst/>
                <a:latin typeface="+mn-lt"/>
                <a:ea typeface="+mn-ea"/>
                <a:cs typeface="+mn-cs"/>
              </a:rPr>
              <a:t>Minor GC</a:t>
            </a:r>
            <a:r>
              <a:rPr lang="zh-CN" altLang="en-US" sz="1200" b="0" i="0" kern="1200" dirty="0" smtClean="0">
                <a:solidFill>
                  <a:schemeClr val="tx1"/>
                </a:solidFill>
                <a:effectLst/>
                <a:latin typeface="+mn-lt"/>
                <a:ea typeface="+mn-ea"/>
                <a:cs typeface="+mn-cs"/>
              </a:rPr>
              <a:t>，老年代的</a:t>
            </a:r>
            <a:r>
              <a:rPr lang="en-US" altLang="zh-CN" sz="1200" b="0" i="0" kern="1200" dirty="0" smtClean="0">
                <a:solidFill>
                  <a:schemeClr val="tx1"/>
                </a:solidFill>
                <a:effectLst/>
                <a:latin typeface="+mn-lt"/>
                <a:ea typeface="+mn-ea"/>
                <a:cs typeface="+mn-cs"/>
              </a:rPr>
              <a:t>full GC</a:t>
            </a:r>
            <a:r>
              <a:rPr lang="zh-CN" altLang="en-US" sz="1200" b="0" i="0" kern="1200" dirty="0" smtClean="0">
                <a:solidFill>
                  <a:schemeClr val="tx1"/>
                </a:solidFill>
                <a:effectLst/>
                <a:latin typeface="+mn-lt"/>
                <a:ea typeface="+mn-ea"/>
                <a:cs typeface="+mn-cs"/>
              </a:rPr>
              <a:t>也回收较频繁，那么对</a:t>
            </a:r>
            <a:r>
              <a:rPr lang="en-US" altLang="zh-CN" sz="1200" b="0" i="0" kern="1200" dirty="0" smtClean="0">
                <a:solidFill>
                  <a:schemeClr val="tx1"/>
                </a:solidFill>
                <a:effectLst/>
                <a:latin typeface="+mn-lt"/>
                <a:ea typeface="+mn-ea"/>
                <a:cs typeface="+mn-cs"/>
              </a:rPr>
              <a:t>TPS</a:t>
            </a:r>
            <a:r>
              <a:rPr lang="zh-CN" altLang="en-US" sz="1200" b="0" i="0" kern="1200" dirty="0" smtClean="0">
                <a:solidFill>
                  <a:schemeClr val="tx1"/>
                </a:solidFill>
                <a:effectLst/>
                <a:latin typeface="+mn-lt"/>
                <a:ea typeface="+mn-ea"/>
                <a:cs typeface="+mn-cs"/>
              </a:rPr>
              <a:t>也是有影响的。也是有一定影响的，因为垃圾回收其本身就会占用一定的资源</a:t>
            </a:r>
          </a:p>
          <a:p>
            <a:r>
              <a:rPr lang="en-US" altLang="zh-CN" sz="1200" b="1" i="0" kern="1200" dirty="0" smtClean="0">
                <a:solidFill>
                  <a:schemeClr val="tx1"/>
                </a:solidFill>
                <a:effectLst/>
                <a:latin typeface="+mn-lt"/>
                <a:ea typeface="+mn-ea"/>
                <a:cs typeface="+mn-cs"/>
              </a:rPr>
              <a:t>4</a:t>
            </a:r>
            <a:r>
              <a:rPr lang="zh-CN" altLang="en-US" sz="1200" b="1" i="0" kern="1200" dirty="0" smtClean="0">
                <a:solidFill>
                  <a:schemeClr val="tx1"/>
                </a:solidFill>
                <a:effectLst/>
                <a:latin typeface="+mn-lt"/>
                <a:ea typeface="+mn-ea"/>
                <a:cs typeface="+mn-cs"/>
              </a:rPr>
              <a:t>、网络带宽</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在压力测试中，有时候要模拟大量的用户请求，如果单位时间内传递的数据包过大，超过了带宽的传输能力，那么就会造成网络资源竞争，间接导致服务端接收到的请求数达不到服务端的处理能力上限</a:t>
            </a:r>
          </a:p>
          <a:p>
            <a:r>
              <a:rPr lang="en-US" altLang="zh-CN" sz="1200" b="1" i="0" kern="1200" dirty="0" smtClean="0">
                <a:solidFill>
                  <a:schemeClr val="tx1"/>
                </a:solidFill>
                <a:effectLst/>
                <a:latin typeface="+mn-lt"/>
                <a:ea typeface="+mn-ea"/>
                <a:cs typeface="+mn-cs"/>
              </a:rPr>
              <a:t>5</a:t>
            </a:r>
            <a:r>
              <a:rPr lang="zh-CN" altLang="en-US" sz="1200" b="1" i="0" kern="1200" dirty="0" smtClean="0">
                <a:solidFill>
                  <a:schemeClr val="tx1"/>
                </a:solidFill>
                <a:effectLst/>
                <a:latin typeface="+mn-lt"/>
                <a:ea typeface="+mn-ea"/>
                <a:cs typeface="+mn-cs"/>
              </a:rPr>
              <a:t>、数据库配置</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高并发情况下，如果请求数据需要写入数据库，且需要写入多个表的时候，如果数据库的最大连接数不够，或者写入数据的</a:t>
            </a:r>
            <a:r>
              <a:rPr lang="en-US" altLang="zh-CN" sz="1200" b="0" i="0" kern="1200" dirty="0" smtClean="0">
                <a:solidFill>
                  <a:schemeClr val="tx1"/>
                </a:solidFill>
                <a:effectLst/>
                <a:latin typeface="+mn-lt"/>
                <a:ea typeface="+mn-ea"/>
                <a:cs typeface="+mn-cs"/>
              </a:rPr>
              <a:t>SQL</a:t>
            </a:r>
            <a:r>
              <a:rPr lang="zh-CN" altLang="en-US" sz="1200" b="0" i="0" kern="1200" dirty="0" smtClean="0">
                <a:solidFill>
                  <a:schemeClr val="tx1"/>
                </a:solidFill>
                <a:effectLst/>
                <a:latin typeface="+mn-lt"/>
                <a:ea typeface="+mn-ea"/>
                <a:cs typeface="+mn-cs"/>
              </a:rPr>
              <a:t>没有索引没有绑定变量，抑或没有主从分离、读写分离等，</a:t>
            </a:r>
          </a:p>
          <a:p>
            <a:r>
              <a:rPr lang="zh-CN" altLang="en-US" sz="1200" b="0" i="0" kern="1200" dirty="0" smtClean="0">
                <a:solidFill>
                  <a:schemeClr val="tx1"/>
                </a:solidFill>
                <a:effectLst/>
                <a:latin typeface="+mn-lt"/>
                <a:ea typeface="+mn-ea"/>
                <a:cs typeface="+mn-cs"/>
              </a:rPr>
              <a:t>就会导致数据库事务处理过慢，影响到</a:t>
            </a:r>
            <a:r>
              <a:rPr lang="en-US" altLang="zh-CN" sz="1200" b="0" i="0" kern="1200" dirty="0" smtClean="0">
                <a:solidFill>
                  <a:schemeClr val="tx1"/>
                </a:solidFill>
                <a:effectLst/>
                <a:latin typeface="+mn-lt"/>
                <a:ea typeface="+mn-ea"/>
                <a:cs typeface="+mn-cs"/>
              </a:rPr>
              <a:t>TPS</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6</a:t>
            </a:r>
            <a:r>
              <a:rPr lang="zh-CN" altLang="en-US" sz="1200" b="1" i="0" kern="1200" dirty="0" smtClean="0">
                <a:solidFill>
                  <a:schemeClr val="tx1"/>
                </a:solidFill>
                <a:effectLst/>
                <a:latin typeface="+mn-lt"/>
                <a:ea typeface="+mn-ea"/>
                <a:cs typeface="+mn-cs"/>
              </a:rPr>
              <a:t>、业务逻辑</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业务解耦度较低，较为复杂，整个事务处理线被拉长导致的问题</a:t>
            </a:r>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性能瓶颈分析不能单从局部分析，要综合起来，多维度分析问题原因</a:t>
            </a:r>
          </a:p>
          <a:p>
            <a:endParaRPr lang="zh-CN" altLang="en-US"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D7C6E9CB-7079-4F7F-86EF-5889988F579A}" type="slidenum">
              <a:rPr lang="zh-CN" altLang="en-US" smtClean="0"/>
              <a:t>36</a:t>
            </a:fld>
            <a:endParaRPr lang="zh-CN" altLang="en-US"/>
          </a:p>
        </p:txBody>
      </p:sp>
    </p:spTree>
    <p:extLst>
      <p:ext uri="{BB962C8B-B14F-4D97-AF65-F5344CB8AC3E}">
        <p14:creationId xmlns:p14="http://schemas.microsoft.com/office/powerpoint/2010/main" val="1728497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如几台机器做均衡负载，一台或几台机器垮掉后系统能够承受的压力。</a:t>
            </a:r>
          </a:p>
          <a:p>
            <a:endParaRPr lang="zh-CN" altLang="en-US" dirty="0"/>
          </a:p>
        </p:txBody>
      </p:sp>
      <p:sp>
        <p:nvSpPr>
          <p:cNvPr id="4" name="灯片编号占位符 3"/>
          <p:cNvSpPr>
            <a:spLocks noGrp="1"/>
          </p:cNvSpPr>
          <p:nvPr>
            <p:ph type="sldNum" sz="quarter" idx="10"/>
          </p:nvPr>
        </p:nvSpPr>
        <p:spPr/>
        <p:txBody>
          <a:bodyPr/>
          <a:lstStyle/>
          <a:p>
            <a:fld id="{D7C6E9CB-7079-4F7F-86EF-5889988F579A}"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最擅长的人做最擅长的事，专人从事稳定性，扩展性，高可用性测试</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7C6E9CB-7079-4F7F-86EF-5889988F579A}"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几种常见的需要进行性能测试的情况：</a:t>
            </a:r>
            <a:endParaRPr lang="en-US" altLang="zh-CN" dirty="0" smtClean="0"/>
          </a:p>
          <a:p>
            <a:r>
              <a:rPr lang="en-US" altLang="zh-CN" dirty="0" smtClean="0"/>
              <a:t>1</a:t>
            </a:r>
            <a:r>
              <a:rPr lang="zh-CN" altLang="en-US" dirty="0" smtClean="0"/>
              <a:t>、新发布产品：我不知道他的性能情况，我需要测试下；公司大部分是这样的情况。</a:t>
            </a:r>
            <a:endParaRPr lang="en-US" altLang="zh-CN" dirty="0" smtClean="0"/>
          </a:p>
          <a:p>
            <a:r>
              <a:rPr lang="en-US" altLang="zh-CN" sz="1200" b="0" kern="1200" dirty="0" smtClean="0">
                <a:solidFill>
                  <a:schemeClr val="tx1"/>
                </a:solidFill>
                <a:effectLst/>
                <a:latin typeface="+mn-lt"/>
                <a:ea typeface="+mn-ea"/>
                <a:cs typeface="+mn-cs"/>
              </a:rPr>
              <a:t>2</a:t>
            </a:r>
            <a:r>
              <a:rPr lang="zh-CN" altLang="en-US" sz="1200" b="0" kern="1200" dirty="0" smtClean="0">
                <a:solidFill>
                  <a:schemeClr val="tx1"/>
                </a:solidFill>
                <a:effectLst/>
                <a:latin typeface="+mn-lt"/>
                <a:ea typeface="+mn-ea"/>
                <a:cs typeface="+mn-cs"/>
              </a:rPr>
              <a:t>、</a:t>
            </a:r>
            <a:r>
              <a:rPr lang="zh-CN" altLang="zh-CN" sz="1200" b="0" kern="1200" dirty="0" smtClean="0">
                <a:solidFill>
                  <a:schemeClr val="tx1"/>
                </a:solidFill>
                <a:effectLst/>
                <a:latin typeface="+mn-lt"/>
                <a:ea typeface="+mn-ea"/>
                <a:cs typeface="+mn-cs"/>
              </a:rPr>
              <a:t>已经上线的系统</a:t>
            </a:r>
            <a:r>
              <a:rPr lang="zh-CN" altLang="en-US" sz="1200" b="0" kern="1200" dirty="0" smtClean="0">
                <a:solidFill>
                  <a:schemeClr val="tx1"/>
                </a:solidFill>
                <a:effectLst/>
                <a:latin typeface="+mn-lt"/>
                <a:ea typeface="+mn-ea"/>
                <a:cs typeface="+mn-cs"/>
              </a:rPr>
              <a:t>：进行升级，有性能需求。</a:t>
            </a:r>
            <a:endParaRPr lang="en-US" altLang="zh-CN" b="0" dirty="0" smtClean="0"/>
          </a:p>
          <a:p>
            <a:r>
              <a:rPr lang="en-US" altLang="zh-CN" dirty="0" smtClean="0"/>
              <a:t>2</a:t>
            </a:r>
            <a:r>
              <a:rPr lang="zh-CN" altLang="en-US" dirty="0" smtClean="0"/>
              <a:t>、技术选型：开发一款产品，都是</a:t>
            </a:r>
            <a:r>
              <a:rPr lang="en-US" altLang="zh-CN" dirty="0" smtClean="0"/>
              <a:t>java</a:t>
            </a:r>
            <a:r>
              <a:rPr lang="zh-CN" altLang="en-US" dirty="0" smtClean="0"/>
              <a:t>的，但是有不通的框架，对比测试下，哪个性能更好。</a:t>
            </a:r>
            <a:endParaRPr lang="en-US" altLang="zh-CN" dirty="0" smtClean="0"/>
          </a:p>
          <a:p>
            <a:r>
              <a:rPr lang="en-US" altLang="zh-CN" dirty="0" smtClean="0"/>
              <a:t>3</a:t>
            </a:r>
            <a:r>
              <a:rPr lang="zh-CN" altLang="en-US" dirty="0" smtClean="0"/>
              <a:t>、开发对于某块程序，总觉的会有性能问题，但是又不确定，可以进行性能测试。</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7C6E9CB-7079-4F7F-86EF-5889988F579A}"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问题消灭的更早；根据公司投入人力、资金、系统的复杂度多方考虑。</a:t>
            </a:r>
            <a:endParaRPr lang="en-US" altLang="zh-CN" dirty="0" smtClean="0"/>
          </a:p>
          <a:p>
            <a:r>
              <a:rPr lang="zh-CN" altLang="en-US" dirty="0" smtClean="0"/>
              <a:t>金刚系统：系统总装</a:t>
            </a:r>
            <a:endParaRPr lang="zh-CN" altLang="en-US" dirty="0"/>
          </a:p>
        </p:txBody>
      </p:sp>
      <p:sp>
        <p:nvSpPr>
          <p:cNvPr id="4" name="灯片编号占位符 3"/>
          <p:cNvSpPr>
            <a:spLocks noGrp="1"/>
          </p:cNvSpPr>
          <p:nvPr>
            <p:ph type="sldNum" sz="quarter" idx="10"/>
          </p:nvPr>
        </p:nvSpPr>
        <p:spPr/>
        <p:txBody>
          <a:bodyPr/>
          <a:lstStyle/>
          <a:p>
            <a:fld id="{D7C6E9CB-7079-4F7F-86EF-5889988F579A}"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错误率：一批请求中结果出错的请求所占比例</a:t>
            </a:r>
            <a:endParaRPr lang="en-US" altLang="zh-CN" sz="1200" dirty="0" smtClean="0"/>
          </a:p>
          <a:p>
            <a:r>
              <a:rPr lang="zh-CN" altLang="zh-CN" sz="1200" kern="1200" dirty="0" smtClean="0">
                <a:solidFill>
                  <a:schemeClr val="tx1"/>
                </a:solidFill>
                <a:effectLst/>
                <a:latin typeface="+mn-lt"/>
                <a:ea typeface="+mn-ea"/>
                <a:cs typeface="+mn-cs"/>
              </a:rPr>
              <a:t>未生成文件前已开始压缩，程序逻辑顺序出错，属于代码缺陷；</a:t>
            </a:r>
            <a:r>
              <a:rPr lang="en-US" altLang="zh-CN" sz="1200" kern="1200" smtClean="0">
                <a:solidFill>
                  <a:schemeClr val="tx1"/>
                </a:solidFill>
                <a:effectLst/>
                <a:latin typeface="+mn-lt"/>
                <a:ea typeface="+mn-ea"/>
                <a:cs typeface="+mn-cs"/>
              </a:rPr>
              <a:t>0.05%</a:t>
            </a:r>
            <a:endParaRPr lang="zh-CN" altLang="en-US" dirty="0"/>
          </a:p>
        </p:txBody>
      </p:sp>
      <p:sp>
        <p:nvSpPr>
          <p:cNvPr id="4" name="灯片编号占位符 3"/>
          <p:cNvSpPr>
            <a:spLocks noGrp="1"/>
          </p:cNvSpPr>
          <p:nvPr>
            <p:ph type="sldNum" sz="quarter" idx="10"/>
          </p:nvPr>
        </p:nvSpPr>
        <p:spPr/>
        <p:txBody>
          <a:bodyPr/>
          <a:lstStyle/>
          <a:p>
            <a:fld id="{D7C6E9CB-7079-4F7F-86EF-5889988F579A}"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“并发用户数”是从客户端视角去定义的，而“每秒请求数”则是从服务器视角去定义的</a:t>
            </a:r>
            <a:endParaRPr lang="zh-CN" altLang="en-US" dirty="0" smtClean="0">
              <a:effectLst/>
            </a:endParaRPr>
          </a:p>
          <a:p>
            <a:endParaRPr lang="zh-CN" altLang="en-US" dirty="0"/>
          </a:p>
        </p:txBody>
      </p:sp>
      <p:sp>
        <p:nvSpPr>
          <p:cNvPr id="4" name="灯片编号占位符 3"/>
          <p:cNvSpPr>
            <a:spLocks noGrp="1"/>
          </p:cNvSpPr>
          <p:nvPr>
            <p:ph type="sldNum" sz="quarter" idx="10"/>
          </p:nvPr>
        </p:nvSpPr>
        <p:spPr/>
        <p:txBody>
          <a:bodyPr/>
          <a:lstStyle/>
          <a:p>
            <a:fld id="{D7C6E9CB-7079-4F7F-86EF-5889988F579A}"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面">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本占位符 4"/>
          <p:cNvSpPr>
            <a:spLocks noGrp="1"/>
          </p:cNvSpPr>
          <p:nvPr>
            <p:ph type="body" sz="quarter" idx="10" hasCustomPrompt="1"/>
          </p:nvPr>
        </p:nvSpPr>
        <p:spPr>
          <a:xfrm>
            <a:off x="295320" y="835752"/>
            <a:ext cx="1690233" cy="287654"/>
          </a:xfrm>
          <a:prstGeom prst="rect">
            <a:avLst/>
          </a:prstGeom>
        </p:spPr>
        <p:txBody>
          <a:bodyPr/>
          <a:lstStyle>
            <a:lvl1pPr marL="0" indent="0">
              <a:buNone/>
              <a:defRPr sz="1600" b="0" i="0">
                <a:solidFill>
                  <a:schemeClr val="bg1"/>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2018.03.26</a:t>
            </a:r>
            <a:endParaRPr kumimoji="1" lang="zh-CN" altLang="en-US" dirty="0"/>
          </a:p>
        </p:txBody>
      </p:sp>
      <p:sp>
        <p:nvSpPr>
          <p:cNvPr id="7" name="文本占位符 6"/>
          <p:cNvSpPr>
            <a:spLocks noGrp="1"/>
          </p:cNvSpPr>
          <p:nvPr>
            <p:ph type="body" sz="quarter" idx="11" hasCustomPrompt="1"/>
          </p:nvPr>
        </p:nvSpPr>
        <p:spPr>
          <a:xfrm>
            <a:off x="1989158" y="1844403"/>
            <a:ext cx="5143162" cy="1289050"/>
          </a:xfrm>
          <a:prstGeom prst="rect">
            <a:avLst/>
          </a:prstGeom>
        </p:spPr>
        <p:txBody>
          <a:bodyPr/>
          <a:lstStyle>
            <a:lvl1pPr marL="0" indent="0" algn="ctr">
              <a:lnSpc>
                <a:spcPct val="100000"/>
              </a:lnSpc>
              <a:buNone/>
              <a:defRPr sz="3600" b="1" i="0">
                <a:solidFill>
                  <a:srgbClr val="47086C"/>
                </a:solidFill>
                <a:latin typeface="微软雅黑" panose="020B0503020204020204" charset="-122"/>
                <a:ea typeface="微软雅黑" panose="020B0503020204020204" charset="-122"/>
                <a:cs typeface="微软雅黑" panose="020B0503020204020204" charset="-122"/>
              </a:defRPr>
            </a:lvl1pPr>
          </a:lstStyle>
          <a:p>
            <a:pPr lvl="0"/>
            <a:r>
              <a:rPr kumimoji="1" lang="zh-CN" altLang="en-US" dirty="0"/>
              <a:t>圆通速递标题内容编辑</a:t>
            </a:r>
            <a:endParaRPr kumimoji="1" lang="en-US" altLang="zh-CN" dirty="0"/>
          </a:p>
          <a:p>
            <a:pPr lvl="0"/>
            <a:r>
              <a:rPr kumimoji="1" lang="zh-CN" altLang="en-US" dirty="0"/>
              <a:t>标题编辑区域</a:t>
            </a:r>
          </a:p>
        </p:txBody>
      </p:sp>
      <p:sp>
        <p:nvSpPr>
          <p:cNvPr id="9" name="文本占位符 8"/>
          <p:cNvSpPr>
            <a:spLocks noGrp="1"/>
          </p:cNvSpPr>
          <p:nvPr>
            <p:ph type="body" sz="quarter" idx="12" hasCustomPrompt="1"/>
          </p:nvPr>
        </p:nvSpPr>
        <p:spPr>
          <a:xfrm>
            <a:off x="3849688" y="3954463"/>
            <a:ext cx="1479958" cy="373697"/>
          </a:xfrm>
          <a:prstGeom prst="rect">
            <a:avLst/>
          </a:prstGeom>
        </p:spPr>
        <p:txBody>
          <a:bodyPr/>
          <a:lstStyle>
            <a:lvl1pPr marL="0" indent="0">
              <a:buNone/>
              <a:defRPr sz="2000" b="0" i="0">
                <a:solidFill>
                  <a:schemeClr val="bg1">
                    <a:lumMod val="50000"/>
                  </a:schemeClr>
                </a:solidFill>
                <a:latin typeface="微软雅黑" panose="020B0503020204020204" charset="-122"/>
                <a:ea typeface="微软雅黑" panose="020B0503020204020204" charset="-122"/>
                <a:cs typeface="微软雅黑" panose="020B0503020204020204" charset="-122"/>
              </a:defRPr>
            </a:lvl1pPr>
          </a:lstStyle>
          <a:p>
            <a:pPr lvl="0"/>
            <a:r>
              <a:rPr kumimoji="1" lang="zh-CN" altLang="en-US" dirty="0"/>
              <a:t>子目录内容</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目录">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本占位符 4"/>
          <p:cNvSpPr>
            <a:spLocks noGrp="1"/>
          </p:cNvSpPr>
          <p:nvPr>
            <p:ph type="body" sz="quarter" idx="10" hasCustomPrompt="1"/>
          </p:nvPr>
        </p:nvSpPr>
        <p:spPr>
          <a:xfrm>
            <a:off x="731157" y="348434"/>
            <a:ext cx="2908300" cy="487363"/>
          </a:xfrm>
          <a:prstGeom prst="rect">
            <a:avLst/>
          </a:prstGeom>
        </p:spPr>
        <p:txBody>
          <a:bodyPr/>
          <a:lstStyle>
            <a:lvl1pPr marL="0" indent="0">
              <a:buNone/>
              <a:defRPr sz="2400" b="1" i="0">
                <a:solidFill>
                  <a:srgbClr val="47086C"/>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a:t>
            </a:r>
            <a:r>
              <a:rPr kumimoji="1" lang="zh-CN" altLang="en-US" dirty="0"/>
              <a:t>圆通</a:t>
            </a:r>
            <a:r>
              <a:rPr kumimoji="1" lang="en-US" altLang="zh-CN" dirty="0"/>
              <a:t>PPT</a:t>
            </a:r>
            <a:r>
              <a:rPr kumimoji="1" lang="zh-CN" altLang="en-US" dirty="0"/>
              <a:t>模板主题</a:t>
            </a:r>
          </a:p>
        </p:txBody>
      </p:sp>
      <p:sp>
        <p:nvSpPr>
          <p:cNvPr id="7" name="文本占位符 6"/>
          <p:cNvSpPr>
            <a:spLocks noGrp="1"/>
          </p:cNvSpPr>
          <p:nvPr>
            <p:ph type="body" sz="quarter" idx="11" hasCustomPrompt="1"/>
          </p:nvPr>
        </p:nvSpPr>
        <p:spPr>
          <a:xfrm>
            <a:off x="932090" y="1481228"/>
            <a:ext cx="2298791" cy="320675"/>
          </a:xfrm>
          <a:prstGeom prst="rect">
            <a:avLst/>
          </a:prstGeom>
        </p:spPr>
        <p:txBody>
          <a:bodyPr/>
          <a:lstStyle>
            <a:lvl1pPr marL="0" indent="0">
              <a:buNone/>
              <a:defRPr sz="1900" b="0" i="0">
                <a:solidFill>
                  <a:schemeClr val="bg1">
                    <a:lumMod val="50000"/>
                  </a:schemeClr>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01.</a:t>
            </a:r>
            <a:r>
              <a:rPr kumimoji="1" lang="zh-CN" altLang="en-US" dirty="0"/>
              <a:t>大纲标题内容</a:t>
            </a:r>
          </a:p>
        </p:txBody>
      </p:sp>
      <p:sp>
        <p:nvSpPr>
          <p:cNvPr id="8" name="文本占位符 6"/>
          <p:cNvSpPr>
            <a:spLocks noGrp="1"/>
          </p:cNvSpPr>
          <p:nvPr>
            <p:ph type="body" sz="quarter" idx="12" hasCustomPrompt="1"/>
          </p:nvPr>
        </p:nvSpPr>
        <p:spPr>
          <a:xfrm>
            <a:off x="932090" y="2082119"/>
            <a:ext cx="2298791" cy="320675"/>
          </a:xfrm>
          <a:prstGeom prst="rect">
            <a:avLst/>
          </a:prstGeom>
        </p:spPr>
        <p:txBody>
          <a:bodyPr/>
          <a:lstStyle>
            <a:lvl1pPr marL="0" indent="0">
              <a:buNone/>
              <a:defRPr sz="1900" b="0" i="0">
                <a:solidFill>
                  <a:schemeClr val="bg1">
                    <a:lumMod val="50000"/>
                  </a:schemeClr>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02.</a:t>
            </a:r>
            <a:r>
              <a:rPr kumimoji="1" lang="zh-CN" altLang="en-US" dirty="0"/>
              <a:t>大纲标题内容</a:t>
            </a:r>
          </a:p>
        </p:txBody>
      </p:sp>
      <p:sp>
        <p:nvSpPr>
          <p:cNvPr id="9" name="文本占位符 6"/>
          <p:cNvSpPr>
            <a:spLocks noGrp="1"/>
          </p:cNvSpPr>
          <p:nvPr>
            <p:ph type="body" sz="quarter" idx="13" hasCustomPrompt="1"/>
          </p:nvPr>
        </p:nvSpPr>
        <p:spPr>
          <a:xfrm>
            <a:off x="932090" y="2691243"/>
            <a:ext cx="2298791" cy="320675"/>
          </a:xfrm>
          <a:prstGeom prst="rect">
            <a:avLst/>
          </a:prstGeom>
        </p:spPr>
        <p:txBody>
          <a:bodyPr/>
          <a:lstStyle>
            <a:lvl1pPr marL="0" indent="0">
              <a:buNone/>
              <a:defRPr sz="1900" b="0" i="0">
                <a:solidFill>
                  <a:schemeClr val="bg1">
                    <a:lumMod val="50000"/>
                  </a:schemeClr>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03.</a:t>
            </a:r>
            <a:r>
              <a:rPr kumimoji="1" lang="zh-CN" altLang="en-US" dirty="0"/>
              <a:t>大纲标题内容</a:t>
            </a:r>
          </a:p>
        </p:txBody>
      </p:sp>
      <p:sp>
        <p:nvSpPr>
          <p:cNvPr id="10" name="文本占位符 6"/>
          <p:cNvSpPr>
            <a:spLocks noGrp="1"/>
          </p:cNvSpPr>
          <p:nvPr>
            <p:ph type="body" sz="quarter" idx="14" hasCustomPrompt="1"/>
          </p:nvPr>
        </p:nvSpPr>
        <p:spPr>
          <a:xfrm>
            <a:off x="932090" y="3292134"/>
            <a:ext cx="2298791" cy="320675"/>
          </a:xfrm>
          <a:prstGeom prst="rect">
            <a:avLst/>
          </a:prstGeom>
        </p:spPr>
        <p:txBody>
          <a:bodyPr/>
          <a:lstStyle>
            <a:lvl1pPr marL="0" indent="0">
              <a:buNone/>
              <a:defRPr sz="1900" b="0" i="0">
                <a:solidFill>
                  <a:schemeClr val="bg1">
                    <a:lumMod val="50000"/>
                  </a:schemeClr>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04.</a:t>
            </a:r>
            <a:r>
              <a:rPr kumimoji="1" lang="zh-CN" altLang="en-US" dirty="0"/>
              <a:t>大纲标题内容</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章节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文本占位符 27"/>
          <p:cNvSpPr>
            <a:spLocks noGrp="1"/>
          </p:cNvSpPr>
          <p:nvPr>
            <p:ph type="body" sz="quarter" idx="16" hasCustomPrompt="1"/>
          </p:nvPr>
        </p:nvSpPr>
        <p:spPr>
          <a:xfrm>
            <a:off x="1155224" y="1225496"/>
            <a:ext cx="5599112" cy="563165"/>
          </a:xfrm>
          <a:prstGeom prst="rect">
            <a:avLst/>
          </a:prstGeom>
        </p:spPr>
        <p:txBody>
          <a:bodyPr/>
          <a:lstStyle>
            <a:lvl1pPr marL="0" indent="0">
              <a:buNone/>
              <a:defRPr sz="3600" b="1">
                <a:solidFill>
                  <a:srgbClr val="47086C"/>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01</a:t>
            </a:r>
            <a:endParaRPr kumimoji="1" lang="zh-CN" altLang="en-US" dirty="0"/>
          </a:p>
        </p:txBody>
      </p:sp>
      <p:sp>
        <p:nvSpPr>
          <p:cNvPr id="30" name="文本占位符 29"/>
          <p:cNvSpPr>
            <a:spLocks noGrp="1"/>
          </p:cNvSpPr>
          <p:nvPr>
            <p:ph type="body" sz="quarter" idx="17" hasCustomPrompt="1"/>
          </p:nvPr>
        </p:nvSpPr>
        <p:spPr>
          <a:xfrm>
            <a:off x="1155224" y="1824544"/>
            <a:ext cx="5599113" cy="325055"/>
          </a:xfrm>
          <a:prstGeom prst="rect">
            <a:avLst/>
          </a:prstGeom>
        </p:spPr>
        <p:txBody>
          <a:bodyPr/>
          <a:lstStyle>
            <a:lvl1pPr marL="0" indent="0">
              <a:buNone/>
              <a:defRPr>
                <a:solidFill>
                  <a:schemeClr val="tx1">
                    <a:lumMod val="75000"/>
                    <a:lumOff val="25000"/>
                  </a:schemeClr>
                </a:solidFill>
                <a:latin typeface="微软雅黑" panose="020B0503020204020204" charset="-122"/>
                <a:ea typeface="微软雅黑" panose="020B0503020204020204" charset="-122"/>
                <a:cs typeface="微软雅黑" panose="020B0503020204020204" charset="-122"/>
              </a:defRPr>
            </a:lvl1pPr>
          </a:lstStyle>
          <a:p>
            <a:pPr marL="171450" marR="0" lvl="0" indent="-171450" algn="l" defTabSz="685800" rtl="0" eaLnBrk="1" fontAlgn="auto" latinLnBrk="0" hangingPunct="1">
              <a:lnSpc>
                <a:spcPct val="90000"/>
              </a:lnSpc>
              <a:spcBef>
                <a:spcPts val="750"/>
              </a:spcBef>
              <a:spcAft>
                <a:spcPts val="0"/>
              </a:spcAft>
              <a:buClrTx/>
              <a:buSzTx/>
              <a:defRPr/>
            </a:pPr>
            <a:r>
              <a:rPr kumimoji="1" lang="zh-CN" altLang="en-US" dirty="0"/>
              <a:t>大纲标题内容</a:t>
            </a:r>
          </a:p>
        </p:txBody>
      </p:sp>
      <p:sp>
        <p:nvSpPr>
          <p:cNvPr id="32" name="文本占位符 31"/>
          <p:cNvSpPr>
            <a:spLocks noGrp="1"/>
          </p:cNvSpPr>
          <p:nvPr>
            <p:ph type="body" sz="quarter" idx="18" hasCustomPrompt="1"/>
          </p:nvPr>
        </p:nvSpPr>
        <p:spPr>
          <a:xfrm>
            <a:off x="1155224" y="2185481"/>
            <a:ext cx="5599113" cy="1314688"/>
          </a:xfrm>
          <a:prstGeom prst="rect">
            <a:avLst/>
          </a:prstGeom>
        </p:spPr>
        <p:txBody>
          <a:bodyPr/>
          <a:lstStyle>
            <a:lvl1pPr marL="0" indent="0">
              <a:buNone/>
              <a:defRPr sz="1350">
                <a:solidFill>
                  <a:schemeClr val="bg1">
                    <a:lumMod val="50000"/>
                  </a:schemeClr>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a:t>
            </a:r>
            <a:r>
              <a:rPr kumimoji="1" lang="zh-CN" altLang="en-US" dirty="0"/>
              <a:t>内容提要</a:t>
            </a:r>
            <a:r>
              <a:rPr kumimoji="1" lang="en-US" altLang="zh-CN" dirty="0"/>
              <a:t>·</a:t>
            </a:r>
            <a:r>
              <a:rPr kumimoji="1" lang="zh-CN" altLang="en-US" dirty="0"/>
              <a:t>内容提要</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正文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文本占位符 8"/>
          <p:cNvSpPr>
            <a:spLocks noGrp="1"/>
          </p:cNvSpPr>
          <p:nvPr>
            <p:ph type="body" sz="quarter" idx="13" hasCustomPrompt="1"/>
          </p:nvPr>
        </p:nvSpPr>
        <p:spPr>
          <a:xfrm>
            <a:off x="413441" y="274756"/>
            <a:ext cx="4408487" cy="258230"/>
          </a:xfrm>
          <a:prstGeom prst="rect">
            <a:avLst/>
          </a:prstGeom>
        </p:spPr>
        <p:txBody>
          <a:bodyPr/>
          <a:lstStyle>
            <a:lvl1pPr marL="0" indent="0">
              <a:buNone/>
              <a:defRPr sz="1650">
                <a:solidFill>
                  <a:srgbClr val="47086C"/>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01·</a:t>
            </a:r>
            <a:r>
              <a:rPr kumimoji="1" lang="zh-CN" altLang="en-US" dirty="0"/>
              <a:t>大纲标题内容</a:t>
            </a:r>
          </a:p>
        </p:txBody>
      </p:sp>
      <p:sp>
        <p:nvSpPr>
          <p:cNvPr id="11" name="文本占位符 10"/>
          <p:cNvSpPr>
            <a:spLocks noGrp="1"/>
          </p:cNvSpPr>
          <p:nvPr>
            <p:ph type="body" sz="quarter" idx="14" hasCustomPrompt="1"/>
          </p:nvPr>
        </p:nvSpPr>
        <p:spPr>
          <a:xfrm>
            <a:off x="412751" y="921657"/>
            <a:ext cx="8316913" cy="3897993"/>
          </a:xfrm>
          <a:prstGeom prst="rect">
            <a:avLst/>
          </a:prstGeom>
        </p:spPr>
        <p:txBody>
          <a:bodyPr/>
          <a:lstStyle>
            <a:lvl1pPr marL="0" indent="0">
              <a:buNone/>
              <a:defRPr sz="1200">
                <a:solidFill>
                  <a:schemeClr val="bg1">
                    <a:lumMod val="50000"/>
                  </a:schemeClr>
                </a:solidFill>
                <a:latin typeface="微软雅黑" panose="020B0503020204020204" charset="-122"/>
                <a:ea typeface="微软雅黑" panose="020B0503020204020204" charset="-122"/>
                <a:cs typeface="微软雅黑" panose="020B0503020204020204" charset="-122"/>
              </a:defRPr>
            </a:lvl1pPr>
          </a:lstStyle>
          <a:p>
            <a:pPr lvl="0"/>
            <a:r>
              <a:rPr kumimoji="1" lang="zh-CN" altLang="en-US" dirty="0"/>
              <a:t>正文内容</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封底">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本占位符 4"/>
          <p:cNvSpPr>
            <a:spLocks noGrp="1"/>
          </p:cNvSpPr>
          <p:nvPr>
            <p:ph type="body" sz="quarter" idx="10" hasCustomPrompt="1"/>
          </p:nvPr>
        </p:nvSpPr>
        <p:spPr>
          <a:xfrm>
            <a:off x="574766" y="2090012"/>
            <a:ext cx="3640138" cy="609600"/>
          </a:xfrm>
          <a:prstGeom prst="rect">
            <a:avLst/>
          </a:prstGeom>
        </p:spPr>
        <p:txBody>
          <a:bodyPr/>
          <a:lstStyle>
            <a:lvl1pPr marL="0" indent="0">
              <a:buNone/>
              <a:defRPr sz="3200" b="1" i="0" spc="600">
                <a:solidFill>
                  <a:srgbClr val="47086C"/>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THANK</a:t>
            </a:r>
            <a:r>
              <a:rPr kumimoji="1" lang="zh-CN" altLang="en-US" dirty="0"/>
              <a:t> </a:t>
            </a:r>
            <a:r>
              <a:rPr kumimoji="1" lang="en-US" altLang="zh-CN" dirty="0"/>
              <a:t>YOU!</a:t>
            </a:r>
            <a:endParaRPr kumimoji="1" lang="zh-CN" altLang="en-US" dirty="0"/>
          </a:p>
        </p:txBody>
      </p:sp>
      <p:sp>
        <p:nvSpPr>
          <p:cNvPr id="7" name="文本占位符 6"/>
          <p:cNvSpPr>
            <a:spLocks noGrp="1"/>
          </p:cNvSpPr>
          <p:nvPr>
            <p:ph type="body" sz="quarter" idx="11" hasCustomPrompt="1"/>
          </p:nvPr>
        </p:nvSpPr>
        <p:spPr>
          <a:xfrm>
            <a:off x="7001692" y="496251"/>
            <a:ext cx="1698172" cy="296227"/>
          </a:xfrm>
          <a:prstGeom prst="rect">
            <a:avLst/>
          </a:prstGeom>
        </p:spPr>
        <p:txBody>
          <a:bodyPr/>
          <a:lstStyle>
            <a:lvl1pPr marL="0" indent="0">
              <a:buNone/>
              <a:defRPr sz="1600" b="0" i="0">
                <a:solidFill>
                  <a:schemeClr val="bg1">
                    <a:lumMod val="50000"/>
                  </a:schemeClr>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err="1"/>
              <a:t>www.yto.net.cn</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nvSpPr>
        <p:spPr>
          <a:xfrm>
            <a:off x="809625" y="1341120"/>
            <a:ext cx="7633335" cy="1802765"/>
          </a:xfrm>
          <a:prstGeom prst="rect">
            <a:avLst/>
          </a:prstGeom>
        </p:spPr>
        <p:txBody>
          <a:bodyPr/>
          <a:lstStyle>
            <a:lvl1pPr marL="0" indent="0" algn="ctr" defTabSz="914400" rtl="0" eaLnBrk="1" latinLnBrk="0" hangingPunct="1">
              <a:lnSpc>
                <a:spcPct val="100000"/>
              </a:lnSpc>
              <a:spcBef>
                <a:spcPts val="1000"/>
              </a:spcBef>
              <a:buFont typeface="Arial" panose="020B0604020202020204" pitchFamily="34" charset="0"/>
              <a:buNone/>
              <a:defRPr sz="4800" b="1" i="0" kern="1200">
                <a:solidFill>
                  <a:srgbClr val="47086C"/>
                </a:solidFill>
                <a:latin typeface="微软雅黑" panose="020B0503020204020204" charset="-122"/>
                <a:ea typeface="微软雅黑" panose="020B0503020204020204" charset="-122"/>
                <a:cs typeface="微软雅黑" panose="020B050302020402020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性能测试理论基础知识</a:t>
            </a:r>
            <a:endParaRPr kumimoji="1" lang="en-US" altLang="zh-CN" dirty="0"/>
          </a:p>
        </p:txBody>
      </p:sp>
      <p:sp>
        <p:nvSpPr>
          <p:cNvPr id="9" name="文本占位符 8"/>
          <p:cNvSpPr>
            <a:spLocks noGrp="1"/>
          </p:cNvSpPr>
          <p:nvPr>
            <p:ph type="body" sz="quarter" idx="10"/>
          </p:nvPr>
        </p:nvSpPr>
        <p:spPr>
          <a:xfrm>
            <a:off x="1107978" y="3456940"/>
            <a:ext cx="6310313" cy="361218"/>
          </a:xfrm>
        </p:spPr>
        <p:txBody>
          <a:bodyPr/>
          <a:lstStyle/>
          <a:p>
            <a:pPr algn="ctr"/>
            <a:r>
              <a:rPr kumimoji="1" lang="zh-CN" altLang="en-US" dirty="0">
                <a:sym typeface="+mn-ea"/>
              </a:rPr>
              <a:t>主讲人</a:t>
            </a:r>
            <a:r>
              <a:rPr kumimoji="1" lang="zh-CN" altLang="en-US" dirty="0" smtClean="0">
                <a:sym typeface="+mn-ea"/>
              </a:rPr>
              <a:t>：吕艳妮</a:t>
            </a:r>
            <a:endParaRPr kumimoji="1" lang="en-US" altLang="zh-CN" dirty="0"/>
          </a:p>
          <a:p>
            <a:pPr algn="ctr"/>
            <a:r>
              <a:rPr kumimoji="1" lang="zh-CN" altLang="en-US" dirty="0">
                <a:sym typeface="+mn-ea"/>
              </a:rPr>
              <a:t>时间</a:t>
            </a:r>
            <a:r>
              <a:rPr kumimoji="1" lang="zh-CN" altLang="en-US" dirty="0" smtClean="0">
                <a:sym typeface="+mn-ea"/>
              </a:rPr>
              <a:t>：</a:t>
            </a:r>
            <a:r>
              <a:rPr kumimoji="1" lang="en-US" altLang="zh-CN" dirty="0" smtClean="0">
                <a:sym typeface="+mn-ea"/>
              </a:rPr>
              <a:t>2018.10.17</a:t>
            </a:r>
            <a:endParaRPr kumimoji="1" lang="en-US" altLang="zh-CN" dirty="0"/>
          </a:p>
          <a:p>
            <a:pPr algn="ctr"/>
            <a:endParaRPr kumimoji="1"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31157" y="348434"/>
            <a:ext cx="5813692" cy="487363"/>
          </a:xfrm>
        </p:spPr>
        <p:txBody>
          <a:bodyPr/>
          <a:lstStyle/>
          <a:p>
            <a:r>
              <a:rPr lang="zh-CN" altLang="en-US" dirty="0"/>
              <a:t>性能测试主要指标</a:t>
            </a:r>
            <a:endParaRPr kumimoji="1" lang="zh-CN" altLang="en-US" dirty="0"/>
          </a:p>
        </p:txBody>
      </p:sp>
      <p:sp>
        <p:nvSpPr>
          <p:cNvPr id="3" name="文本占位符 2"/>
          <p:cNvSpPr>
            <a:spLocks noGrp="1"/>
          </p:cNvSpPr>
          <p:nvPr>
            <p:ph type="body" sz="quarter" idx="11"/>
          </p:nvPr>
        </p:nvSpPr>
        <p:spPr>
          <a:xfrm>
            <a:off x="731520" y="742950"/>
            <a:ext cx="7592695" cy="3890695"/>
          </a:xfrm>
        </p:spPr>
        <p:txBody>
          <a:bodyPr/>
          <a:lstStyle/>
          <a:p>
            <a:pPr>
              <a:lnSpc>
                <a:spcPct val="170000"/>
              </a:lnSpc>
              <a:spcBef>
                <a:spcPts val="1200"/>
              </a:spcBef>
            </a:pPr>
            <a:r>
              <a:rPr lang="zh-CN" altLang="en-US" sz="2000" b="1" dirty="0" smtClean="0"/>
              <a:t>性能</a:t>
            </a:r>
            <a:r>
              <a:rPr lang="zh-CN" altLang="en-US" sz="2000" b="1" dirty="0"/>
              <a:t>测试指标的</a:t>
            </a:r>
            <a:r>
              <a:rPr lang="zh-CN" altLang="en-US" sz="2000" b="1" dirty="0" smtClean="0"/>
              <a:t>获取</a:t>
            </a:r>
            <a:r>
              <a:rPr lang="en-US" altLang="zh-CN" sz="1800" b="1" dirty="0" smtClean="0"/>
              <a:t>:</a:t>
            </a:r>
            <a:endParaRPr lang="en-US" altLang="zh-CN" sz="1800" b="1" dirty="0"/>
          </a:p>
          <a:p>
            <a:pPr>
              <a:lnSpc>
                <a:spcPct val="170000"/>
              </a:lnSpc>
              <a:spcBef>
                <a:spcPts val="0"/>
              </a:spcBef>
            </a:pPr>
            <a:r>
              <a:rPr lang="zh-CN" altLang="en-US" sz="1800" b="1" dirty="0"/>
              <a:t>系统用户数</a:t>
            </a:r>
            <a:r>
              <a:rPr lang="zh-CN" altLang="en-US" sz="1800" dirty="0"/>
              <a:t>：系统注册的总用户数。</a:t>
            </a:r>
            <a:endParaRPr lang="en-US" altLang="zh-CN" sz="1800" dirty="0"/>
          </a:p>
          <a:p>
            <a:pPr>
              <a:lnSpc>
                <a:spcPct val="170000"/>
              </a:lnSpc>
              <a:spcBef>
                <a:spcPts val="0"/>
              </a:spcBef>
            </a:pPr>
            <a:r>
              <a:rPr lang="zh-CN" altLang="en-US" sz="1800" b="1" dirty="0"/>
              <a:t>在线用户数</a:t>
            </a:r>
            <a:r>
              <a:rPr lang="zh-CN" altLang="en-US" sz="1800" dirty="0"/>
              <a:t>：某一段时间内与服务器进行了交互的用户数，这些用户并不一定是同时向系统提交请求。</a:t>
            </a:r>
            <a:endParaRPr lang="en-US" altLang="zh-CN" sz="1800" dirty="0"/>
          </a:p>
          <a:p>
            <a:pPr>
              <a:lnSpc>
                <a:spcPct val="170000"/>
              </a:lnSpc>
              <a:spcBef>
                <a:spcPts val="0"/>
              </a:spcBef>
            </a:pPr>
            <a:r>
              <a:rPr lang="zh-CN" altLang="en-US" sz="1800" b="1" dirty="0"/>
              <a:t>并发用户数</a:t>
            </a:r>
            <a:r>
              <a:rPr lang="zh-CN" altLang="en-US" sz="1800" dirty="0"/>
              <a:t>：在某一时刻与服务器正在进行交互的在线用户的数量。</a:t>
            </a:r>
          </a:p>
          <a:p>
            <a:pPr>
              <a:lnSpc>
                <a:spcPct val="170000"/>
              </a:lnSpc>
              <a:spcBef>
                <a:spcPts val="0"/>
              </a:spcBef>
            </a:pPr>
            <a:r>
              <a:rPr lang="zh-CN" altLang="en-US" sz="1800" b="1" dirty="0"/>
              <a:t>　　</a:t>
            </a:r>
            <a:endParaRPr lang="zh-CN" altLang="en-US" sz="1800" dirty="0"/>
          </a:p>
          <a:p>
            <a:pPr>
              <a:lnSpc>
                <a:spcPct val="170000"/>
              </a:lnSpc>
              <a:spcBef>
                <a:spcPts val="0"/>
              </a:spcBef>
            </a:pPr>
            <a:r>
              <a:rPr lang="zh-CN" altLang="en-US" sz="1800" b="1" dirty="0"/>
              <a:t>三者之间的关系：</a:t>
            </a:r>
            <a:r>
              <a:rPr lang="zh-CN" altLang="en-US" sz="1800" dirty="0"/>
              <a:t>系统用户数 </a:t>
            </a:r>
            <a:r>
              <a:rPr lang="en-US" altLang="zh-CN" sz="1800" dirty="0"/>
              <a:t>&gt;= </a:t>
            </a:r>
            <a:r>
              <a:rPr lang="zh-CN" altLang="en-US" sz="1800" dirty="0"/>
              <a:t>在线用户数 </a:t>
            </a:r>
            <a:r>
              <a:rPr lang="en-US" altLang="zh-CN" sz="1800" dirty="0"/>
              <a:t>&gt;= </a:t>
            </a:r>
            <a:r>
              <a:rPr lang="zh-CN" altLang="en-US" sz="1800" dirty="0"/>
              <a:t>并发用户数。</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31157" y="348434"/>
            <a:ext cx="5813692" cy="487363"/>
          </a:xfrm>
        </p:spPr>
        <p:txBody>
          <a:bodyPr/>
          <a:lstStyle/>
          <a:p>
            <a:r>
              <a:rPr lang="zh-CN" altLang="en-US" dirty="0"/>
              <a:t>性能测试主要指标</a:t>
            </a:r>
            <a:endParaRPr kumimoji="1" lang="zh-CN" altLang="en-US" dirty="0"/>
          </a:p>
        </p:txBody>
      </p:sp>
      <p:sp>
        <p:nvSpPr>
          <p:cNvPr id="3" name="文本占位符 2"/>
          <p:cNvSpPr>
            <a:spLocks noGrp="1"/>
          </p:cNvSpPr>
          <p:nvPr>
            <p:ph type="body" sz="quarter" idx="11"/>
          </p:nvPr>
        </p:nvSpPr>
        <p:spPr>
          <a:xfrm>
            <a:off x="731520" y="742950"/>
            <a:ext cx="7592695" cy="4186238"/>
          </a:xfrm>
        </p:spPr>
        <p:txBody>
          <a:bodyPr/>
          <a:lstStyle/>
          <a:p>
            <a:r>
              <a:rPr lang="zh-CN" altLang="en-US" dirty="0"/>
              <a:t> </a:t>
            </a:r>
            <a:endParaRPr lang="en-US" altLang="zh-CN" b="1" dirty="0"/>
          </a:p>
          <a:p>
            <a:r>
              <a:rPr lang="zh-CN" altLang="en-US" sz="1800" b="1" dirty="0"/>
              <a:t>并发量指标的获取</a:t>
            </a:r>
            <a:endParaRPr lang="en-US" altLang="zh-CN" sz="1800" b="1" dirty="0"/>
          </a:p>
          <a:p>
            <a:r>
              <a:rPr lang="en-US" altLang="zh-CN" sz="1800" dirty="0"/>
              <a:t>       </a:t>
            </a:r>
            <a:r>
              <a:rPr lang="zh-CN" altLang="en-US" sz="1800" dirty="0" smtClean="0"/>
              <a:t>并发</a:t>
            </a:r>
            <a:r>
              <a:rPr lang="zh-CN" altLang="en-US" sz="1800" dirty="0"/>
              <a:t>用户数量的统计的方法目前还没有统一的公式，因为不同系统会有不同的并发特点。</a:t>
            </a:r>
            <a:endParaRPr lang="en-US" altLang="zh-CN" sz="1800" b="1" dirty="0"/>
          </a:p>
          <a:p>
            <a:pPr>
              <a:buFont typeface="Wingdings" pitchFamily="2" charset="2"/>
              <a:buChar char="Ø"/>
            </a:pPr>
            <a:r>
              <a:rPr lang="zh-CN" altLang="en-US" sz="2000" dirty="0"/>
              <a:t>方法</a:t>
            </a:r>
            <a:r>
              <a:rPr lang="en-US" altLang="zh-CN" sz="2000" dirty="0"/>
              <a:t>1</a:t>
            </a:r>
            <a:r>
              <a:rPr lang="zh-CN" altLang="en-US" sz="2000" dirty="0"/>
              <a:t>：</a:t>
            </a:r>
            <a:endParaRPr lang="en-US" altLang="zh-CN" sz="2000" dirty="0"/>
          </a:p>
          <a:p>
            <a:r>
              <a:rPr lang="zh-CN" altLang="en-US" sz="1800" dirty="0"/>
              <a:t>         按照业界所谓的并发数与在线用户数之间的比例关系进行推导</a:t>
            </a:r>
            <a:endParaRPr lang="en-US" altLang="zh-CN" sz="1800" dirty="0"/>
          </a:p>
          <a:p>
            <a:r>
              <a:rPr lang="en-US" altLang="zh-CN" sz="1800" dirty="0"/>
              <a:t>         </a:t>
            </a:r>
            <a:r>
              <a:rPr lang="zh-CN" altLang="en-US" sz="1800" dirty="0"/>
              <a:t>并发数</a:t>
            </a:r>
            <a:r>
              <a:rPr lang="en-US" altLang="zh-CN" sz="1800" dirty="0"/>
              <a:t>=</a:t>
            </a:r>
            <a:r>
              <a:rPr lang="zh-CN" altLang="en-US" sz="1800" dirty="0"/>
              <a:t>在线用户数量*</a:t>
            </a:r>
            <a:r>
              <a:rPr lang="en-US" altLang="zh-CN" sz="1800" dirty="0"/>
              <a:t>(5%~20%)</a:t>
            </a:r>
          </a:p>
          <a:p>
            <a:r>
              <a:rPr lang="en-US" altLang="zh-CN" sz="1800" dirty="0"/>
              <a:t>         </a:t>
            </a:r>
            <a:r>
              <a:rPr lang="zh-CN" altLang="en-US" sz="1800" dirty="0"/>
              <a:t>优点：相对容易计算</a:t>
            </a:r>
            <a:endParaRPr lang="zh-CN" altLang="en-US" sz="1800" dirty="0">
              <a:solidFill>
                <a:schemeClr val="tx1"/>
              </a:solidFill>
              <a:latin typeface="+mn-ea"/>
              <a:ea typeface="+mn-ea"/>
              <a:cs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31157" y="348434"/>
            <a:ext cx="5813692" cy="487363"/>
          </a:xfrm>
        </p:spPr>
        <p:txBody>
          <a:bodyPr/>
          <a:lstStyle/>
          <a:p>
            <a:r>
              <a:rPr lang="zh-CN" altLang="en-US" dirty="0"/>
              <a:t>性能测试主要指标</a:t>
            </a:r>
            <a:endParaRPr kumimoji="1" lang="zh-CN" altLang="en-US" dirty="0"/>
          </a:p>
        </p:txBody>
      </p:sp>
      <p:sp>
        <p:nvSpPr>
          <p:cNvPr id="3" name="文本占位符 2"/>
          <p:cNvSpPr>
            <a:spLocks noGrp="1"/>
          </p:cNvSpPr>
          <p:nvPr>
            <p:ph type="body" sz="quarter" idx="11"/>
          </p:nvPr>
        </p:nvSpPr>
        <p:spPr>
          <a:xfrm>
            <a:off x="731520" y="742950"/>
            <a:ext cx="7592695" cy="4186238"/>
          </a:xfrm>
        </p:spPr>
        <p:txBody>
          <a:bodyPr/>
          <a:lstStyle/>
          <a:p>
            <a:r>
              <a:rPr lang="zh-CN" altLang="en-US" dirty="0"/>
              <a:t> </a:t>
            </a:r>
            <a:endParaRPr lang="en-US" altLang="zh-CN" b="1" dirty="0"/>
          </a:p>
          <a:p>
            <a:r>
              <a:rPr lang="zh-CN" altLang="en-US" sz="1800" b="1" dirty="0">
                <a:latin typeface="+mn-ea"/>
              </a:rPr>
              <a:t>举例：</a:t>
            </a:r>
            <a:endParaRPr lang="en-US" altLang="zh-CN" sz="1800" b="1" dirty="0">
              <a:latin typeface="+mn-ea"/>
            </a:endParaRPr>
          </a:p>
          <a:p>
            <a:r>
              <a:rPr lang="zh-CN" altLang="en-US" sz="1800" dirty="0"/>
              <a:t>某某</a:t>
            </a:r>
            <a:r>
              <a:rPr lang="zh-CN" altLang="en-US" sz="1800" dirty="0" smtClean="0"/>
              <a:t>信息服务平台</a:t>
            </a:r>
            <a:r>
              <a:rPr lang="en-US" altLang="zh-CN" sz="1800" dirty="0"/>
              <a:t>	</a:t>
            </a:r>
          </a:p>
          <a:p>
            <a:r>
              <a:rPr lang="en-US" altLang="zh-CN" sz="1800" dirty="0" smtClean="0"/>
              <a:t>      </a:t>
            </a:r>
          </a:p>
          <a:p>
            <a:r>
              <a:rPr lang="en-US" altLang="zh-CN" sz="1800" dirty="0"/>
              <a:t> </a:t>
            </a:r>
            <a:r>
              <a:rPr lang="en-US" altLang="zh-CN" sz="1800" dirty="0" smtClean="0"/>
              <a:t>     </a:t>
            </a:r>
            <a:r>
              <a:rPr lang="zh-CN" altLang="zh-CN" sz="1800" dirty="0" smtClean="0"/>
              <a:t>在线</a:t>
            </a:r>
            <a:r>
              <a:rPr lang="zh-CN" altLang="zh-CN" sz="1800" dirty="0"/>
              <a:t>用户数为</a:t>
            </a:r>
            <a:r>
              <a:rPr lang="en-US" altLang="zh-CN" sz="1800" dirty="0"/>
              <a:t>2000</a:t>
            </a:r>
            <a:r>
              <a:rPr lang="zh-CN" altLang="zh-CN" sz="1800" dirty="0"/>
              <a:t>，并发用户数按在线用户数</a:t>
            </a:r>
            <a:r>
              <a:rPr lang="en-US" altLang="zh-CN" sz="1800" dirty="0"/>
              <a:t>10%</a:t>
            </a:r>
            <a:r>
              <a:rPr lang="zh-CN" altLang="zh-CN" sz="1800" dirty="0"/>
              <a:t>进行折算，并发用户数为</a:t>
            </a:r>
            <a:r>
              <a:rPr lang="en-US" altLang="zh-CN" sz="1800" dirty="0"/>
              <a:t>200</a:t>
            </a:r>
            <a:r>
              <a:rPr lang="zh-CN" altLang="zh-CN" sz="1800"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31157" y="348434"/>
            <a:ext cx="5813692" cy="487363"/>
          </a:xfrm>
        </p:spPr>
        <p:txBody>
          <a:bodyPr/>
          <a:lstStyle/>
          <a:p>
            <a:r>
              <a:rPr lang="zh-CN" altLang="en-US" dirty="0"/>
              <a:t>性能测试主要指标</a:t>
            </a:r>
            <a:endParaRPr kumimoji="1" lang="zh-CN" altLang="en-US" dirty="0"/>
          </a:p>
        </p:txBody>
      </p:sp>
      <p:sp>
        <p:nvSpPr>
          <p:cNvPr id="3" name="文本占位符 2"/>
          <p:cNvSpPr>
            <a:spLocks noGrp="1"/>
          </p:cNvSpPr>
          <p:nvPr>
            <p:ph type="body" sz="quarter" idx="11"/>
          </p:nvPr>
        </p:nvSpPr>
        <p:spPr>
          <a:xfrm>
            <a:off x="731520" y="742950"/>
            <a:ext cx="7592695" cy="4186238"/>
          </a:xfrm>
        </p:spPr>
        <p:txBody>
          <a:bodyPr/>
          <a:lstStyle/>
          <a:p>
            <a:r>
              <a:rPr lang="zh-CN" altLang="en-US" sz="2000" b="1" dirty="0" smtClean="0"/>
              <a:t>并发</a:t>
            </a:r>
            <a:r>
              <a:rPr lang="zh-CN" altLang="en-US" sz="2000" b="1" dirty="0"/>
              <a:t>量指标的</a:t>
            </a:r>
            <a:r>
              <a:rPr lang="zh-CN" altLang="en-US" sz="2000" b="1" dirty="0" smtClean="0"/>
              <a:t>获取</a:t>
            </a:r>
            <a:endParaRPr lang="en-US" altLang="zh-CN" sz="2000" dirty="0"/>
          </a:p>
          <a:p>
            <a:pPr>
              <a:buFont typeface="Wingdings" pitchFamily="2" charset="2"/>
              <a:buChar char="Ø"/>
            </a:pPr>
            <a:r>
              <a:rPr lang="zh-CN" altLang="en-US" sz="2000" dirty="0"/>
              <a:t>方法</a:t>
            </a:r>
            <a:r>
              <a:rPr lang="en-US" altLang="zh-CN" sz="2000" dirty="0"/>
              <a:t>2</a:t>
            </a:r>
            <a:endParaRPr lang="zh-CN" altLang="en-US" sz="2000" dirty="0"/>
          </a:p>
          <a:p>
            <a:r>
              <a:rPr lang="zh-CN" altLang="en-US" sz="2000" dirty="0"/>
              <a:t>   </a:t>
            </a:r>
            <a:r>
              <a:rPr lang="en-US" altLang="zh-CN" sz="2000" dirty="0"/>
              <a:t>       </a:t>
            </a:r>
            <a:r>
              <a:rPr lang="zh-CN" altLang="en-US" sz="2000" dirty="0"/>
              <a:t>一般来说，利用以下公式进行估算系统的平均并发用户数和峰值并发数</a:t>
            </a:r>
          </a:p>
          <a:p>
            <a:r>
              <a:rPr lang="zh-CN" altLang="en-US" sz="2000" dirty="0"/>
              <a:t> </a:t>
            </a:r>
          </a:p>
          <a:p>
            <a:pPr>
              <a:buFont typeface="Wingdings" pitchFamily="2" charset="2"/>
              <a:buChar char="l"/>
            </a:pPr>
            <a:r>
              <a:rPr lang="zh-CN" altLang="en-US" sz="2000" dirty="0"/>
              <a:t>  平均并发用户数为 </a:t>
            </a:r>
            <a:r>
              <a:rPr lang="en-US" altLang="zh-CN" sz="2000" dirty="0"/>
              <a:t>C = </a:t>
            </a:r>
            <a:r>
              <a:rPr lang="en-US" altLang="zh-CN" sz="2000" dirty="0" err="1"/>
              <a:t>nL</a:t>
            </a:r>
            <a:r>
              <a:rPr lang="en-US" altLang="zh-CN" sz="2000" dirty="0"/>
              <a:t>/T</a:t>
            </a:r>
          </a:p>
          <a:p>
            <a:pPr>
              <a:buFont typeface="Wingdings" pitchFamily="2" charset="2"/>
              <a:buChar char="l"/>
            </a:pPr>
            <a:r>
              <a:rPr lang="en-US" altLang="zh-CN" sz="2000" dirty="0"/>
              <a:t>  </a:t>
            </a:r>
            <a:r>
              <a:rPr lang="zh-CN" altLang="en-US" sz="2000" dirty="0"/>
              <a:t>并发用户数峰值 </a:t>
            </a:r>
            <a:r>
              <a:rPr lang="en-US" altLang="zh-CN" sz="2000" dirty="0"/>
              <a:t>C‘ = C + 3*(</a:t>
            </a:r>
            <a:r>
              <a:rPr lang="zh-CN" altLang="en-US" sz="2000" dirty="0"/>
              <a:t>根号</a:t>
            </a:r>
            <a:r>
              <a:rPr lang="en-US" altLang="zh-CN" sz="2000" dirty="0"/>
              <a:t>C)</a:t>
            </a:r>
          </a:p>
          <a:p>
            <a:r>
              <a:rPr lang="en-US" altLang="zh-CN" sz="2000" dirty="0"/>
              <a:t>    </a:t>
            </a:r>
          </a:p>
          <a:p>
            <a:r>
              <a:rPr lang="en-US" altLang="zh-CN" sz="2000" dirty="0"/>
              <a:t>     </a:t>
            </a:r>
            <a:r>
              <a:rPr lang="en-US" altLang="zh-CN" sz="2000" dirty="0" smtClean="0"/>
              <a:t>C</a:t>
            </a:r>
            <a:r>
              <a:rPr lang="zh-CN" altLang="en-US" sz="2000" dirty="0"/>
              <a:t>是平均并发用户数，</a:t>
            </a:r>
            <a:r>
              <a:rPr lang="en-US" altLang="zh-CN" sz="2000" dirty="0"/>
              <a:t>n</a:t>
            </a:r>
            <a:r>
              <a:rPr lang="zh-CN" altLang="en-US" sz="2000" dirty="0"/>
              <a:t>是</a:t>
            </a:r>
            <a:r>
              <a:rPr lang="en-US" altLang="zh-CN" sz="2000" dirty="0"/>
              <a:t>login  session</a:t>
            </a:r>
            <a:r>
              <a:rPr lang="zh-CN" altLang="en-US" sz="2000" dirty="0"/>
              <a:t>的数量，</a:t>
            </a:r>
            <a:r>
              <a:rPr lang="en-US" altLang="zh-CN" sz="2000" dirty="0"/>
              <a:t>L</a:t>
            </a:r>
            <a:r>
              <a:rPr lang="zh-CN" altLang="en-US" sz="2000" dirty="0"/>
              <a:t>是</a:t>
            </a:r>
            <a:r>
              <a:rPr lang="en-US" altLang="zh-CN" sz="2000" dirty="0"/>
              <a:t>login  session</a:t>
            </a:r>
            <a:r>
              <a:rPr lang="zh-CN" altLang="en-US" sz="2000" dirty="0"/>
              <a:t>的平均长度，</a:t>
            </a:r>
            <a:r>
              <a:rPr lang="en-US" altLang="zh-CN" sz="2000" dirty="0"/>
              <a:t>T</a:t>
            </a:r>
            <a:r>
              <a:rPr lang="zh-CN" altLang="en-US" sz="2000" dirty="0"/>
              <a:t>是值考察的时间长度</a:t>
            </a:r>
          </a:p>
          <a:p>
            <a:r>
              <a:rPr lang="zh-CN" altLang="en-US" sz="2000" dirty="0"/>
              <a:t>     </a:t>
            </a:r>
            <a:r>
              <a:rPr lang="en-US" altLang="zh-CN" sz="2000" dirty="0" smtClean="0"/>
              <a:t>C</a:t>
            </a:r>
            <a:r>
              <a:rPr lang="en-US" altLang="zh-CN" sz="2000" dirty="0"/>
              <a:t>’</a:t>
            </a:r>
            <a:r>
              <a:rPr lang="zh-CN" altLang="en-US" sz="2000" dirty="0"/>
              <a:t>是并发用户数峰值</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31157" y="348434"/>
            <a:ext cx="5813692" cy="487363"/>
          </a:xfrm>
        </p:spPr>
        <p:txBody>
          <a:bodyPr/>
          <a:lstStyle/>
          <a:p>
            <a:r>
              <a:rPr lang="zh-CN" altLang="en-US" dirty="0"/>
              <a:t>性能测试主要指标</a:t>
            </a:r>
            <a:endParaRPr kumimoji="1" lang="zh-CN" altLang="en-US" dirty="0"/>
          </a:p>
        </p:txBody>
      </p:sp>
      <p:sp>
        <p:nvSpPr>
          <p:cNvPr id="3" name="文本占位符 2"/>
          <p:cNvSpPr>
            <a:spLocks noGrp="1"/>
          </p:cNvSpPr>
          <p:nvPr>
            <p:ph type="body" sz="quarter" idx="11"/>
          </p:nvPr>
        </p:nvSpPr>
        <p:spPr>
          <a:xfrm>
            <a:off x="731520" y="742950"/>
            <a:ext cx="7592695" cy="4186238"/>
          </a:xfrm>
        </p:spPr>
        <p:txBody>
          <a:bodyPr/>
          <a:lstStyle/>
          <a:p>
            <a:r>
              <a:rPr lang="zh-CN" altLang="en-US" dirty="0"/>
              <a:t> </a:t>
            </a:r>
            <a:endParaRPr lang="en-US" altLang="zh-CN" dirty="0" smtClean="0"/>
          </a:p>
          <a:p>
            <a:r>
              <a:rPr lang="zh-CN" altLang="en-US" sz="1800" dirty="0"/>
              <a:t>举例</a:t>
            </a:r>
            <a:r>
              <a:rPr lang="zh-CN" altLang="en-US" sz="1800" dirty="0" smtClean="0"/>
              <a:t>：某某数字</a:t>
            </a:r>
            <a:r>
              <a:rPr lang="zh-CN" altLang="en-US" sz="1800" dirty="0"/>
              <a:t>银行项目</a:t>
            </a:r>
            <a:endParaRPr lang="en-US" altLang="zh-CN" sz="1800" dirty="0"/>
          </a:p>
          <a:p>
            <a:r>
              <a:rPr lang="en-US" altLang="zh-CN" sz="1800" dirty="0"/>
              <a:t>1)</a:t>
            </a:r>
            <a:r>
              <a:rPr lang="zh-CN" altLang="en-US" sz="1800" dirty="0"/>
              <a:t>假设</a:t>
            </a:r>
            <a:r>
              <a:rPr lang="zh-CN" altLang="zh-CN" sz="1800" dirty="0"/>
              <a:t>用户从登陆系统到退出系统的间隔时间</a:t>
            </a:r>
            <a:r>
              <a:rPr lang="en-US" altLang="zh-CN" sz="1800" dirty="0"/>
              <a:t>L</a:t>
            </a:r>
            <a:r>
              <a:rPr lang="zh-CN" altLang="zh-CN" sz="1800" dirty="0"/>
              <a:t>（</a:t>
            </a:r>
            <a:r>
              <a:rPr lang="en-US" altLang="zh-CN" sz="1800" dirty="0"/>
              <a:t>10min</a:t>
            </a:r>
            <a:r>
              <a:rPr lang="zh-CN" altLang="zh-CN" sz="1800" dirty="0"/>
              <a:t>）</a:t>
            </a:r>
          </a:p>
          <a:p>
            <a:pPr>
              <a:lnSpc>
                <a:spcPct val="120000"/>
              </a:lnSpc>
            </a:pPr>
            <a:r>
              <a:rPr lang="en-US" altLang="zh-CN" sz="1800" dirty="0"/>
              <a:t>2)</a:t>
            </a:r>
            <a:r>
              <a:rPr lang="zh-CN" altLang="zh-CN" sz="1800" dirty="0"/>
              <a:t> </a:t>
            </a:r>
            <a:r>
              <a:rPr lang="zh-CN" altLang="zh-CN" sz="1800" dirty="0">
                <a:latin typeface="+mn-ea"/>
              </a:rPr>
              <a:t>目前生产</a:t>
            </a:r>
            <a:r>
              <a:rPr lang="zh-CN" altLang="en-US" sz="1800" dirty="0">
                <a:latin typeface="+mn-ea"/>
              </a:rPr>
              <a:t>环境下日</a:t>
            </a:r>
            <a:r>
              <a:rPr lang="en-US" altLang="zh-CN" sz="1800" dirty="0">
                <a:latin typeface="+mn-ea"/>
              </a:rPr>
              <a:t>(24h)</a:t>
            </a:r>
            <a:r>
              <a:rPr lang="zh-CN" altLang="en-US" sz="1800" dirty="0">
                <a:latin typeface="+mn-ea"/>
              </a:rPr>
              <a:t>访问</a:t>
            </a:r>
            <a:r>
              <a:rPr lang="zh-CN" altLang="zh-CN" sz="1800" dirty="0">
                <a:latin typeface="+mn-ea"/>
              </a:rPr>
              <a:t>用户数</a:t>
            </a:r>
            <a:r>
              <a:rPr lang="zh-CN" altLang="en-US" sz="1800" dirty="0">
                <a:latin typeface="+mn-ea"/>
              </a:rPr>
              <a:t>为</a:t>
            </a:r>
            <a:r>
              <a:rPr lang="en-US" altLang="zh-CN" sz="1800" dirty="0">
                <a:latin typeface="+mn-ea"/>
              </a:rPr>
              <a:t>10.5</a:t>
            </a:r>
            <a:r>
              <a:rPr lang="zh-CN" altLang="zh-CN" sz="1800" dirty="0">
                <a:latin typeface="+mn-ea"/>
              </a:rPr>
              <a:t>万，按</a:t>
            </a:r>
            <a:r>
              <a:rPr lang="en-US" altLang="zh-CN" sz="1800" dirty="0">
                <a:latin typeface="+mn-ea"/>
              </a:rPr>
              <a:t>30%</a:t>
            </a:r>
            <a:r>
              <a:rPr lang="zh-CN" altLang="zh-CN" sz="1800" dirty="0">
                <a:latin typeface="+mn-ea"/>
              </a:rPr>
              <a:t>的年增长率推算</a:t>
            </a:r>
            <a:r>
              <a:rPr lang="en-US" altLang="zh-CN" sz="1800" dirty="0">
                <a:latin typeface="+mn-ea"/>
              </a:rPr>
              <a:t>3</a:t>
            </a:r>
            <a:r>
              <a:rPr lang="zh-CN" altLang="en-US" sz="1800" dirty="0">
                <a:latin typeface="+mn-ea"/>
              </a:rPr>
              <a:t>年后的日登录用户为，</a:t>
            </a:r>
            <a:r>
              <a:rPr lang="en-US" altLang="zh-CN" sz="1800" dirty="0">
                <a:latin typeface="+mn-ea"/>
              </a:rPr>
              <a:t>n=10.5W*1.3*1.3*1.3=230685</a:t>
            </a:r>
            <a:endParaRPr lang="zh-CN" altLang="zh-CN" sz="1800" dirty="0">
              <a:latin typeface="+mn-ea"/>
            </a:endParaRPr>
          </a:p>
          <a:p>
            <a:r>
              <a:rPr lang="en-US" altLang="zh-CN" sz="1800" dirty="0"/>
              <a:t>3)</a:t>
            </a:r>
            <a:r>
              <a:rPr lang="zh-CN" altLang="zh-CN" sz="1800" dirty="0"/>
              <a:t>被考察的时间长度</a:t>
            </a:r>
            <a:r>
              <a:rPr lang="en-US" altLang="zh-CN" sz="1800" dirty="0"/>
              <a:t>T</a:t>
            </a:r>
            <a:r>
              <a:rPr lang="zh-CN" altLang="zh-CN" sz="1800" dirty="0"/>
              <a:t>（</a:t>
            </a:r>
            <a:r>
              <a:rPr lang="en-US" altLang="zh-CN" sz="1800" dirty="0"/>
              <a:t>24h</a:t>
            </a:r>
            <a:r>
              <a:rPr lang="zh-CN" altLang="zh-CN" sz="1800" dirty="0"/>
              <a:t>）</a:t>
            </a:r>
            <a:endParaRPr lang="en-US" altLang="zh-CN" sz="1800" dirty="0"/>
          </a:p>
          <a:p>
            <a:endParaRPr lang="zh-CN" altLang="zh-CN" sz="1800" dirty="0"/>
          </a:p>
          <a:p>
            <a:r>
              <a:rPr lang="zh-CN" altLang="zh-CN" sz="1800" dirty="0"/>
              <a:t>测算：</a:t>
            </a:r>
            <a:r>
              <a:rPr lang="en-US" altLang="zh-CN" sz="1800" dirty="0"/>
              <a:t>C=</a:t>
            </a:r>
            <a:r>
              <a:rPr lang="zh-CN" altLang="zh-CN" sz="1800" dirty="0"/>
              <a:t>（</a:t>
            </a:r>
            <a:r>
              <a:rPr lang="en-US" altLang="zh-CN" sz="1800" dirty="0"/>
              <a:t>230695*10)/</a:t>
            </a:r>
            <a:r>
              <a:rPr lang="zh-CN" altLang="zh-CN" sz="1800" dirty="0"/>
              <a:t>（</a:t>
            </a:r>
            <a:r>
              <a:rPr lang="en-US" altLang="zh-CN" sz="1800" dirty="0"/>
              <a:t>24*60</a:t>
            </a:r>
            <a:r>
              <a:rPr lang="zh-CN" altLang="zh-CN" sz="1800" dirty="0"/>
              <a:t>）</a:t>
            </a:r>
            <a:r>
              <a:rPr lang="en-US" altLang="zh-CN" sz="1800" dirty="0"/>
              <a:t>=1602</a:t>
            </a:r>
            <a:r>
              <a:rPr lang="zh-CN" altLang="zh-CN" sz="1800" dirty="0"/>
              <a:t>；</a:t>
            </a:r>
          </a:p>
          <a:p>
            <a:r>
              <a:rPr lang="zh-CN" altLang="zh-CN" sz="1800" dirty="0"/>
              <a:t>最大并发用户数</a:t>
            </a:r>
            <a:r>
              <a:rPr lang="en-US" altLang="zh-CN" sz="1800" dirty="0"/>
              <a:t>C1=C+3 * </a:t>
            </a:r>
            <a:r>
              <a:rPr lang="en-US" altLang="zh-CN" sz="1800" dirty="0" err="1"/>
              <a:t>sqrt</a:t>
            </a:r>
            <a:r>
              <a:rPr lang="en-US" altLang="zh-CN" sz="1800" dirty="0"/>
              <a:t>(C)</a:t>
            </a:r>
            <a:endParaRPr lang="zh-CN" altLang="zh-CN" sz="1800" dirty="0"/>
          </a:p>
          <a:p>
            <a:r>
              <a:rPr lang="en-US" altLang="zh-CN" sz="1800" dirty="0"/>
              <a:t>1)C</a:t>
            </a:r>
            <a:r>
              <a:rPr lang="zh-CN" altLang="zh-CN" sz="1800" dirty="0"/>
              <a:t>表示并发用户数</a:t>
            </a:r>
          </a:p>
          <a:p>
            <a:r>
              <a:rPr lang="en-US" altLang="zh-CN" sz="1800" dirty="0"/>
              <a:t>2)</a:t>
            </a:r>
            <a:r>
              <a:rPr lang="en-US" altLang="zh-CN" sz="1800" dirty="0" err="1"/>
              <a:t>sqrt</a:t>
            </a:r>
            <a:r>
              <a:rPr lang="zh-CN" altLang="zh-CN" sz="1800" dirty="0"/>
              <a:t>是科学计算器中的根号测算：</a:t>
            </a:r>
          </a:p>
          <a:p>
            <a:r>
              <a:rPr lang="en-US" altLang="zh-CN" sz="1800" dirty="0"/>
              <a:t>C= C+3 * </a:t>
            </a:r>
            <a:r>
              <a:rPr lang="en-US" altLang="zh-CN" sz="1800" dirty="0" err="1"/>
              <a:t>sqrt</a:t>
            </a:r>
            <a:r>
              <a:rPr lang="en-US" altLang="zh-CN" sz="1800" dirty="0"/>
              <a:t>(C)= 1602+120=1722</a:t>
            </a:r>
            <a:r>
              <a:rPr lang="zh-CN" altLang="zh-CN" sz="1800"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31157" y="348434"/>
            <a:ext cx="5813692" cy="487363"/>
          </a:xfrm>
        </p:spPr>
        <p:txBody>
          <a:bodyPr/>
          <a:lstStyle/>
          <a:p>
            <a:r>
              <a:rPr lang="zh-CN" altLang="en-US" dirty="0"/>
              <a:t>性能测试主要指标</a:t>
            </a:r>
            <a:endParaRPr kumimoji="1" lang="zh-CN" altLang="en-US" dirty="0"/>
          </a:p>
        </p:txBody>
      </p:sp>
      <p:sp>
        <p:nvSpPr>
          <p:cNvPr id="3" name="文本占位符 2"/>
          <p:cNvSpPr>
            <a:spLocks noGrp="1"/>
          </p:cNvSpPr>
          <p:nvPr>
            <p:ph type="body" sz="quarter" idx="11"/>
          </p:nvPr>
        </p:nvSpPr>
        <p:spPr>
          <a:xfrm>
            <a:off x="731520" y="742950"/>
            <a:ext cx="7592695" cy="4186238"/>
          </a:xfrm>
        </p:spPr>
        <p:txBody>
          <a:bodyPr/>
          <a:lstStyle/>
          <a:p>
            <a:r>
              <a:rPr lang="zh-CN" altLang="en-US" dirty="0"/>
              <a:t> </a:t>
            </a:r>
            <a:endParaRPr lang="en-US" altLang="zh-CN" b="1" dirty="0"/>
          </a:p>
          <a:p>
            <a:r>
              <a:rPr lang="zh-CN" altLang="en-US" sz="1800" b="1" dirty="0"/>
              <a:t>响应时间</a:t>
            </a:r>
            <a:endParaRPr lang="zh-CN" altLang="en-US" sz="1800" dirty="0"/>
          </a:p>
          <a:p>
            <a:r>
              <a:rPr lang="zh-CN" altLang="en-US" sz="1800" dirty="0"/>
              <a:t>定义：从用户发送一个请求到用户接收到服务器返回的响应数据这段时间就是响应时间</a:t>
            </a:r>
            <a:endParaRPr lang="en-US" altLang="zh-CN" sz="1800" dirty="0"/>
          </a:p>
          <a:p>
            <a:endParaRPr lang="zh-CN" altLang="en-US" sz="1800" dirty="0"/>
          </a:p>
          <a:p>
            <a:r>
              <a:rPr lang="zh-CN" altLang="en-US" sz="1800" dirty="0"/>
              <a:t>关键路径：一次</a:t>
            </a:r>
            <a:r>
              <a:rPr lang="en-US" altLang="zh-CN" sz="1800" dirty="0"/>
              <a:t>http</a:t>
            </a:r>
            <a:r>
              <a:rPr lang="zh-CN" altLang="en-US" sz="1800" dirty="0"/>
              <a:t>请求，会经过网络发送到</a:t>
            </a:r>
            <a:r>
              <a:rPr lang="en-US" altLang="zh-CN" sz="1800" dirty="0"/>
              <a:t>web</a:t>
            </a:r>
            <a:r>
              <a:rPr lang="zh-CN" altLang="en-US" sz="1800" dirty="0"/>
              <a:t>服务器进行处理，再到应用服务器进行处理，最后到数据库</a:t>
            </a:r>
            <a:r>
              <a:rPr lang="en-US" altLang="zh-CN" sz="1800" dirty="0"/>
              <a:t>DB</a:t>
            </a:r>
            <a:r>
              <a:rPr lang="zh-CN" altLang="en-US" sz="1800" dirty="0"/>
              <a:t>进行处理。</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31157" y="348434"/>
            <a:ext cx="5813692" cy="487363"/>
          </a:xfrm>
        </p:spPr>
        <p:txBody>
          <a:bodyPr/>
          <a:lstStyle/>
          <a:p>
            <a:r>
              <a:rPr lang="zh-CN" altLang="en-US" dirty="0"/>
              <a:t>性能测试主要指标</a:t>
            </a:r>
            <a:endParaRPr kumimoji="1" lang="zh-CN" altLang="en-US" dirty="0"/>
          </a:p>
        </p:txBody>
      </p:sp>
      <p:sp>
        <p:nvSpPr>
          <p:cNvPr id="3" name="文本占位符 2"/>
          <p:cNvSpPr>
            <a:spLocks noGrp="1"/>
          </p:cNvSpPr>
          <p:nvPr>
            <p:ph type="body" sz="quarter" idx="11"/>
          </p:nvPr>
        </p:nvSpPr>
        <p:spPr>
          <a:xfrm>
            <a:off x="731520" y="742950"/>
            <a:ext cx="7592695" cy="3986213"/>
          </a:xfrm>
        </p:spPr>
        <p:txBody>
          <a:bodyPr/>
          <a:lstStyle/>
          <a:p>
            <a:r>
              <a:rPr lang="zh-CN" altLang="en-US" dirty="0" smtClean="0"/>
              <a:t>计算方法</a:t>
            </a:r>
            <a:r>
              <a:rPr lang="zh-CN" altLang="en-US" dirty="0"/>
              <a:t>：</a:t>
            </a:r>
            <a:r>
              <a:rPr lang="en-US" altLang="zh-CN" dirty="0"/>
              <a:t>Response time = (N1+N2+N3+N4+N5+N6)+ (A1+A2+a3)</a:t>
            </a:r>
            <a:r>
              <a:rPr lang="zh-CN" altLang="en-US" dirty="0"/>
              <a:t>，即：（网络时间 </a:t>
            </a:r>
            <a:r>
              <a:rPr lang="en-US" altLang="zh-CN" dirty="0"/>
              <a:t>+ </a:t>
            </a:r>
            <a:r>
              <a:rPr lang="zh-CN" altLang="en-US" dirty="0"/>
              <a:t>应用程序处理时间）</a:t>
            </a:r>
          </a:p>
          <a:p>
            <a:pPr algn="l">
              <a:buNone/>
            </a:pPr>
            <a:endParaRPr lang="zh-CN" altLang="en-US" sz="1800" dirty="0">
              <a:solidFill>
                <a:schemeClr val="tx1"/>
              </a:solidFill>
              <a:latin typeface="+mn-ea"/>
              <a:ea typeface="+mn-ea"/>
              <a:cs typeface="+mn-ea"/>
            </a:endParaRPr>
          </a:p>
          <a:p>
            <a:pPr algn="l">
              <a:buNone/>
            </a:pPr>
            <a:r>
              <a:rPr lang="zh-CN" altLang="en-US" sz="1800" dirty="0">
                <a:solidFill>
                  <a:schemeClr val="tx1"/>
                </a:solidFill>
                <a:latin typeface="+mn-ea"/>
                <a:ea typeface="+mn-ea"/>
                <a:cs typeface="+mn-ea"/>
              </a:rPr>
              <a:t>　</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0291" y="1723856"/>
            <a:ext cx="6191250"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15757" y="348434"/>
            <a:ext cx="6329092" cy="487363"/>
          </a:xfrm>
        </p:spPr>
        <p:txBody>
          <a:bodyPr/>
          <a:lstStyle/>
          <a:p>
            <a:r>
              <a:rPr lang="zh-CN" altLang="en-US" dirty="0"/>
              <a:t>性能测试主要指标</a:t>
            </a:r>
            <a:endParaRPr kumimoji="1" lang="en-US" altLang="zh-CN" dirty="0"/>
          </a:p>
        </p:txBody>
      </p:sp>
      <p:sp>
        <p:nvSpPr>
          <p:cNvPr id="3" name="文本占位符 2"/>
          <p:cNvSpPr>
            <a:spLocks noGrp="1"/>
          </p:cNvSpPr>
          <p:nvPr>
            <p:ph type="body" sz="quarter" idx="11"/>
          </p:nvPr>
        </p:nvSpPr>
        <p:spPr>
          <a:xfrm>
            <a:off x="82194" y="836322"/>
            <a:ext cx="8578922" cy="4023354"/>
          </a:xfrm>
        </p:spPr>
        <p:txBody>
          <a:bodyPr/>
          <a:lstStyle/>
          <a:p>
            <a:r>
              <a:rPr lang="zh-CN" altLang="en-US" sz="1800" b="1" dirty="0"/>
              <a:t>响应时间分解</a:t>
            </a:r>
            <a:endParaRPr lang="en-US" altLang="zh-CN" sz="1800" b="1" dirty="0"/>
          </a:p>
          <a:p>
            <a:r>
              <a:rPr lang="en-US" altLang="zh-CN" sz="1600" b="1" dirty="0"/>
              <a:t>1</a:t>
            </a:r>
            <a:r>
              <a:rPr lang="zh-CN" altLang="en-US" sz="1600" b="1" dirty="0"/>
              <a:t>．网络时间</a:t>
            </a:r>
            <a:endParaRPr lang="zh-CN" altLang="en-US" sz="1600" dirty="0"/>
          </a:p>
          <a:p>
            <a:r>
              <a:rPr lang="zh-CN" altLang="en-US" sz="1600" dirty="0"/>
              <a:t>客户端发出请求首先通过网络来到</a:t>
            </a:r>
            <a:r>
              <a:rPr lang="en-US" altLang="zh-CN" sz="1600" dirty="0"/>
              <a:t>Web Server</a:t>
            </a:r>
            <a:r>
              <a:rPr lang="zh-CN" altLang="en-US" sz="1600" dirty="0"/>
              <a:t>上（消耗时间为</a:t>
            </a:r>
            <a:r>
              <a:rPr lang="en-US" altLang="zh-CN" sz="1600" dirty="0"/>
              <a:t>N1</a:t>
            </a:r>
            <a:r>
              <a:rPr lang="zh-CN" altLang="en-US" sz="1600" dirty="0"/>
              <a:t>）；然后</a:t>
            </a:r>
            <a:r>
              <a:rPr lang="en-US" altLang="zh-CN" sz="1600" dirty="0"/>
              <a:t>Web Server</a:t>
            </a:r>
            <a:r>
              <a:rPr lang="zh-CN" altLang="en-US" sz="1600" dirty="0"/>
              <a:t>将处理后的请求发送给</a:t>
            </a:r>
            <a:r>
              <a:rPr lang="en-US" altLang="zh-CN" sz="1600" dirty="0"/>
              <a:t>App Server</a:t>
            </a:r>
            <a:r>
              <a:rPr lang="zh-CN" altLang="en-US" sz="1600" dirty="0"/>
              <a:t>（消耗时间为</a:t>
            </a:r>
            <a:r>
              <a:rPr lang="en-US" altLang="zh-CN" sz="1600" dirty="0"/>
              <a:t>N2</a:t>
            </a:r>
            <a:r>
              <a:rPr lang="zh-CN" altLang="en-US" sz="1600" dirty="0"/>
              <a:t>）；</a:t>
            </a:r>
            <a:r>
              <a:rPr lang="en-US" altLang="zh-CN" sz="1600" dirty="0"/>
              <a:t>App Server</a:t>
            </a:r>
            <a:r>
              <a:rPr lang="zh-CN" altLang="en-US" sz="1600" dirty="0"/>
              <a:t>将操作数据指令发送给</a:t>
            </a:r>
            <a:r>
              <a:rPr lang="en-US" altLang="zh-CN" sz="1600" dirty="0"/>
              <a:t>Database </a:t>
            </a:r>
            <a:r>
              <a:rPr lang="zh-CN" altLang="en-US" sz="1600" dirty="0"/>
              <a:t>（消耗时间为</a:t>
            </a:r>
            <a:r>
              <a:rPr lang="en-US" altLang="zh-CN" sz="1600" dirty="0"/>
              <a:t>N3</a:t>
            </a:r>
            <a:r>
              <a:rPr lang="zh-CN" altLang="en-US" sz="1600" dirty="0"/>
              <a:t>）；</a:t>
            </a:r>
            <a:r>
              <a:rPr lang="en-US" altLang="zh-CN" sz="1600" dirty="0"/>
              <a:t>Database</a:t>
            </a:r>
            <a:r>
              <a:rPr lang="zh-CN" altLang="en-US" sz="1600" dirty="0"/>
              <a:t>服务器将查询结果数据发送回</a:t>
            </a:r>
            <a:r>
              <a:rPr lang="en-US" altLang="zh-CN" sz="1600" dirty="0"/>
              <a:t>App Server</a:t>
            </a:r>
            <a:r>
              <a:rPr lang="zh-CN" altLang="en-US" sz="1600" dirty="0"/>
              <a:t>（消耗时间为</a:t>
            </a:r>
            <a:r>
              <a:rPr lang="en-US" altLang="zh-CN" sz="1600" dirty="0"/>
              <a:t>N4</a:t>
            </a:r>
            <a:r>
              <a:rPr lang="zh-CN" altLang="en-US" sz="1600" dirty="0"/>
              <a:t>）；</a:t>
            </a:r>
            <a:r>
              <a:rPr lang="en-US" altLang="zh-CN" sz="1600" dirty="0"/>
              <a:t>App Server</a:t>
            </a:r>
            <a:r>
              <a:rPr lang="zh-CN" altLang="en-US" sz="1600" dirty="0"/>
              <a:t>将处理后的页面发给</a:t>
            </a:r>
            <a:r>
              <a:rPr lang="en-US" altLang="zh-CN" sz="1600" dirty="0"/>
              <a:t>Web Server</a:t>
            </a:r>
            <a:r>
              <a:rPr lang="zh-CN" altLang="en-US" sz="1600" dirty="0"/>
              <a:t>（消耗时间为</a:t>
            </a:r>
            <a:r>
              <a:rPr lang="en-US" altLang="zh-CN" sz="1600" dirty="0"/>
              <a:t>N5</a:t>
            </a:r>
            <a:r>
              <a:rPr lang="zh-CN" altLang="en-US" sz="1600" dirty="0"/>
              <a:t>）；最后</a:t>
            </a:r>
            <a:r>
              <a:rPr lang="en-US" altLang="zh-CN" sz="1600" dirty="0"/>
              <a:t>Web Server</a:t>
            </a:r>
            <a:r>
              <a:rPr lang="zh-CN" altLang="en-US" sz="1600" dirty="0"/>
              <a:t>将</a:t>
            </a:r>
            <a:r>
              <a:rPr lang="en-US" altLang="zh-CN" sz="1600" dirty="0"/>
              <a:t>HTML</a:t>
            </a:r>
            <a:r>
              <a:rPr lang="zh-CN" altLang="en-US" sz="1600" dirty="0"/>
              <a:t>转发到客户端（消耗时间为</a:t>
            </a:r>
            <a:r>
              <a:rPr lang="en-US" altLang="zh-CN" sz="1600" dirty="0"/>
              <a:t>N6</a:t>
            </a:r>
            <a:r>
              <a:rPr lang="zh-CN" altLang="en-US" sz="1600" dirty="0"/>
              <a:t>）。</a:t>
            </a:r>
            <a:r>
              <a:rPr lang="zh-CN" altLang="en-US" sz="1600" b="1" dirty="0"/>
              <a:t>这里的</a:t>
            </a:r>
            <a:r>
              <a:rPr lang="en-US" altLang="zh-CN" sz="1600" b="1" dirty="0" err="1"/>
              <a:t>Nx</a:t>
            </a:r>
            <a:r>
              <a:rPr lang="zh-CN" altLang="en-US" sz="1600" b="1" dirty="0"/>
              <a:t>都是网络传输上的时间开销，没有计算业务处理所需要花费的时间。</a:t>
            </a:r>
          </a:p>
          <a:p>
            <a:r>
              <a:rPr lang="en-US" altLang="zh-CN" sz="1600" b="1" dirty="0"/>
              <a:t>2</a:t>
            </a:r>
            <a:r>
              <a:rPr lang="zh-CN" altLang="en-US" sz="1600" b="1" dirty="0"/>
              <a:t>．服务器处理时间</a:t>
            </a:r>
            <a:endParaRPr lang="zh-CN" altLang="en-US" sz="1600" dirty="0"/>
          </a:p>
          <a:p>
            <a:r>
              <a:rPr lang="zh-CN" altLang="en-US" sz="1600" dirty="0"/>
              <a:t>另外一个方面还要考虑各个服务器处理所需要的时间</a:t>
            </a:r>
            <a:r>
              <a:rPr lang="en-US" altLang="zh-CN" sz="1600" dirty="0"/>
              <a:t>WT</a:t>
            </a:r>
            <a:r>
              <a:rPr lang="zh-CN" altLang="en-US" sz="1600" dirty="0"/>
              <a:t>、</a:t>
            </a:r>
            <a:r>
              <a:rPr lang="en-US" altLang="zh-CN" sz="1600" dirty="0"/>
              <a:t>AT</a:t>
            </a:r>
            <a:r>
              <a:rPr lang="zh-CN" altLang="en-US" sz="1600" dirty="0"/>
              <a:t>、</a:t>
            </a:r>
            <a:r>
              <a:rPr lang="en-US" altLang="zh-CN" sz="1600" dirty="0"/>
              <a:t>DT</a:t>
            </a:r>
            <a:r>
              <a:rPr lang="zh-CN" altLang="en-US" sz="1600" dirty="0"/>
              <a:t>。</a:t>
            </a:r>
          </a:p>
          <a:p>
            <a:r>
              <a:rPr lang="en-US" altLang="zh-CN" sz="1600" b="1" dirty="0"/>
              <a:t>3</a:t>
            </a:r>
            <a:r>
              <a:rPr lang="zh-CN" altLang="en-US" sz="1600" b="1" dirty="0"/>
              <a:t>．网络延迟</a:t>
            </a:r>
            <a:endParaRPr lang="zh-CN" altLang="en-US" sz="1600" dirty="0"/>
          </a:p>
          <a:p>
            <a:r>
              <a:rPr lang="zh-CN" altLang="en-US" sz="1600" dirty="0"/>
              <a:t>除了上面两种时间开销以外，还要考虑网络延迟的问题。</a:t>
            </a:r>
          </a:p>
          <a:p>
            <a:r>
              <a:rPr lang="zh-CN" altLang="en-US" sz="1600" dirty="0"/>
              <a:t>所以最终的响应时间组成为：</a:t>
            </a:r>
          </a:p>
          <a:p>
            <a:r>
              <a:rPr lang="zh-CN" altLang="en-US" sz="1600" dirty="0"/>
              <a:t>响应时间 </a:t>
            </a:r>
            <a:r>
              <a:rPr lang="en-US" altLang="zh-CN" sz="1600" dirty="0"/>
              <a:t>= </a:t>
            </a:r>
            <a:r>
              <a:rPr lang="zh-CN" altLang="en-US" sz="1600" dirty="0"/>
              <a:t>网络延迟时间 </a:t>
            </a:r>
            <a:r>
              <a:rPr lang="en-US" altLang="zh-CN" sz="1600" dirty="0"/>
              <a:t>+ WT+AT+DT +</a:t>
            </a:r>
            <a:r>
              <a:rPr lang="zh-CN" altLang="en-US" sz="1600" dirty="0"/>
              <a:t>（</a:t>
            </a:r>
            <a:r>
              <a:rPr lang="en-US" altLang="zh-CN" sz="1600" dirty="0"/>
              <a:t>N1+N2+N3</a:t>
            </a:r>
            <a:r>
              <a:rPr lang="zh-CN" altLang="en-US" sz="1600" dirty="0"/>
              <a:t>）</a:t>
            </a:r>
            <a:r>
              <a:rPr lang="en-US" altLang="zh-CN" sz="1600" dirty="0"/>
              <a:t>+</a:t>
            </a:r>
            <a:r>
              <a:rPr lang="zh-CN" altLang="en-US" sz="1600" dirty="0"/>
              <a:t>（</a:t>
            </a:r>
            <a:r>
              <a:rPr lang="en-US" altLang="zh-CN" sz="1600" dirty="0"/>
              <a:t>N4+N5+N6</a:t>
            </a:r>
            <a:r>
              <a:rPr lang="zh-CN" altLang="en-US" sz="1800" dirty="0"/>
              <a:t>）</a:t>
            </a:r>
            <a:endParaRPr lang="en-US" altLang="zh-CN"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31157" y="348434"/>
            <a:ext cx="2908300" cy="487363"/>
          </a:xfrm>
        </p:spPr>
        <p:txBody>
          <a:bodyPr/>
          <a:lstStyle/>
          <a:p>
            <a:r>
              <a:rPr lang="zh-CN" altLang="en-US" dirty="0"/>
              <a:t>性能测试主要指标</a:t>
            </a:r>
          </a:p>
        </p:txBody>
      </p:sp>
      <p:sp>
        <p:nvSpPr>
          <p:cNvPr id="3" name="文本占位符 2"/>
          <p:cNvSpPr>
            <a:spLocks noGrp="1"/>
          </p:cNvSpPr>
          <p:nvPr>
            <p:ph type="body" sz="quarter" idx="11"/>
          </p:nvPr>
        </p:nvSpPr>
        <p:spPr>
          <a:xfrm>
            <a:off x="731157" y="1022350"/>
            <a:ext cx="7609955" cy="3810000"/>
          </a:xfrm>
        </p:spPr>
        <p:txBody>
          <a:bodyPr/>
          <a:lstStyle/>
          <a:p>
            <a:pPr>
              <a:lnSpc>
                <a:spcPct val="150000"/>
              </a:lnSpc>
              <a:spcAft>
                <a:spcPts val="1200"/>
              </a:spcAft>
            </a:pPr>
            <a:r>
              <a:rPr lang="zh-CN" altLang="en-US" sz="2800" b="1" dirty="0"/>
              <a:t>响应时间指标的获取</a:t>
            </a:r>
            <a:r>
              <a:rPr lang="zh-CN" altLang="en-US" sz="2800" dirty="0"/>
              <a:t>	</a:t>
            </a:r>
          </a:p>
          <a:p>
            <a:pPr lvl="1"/>
            <a:r>
              <a:rPr lang="en-US" altLang="zh-CN" dirty="0"/>
              <a:t>2/5/10</a:t>
            </a:r>
            <a:r>
              <a:rPr lang="zh-CN" altLang="en-US" dirty="0"/>
              <a:t>原则</a:t>
            </a:r>
            <a:r>
              <a:rPr lang="en-US" altLang="zh-CN" dirty="0"/>
              <a:t>(</a:t>
            </a:r>
            <a:r>
              <a:rPr lang="zh-CN" altLang="en-US" dirty="0"/>
              <a:t>很好</a:t>
            </a:r>
            <a:r>
              <a:rPr lang="en-US" altLang="zh-CN" dirty="0"/>
              <a:t>/</a:t>
            </a:r>
            <a:r>
              <a:rPr lang="zh-CN" altLang="en-US" dirty="0"/>
              <a:t>还不错</a:t>
            </a:r>
            <a:r>
              <a:rPr lang="en-US" altLang="zh-CN" dirty="0"/>
              <a:t>/</a:t>
            </a:r>
            <a:r>
              <a:rPr lang="zh-CN" altLang="en-US" dirty="0"/>
              <a:t>忍受极限）</a:t>
            </a:r>
          </a:p>
          <a:p>
            <a:pPr lvl="1"/>
            <a:r>
              <a:rPr lang="zh-CN" altLang="en-US" dirty="0"/>
              <a:t>过长时间的等待会让客户烦躁不安</a:t>
            </a:r>
          </a:p>
          <a:p>
            <a:pPr algn="l">
              <a:buNone/>
            </a:pPr>
            <a:r>
              <a:rPr lang="zh-CN" altLang="en-US" sz="1800" dirty="0">
                <a:solidFill>
                  <a:schemeClr val="tx1"/>
                </a:solidFill>
                <a:latin typeface="+mn-ea"/>
                <a:ea typeface="+mn-ea"/>
                <a:cs typeface="+mn-ea"/>
              </a:rPr>
              <a:t>	</a:t>
            </a:r>
            <a:endParaRPr lang="en-US" altLang="zh-CN" b="1" dirty="0"/>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31157" y="348434"/>
            <a:ext cx="2908300" cy="487363"/>
          </a:xfrm>
        </p:spPr>
        <p:txBody>
          <a:bodyPr/>
          <a:lstStyle/>
          <a:p>
            <a:r>
              <a:rPr lang="zh-CN" altLang="en-US" dirty="0"/>
              <a:t>性能测试主要指标</a:t>
            </a:r>
          </a:p>
        </p:txBody>
      </p:sp>
      <p:sp>
        <p:nvSpPr>
          <p:cNvPr id="3" name="文本占位符 2"/>
          <p:cNvSpPr>
            <a:spLocks noGrp="1"/>
          </p:cNvSpPr>
          <p:nvPr>
            <p:ph type="body" sz="quarter" idx="11"/>
          </p:nvPr>
        </p:nvSpPr>
        <p:spPr>
          <a:xfrm>
            <a:off x="731157" y="936702"/>
            <a:ext cx="7609955" cy="3393998"/>
          </a:xfrm>
        </p:spPr>
        <p:txBody>
          <a:bodyPr/>
          <a:lstStyle/>
          <a:p>
            <a:r>
              <a:rPr lang="zh-CN" altLang="en-US" sz="2000" dirty="0"/>
              <a:t>图中拐点说明：</a:t>
            </a:r>
          </a:p>
          <a:p>
            <a:r>
              <a:rPr lang="zh-CN" altLang="en-US" sz="2000" dirty="0"/>
              <a:t>　　　　　　</a:t>
            </a:r>
            <a:r>
              <a:rPr lang="en-US" altLang="zh-CN" sz="2000" dirty="0"/>
              <a:t>1</a:t>
            </a:r>
            <a:r>
              <a:rPr lang="zh-CN" altLang="en-US" sz="2000" dirty="0"/>
              <a:t>、响应时间突然增加</a:t>
            </a:r>
          </a:p>
          <a:p>
            <a:r>
              <a:rPr lang="zh-CN" altLang="en-US" sz="2000" dirty="0"/>
              <a:t>　　　　　　</a:t>
            </a:r>
            <a:r>
              <a:rPr lang="en-US" altLang="zh-CN" sz="2000" dirty="0"/>
              <a:t>2</a:t>
            </a:r>
            <a:r>
              <a:rPr lang="zh-CN" altLang="en-US" sz="2000" dirty="0"/>
              <a:t>、意味着系统的一种或多种资源利用达到的极限</a:t>
            </a:r>
          </a:p>
          <a:p>
            <a:r>
              <a:rPr lang="zh-CN" altLang="en-US" sz="2000" dirty="0"/>
              <a:t>　　　　　　</a:t>
            </a:r>
            <a:r>
              <a:rPr lang="en-US" altLang="zh-CN" sz="2000" dirty="0"/>
              <a:t>3</a:t>
            </a:r>
            <a:r>
              <a:rPr lang="zh-CN" altLang="en-US" sz="2000" dirty="0"/>
              <a:t>、通常可以利用拐点来进行性能测试分析与定位</a:t>
            </a:r>
          </a:p>
          <a:p>
            <a:r>
              <a:rPr lang="zh-CN" altLang="en-US" dirty="0"/>
              <a:t/>
            </a:r>
            <a:br>
              <a:rPr lang="zh-CN" altLang="en-US" dirty="0"/>
            </a:br>
            <a:r>
              <a:rPr lang="zh-CN" altLang="en-US" dirty="0"/>
              <a:t> </a:t>
            </a:r>
            <a:r>
              <a:rPr lang="en-US" altLang="zh-CN" b="1" dirty="0"/>
              <a:t>	</a:t>
            </a:r>
          </a:p>
          <a:p>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1098" y="2611390"/>
            <a:ext cx="321945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31157" y="348434"/>
            <a:ext cx="5813692" cy="487363"/>
          </a:xfrm>
        </p:spPr>
        <p:txBody>
          <a:bodyPr/>
          <a:lstStyle/>
          <a:p>
            <a:r>
              <a:rPr kumimoji="1" lang="zh-CN" altLang="en-US" dirty="0"/>
              <a:t>目录</a:t>
            </a:r>
          </a:p>
        </p:txBody>
      </p:sp>
      <p:sp>
        <p:nvSpPr>
          <p:cNvPr id="10" name="文本占位符 5"/>
          <p:cNvSpPr>
            <a:spLocks noGrp="1"/>
          </p:cNvSpPr>
          <p:nvPr/>
        </p:nvSpPr>
        <p:spPr>
          <a:xfrm>
            <a:off x="831215" y="1271905"/>
            <a:ext cx="2704465" cy="320675"/>
          </a:xfrm>
          <a:prstGeom prst="rect">
            <a:avLst/>
          </a:prstGeom>
        </p:spPr>
        <p:txBody>
          <a:bodyPr/>
          <a:lstStyle>
            <a:lvl1pPr marL="0" indent="0" algn="l" defTabSz="685800" rtl="0" eaLnBrk="1" latinLnBrk="0" hangingPunct="1">
              <a:lnSpc>
                <a:spcPct val="90000"/>
              </a:lnSpc>
              <a:spcBef>
                <a:spcPts val="750"/>
              </a:spcBef>
              <a:buFont typeface="Arial" panose="020B0604020202020204" pitchFamily="34" charset="0"/>
              <a:buNone/>
              <a:defRPr sz="1900" b="0" i="0" kern="1200">
                <a:solidFill>
                  <a:schemeClr val="bg1">
                    <a:lumMod val="50000"/>
                  </a:schemeClr>
                </a:solidFill>
                <a:latin typeface="微软雅黑" panose="020B0503020204020204" charset="-122"/>
                <a:ea typeface="微软雅黑" panose="020B0503020204020204" charset="-122"/>
                <a:cs typeface="微软雅黑" panose="020B0503020204020204" charset="-122"/>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kumimoji="1" lang="en-US" altLang="zh-CN" sz="1800" b="1" dirty="0">
                <a:solidFill>
                  <a:schemeClr val="tx1"/>
                </a:solidFill>
              </a:rPr>
              <a:t>01 </a:t>
            </a:r>
            <a:r>
              <a:rPr kumimoji="1" lang="zh-CN" altLang="en-US" sz="1800" b="1" dirty="0">
                <a:solidFill>
                  <a:schemeClr val="tx1"/>
                </a:solidFill>
              </a:rPr>
              <a:t>性能测试的概念</a:t>
            </a:r>
            <a:endParaRPr kumimoji="1" lang="en-US" altLang="zh-CN" sz="1800" b="1" dirty="0">
              <a:solidFill>
                <a:schemeClr val="tx1"/>
              </a:solidFill>
            </a:endParaRPr>
          </a:p>
        </p:txBody>
      </p:sp>
      <p:sp>
        <p:nvSpPr>
          <p:cNvPr id="3" name="文本占位符 5"/>
          <p:cNvSpPr>
            <a:spLocks noGrp="1"/>
          </p:cNvSpPr>
          <p:nvPr/>
        </p:nvSpPr>
        <p:spPr>
          <a:xfrm>
            <a:off x="831215" y="1813560"/>
            <a:ext cx="2704465" cy="320675"/>
          </a:xfrm>
          <a:prstGeom prst="rect">
            <a:avLst/>
          </a:prstGeom>
        </p:spPr>
        <p:txBody>
          <a:bodyPr/>
          <a:lstStyle>
            <a:lvl1pPr marL="0" indent="0" algn="l" defTabSz="685800" rtl="0" eaLnBrk="1" latinLnBrk="0" hangingPunct="1">
              <a:lnSpc>
                <a:spcPct val="90000"/>
              </a:lnSpc>
              <a:spcBef>
                <a:spcPts val="750"/>
              </a:spcBef>
              <a:buFont typeface="Arial" panose="020B0604020202020204" pitchFamily="34" charset="0"/>
              <a:buNone/>
              <a:defRPr sz="1900" b="0" i="0" kern="1200">
                <a:solidFill>
                  <a:schemeClr val="bg1">
                    <a:lumMod val="50000"/>
                  </a:schemeClr>
                </a:solidFill>
                <a:latin typeface="微软雅黑" panose="020B0503020204020204" charset="-122"/>
                <a:ea typeface="微软雅黑" panose="020B0503020204020204" charset="-122"/>
                <a:cs typeface="微软雅黑" panose="020B0503020204020204" charset="-122"/>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kumimoji="1" lang="en-US" altLang="zh-CN" sz="1800" b="1" dirty="0">
                <a:solidFill>
                  <a:schemeClr val="tx1"/>
                </a:solidFill>
              </a:rPr>
              <a:t>02 </a:t>
            </a:r>
            <a:r>
              <a:rPr kumimoji="1" lang="zh-CN" altLang="en-US" sz="1800" b="1" dirty="0">
                <a:solidFill>
                  <a:schemeClr val="tx1"/>
                </a:solidFill>
              </a:rPr>
              <a:t>性能测试的内容</a:t>
            </a:r>
            <a:endParaRPr kumimoji="1" lang="en-US" altLang="zh-CN" sz="1800" b="1" dirty="0">
              <a:solidFill>
                <a:schemeClr val="tx1"/>
              </a:solidFill>
            </a:endParaRPr>
          </a:p>
        </p:txBody>
      </p:sp>
      <p:sp>
        <p:nvSpPr>
          <p:cNvPr id="5" name="文本占位符 5"/>
          <p:cNvSpPr>
            <a:spLocks noGrp="1"/>
          </p:cNvSpPr>
          <p:nvPr/>
        </p:nvSpPr>
        <p:spPr>
          <a:xfrm>
            <a:off x="831215" y="3980180"/>
            <a:ext cx="2704465" cy="320675"/>
          </a:xfrm>
          <a:prstGeom prst="rect">
            <a:avLst/>
          </a:prstGeom>
        </p:spPr>
        <p:txBody>
          <a:bodyPr/>
          <a:lstStyle>
            <a:lvl1pPr marL="0" indent="0" algn="l" defTabSz="685800" rtl="0" eaLnBrk="1" latinLnBrk="0" hangingPunct="1">
              <a:lnSpc>
                <a:spcPct val="90000"/>
              </a:lnSpc>
              <a:spcBef>
                <a:spcPts val="750"/>
              </a:spcBef>
              <a:buFont typeface="Arial" panose="020B0604020202020204" pitchFamily="34" charset="0"/>
              <a:buNone/>
              <a:defRPr sz="1900" b="0" i="0" kern="1200">
                <a:solidFill>
                  <a:schemeClr val="bg1">
                    <a:lumMod val="50000"/>
                  </a:schemeClr>
                </a:solidFill>
                <a:latin typeface="微软雅黑" panose="020B0503020204020204" charset="-122"/>
                <a:ea typeface="微软雅黑" panose="020B0503020204020204" charset="-122"/>
                <a:cs typeface="微软雅黑" panose="020B0503020204020204" charset="-122"/>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kumimoji="1" lang="en-US" altLang="zh-CN" sz="1800" b="1" dirty="0" smtClean="0">
                <a:solidFill>
                  <a:schemeClr val="tx1"/>
                </a:solidFill>
              </a:rPr>
              <a:t>06 </a:t>
            </a:r>
            <a:r>
              <a:rPr kumimoji="1" lang="zh-CN" altLang="en-US" sz="1800" b="1" dirty="0">
                <a:solidFill>
                  <a:schemeClr val="tx1"/>
                </a:solidFill>
              </a:rPr>
              <a:t>性能测试基本流程</a:t>
            </a:r>
            <a:endParaRPr kumimoji="1" lang="en-US" altLang="zh-CN" sz="1800" b="1" dirty="0">
              <a:solidFill>
                <a:schemeClr val="tx1"/>
              </a:solidFill>
            </a:endParaRPr>
          </a:p>
        </p:txBody>
      </p:sp>
      <p:sp>
        <p:nvSpPr>
          <p:cNvPr id="6" name="文本占位符 5"/>
          <p:cNvSpPr>
            <a:spLocks noGrp="1"/>
          </p:cNvSpPr>
          <p:nvPr/>
        </p:nvSpPr>
        <p:spPr>
          <a:xfrm>
            <a:off x="831215" y="2355215"/>
            <a:ext cx="2704465" cy="320675"/>
          </a:xfrm>
          <a:prstGeom prst="rect">
            <a:avLst/>
          </a:prstGeom>
        </p:spPr>
        <p:txBody>
          <a:bodyPr/>
          <a:lstStyle>
            <a:lvl1pPr marL="0" indent="0" algn="l" defTabSz="685800" rtl="0" eaLnBrk="1" latinLnBrk="0" hangingPunct="1">
              <a:lnSpc>
                <a:spcPct val="90000"/>
              </a:lnSpc>
              <a:spcBef>
                <a:spcPts val="750"/>
              </a:spcBef>
              <a:buFont typeface="Arial" panose="020B0604020202020204" pitchFamily="34" charset="0"/>
              <a:buNone/>
              <a:defRPr sz="1900" b="0" i="0" kern="1200">
                <a:solidFill>
                  <a:schemeClr val="bg1">
                    <a:lumMod val="50000"/>
                  </a:schemeClr>
                </a:solidFill>
                <a:latin typeface="微软雅黑" panose="020B0503020204020204" charset="-122"/>
                <a:ea typeface="微软雅黑" panose="020B0503020204020204" charset="-122"/>
                <a:cs typeface="微软雅黑" panose="020B0503020204020204" charset="-122"/>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kumimoji="1" lang="en-US" altLang="zh-CN" sz="1800" b="1" dirty="0" smtClean="0">
                <a:solidFill>
                  <a:schemeClr val="tx1"/>
                </a:solidFill>
              </a:rPr>
              <a:t>03 </a:t>
            </a:r>
            <a:r>
              <a:rPr kumimoji="1" lang="zh-CN" altLang="en-US" sz="1800" b="1" dirty="0">
                <a:solidFill>
                  <a:schemeClr val="tx1"/>
                </a:solidFill>
              </a:rPr>
              <a:t>性能测试的分类</a:t>
            </a:r>
            <a:endParaRPr kumimoji="1" lang="en-US" altLang="zh-CN" sz="1800" b="1" dirty="0">
              <a:solidFill>
                <a:schemeClr val="tx1"/>
              </a:solidFill>
            </a:endParaRPr>
          </a:p>
        </p:txBody>
      </p:sp>
      <p:sp>
        <p:nvSpPr>
          <p:cNvPr id="7" name="文本占位符 5"/>
          <p:cNvSpPr>
            <a:spLocks noGrp="1"/>
          </p:cNvSpPr>
          <p:nvPr/>
        </p:nvSpPr>
        <p:spPr>
          <a:xfrm>
            <a:off x="831215" y="2896870"/>
            <a:ext cx="2704465" cy="320675"/>
          </a:xfrm>
          <a:prstGeom prst="rect">
            <a:avLst/>
          </a:prstGeom>
        </p:spPr>
        <p:txBody>
          <a:bodyPr/>
          <a:lstStyle>
            <a:lvl1pPr marL="0" indent="0" algn="l" defTabSz="685800" rtl="0" eaLnBrk="1" latinLnBrk="0" hangingPunct="1">
              <a:lnSpc>
                <a:spcPct val="90000"/>
              </a:lnSpc>
              <a:spcBef>
                <a:spcPts val="750"/>
              </a:spcBef>
              <a:buFont typeface="Arial" panose="020B0604020202020204" pitchFamily="34" charset="0"/>
              <a:buNone/>
              <a:defRPr sz="1900" b="0" i="0" kern="1200">
                <a:solidFill>
                  <a:schemeClr val="bg1">
                    <a:lumMod val="50000"/>
                  </a:schemeClr>
                </a:solidFill>
                <a:latin typeface="微软雅黑" panose="020B0503020204020204" charset="-122"/>
                <a:ea typeface="微软雅黑" panose="020B0503020204020204" charset="-122"/>
                <a:cs typeface="微软雅黑" panose="020B0503020204020204" charset="-122"/>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kumimoji="1" lang="en-US" altLang="zh-CN" sz="1800" b="1" dirty="0">
                <a:solidFill>
                  <a:schemeClr val="tx1"/>
                </a:solidFill>
              </a:rPr>
              <a:t>04 </a:t>
            </a:r>
            <a:r>
              <a:rPr kumimoji="1" lang="zh-CN" altLang="en-US" sz="1800" b="1" dirty="0">
                <a:solidFill>
                  <a:schemeClr val="tx1"/>
                </a:solidFill>
              </a:rPr>
              <a:t>性能测试主要指标</a:t>
            </a:r>
            <a:endParaRPr kumimoji="1" lang="en-US" altLang="zh-CN" sz="1800" b="1" dirty="0">
              <a:solidFill>
                <a:schemeClr val="tx1"/>
              </a:solidFill>
            </a:endParaRPr>
          </a:p>
        </p:txBody>
      </p:sp>
      <p:sp>
        <p:nvSpPr>
          <p:cNvPr id="8" name="文本占位符 5"/>
          <p:cNvSpPr>
            <a:spLocks noGrp="1"/>
          </p:cNvSpPr>
          <p:nvPr/>
        </p:nvSpPr>
        <p:spPr>
          <a:xfrm>
            <a:off x="831215" y="3438525"/>
            <a:ext cx="3042142" cy="320675"/>
          </a:xfrm>
          <a:prstGeom prst="rect">
            <a:avLst/>
          </a:prstGeom>
        </p:spPr>
        <p:txBody>
          <a:bodyPr/>
          <a:lstStyle>
            <a:lvl1pPr marL="0" indent="0" algn="l" defTabSz="685800" rtl="0" eaLnBrk="1" latinLnBrk="0" hangingPunct="1">
              <a:lnSpc>
                <a:spcPct val="90000"/>
              </a:lnSpc>
              <a:spcBef>
                <a:spcPts val="750"/>
              </a:spcBef>
              <a:buFont typeface="Arial" panose="020B0604020202020204" pitchFamily="34" charset="0"/>
              <a:buNone/>
              <a:defRPr sz="1900" b="0" i="0" kern="1200">
                <a:solidFill>
                  <a:schemeClr val="bg1">
                    <a:lumMod val="50000"/>
                  </a:schemeClr>
                </a:solidFill>
                <a:latin typeface="微软雅黑" panose="020B0503020204020204" charset="-122"/>
                <a:ea typeface="微软雅黑" panose="020B0503020204020204" charset="-122"/>
                <a:cs typeface="微软雅黑" panose="020B0503020204020204" charset="-122"/>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kumimoji="1" lang="en-US" altLang="zh-CN" sz="1800" b="1" dirty="0" smtClean="0">
                <a:solidFill>
                  <a:schemeClr val="tx1"/>
                </a:solidFill>
              </a:rPr>
              <a:t>05 </a:t>
            </a:r>
            <a:r>
              <a:rPr kumimoji="1" lang="zh-CN" altLang="en-US" sz="1800" b="1" dirty="0">
                <a:solidFill>
                  <a:schemeClr val="tx1"/>
                </a:solidFill>
              </a:rPr>
              <a:t>性能测试常见测试方法</a:t>
            </a:r>
            <a:endParaRPr kumimoji="1" lang="en-US" altLang="zh-CN" sz="1800" b="1"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31157" y="348435"/>
            <a:ext cx="2908300" cy="357260"/>
          </a:xfrm>
        </p:spPr>
        <p:txBody>
          <a:bodyPr/>
          <a:lstStyle/>
          <a:p>
            <a:r>
              <a:rPr lang="zh-CN" altLang="en-US" dirty="0"/>
              <a:t>性能测试主要指标</a:t>
            </a:r>
          </a:p>
        </p:txBody>
      </p:sp>
      <p:sp>
        <p:nvSpPr>
          <p:cNvPr id="3" name="文本占位符 2"/>
          <p:cNvSpPr>
            <a:spLocks noGrp="1"/>
          </p:cNvSpPr>
          <p:nvPr>
            <p:ph type="body" sz="quarter" idx="11"/>
          </p:nvPr>
        </p:nvSpPr>
        <p:spPr>
          <a:xfrm>
            <a:off x="304800" y="835799"/>
            <a:ext cx="8757424" cy="3972508"/>
          </a:xfrm>
        </p:spPr>
        <p:txBody>
          <a:bodyPr>
            <a:normAutofit/>
          </a:bodyPr>
          <a:lstStyle/>
          <a:p>
            <a:pPr algn="l">
              <a:buNone/>
            </a:pPr>
            <a:r>
              <a:rPr lang="zh-CN" altLang="en-US" sz="1800" dirty="0">
                <a:solidFill>
                  <a:schemeClr val="tx1"/>
                </a:solidFill>
                <a:latin typeface="+mn-ea"/>
                <a:ea typeface="+mn-ea"/>
                <a:cs typeface="+mn-ea"/>
              </a:rPr>
              <a:t>	</a:t>
            </a:r>
          </a:p>
          <a:p>
            <a:pPr marL="0" lvl="1" algn="l">
              <a:spcBef>
                <a:spcPts val="750"/>
              </a:spcBef>
              <a:buNone/>
            </a:pPr>
            <a:r>
              <a:rPr lang="zh-CN" altLang="en-US" dirty="0">
                <a:latin typeface="+mn-ea"/>
                <a:cs typeface="+mn-ea"/>
              </a:rPr>
              <a:t>    </a:t>
            </a:r>
          </a:p>
          <a:p>
            <a:pPr marL="0" lvl="1" algn="l">
              <a:spcBef>
                <a:spcPts val="750"/>
              </a:spcBef>
              <a:buNone/>
            </a:pPr>
            <a:endParaRPr lang="zh-CN" altLang="en-US" dirty="0">
              <a:latin typeface="+mn-ea"/>
              <a:cs typeface="+mn-ea"/>
            </a:endParaRPr>
          </a:p>
          <a:p>
            <a:pPr algn="l">
              <a:buNone/>
            </a:pPr>
            <a:endParaRPr lang="zh-CN" altLang="en-US" sz="1800" dirty="0">
              <a:solidFill>
                <a:schemeClr val="tx1"/>
              </a:solidFill>
              <a:latin typeface="+mn-ea"/>
              <a:ea typeface="+mn-ea"/>
              <a:cs typeface="+mn-ea"/>
            </a:endParaRPr>
          </a:p>
          <a:p>
            <a:pPr algn="l">
              <a:buNone/>
            </a:pPr>
            <a:endParaRPr lang="zh-CN" altLang="en-US" sz="1800" dirty="0">
              <a:solidFill>
                <a:schemeClr val="tx1"/>
              </a:solidFill>
              <a:latin typeface="+mn-ea"/>
              <a:ea typeface="+mn-ea"/>
              <a:cs typeface="+mn-ea"/>
            </a:endParaRPr>
          </a:p>
        </p:txBody>
      </p:sp>
      <p:sp>
        <p:nvSpPr>
          <p:cNvPr id="4" name="矩形 3"/>
          <p:cNvSpPr/>
          <p:nvPr/>
        </p:nvSpPr>
        <p:spPr>
          <a:xfrm>
            <a:off x="673372" y="981284"/>
            <a:ext cx="7797800" cy="2246769"/>
          </a:xfrm>
          <a:prstGeom prst="rect">
            <a:avLst/>
          </a:prstGeom>
        </p:spPr>
        <p:txBody>
          <a:bodyPr wrap="square">
            <a:spAutoFit/>
          </a:bodyPr>
          <a:lstStyle/>
          <a:p>
            <a:r>
              <a:rPr lang="en-US" altLang="zh-CN" sz="2000" dirty="0">
                <a:solidFill>
                  <a:schemeClr val="bg1">
                    <a:lumMod val="50000"/>
                  </a:schemeClr>
                </a:solidFill>
                <a:latin typeface="微软雅黑" panose="020B0503020204020204" charset="-122"/>
                <a:ea typeface="微软雅黑" panose="020B0503020204020204" charset="-122"/>
                <a:cs typeface="微软雅黑" panose="020B0503020204020204" charset="-122"/>
              </a:rPr>
              <a:t>TPS</a:t>
            </a:r>
            <a:r>
              <a:rPr lang="zh-CN" altLang="en-US" sz="2000" dirty="0">
                <a:solidFill>
                  <a:schemeClr val="bg1">
                    <a:lumMod val="50000"/>
                  </a:schemeClr>
                </a:solidFill>
                <a:latin typeface="微软雅黑" panose="020B0503020204020204" charset="-122"/>
                <a:ea typeface="微软雅黑" panose="020B0503020204020204" charset="-122"/>
                <a:cs typeface="微软雅黑" panose="020B0503020204020204" charset="-122"/>
              </a:rPr>
              <a:t>（</a:t>
            </a:r>
            <a:r>
              <a:rPr lang="en-US" altLang="zh-CN" sz="2000" dirty="0">
                <a:solidFill>
                  <a:schemeClr val="bg1">
                    <a:lumMod val="50000"/>
                  </a:schemeClr>
                </a:solidFill>
                <a:latin typeface="微软雅黑" panose="020B0503020204020204" charset="-122"/>
                <a:ea typeface="微软雅黑" panose="020B0503020204020204" charset="-122"/>
                <a:cs typeface="微软雅黑" panose="020B0503020204020204" charset="-122"/>
              </a:rPr>
              <a:t>Transaction Per Second</a:t>
            </a:r>
            <a:r>
              <a:rPr lang="zh-CN" altLang="en-US" sz="2000" dirty="0">
                <a:solidFill>
                  <a:schemeClr val="bg1">
                    <a:lumMod val="50000"/>
                  </a:schemeClr>
                </a:solidFill>
                <a:latin typeface="微软雅黑" panose="020B0503020204020204" charset="-122"/>
                <a:ea typeface="微软雅黑" panose="020B0503020204020204" charset="-122"/>
                <a:cs typeface="微软雅黑" panose="020B0503020204020204" charset="-122"/>
              </a:rPr>
              <a:t>） </a:t>
            </a:r>
          </a:p>
          <a:p>
            <a:pPr>
              <a:buNone/>
            </a:pPr>
            <a:r>
              <a:rPr lang="en-US" altLang="zh-CN" sz="2000" dirty="0">
                <a:solidFill>
                  <a:schemeClr val="bg1">
                    <a:lumMod val="50000"/>
                  </a:schemeClr>
                </a:solidFill>
                <a:latin typeface="微软雅黑" panose="020B0503020204020204" charset="-122"/>
                <a:ea typeface="微软雅黑" panose="020B0503020204020204" charset="-122"/>
                <a:cs typeface="微软雅黑" panose="020B0503020204020204" charset="-122"/>
              </a:rPr>
              <a:t>      </a:t>
            </a:r>
            <a:r>
              <a:rPr lang="zh-CN" altLang="en-US" sz="2000" dirty="0" smtClean="0">
                <a:solidFill>
                  <a:schemeClr val="bg1">
                    <a:lumMod val="50000"/>
                  </a:schemeClr>
                </a:solidFill>
                <a:latin typeface="微软雅黑" panose="020B0503020204020204" charset="-122"/>
                <a:ea typeface="微软雅黑" panose="020B0503020204020204" charset="-122"/>
                <a:cs typeface="微软雅黑" panose="020B0503020204020204" charset="-122"/>
              </a:rPr>
              <a:t>每</a:t>
            </a:r>
            <a:r>
              <a:rPr lang="zh-CN" altLang="en-US" sz="2000" dirty="0">
                <a:solidFill>
                  <a:schemeClr val="bg1">
                    <a:lumMod val="50000"/>
                  </a:schemeClr>
                </a:solidFill>
                <a:latin typeface="微软雅黑" panose="020B0503020204020204" charset="-122"/>
                <a:ea typeface="微软雅黑" panose="020B0503020204020204" charset="-122"/>
                <a:cs typeface="微软雅黑" panose="020B0503020204020204" charset="-122"/>
              </a:rPr>
              <a:t>秒钟系统能够处理的交易或事务的数量。这里的</a:t>
            </a:r>
            <a:r>
              <a:rPr lang="zh-CN" altLang="zh-CN" sz="2000" dirty="0">
                <a:solidFill>
                  <a:schemeClr val="bg1">
                    <a:lumMod val="50000"/>
                  </a:schemeClr>
                </a:solidFill>
                <a:latin typeface="微软雅黑" panose="020B0503020204020204" charset="-122"/>
                <a:ea typeface="微软雅黑" panose="020B0503020204020204" charset="-122"/>
                <a:cs typeface="微软雅黑" panose="020B0503020204020204" charset="-122"/>
              </a:rPr>
              <a:t>事务是指</a:t>
            </a:r>
            <a:r>
              <a:rPr lang="zh-CN" altLang="en-US" sz="2000" dirty="0">
                <a:solidFill>
                  <a:schemeClr val="bg1">
                    <a:lumMod val="50000"/>
                  </a:schemeClr>
                </a:solidFill>
                <a:latin typeface="微软雅黑" panose="020B0503020204020204" charset="-122"/>
                <a:ea typeface="微软雅黑" panose="020B0503020204020204" charset="-122"/>
                <a:cs typeface="微软雅黑" panose="020B0503020204020204" charset="-122"/>
              </a:rPr>
              <a:t>，完成一个单位业务</a:t>
            </a:r>
            <a:r>
              <a:rPr lang="zh-CN" altLang="en-US" sz="2000" dirty="0" smtClean="0">
                <a:solidFill>
                  <a:schemeClr val="bg1">
                    <a:lumMod val="50000"/>
                  </a:schemeClr>
                </a:solidFill>
                <a:latin typeface="微软雅黑" panose="020B0503020204020204" charset="-122"/>
                <a:ea typeface="微软雅黑" panose="020B0503020204020204" charset="-122"/>
                <a:cs typeface="微软雅黑" panose="020B0503020204020204" charset="-122"/>
              </a:rPr>
              <a:t>操作。</a:t>
            </a:r>
            <a:endParaRPr lang="en-US" altLang="zh-CN" sz="2000" dirty="0" smtClean="0">
              <a:solidFill>
                <a:schemeClr val="bg1">
                  <a:lumMod val="50000"/>
                </a:schemeClr>
              </a:solidFill>
              <a:latin typeface="微软雅黑" panose="020B0503020204020204" charset="-122"/>
              <a:ea typeface="微软雅黑" panose="020B0503020204020204" charset="-122"/>
              <a:cs typeface="微软雅黑" panose="020B0503020204020204" charset="-122"/>
            </a:endParaRPr>
          </a:p>
          <a:p>
            <a:pPr>
              <a:buNone/>
            </a:pPr>
            <a:r>
              <a:rPr lang="en-US" altLang="zh-CN" sz="2000" dirty="0">
                <a:solidFill>
                  <a:schemeClr val="bg1">
                    <a:lumMod val="50000"/>
                  </a:schemeClr>
                </a:solidFill>
                <a:latin typeface="微软雅黑" panose="020B0503020204020204" charset="-122"/>
                <a:ea typeface="微软雅黑" panose="020B0503020204020204" charset="-122"/>
                <a:cs typeface="微软雅黑" panose="020B0503020204020204" charset="-122"/>
              </a:rPr>
              <a:t> </a:t>
            </a:r>
            <a:r>
              <a:rPr lang="en-US" altLang="zh-CN" sz="2000" dirty="0" smtClean="0">
                <a:solidFill>
                  <a:schemeClr val="bg1">
                    <a:lumMod val="50000"/>
                  </a:schemeClr>
                </a:solidFill>
                <a:latin typeface="微软雅黑" panose="020B0503020204020204" charset="-122"/>
                <a:ea typeface="微软雅黑" panose="020B0503020204020204" charset="-122"/>
                <a:cs typeface="微软雅黑" panose="020B0503020204020204" charset="-122"/>
              </a:rPr>
              <a:t>    </a:t>
            </a:r>
            <a:r>
              <a:rPr lang="zh-CN" altLang="zh-CN" sz="2000" dirty="0" smtClean="0">
                <a:solidFill>
                  <a:schemeClr val="bg1">
                    <a:lumMod val="50000"/>
                  </a:schemeClr>
                </a:solidFill>
                <a:latin typeface="微软雅黑" panose="020B0503020204020204" charset="-122"/>
                <a:ea typeface="微软雅黑" panose="020B0503020204020204" charset="-122"/>
                <a:cs typeface="微软雅黑" panose="020B0503020204020204" charset="-122"/>
              </a:rPr>
              <a:t>客户</a:t>
            </a:r>
            <a:r>
              <a:rPr lang="zh-CN" altLang="zh-CN" sz="2000" dirty="0">
                <a:solidFill>
                  <a:schemeClr val="bg1">
                    <a:lumMod val="50000"/>
                  </a:schemeClr>
                </a:solidFill>
                <a:latin typeface="微软雅黑" panose="020B0503020204020204" charset="-122"/>
                <a:ea typeface="微软雅黑" panose="020B0503020204020204" charset="-122"/>
                <a:cs typeface="微软雅黑" panose="020B0503020204020204" charset="-122"/>
              </a:rPr>
              <a:t>机向服务器发送</a:t>
            </a:r>
            <a:r>
              <a:rPr lang="zh-CN" altLang="en-US" sz="2000" dirty="0">
                <a:solidFill>
                  <a:schemeClr val="bg1">
                    <a:lumMod val="50000"/>
                  </a:schemeClr>
                </a:solidFill>
                <a:latin typeface="微软雅黑" panose="020B0503020204020204" charset="-122"/>
                <a:ea typeface="微软雅黑" panose="020B0503020204020204" charset="-122"/>
                <a:cs typeface="微软雅黑" panose="020B0503020204020204" charset="-122"/>
              </a:rPr>
              <a:t>的一个或者若干个相关</a:t>
            </a:r>
            <a:r>
              <a:rPr lang="zh-CN" altLang="zh-CN" sz="2000" dirty="0">
                <a:solidFill>
                  <a:schemeClr val="bg1">
                    <a:lumMod val="50000"/>
                  </a:schemeClr>
                </a:solidFill>
                <a:latin typeface="微软雅黑" panose="020B0503020204020204" charset="-122"/>
                <a:ea typeface="微软雅黑" panose="020B0503020204020204" charset="-122"/>
                <a:cs typeface="微软雅黑" panose="020B0503020204020204" charset="-122"/>
              </a:rPr>
              <a:t>请求</a:t>
            </a:r>
            <a:r>
              <a:rPr lang="zh-CN" altLang="en-US" sz="2000" dirty="0">
                <a:solidFill>
                  <a:schemeClr val="bg1">
                    <a:lumMod val="50000"/>
                  </a:schemeClr>
                </a:solidFill>
                <a:latin typeface="微软雅黑" panose="020B0503020204020204" charset="-122"/>
                <a:ea typeface="微软雅黑" panose="020B0503020204020204" charset="-122"/>
                <a:cs typeface="微软雅黑" panose="020B0503020204020204" charset="-122"/>
              </a:rPr>
              <a:t>并获得响应的</a:t>
            </a:r>
            <a:r>
              <a:rPr lang="zh-CN" altLang="zh-CN" sz="2000" dirty="0">
                <a:solidFill>
                  <a:schemeClr val="bg1">
                    <a:lumMod val="50000"/>
                  </a:schemeClr>
                </a:solidFill>
                <a:latin typeface="微软雅黑" panose="020B0503020204020204" charset="-122"/>
                <a:ea typeface="微软雅黑" panose="020B0503020204020204" charset="-122"/>
                <a:cs typeface="微软雅黑" panose="020B0503020204020204" charset="-122"/>
              </a:rPr>
              <a:t>过程</a:t>
            </a:r>
            <a:r>
              <a:rPr lang="zh-CN" altLang="en-US" sz="2000" dirty="0">
                <a:solidFill>
                  <a:schemeClr val="bg1">
                    <a:lumMod val="50000"/>
                  </a:schemeClr>
                </a:solidFill>
                <a:latin typeface="微软雅黑" panose="020B0503020204020204" charset="-122"/>
                <a:ea typeface="微软雅黑" panose="020B0503020204020204" charset="-122"/>
                <a:cs typeface="微软雅黑" panose="020B0503020204020204" charset="-122"/>
              </a:rPr>
              <a:t>。</a:t>
            </a:r>
            <a:endParaRPr lang="en-US" altLang="zh-CN" sz="2000" dirty="0">
              <a:solidFill>
                <a:schemeClr val="bg1">
                  <a:lumMod val="50000"/>
                </a:schemeClr>
              </a:solidFill>
              <a:latin typeface="微软雅黑" panose="020B0503020204020204" charset="-122"/>
              <a:ea typeface="微软雅黑" panose="020B0503020204020204" charset="-122"/>
              <a:cs typeface="微软雅黑" panose="020B0503020204020204" charset="-122"/>
            </a:endParaRPr>
          </a:p>
          <a:p>
            <a:r>
              <a:rPr lang="en-US" altLang="zh-CN" sz="2000" dirty="0">
                <a:solidFill>
                  <a:schemeClr val="bg1">
                    <a:lumMod val="50000"/>
                  </a:schemeClr>
                </a:solidFill>
                <a:latin typeface="微软雅黑" panose="020B0503020204020204" charset="-122"/>
                <a:ea typeface="微软雅黑" panose="020B0503020204020204" charset="-122"/>
                <a:cs typeface="微软雅黑" panose="020B0503020204020204" charset="-122"/>
              </a:rPr>
              <a:t>      </a:t>
            </a:r>
            <a:r>
              <a:rPr lang="en-US" altLang="zh-CN" sz="2000" dirty="0" smtClean="0">
                <a:solidFill>
                  <a:schemeClr val="bg1">
                    <a:lumMod val="50000"/>
                  </a:schemeClr>
                </a:solidFill>
                <a:latin typeface="微软雅黑" panose="020B0503020204020204" charset="-122"/>
                <a:ea typeface="微软雅黑" panose="020B0503020204020204" charset="-122"/>
                <a:cs typeface="微软雅黑" panose="020B0503020204020204" charset="-122"/>
              </a:rPr>
              <a:t>TPS</a:t>
            </a:r>
            <a:r>
              <a:rPr lang="zh-CN" altLang="en-US" sz="2000" dirty="0">
                <a:solidFill>
                  <a:schemeClr val="bg1">
                    <a:lumMod val="50000"/>
                  </a:schemeClr>
                </a:solidFill>
                <a:latin typeface="微软雅黑" panose="020B0503020204020204" charset="-122"/>
                <a:ea typeface="微软雅黑" panose="020B0503020204020204" charset="-122"/>
                <a:cs typeface="微软雅黑" panose="020B0503020204020204" charset="-122"/>
              </a:rPr>
              <a:t>反映了系统在单位时间内业务的能力，数值越高，说明系统处理能力越强，它是衡量系统处理能力的重要指标。</a:t>
            </a:r>
            <a:endParaRPr lang="en-US" altLang="zh-CN" sz="2000" dirty="0">
              <a:solidFill>
                <a:schemeClr val="bg1">
                  <a:lumMod val="5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性能测试主要指标</a:t>
            </a:r>
          </a:p>
        </p:txBody>
      </p:sp>
      <p:sp>
        <p:nvSpPr>
          <p:cNvPr id="3" name="文本占位符 2"/>
          <p:cNvSpPr>
            <a:spLocks noGrp="1"/>
          </p:cNvSpPr>
          <p:nvPr>
            <p:ph type="body" sz="quarter" idx="11"/>
          </p:nvPr>
        </p:nvSpPr>
        <p:spPr>
          <a:xfrm>
            <a:off x="304800" y="835799"/>
            <a:ext cx="8757424" cy="4116346"/>
          </a:xfrm>
        </p:spPr>
        <p:txBody>
          <a:bodyPr>
            <a:normAutofit/>
          </a:bodyPr>
          <a:lstStyle/>
          <a:p>
            <a:pPr defTabSz="914400"/>
            <a:r>
              <a:rPr lang="zh-CN" altLang="en-US" sz="2000" b="1" dirty="0"/>
              <a:t>二八定律</a:t>
            </a:r>
            <a:endParaRPr lang="en-US" altLang="zh-CN" sz="2000" b="1" dirty="0"/>
          </a:p>
          <a:p>
            <a:pPr defTabSz="914400"/>
            <a:r>
              <a:rPr lang="en-US" altLang="zh-CN" sz="2000" dirty="0"/>
              <a:t>         </a:t>
            </a:r>
            <a:r>
              <a:rPr lang="zh-CN" altLang="en-US" sz="2000" dirty="0"/>
              <a:t>又名</a:t>
            </a:r>
            <a:r>
              <a:rPr lang="en-US" altLang="zh-CN" sz="2000" dirty="0"/>
              <a:t>80/20</a:t>
            </a:r>
            <a:r>
              <a:rPr lang="zh-CN" altLang="en-US" sz="2000" dirty="0"/>
              <a:t>定律、帕累托法则，经常应用于性能测试领域。</a:t>
            </a:r>
            <a:r>
              <a:rPr lang="en-US" altLang="zh-CN" sz="2000" dirty="0"/>
              <a:t>80%</a:t>
            </a:r>
            <a:r>
              <a:rPr lang="zh-CN" altLang="en-US" sz="2000" dirty="0"/>
              <a:t>的业务量在</a:t>
            </a:r>
            <a:r>
              <a:rPr lang="en-US" altLang="zh-CN" sz="2000" dirty="0"/>
              <a:t>20%</a:t>
            </a:r>
            <a:r>
              <a:rPr lang="zh-CN" altLang="en-US" sz="2000" dirty="0"/>
              <a:t>的时间内完成。</a:t>
            </a:r>
            <a:endParaRPr lang="en-US" altLang="zh-CN" sz="2000" dirty="0"/>
          </a:p>
          <a:p>
            <a:pPr defTabSz="914400"/>
            <a:r>
              <a:rPr lang="en-US" altLang="zh-CN" sz="2000" b="1" dirty="0"/>
              <a:t>TPS</a:t>
            </a:r>
            <a:r>
              <a:rPr lang="zh-CN" altLang="en-US" sz="2000" b="1" dirty="0"/>
              <a:t>指标的获取：</a:t>
            </a:r>
            <a:endParaRPr lang="en-US" altLang="zh-CN" sz="2000" b="1" dirty="0"/>
          </a:p>
          <a:p>
            <a:pPr>
              <a:buFont typeface="Wingdings" pitchFamily="2" charset="2"/>
              <a:buChar char="Ø"/>
            </a:pPr>
            <a:r>
              <a:rPr lang="zh-CN" altLang="en-US" sz="1800" dirty="0"/>
              <a:t>方法：</a:t>
            </a:r>
            <a:endParaRPr lang="en-US" altLang="zh-CN" sz="1800" dirty="0"/>
          </a:p>
          <a:p>
            <a:r>
              <a:rPr lang="zh-CN" altLang="en-US" sz="1800" dirty="0"/>
              <a:t>业务量</a:t>
            </a:r>
            <a:r>
              <a:rPr lang="en-US" altLang="zh-CN" sz="1800" dirty="0"/>
              <a:t>/</a:t>
            </a:r>
            <a:r>
              <a:rPr lang="zh-CN" altLang="en-US" sz="1800" dirty="0"/>
              <a:t>工作小时*</a:t>
            </a:r>
            <a:r>
              <a:rPr lang="en-US" altLang="zh-CN" sz="1800" dirty="0"/>
              <a:t>(0.8/0.2) </a:t>
            </a:r>
            <a:br>
              <a:rPr lang="en-US" altLang="zh-CN" sz="1800" dirty="0"/>
            </a:br>
            <a:r>
              <a:rPr lang="en-US" altLang="zh-CN" sz="1800" dirty="0"/>
              <a:t>1000</a:t>
            </a:r>
            <a:r>
              <a:rPr lang="zh-CN" altLang="en-US" sz="1800" dirty="0"/>
              <a:t>万</a:t>
            </a:r>
            <a:r>
              <a:rPr lang="en-US" altLang="zh-CN" sz="1800" dirty="0"/>
              <a:t>/24*(0.8/0.2) = 166</a:t>
            </a:r>
            <a:r>
              <a:rPr lang="zh-CN" altLang="en-US" sz="1800" dirty="0"/>
              <a:t>万</a:t>
            </a:r>
            <a:br>
              <a:rPr lang="zh-CN" altLang="en-US" sz="1800" dirty="0"/>
            </a:br>
            <a:r>
              <a:rPr lang="en-US" altLang="zh-CN" sz="1800" dirty="0"/>
              <a:t>166</a:t>
            </a:r>
            <a:r>
              <a:rPr lang="zh-CN" altLang="en-US" sz="1800" dirty="0"/>
              <a:t>万</a:t>
            </a:r>
            <a:r>
              <a:rPr lang="en-US" altLang="zh-CN" sz="1800" dirty="0"/>
              <a:t>/3600= 461</a:t>
            </a:r>
            <a:br>
              <a:rPr lang="en-US" altLang="zh-CN" sz="1800" dirty="0"/>
            </a:br>
            <a:r>
              <a:rPr lang="zh-CN" altLang="en-US" sz="1800" dirty="0"/>
              <a:t>根据不同要求有访问量大的需要</a:t>
            </a:r>
            <a:r>
              <a:rPr lang="zh-CN" altLang="en-US" sz="1800" dirty="0" smtClean="0"/>
              <a:t>应用二八原则</a:t>
            </a:r>
            <a:r>
              <a:rPr lang="zh-CN" altLang="en-US" sz="1800" dirty="0"/>
              <a:t>进行两次运算</a:t>
            </a:r>
            <a:br>
              <a:rPr lang="zh-CN" altLang="en-US" sz="1800" dirty="0"/>
            </a:br>
            <a:r>
              <a:rPr lang="zh-CN" altLang="en-US" sz="1800" dirty="0"/>
              <a:t>业务量</a:t>
            </a:r>
            <a:r>
              <a:rPr lang="en-US" altLang="zh-CN" sz="1800" dirty="0"/>
              <a:t>/</a:t>
            </a:r>
            <a:r>
              <a:rPr lang="zh-CN" altLang="en-US" sz="1800" dirty="0"/>
              <a:t>秒*</a:t>
            </a:r>
            <a:r>
              <a:rPr lang="en-US" altLang="zh-CN" sz="1800" dirty="0"/>
              <a:t>(0.8/0.2) </a:t>
            </a:r>
            <a:br>
              <a:rPr lang="en-US" altLang="zh-CN" sz="1800" dirty="0"/>
            </a:br>
            <a:r>
              <a:rPr lang="en-US" altLang="zh-CN" sz="1800" dirty="0"/>
              <a:t>166</a:t>
            </a:r>
            <a:r>
              <a:rPr lang="zh-CN" altLang="en-US" sz="1800" dirty="0"/>
              <a:t>万</a:t>
            </a:r>
            <a:r>
              <a:rPr lang="en-US" altLang="zh-CN" sz="1800" dirty="0"/>
              <a:t>/3600</a:t>
            </a:r>
            <a:r>
              <a:rPr lang="zh-CN" altLang="en-US" sz="1800" dirty="0"/>
              <a:t>秒*</a:t>
            </a:r>
            <a:r>
              <a:rPr lang="en-US" altLang="zh-CN" sz="1800" dirty="0"/>
              <a:t>(0.8/0.2)= 1844</a:t>
            </a:r>
            <a:r>
              <a:rPr lang="zh-CN" altLang="en-US" sz="1800" dirty="0"/>
              <a:t>笔</a:t>
            </a:r>
            <a:endParaRPr lang="en-US" altLang="zh-CN" sz="1800" b="1" dirty="0">
              <a:solidFill>
                <a:schemeClr val="tx1"/>
              </a:solidFill>
              <a:latin typeface="+mn-ea"/>
              <a:ea typeface="+mn-ea"/>
              <a:cs typeface="+mn-ea"/>
            </a:endParaRPr>
          </a:p>
          <a:p>
            <a:r>
              <a:rPr lang="en-US" altLang="zh-CN" sz="1800" b="1" dirty="0">
                <a:solidFill>
                  <a:schemeClr val="tx1"/>
                </a:solidFill>
                <a:latin typeface="+mn-ea"/>
                <a:ea typeface="+mn-ea"/>
                <a:cs typeface="+mn-ea"/>
              </a:rPr>
              <a:t>	</a:t>
            </a:r>
          </a:p>
          <a:p>
            <a:pPr lvl="1" indent="0">
              <a:buNone/>
            </a:pPr>
            <a:r>
              <a:rPr lang="en-US" altLang="zh-CN" sz="1800" b="1" dirty="0">
                <a:solidFill>
                  <a:schemeClr val="tx1"/>
                </a:solidFill>
                <a:latin typeface="+mn-ea"/>
                <a:ea typeface="+mn-ea"/>
                <a:cs typeface="+mn-ea"/>
              </a:rPr>
              <a:t>    </a:t>
            </a:r>
            <a:endParaRPr lang="en-US" altLang="zh-CN" sz="1800" dirty="0">
              <a:solidFill>
                <a:schemeClr val="tx1"/>
              </a:solidFill>
              <a:latin typeface="+mn-ea"/>
              <a:ea typeface="+mn-ea"/>
              <a:cs typeface="+mn-ea"/>
            </a:endParaRPr>
          </a:p>
          <a:p>
            <a:pPr lvl="1" indent="0">
              <a:buNone/>
            </a:pPr>
            <a:endParaRPr lang="en-US" altLang="zh-CN" sz="1800" dirty="0">
              <a:solidFill>
                <a:schemeClr val="tx1"/>
              </a:solidFill>
              <a:latin typeface="+mn-ea"/>
              <a:ea typeface="+mn-ea"/>
              <a:cs typeface="+mn-ea"/>
            </a:endParaRPr>
          </a:p>
          <a:p>
            <a:endParaRPr lang="en-US" altLang="zh-CN" sz="1800" dirty="0">
              <a:solidFill>
                <a:schemeClr val="tx1"/>
              </a:solidFill>
              <a:latin typeface="+mn-ea"/>
              <a:ea typeface="+mn-ea"/>
              <a:cs typeface="+mn-ea"/>
            </a:endParaRPr>
          </a:p>
          <a:p>
            <a:endParaRPr lang="en-US" altLang="zh-CN" sz="1800" dirty="0">
              <a:solidFill>
                <a:schemeClr val="tx1"/>
              </a:solidFill>
              <a:latin typeface="+mn-ea"/>
              <a:ea typeface="+mn-ea"/>
              <a:cs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31157" y="348434"/>
            <a:ext cx="5813692" cy="487363"/>
          </a:xfrm>
        </p:spPr>
        <p:txBody>
          <a:bodyPr/>
          <a:lstStyle/>
          <a:p>
            <a:r>
              <a:rPr lang="zh-CN" altLang="en-US" dirty="0"/>
              <a:t>性能测试主要指标</a:t>
            </a:r>
            <a:endParaRPr kumimoji="1" lang="zh-CN" altLang="en-US" dirty="0"/>
          </a:p>
        </p:txBody>
      </p:sp>
      <p:sp>
        <p:nvSpPr>
          <p:cNvPr id="3" name="文本占位符 2"/>
          <p:cNvSpPr>
            <a:spLocks noGrp="1"/>
          </p:cNvSpPr>
          <p:nvPr>
            <p:ph type="body" sz="quarter" idx="11"/>
          </p:nvPr>
        </p:nvSpPr>
        <p:spPr>
          <a:xfrm>
            <a:off x="731520" y="835798"/>
            <a:ext cx="7592695" cy="3905748"/>
          </a:xfrm>
        </p:spPr>
        <p:txBody>
          <a:bodyPr/>
          <a:lstStyle/>
          <a:p>
            <a:r>
              <a:rPr lang="zh-CN" altLang="en-US" sz="1800" dirty="0"/>
              <a:t>举例</a:t>
            </a:r>
            <a:r>
              <a:rPr lang="zh-CN" altLang="en-US" sz="1800" dirty="0" smtClean="0"/>
              <a:t>：某某服务平台</a:t>
            </a:r>
            <a:endParaRPr lang="en-US" altLang="zh-CN" sz="1800" dirty="0"/>
          </a:p>
          <a:p>
            <a:r>
              <a:rPr lang="zh-CN" altLang="zh-CN" sz="1800" dirty="0" smtClean="0"/>
              <a:t>前</a:t>
            </a:r>
            <a:r>
              <a:rPr lang="zh-CN" altLang="zh-CN" sz="1800" dirty="0"/>
              <a:t>每日客户交易量为</a:t>
            </a:r>
            <a:r>
              <a:rPr lang="en-US" altLang="zh-CN" sz="1800" dirty="0"/>
              <a:t>200</a:t>
            </a:r>
            <a:r>
              <a:rPr lang="zh-CN" altLang="zh-CN" sz="1800" dirty="0"/>
              <a:t>万笔，按照二八原则（</a:t>
            </a:r>
            <a:r>
              <a:rPr lang="en-US" altLang="zh-CN" sz="1800" dirty="0"/>
              <a:t>80%</a:t>
            </a:r>
            <a:r>
              <a:rPr lang="zh-CN" altLang="zh-CN" sz="1800" dirty="0"/>
              <a:t>的交易发生在</a:t>
            </a:r>
            <a:r>
              <a:rPr lang="en-US" altLang="zh-CN" sz="1800" dirty="0"/>
              <a:t>20%</a:t>
            </a:r>
            <a:r>
              <a:rPr lang="zh-CN" altLang="zh-CN" sz="1800" dirty="0"/>
              <a:t>的时间内）。则</a:t>
            </a:r>
            <a:r>
              <a:rPr lang="en-US" altLang="zh-CN" sz="1800" dirty="0"/>
              <a:t>TPS</a:t>
            </a:r>
            <a:r>
              <a:rPr lang="zh-CN" altLang="zh-CN" sz="1800" dirty="0"/>
              <a:t>需求为：</a:t>
            </a:r>
            <a:r>
              <a:rPr lang="en-US" altLang="zh-CN" sz="1800" dirty="0"/>
              <a:t>2000000 x 0.8/</a:t>
            </a:r>
            <a:r>
              <a:rPr lang="zh-CN" altLang="zh-CN" sz="1800" dirty="0"/>
              <a:t>（</a:t>
            </a:r>
            <a:r>
              <a:rPr lang="en-US" altLang="zh-CN" sz="1800" dirty="0"/>
              <a:t>24</a:t>
            </a:r>
            <a:r>
              <a:rPr lang="zh-CN" altLang="zh-CN" sz="1800" dirty="0"/>
              <a:t>×</a:t>
            </a:r>
            <a:r>
              <a:rPr lang="en-US" altLang="zh-CN" sz="1800" dirty="0"/>
              <a:t>3600</a:t>
            </a:r>
            <a:r>
              <a:rPr lang="zh-CN" altLang="zh-CN" sz="1800" dirty="0"/>
              <a:t>）</a:t>
            </a:r>
            <a:r>
              <a:rPr lang="en-US" altLang="zh-CN" sz="1800" dirty="0"/>
              <a:t>x 0.2</a:t>
            </a:r>
            <a:r>
              <a:rPr lang="zh-CN" altLang="zh-CN" sz="1800" dirty="0"/>
              <a:t>＝ </a:t>
            </a:r>
            <a:r>
              <a:rPr lang="en-US" altLang="zh-CN" sz="1800" dirty="0"/>
              <a:t>92.6</a:t>
            </a:r>
            <a:r>
              <a:rPr lang="zh-CN" altLang="zh-CN" sz="1800" dirty="0"/>
              <a:t>，考虑未来</a:t>
            </a:r>
            <a:r>
              <a:rPr lang="en-US" altLang="zh-CN" sz="1800" dirty="0"/>
              <a:t>3~5</a:t>
            </a:r>
            <a:r>
              <a:rPr lang="zh-CN" altLang="zh-CN" sz="1800" dirty="0"/>
              <a:t>年的发展，按每年</a:t>
            </a:r>
            <a:r>
              <a:rPr lang="en-US" altLang="zh-CN" sz="1800" dirty="0"/>
              <a:t>10%</a:t>
            </a:r>
            <a:r>
              <a:rPr lang="zh-CN" altLang="zh-CN" sz="1800" dirty="0"/>
              <a:t>的业务增长得</a:t>
            </a:r>
            <a:r>
              <a:rPr lang="en-US" altLang="zh-CN" sz="1800" dirty="0"/>
              <a:t>5</a:t>
            </a:r>
            <a:r>
              <a:rPr lang="zh-CN" altLang="zh-CN" sz="1800" dirty="0"/>
              <a:t>年后的</a:t>
            </a:r>
            <a:r>
              <a:rPr lang="en-US" altLang="zh-CN" sz="1800" dirty="0"/>
              <a:t>TPS</a:t>
            </a:r>
            <a:r>
              <a:rPr lang="zh-CN" altLang="zh-CN" sz="1800" dirty="0"/>
              <a:t>要求为 </a:t>
            </a:r>
            <a:r>
              <a:rPr lang="en-US" altLang="zh-CN" sz="1800" dirty="0"/>
              <a:t>92.6*</a:t>
            </a:r>
            <a:r>
              <a:rPr lang="zh-CN" altLang="zh-CN" sz="1800" dirty="0"/>
              <a:t>（</a:t>
            </a:r>
            <a:r>
              <a:rPr lang="en-US" altLang="zh-CN" sz="1800" dirty="0"/>
              <a:t>1+10%</a:t>
            </a:r>
            <a:r>
              <a:rPr lang="zh-CN" altLang="zh-CN" sz="1800" dirty="0"/>
              <a:t>）</a:t>
            </a:r>
            <a:r>
              <a:rPr lang="en-US" altLang="zh-CN" sz="1800" dirty="0"/>
              <a:t>^5 = 150,</a:t>
            </a:r>
            <a:r>
              <a:rPr lang="zh-CN" altLang="zh-CN" sz="1800" dirty="0"/>
              <a:t>所以要求系统每秒事务数（</a:t>
            </a:r>
            <a:r>
              <a:rPr lang="en-US" altLang="zh-CN" sz="1800" dirty="0"/>
              <a:t>TPS</a:t>
            </a:r>
            <a:r>
              <a:rPr lang="zh-CN" altLang="zh-CN" sz="1800" dirty="0"/>
              <a:t>）应大于</a:t>
            </a:r>
            <a:r>
              <a:rPr lang="en-US" altLang="zh-CN" sz="1800" dirty="0"/>
              <a:t>150</a:t>
            </a:r>
            <a:r>
              <a:rPr lang="zh-CN" altLang="zh-CN" sz="1800" dirty="0"/>
              <a:t>笔</a:t>
            </a:r>
            <a:r>
              <a:rPr lang="en-US" altLang="zh-CN" sz="1800" dirty="0"/>
              <a:t>/</a:t>
            </a:r>
            <a:r>
              <a:rPr lang="zh-CN" altLang="zh-CN" sz="1800" dirty="0"/>
              <a:t>秒</a:t>
            </a:r>
            <a:endParaRPr kumimoji="1" lang="en-US" altLang="zh-CN" sz="1800" dirty="0">
              <a:solidFill>
                <a:schemeClr val="tx1"/>
              </a:solidFill>
              <a:latin typeface="+mn-ea"/>
              <a:ea typeface="+mn-ea"/>
              <a:cs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31157" y="348434"/>
            <a:ext cx="5813692" cy="487363"/>
          </a:xfrm>
        </p:spPr>
        <p:txBody>
          <a:bodyPr/>
          <a:lstStyle/>
          <a:p>
            <a:r>
              <a:rPr lang="zh-CN" altLang="en-US" dirty="0"/>
              <a:t>性能测试主要指标</a:t>
            </a:r>
            <a:endParaRPr kumimoji="1" lang="en-US" altLang="zh-CN" dirty="0"/>
          </a:p>
        </p:txBody>
      </p:sp>
      <p:sp>
        <p:nvSpPr>
          <p:cNvPr id="3" name="文本占位符 2"/>
          <p:cNvSpPr>
            <a:spLocks noGrp="1"/>
          </p:cNvSpPr>
          <p:nvPr>
            <p:ph type="body" sz="quarter" idx="11"/>
          </p:nvPr>
        </p:nvSpPr>
        <p:spPr>
          <a:xfrm>
            <a:off x="731520" y="835798"/>
            <a:ext cx="8202930" cy="3748902"/>
          </a:xfrm>
        </p:spPr>
        <p:txBody>
          <a:bodyPr/>
          <a:lstStyle/>
          <a:p>
            <a:endParaRPr lang="en-US" altLang="zh-CN" sz="1400" dirty="0"/>
          </a:p>
          <a:p>
            <a:r>
              <a:rPr lang="en-US" altLang="zh-CN" sz="1800" dirty="0" smtClean="0"/>
              <a:t>TPS-</a:t>
            </a:r>
            <a:r>
              <a:rPr lang="en-US" altLang="zh-CN" sz="1800" dirty="0" err="1" smtClean="0"/>
              <a:t>vuser</a:t>
            </a:r>
            <a:r>
              <a:rPr lang="zh-CN" altLang="en-US" sz="1800" dirty="0"/>
              <a:t>关系</a:t>
            </a:r>
            <a:endParaRPr lang="en-US" altLang="zh-CN" sz="1800" dirty="0"/>
          </a:p>
          <a:p>
            <a:endParaRPr lang="en-US" altLang="zh-CN" sz="1400" dirty="0"/>
          </a:p>
          <a:p>
            <a:endParaRPr lang="en-US" altLang="zh-CN" sz="1800" dirty="0"/>
          </a:p>
          <a:p>
            <a:endParaRPr lang="en-US" altLang="zh-CN" sz="1400" dirty="0"/>
          </a:p>
          <a:p>
            <a:endParaRPr lang="en-US" altLang="zh-CN" sz="1400" dirty="0"/>
          </a:p>
          <a:p>
            <a:endParaRPr lang="en-US" altLang="zh-CN" sz="1400" dirty="0"/>
          </a:p>
          <a:p>
            <a:r>
              <a:rPr lang="zh-CN" altLang="en-US" sz="1800" dirty="0">
                <a:latin typeface="+mn-ea"/>
              </a:rPr>
              <a:t>图中拐点说明：</a:t>
            </a:r>
          </a:p>
          <a:p>
            <a:r>
              <a:rPr lang="zh-CN" altLang="en-US" sz="1800" dirty="0">
                <a:latin typeface="+mn-ea"/>
              </a:rPr>
              <a:t>　　　　　　</a:t>
            </a:r>
            <a:r>
              <a:rPr lang="en-US" altLang="zh-CN" sz="1800" dirty="0">
                <a:latin typeface="+mn-ea"/>
              </a:rPr>
              <a:t>1</a:t>
            </a:r>
            <a:r>
              <a:rPr lang="zh-CN" altLang="en-US" sz="1800" dirty="0">
                <a:latin typeface="+mn-ea"/>
              </a:rPr>
              <a:t>、</a:t>
            </a:r>
            <a:r>
              <a:rPr lang="en-US" altLang="zh-CN" sz="1800" dirty="0">
                <a:latin typeface="+mn-ea"/>
              </a:rPr>
              <a:t>TPS</a:t>
            </a:r>
            <a:r>
              <a:rPr lang="zh-CN" altLang="en-US" sz="1800" dirty="0">
                <a:latin typeface="+mn-ea"/>
              </a:rPr>
              <a:t>逐渐达到饱和</a:t>
            </a:r>
          </a:p>
          <a:p>
            <a:r>
              <a:rPr lang="zh-CN" altLang="en-US" sz="1800" dirty="0">
                <a:latin typeface="+mn-ea"/>
              </a:rPr>
              <a:t>　　　　　　</a:t>
            </a:r>
            <a:r>
              <a:rPr lang="en-US" altLang="zh-CN" sz="1800" dirty="0">
                <a:latin typeface="+mn-ea"/>
              </a:rPr>
              <a:t>2</a:t>
            </a:r>
            <a:r>
              <a:rPr lang="zh-CN" altLang="en-US" sz="1800" dirty="0">
                <a:latin typeface="+mn-ea"/>
              </a:rPr>
              <a:t>、意味着系统的一种或多种资源利用达到的极限</a:t>
            </a:r>
          </a:p>
          <a:p>
            <a:r>
              <a:rPr lang="zh-CN" altLang="en-US" sz="1800" dirty="0">
                <a:latin typeface="+mn-ea"/>
              </a:rPr>
              <a:t>　　　　　　</a:t>
            </a:r>
            <a:r>
              <a:rPr lang="en-US" altLang="zh-CN" sz="1800" dirty="0">
                <a:latin typeface="+mn-ea"/>
              </a:rPr>
              <a:t>3</a:t>
            </a:r>
            <a:r>
              <a:rPr lang="zh-CN" altLang="en-US" sz="1800" dirty="0">
                <a:latin typeface="+mn-ea"/>
              </a:rPr>
              <a:t>、通常可以利用拐点来进行性能测试分析与定位 </a:t>
            </a:r>
          </a:p>
          <a:p>
            <a:endParaRPr kumimoji="1" lang="zh-CN" altLang="zh-CN" sz="1800" dirty="0">
              <a:solidFill>
                <a:schemeClr val="tx1"/>
              </a:solidFill>
              <a:latin typeface="+mn-ea"/>
              <a:ea typeface="+mn-ea"/>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3924" y="1119305"/>
            <a:ext cx="3590925"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86410" y="348434"/>
            <a:ext cx="5958439" cy="487363"/>
          </a:xfrm>
        </p:spPr>
        <p:txBody>
          <a:bodyPr/>
          <a:lstStyle/>
          <a:p>
            <a:r>
              <a:rPr lang="zh-CN" altLang="en-US" dirty="0"/>
              <a:t>性能测试主要指标</a:t>
            </a:r>
            <a:endParaRPr kumimoji="1" lang="zh-CN" altLang="en-US" dirty="0"/>
          </a:p>
        </p:txBody>
      </p:sp>
      <p:sp>
        <p:nvSpPr>
          <p:cNvPr id="3" name="文本占位符 2"/>
          <p:cNvSpPr>
            <a:spLocks noGrp="1"/>
          </p:cNvSpPr>
          <p:nvPr>
            <p:ph type="body" sz="quarter" idx="11"/>
          </p:nvPr>
        </p:nvSpPr>
        <p:spPr>
          <a:xfrm>
            <a:off x="586410" y="835798"/>
            <a:ext cx="7737806" cy="3905748"/>
          </a:xfrm>
        </p:spPr>
        <p:txBody>
          <a:bodyPr/>
          <a:lstStyle/>
          <a:p>
            <a:r>
              <a:rPr lang="zh-CN" altLang="en-US" sz="1800" b="1" dirty="0"/>
              <a:t>资源利用率</a:t>
            </a:r>
          </a:p>
          <a:p>
            <a:r>
              <a:rPr lang="en-US" altLang="zh-CN" sz="1800" dirty="0"/>
              <a:t>         a) </a:t>
            </a:r>
            <a:r>
              <a:rPr lang="zh-CN" altLang="en-US" sz="1800" dirty="0"/>
              <a:t>定义：指的是对不同系统资源的使用程度，通常以占用最大值的百分比来衡量</a:t>
            </a:r>
          </a:p>
          <a:p>
            <a:r>
              <a:rPr lang="zh-CN" altLang="en-US" sz="1800" dirty="0"/>
              <a:t>　　</a:t>
            </a:r>
            <a:r>
              <a:rPr lang="zh-CN" altLang="en-US" sz="1800" dirty="0" smtClean="0"/>
              <a:t>  </a:t>
            </a:r>
            <a:r>
              <a:rPr lang="en-US" altLang="zh-CN" sz="1800" dirty="0" smtClean="0"/>
              <a:t>b</a:t>
            </a:r>
            <a:r>
              <a:rPr lang="en-US" altLang="zh-CN" sz="1800" dirty="0"/>
              <a:t>) </a:t>
            </a:r>
            <a:r>
              <a:rPr lang="zh-CN" altLang="en-US" sz="1800" dirty="0"/>
              <a:t>通常需要关注的服务器资源如下：</a:t>
            </a:r>
          </a:p>
          <a:p>
            <a:r>
              <a:rPr lang="zh-CN" altLang="en-US" sz="1800" dirty="0"/>
              <a:t>　　　　　　</a:t>
            </a:r>
            <a:r>
              <a:rPr lang="en-US" altLang="zh-CN" sz="1800" dirty="0"/>
              <a:t>1</a:t>
            </a:r>
            <a:r>
              <a:rPr lang="zh-CN" altLang="en-US" sz="1800" dirty="0"/>
              <a:t>、</a:t>
            </a:r>
            <a:r>
              <a:rPr lang="en-US" altLang="zh-CN" sz="1800" dirty="0"/>
              <a:t>CPU</a:t>
            </a:r>
            <a:r>
              <a:rPr lang="zh-CN" altLang="en-US" sz="1800" dirty="0"/>
              <a:t>　　　　　　</a:t>
            </a:r>
            <a:endParaRPr lang="en-US" altLang="zh-CN" sz="1800" dirty="0"/>
          </a:p>
          <a:p>
            <a:r>
              <a:rPr lang="en-US" altLang="zh-CN" sz="1800" dirty="0"/>
              <a:t>                   </a:t>
            </a:r>
            <a:r>
              <a:rPr lang="en-US" altLang="zh-CN" sz="1800" dirty="0" smtClean="0"/>
              <a:t> </a:t>
            </a:r>
            <a:r>
              <a:rPr lang="en-US" altLang="zh-CN" sz="1800" dirty="0"/>
              <a:t>2</a:t>
            </a:r>
            <a:r>
              <a:rPr lang="zh-CN" altLang="en-US" sz="1800" dirty="0"/>
              <a:t>、内存</a:t>
            </a:r>
          </a:p>
          <a:p>
            <a:r>
              <a:rPr lang="zh-CN" altLang="en-US" sz="1800" dirty="0"/>
              <a:t>　　　　　　</a:t>
            </a:r>
            <a:r>
              <a:rPr lang="en-US" altLang="zh-CN" sz="1800" dirty="0"/>
              <a:t>3</a:t>
            </a:r>
            <a:r>
              <a:rPr lang="zh-CN" altLang="en-US" sz="1800" dirty="0"/>
              <a:t>、磁盘</a:t>
            </a:r>
            <a:r>
              <a:rPr lang="en-US" altLang="zh-CN" sz="1800" dirty="0"/>
              <a:t>IO</a:t>
            </a:r>
            <a:r>
              <a:rPr lang="zh-CN" altLang="en-US" sz="1800" dirty="0"/>
              <a:t>　　　　　　</a:t>
            </a:r>
            <a:endParaRPr lang="en-US" altLang="zh-CN" sz="1800" dirty="0"/>
          </a:p>
          <a:p>
            <a:r>
              <a:rPr lang="en-US" altLang="zh-CN" sz="1800" dirty="0"/>
              <a:t>                    </a:t>
            </a:r>
            <a:r>
              <a:rPr lang="en-US" altLang="zh-CN" sz="1800" dirty="0" smtClean="0"/>
              <a:t>4</a:t>
            </a:r>
            <a:r>
              <a:rPr lang="zh-CN" altLang="en-US" sz="1800" dirty="0"/>
              <a:t>、网络</a:t>
            </a:r>
            <a:endParaRPr lang="zh-CN" altLang="en-US" sz="2000" dirty="0"/>
          </a:p>
          <a:p>
            <a:endParaRPr lang="en-US" altLang="zh-CN" sz="1800" dirty="0">
              <a:solidFill>
                <a:schemeClr val="tx1"/>
              </a:solidFill>
              <a:latin typeface="+mn-ea"/>
              <a:ea typeface="+mn-ea"/>
              <a:cs typeface="+mn-ea"/>
            </a:endParaRPr>
          </a:p>
          <a:p>
            <a:endParaRPr lang="en-US" altLang="zh-CN" sz="1800" dirty="0">
              <a:solidFill>
                <a:schemeClr val="tx1"/>
              </a:solidFill>
              <a:latin typeface="+mn-ea"/>
              <a:ea typeface="+mn-ea"/>
              <a:cs typeface="+mn-ea"/>
            </a:endParaRPr>
          </a:p>
          <a:p>
            <a:endParaRPr lang="en-US" altLang="zh-CN" sz="1800" dirty="0">
              <a:solidFill>
                <a:schemeClr val="tx1"/>
              </a:solidFill>
              <a:latin typeface="+mn-ea"/>
              <a:ea typeface="+mn-ea"/>
              <a:cs typeface="+mn-ea"/>
            </a:endParaRPr>
          </a:p>
          <a:p>
            <a:endParaRPr lang="en-US" altLang="zh-CN" sz="1800" dirty="0">
              <a:solidFill>
                <a:schemeClr val="tx1"/>
              </a:solidFill>
              <a:latin typeface="+mn-ea"/>
              <a:ea typeface="+mn-ea"/>
              <a:cs typeface="+mn-ea"/>
            </a:endParaRPr>
          </a:p>
          <a:p>
            <a:endParaRPr lang="en-US" altLang="zh-CN" sz="1800" dirty="0">
              <a:solidFill>
                <a:schemeClr val="tx1"/>
              </a:solidFill>
              <a:latin typeface="+mn-ea"/>
              <a:ea typeface="+mn-ea"/>
              <a:cs typeface="+mn-ea"/>
            </a:endParaRPr>
          </a:p>
          <a:p>
            <a:endParaRPr lang="en-US" altLang="zh-CN" sz="1800" dirty="0">
              <a:solidFill>
                <a:schemeClr val="tx1"/>
              </a:solidFill>
              <a:latin typeface="+mn-ea"/>
              <a:ea typeface="+mn-ea"/>
              <a:cs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31157" y="348434"/>
            <a:ext cx="5813692" cy="487363"/>
          </a:xfrm>
        </p:spPr>
        <p:txBody>
          <a:bodyPr/>
          <a:lstStyle/>
          <a:p>
            <a:r>
              <a:rPr lang="zh-CN" altLang="en-US" dirty="0"/>
              <a:t>性能测试主要指标</a:t>
            </a:r>
            <a:endParaRPr kumimoji="1" lang="zh-CN" altLang="en-US" dirty="0"/>
          </a:p>
        </p:txBody>
      </p:sp>
      <p:sp>
        <p:nvSpPr>
          <p:cNvPr id="3" name="文本占位符 2"/>
          <p:cNvSpPr>
            <a:spLocks noGrp="1"/>
          </p:cNvSpPr>
          <p:nvPr>
            <p:ph type="body" sz="quarter" idx="11"/>
          </p:nvPr>
        </p:nvSpPr>
        <p:spPr>
          <a:xfrm>
            <a:off x="731520" y="835798"/>
            <a:ext cx="7592695" cy="3825102"/>
          </a:xfrm>
        </p:spPr>
        <p:txBody>
          <a:bodyPr/>
          <a:lstStyle/>
          <a:p>
            <a:r>
              <a:rPr lang="zh-CN" altLang="en-US" sz="1800" dirty="0"/>
              <a:t>举例</a:t>
            </a:r>
            <a:r>
              <a:rPr lang="zh-CN" altLang="en-US" sz="1800" dirty="0" smtClean="0"/>
              <a:t>：某某服务</a:t>
            </a:r>
            <a:r>
              <a:rPr lang="zh-CN" altLang="en-US" sz="1800" dirty="0"/>
              <a:t>平台（</a:t>
            </a:r>
            <a:r>
              <a:rPr lang="en-US" altLang="zh-CN" sz="1800" dirty="0"/>
              <a:t>ECIF</a:t>
            </a:r>
            <a:r>
              <a:rPr lang="zh-CN" altLang="en-US" sz="1800" dirty="0"/>
              <a:t>）</a:t>
            </a:r>
            <a:endParaRPr lang="en-US" altLang="zh-CN" sz="1800" dirty="0"/>
          </a:p>
          <a:p>
            <a:r>
              <a:rPr lang="zh-CN" altLang="zh-CN" sz="1800" b="1" dirty="0"/>
              <a:t>资源使用率（</a:t>
            </a:r>
            <a:r>
              <a:rPr lang="en-US" altLang="zh-CN" sz="1800" b="1" dirty="0"/>
              <a:t>CPU</a:t>
            </a:r>
            <a:r>
              <a:rPr lang="zh-CN" altLang="zh-CN" sz="1800" b="1" dirty="0"/>
              <a:t>）</a:t>
            </a:r>
          </a:p>
          <a:p>
            <a:r>
              <a:rPr lang="zh-CN" altLang="zh-CN" sz="1800" dirty="0"/>
              <a:t>联机</a:t>
            </a:r>
            <a:r>
              <a:rPr lang="en-US" altLang="zh-CN" sz="1800" dirty="0"/>
              <a:t>AP</a:t>
            </a:r>
            <a:r>
              <a:rPr lang="zh-CN" altLang="zh-CN" sz="1800" dirty="0"/>
              <a:t>服务器</a:t>
            </a:r>
            <a:r>
              <a:rPr lang="en-US" altLang="zh-CN" sz="1800" dirty="0"/>
              <a:t>&lt;=60%</a:t>
            </a:r>
            <a:endParaRPr lang="zh-CN" altLang="zh-CN" sz="1800" dirty="0"/>
          </a:p>
          <a:p>
            <a:r>
              <a:rPr lang="en-US" altLang="zh-CN" sz="1800" dirty="0"/>
              <a:t>DB</a:t>
            </a:r>
            <a:r>
              <a:rPr lang="zh-CN" altLang="zh-CN" sz="1800" dirty="0"/>
              <a:t>服务器</a:t>
            </a:r>
            <a:r>
              <a:rPr lang="en-US" altLang="zh-CN" sz="1800" dirty="0"/>
              <a:t>&lt;=80%</a:t>
            </a:r>
            <a:endParaRPr lang="zh-CN" altLang="zh-CN" sz="1800" dirty="0"/>
          </a:p>
          <a:p>
            <a:r>
              <a:rPr lang="zh-CN" altLang="zh-CN" sz="1800" b="1" dirty="0"/>
              <a:t>资源使用率（</a:t>
            </a:r>
            <a:r>
              <a:rPr lang="en-US" altLang="zh-CN" sz="1800" b="1" dirty="0"/>
              <a:t>MEM</a:t>
            </a:r>
            <a:r>
              <a:rPr lang="zh-CN" altLang="zh-CN" sz="1800" b="1" dirty="0"/>
              <a:t>）</a:t>
            </a:r>
          </a:p>
          <a:p>
            <a:r>
              <a:rPr lang="zh-CN" altLang="zh-CN" sz="1800" dirty="0"/>
              <a:t>稳定性测试，内存使用平稳，无持续增长。</a:t>
            </a:r>
          </a:p>
          <a:p>
            <a:endParaRPr lang="en-US" altLang="zh-CN" sz="1800" dirty="0">
              <a:solidFill>
                <a:schemeClr val="tx1"/>
              </a:solidFill>
              <a:latin typeface="+mn-ea"/>
              <a:ea typeface="+mn-ea"/>
              <a:cs typeface="+mn-ea"/>
            </a:endParaRPr>
          </a:p>
          <a:p>
            <a:endParaRPr lang="en-US" altLang="zh-CN" sz="1800" dirty="0">
              <a:solidFill>
                <a:schemeClr val="tx1"/>
              </a:solidFill>
              <a:latin typeface="+mn-ea"/>
              <a:ea typeface="+mn-ea"/>
              <a:cs typeface="+mn-ea"/>
            </a:endParaRPr>
          </a:p>
          <a:p>
            <a:endParaRPr lang="en-US" altLang="zh-CN" sz="1800" dirty="0">
              <a:solidFill>
                <a:schemeClr val="tx1"/>
              </a:solidFill>
              <a:latin typeface="+mn-ea"/>
              <a:ea typeface="+mn-ea"/>
              <a:cs typeface="+mn-ea"/>
            </a:endParaRPr>
          </a:p>
          <a:p>
            <a:endParaRPr lang="en-US" altLang="zh-CN" sz="1800" dirty="0">
              <a:solidFill>
                <a:schemeClr val="tx1"/>
              </a:solidFill>
              <a:latin typeface="+mn-ea"/>
              <a:ea typeface="+mn-ea"/>
              <a:cs typeface="+mn-ea"/>
            </a:endParaRPr>
          </a:p>
          <a:p>
            <a:endParaRPr lang="en-US" altLang="zh-CN" sz="1800" dirty="0">
              <a:solidFill>
                <a:schemeClr val="tx1"/>
              </a:solidFill>
              <a:latin typeface="+mn-ea"/>
              <a:ea typeface="+mn-ea"/>
              <a:cs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31157" y="348434"/>
            <a:ext cx="5813692" cy="487363"/>
          </a:xfrm>
        </p:spPr>
        <p:txBody>
          <a:bodyPr/>
          <a:lstStyle/>
          <a:p>
            <a:r>
              <a:rPr lang="zh-CN" altLang="en-US" dirty="0"/>
              <a:t>性能测试主要指标</a:t>
            </a:r>
            <a:endParaRPr kumimoji="1" lang="zh-CN" altLang="en-US" dirty="0"/>
          </a:p>
        </p:txBody>
      </p:sp>
      <p:sp>
        <p:nvSpPr>
          <p:cNvPr id="3" name="文本占位符 2"/>
          <p:cNvSpPr>
            <a:spLocks noGrp="1"/>
          </p:cNvSpPr>
          <p:nvPr>
            <p:ph type="body" sz="quarter" idx="11"/>
          </p:nvPr>
        </p:nvSpPr>
        <p:spPr>
          <a:xfrm>
            <a:off x="731520" y="835798"/>
            <a:ext cx="8304530" cy="4079102"/>
          </a:xfrm>
        </p:spPr>
        <p:txBody>
          <a:bodyPr/>
          <a:lstStyle/>
          <a:p>
            <a:r>
              <a:rPr lang="zh-CN" altLang="en-US" sz="1800" dirty="0" smtClean="0"/>
              <a:t>资源</a:t>
            </a:r>
            <a:r>
              <a:rPr lang="zh-CN" altLang="en-US" sz="1800" dirty="0"/>
              <a:t>利用</a:t>
            </a:r>
            <a:r>
              <a:rPr lang="en-US" altLang="zh-CN" sz="1800" dirty="0"/>
              <a:t>-</a:t>
            </a:r>
            <a:r>
              <a:rPr lang="zh-CN" altLang="en-US" sz="1800" dirty="0"/>
              <a:t>负载对应关系</a:t>
            </a:r>
            <a:endParaRPr lang="en-US" altLang="zh-CN" sz="1800" dirty="0"/>
          </a:p>
          <a:p>
            <a:endParaRPr lang="en-US" altLang="zh-CN" sz="1800" dirty="0"/>
          </a:p>
          <a:p>
            <a:endParaRPr lang="en-US" altLang="zh-CN" sz="1800" dirty="0"/>
          </a:p>
          <a:p>
            <a:endParaRPr lang="en-US" altLang="zh-CN" sz="1800" dirty="0"/>
          </a:p>
          <a:p>
            <a:endParaRPr lang="en-US" altLang="zh-CN" sz="1800" dirty="0"/>
          </a:p>
          <a:p>
            <a:r>
              <a:rPr lang="zh-CN" altLang="en-US" sz="1800" dirty="0"/>
              <a:t>图中拐点说明：</a:t>
            </a:r>
          </a:p>
          <a:p>
            <a:r>
              <a:rPr lang="zh-CN" altLang="en-US" sz="1800" dirty="0"/>
              <a:t>　　　　　　</a:t>
            </a:r>
            <a:r>
              <a:rPr lang="en-US" altLang="zh-CN" sz="1800" dirty="0"/>
              <a:t>1</a:t>
            </a:r>
            <a:r>
              <a:rPr lang="zh-CN" altLang="en-US" sz="1800" dirty="0"/>
              <a:t>、服务器某荐资源使用逐渐达到饱和</a:t>
            </a:r>
          </a:p>
          <a:p>
            <a:r>
              <a:rPr lang="zh-CN" altLang="en-US" sz="1800" dirty="0"/>
              <a:t>　　　　　　</a:t>
            </a:r>
            <a:r>
              <a:rPr lang="en-US" altLang="zh-CN" sz="1800" dirty="0"/>
              <a:t>2</a:t>
            </a:r>
            <a:r>
              <a:rPr lang="zh-CN" altLang="en-US" sz="1800" dirty="0"/>
              <a:t>、通常可以利用拐点来进行性能测试分析与定位</a:t>
            </a:r>
          </a:p>
          <a:p>
            <a:endParaRPr lang="en-US" altLang="zh-CN" sz="2000" dirty="0"/>
          </a:p>
          <a:p>
            <a:endParaRPr lang="en-US" altLang="zh-CN" sz="1200" dirty="0"/>
          </a:p>
          <a:p>
            <a:endParaRPr lang="en-US" altLang="zh-CN" sz="1200" dirty="0"/>
          </a:p>
          <a:p>
            <a:endParaRPr lang="en-US" altLang="zh-CN" sz="12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6851" y="835798"/>
            <a:ext cx="3638550" cy="1989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31157" y="348434"/>
            <a:ext cx="5813692" cy="487363"/>
          </a:xfrm>
        </p:spPr>
        <p:txBody>
          <a:bodyPr/>
          <a:lstStyle/>
          <a:p>
            <a:r>
              <a:rPr lang="zh-CN" altLang="en-US" dirty="0"/>
              <a:t>性能测试主要指标</a:t>
            </a:r>
            <a:endParaRPr kumimoji="1" lang="zh-CN" altLang="en-US" dirty="0"/>
          </a:p>
        </p:txBody>
      </p:sp>
      <p:sp>
        <p:nvSpPr>
          <p:cNvPr id="3" name="文本占位符 2"/>
          <p:cNvSpPr>
            <a:spLocks noGrp="1"/>
          </p:cNvSpPr>
          <p:nvPr>
            <p:ph type="body" sz="quarter" idx="11"/>
          </p:nvPr>
        </p:nvSpPr>
        <p:spPr>
          <a:xfrm>
            <a:off x="731520" y="835798"/>
            <a:ext cx="8304530" cy="4079102"/>
          </a:xfrm>
        </p:spPr>
        <p:txBody>
          <a:bodyPr/>
          <a:lstStyle/>
          <a:p>
            <a:endParaRPr lang="en-US" altLang="zh-CN" sz="2000" dirty="0"/>
          </a:p>
          <a:p>
            <a:endParaRPr lang="en-US" altLang="zh-CN" sz="1200" dirty="0"/>
          </a:p>
          <a:p>
            <a:endParaRPr lang="en-US" altLang="zh-CN" sz="1200" dirty="0"/>
          </a:p>
          <a:p>
            <a:endParaRPr lang="en-US" altLang="zh-CN" sz="1200" dirty="0"/>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937002" y="743329"/>
            <a:ext cx="6501463" cy="3993307"/>
          </a:xfrm>
          <a:prstGeom prst="rect">
            <a:avLst/>
          </a:prstGeom>
          <a:noFill/>
        </p:spPr>
      </p:pic>
    </p:spTree>
    <p:extLst>
      <p:ext uri="{BB962C8B-B14F-4D97-AF65-F5344CB8AC3E}">
        <p14:creationId xmlns:p14="http://schemas.microsoft.com/office/powerpoint/2010/main" val="1230464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31157" y="348434"/>
            <a:ext cx="5813692" cy="487363"/>
          </a:xfrm>
        </p:spPr>
        <p:txBody>
          <a:bodyPr/>
          <a:lstStyle/>
          <a:p>
            <a:r>
              <a:rPr lang="zh-CN" altLang="en-US" dirty="0"/>
              <a:t>性能测试常见测试方法</a:t>
            </a:r>
            <a:endParaRPr kumimoji="1" lang="zh-CN" altLang="en-US" dirty="0"/>
          </a:p>
        </p:txBody>
      </p:sp>
      <p:sp>
        <p:nvSpPr>
          <p:cNvPr id="3" name="文本占位符 2"/>
          <p:cNvSpPr>
            <a:spLocks noGrp="1"/>
          </p:cNvSpPr>
          <p:nvPr>
            <p:ph type="body" sz="quarter" idx="11"/>
          </p:nvPr>
        </p:nvSpPr>
        <p:spPr>
          <a:xfrm>
            <a:off x="731520" y="835798"/>
            <a:ext cx="8304530" cy="4079102"/>
          </a:xfrm>
        </p:spPr>
        <p:txBody>
          <a:bodyPr/>
          <a:lstStyle/>
          <a:p>
            <a:endParaRPr lang="en-US" altLang="zh-CN" sz="2000" dirty="0"/>
          </a:p>
          <a:p>
            <a:endParaRPr lang="en-US" altLang="zh-CN" sz="1200" dirty="0"/>
          </a:p>
          <a:p>
            <a:endParaRPr lang="en-US" altLang="zh-CN" sz="1200" dirty="0"/>
          </a:p>
          <a:p>
            <a:pPr marL="342900" indent="-342900">
              <a:buFont typeface="Wingdings" panose="05000000000000000000" pitchFamily="2" charset="2"/>
              <a:buChar char="Ø"/>
            </a:pPr>
            <a:r>
              <a:rPr lang="zh-CN" altLang="en-US" sz="2000" dirty="0"/>
              <a:t>基准测试</a:t>
            </a:r>
            <a:endParaRPr lang="en-US" altLang="zh-CN" sz="2000" dirty="0"/>
          </a:p>
          <a:p>
            <a:pPr marL="342900" indent="-342900">
              <a:buFont typeface="Wingdings" panose="05000000000000000000" pitchFamily="2" charset="2"/>
              <a:buChar char="Ø"/>
            </a:pPr>
            <a:r>
              <a:rPr lang="zh-CN" altLang="en-US" sz="2000" dirty="0"/>
              <a:t>负载测试</a:t>
            </a:r>
          </a:p>
          <a:p>
            <a:pPr marL="342900" indent="-342900">
              <a:buFont typeface="Wingdings" panose="05000000000000000000" pitchFamily="2" charset="2"/>
              <a:buChar char="Ø"/>
            </a:pPr>
            <a:r>
              <a:rPr lang="zh-CN" altLang="en-US" sz="2000" dirty="0"/>
              <a:t>容量测试</a:t>
            </a:r>
          </a:p>
          <a:p>
            <a:pPr marL="342900" indent="-342900">
              <a:buFont typeface="Wingdings" panose="05000000000000000000" pitchFamily="2" charset="2"/>
              <a:buChar char="Ø"/>
            </a:pPr>
            <a:r>
              <a:rPr lang="zh-CN" altLang="en-US" sz="2000" dirty="0"/>
              <a:t>稳定性测试</a:t>
            </a:r>
          </a:p>
          <a:p>
            <a:endParaRPr lang="en-US" altLang="zh-CN" sz="1200" dirty="0"/>
          </a:p>
        </p:txBody>
      </p:sp>
    </p:spTree>
    <p:extLst>
      <p:ext uri="{BB962C8B-B14F-4D97-AF65-F5344CB8AC3E}">
        <p14:creationId xmlns:p14="http://schemas.microsoft.com/office/powerpoint/2010/main" val="3239696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31157" y="348434"/>
            <a:ext cx="5813692" cy="487363"/>
          </a:xfrm>
        </p:spPr>
        <p:txBody>
          <a:bodyPr/>
          <a:lstStyle/>
          <a:p>
            <a:r>
              <a:rPr lang="zh-CN" altLang="en-US" dirty="0"/>
              <a:t>性能测试常见测试方法</a:t>
            </a:r>
            <a:endParaRPr kumimoji="1" lang="zh-CN" altLang="en-US" dirty="0"/>
          </a:p>
        </p:txBody>
      </p:sp>
      <p:sp>
        <p:nvSpPr>
          <p:cNvPr id="3" name="文本占位符 2"/>
          <p:cNvSpPr>
            <a:spLocks noGrp="1"/>
          </p:cNvSpPr>
          <p:nvPr>
            <p:ph type="body" sz="quarter" idx="11"/>
          </p:nvPr>
        </p:nvSpPr>
        <p:spPr>
          <a:xfrm>
            <a:off x="731520" y="835798"/>
            <a:ext cx="8304530" cy="4079102"/>
          </a:xfrm>
        </p:spPr>
        <p:txBody>
          <a:bodyPr/>
          <a:lstStyle/>
          <a:p>
            <a:endParaRPr lang="en-US" altLang="zh-CN" sz="2000" dirty="0"/>
          </a:p>
          <a:p>
            <a:endParaRPr lang="en-US" altLang="zh-CN" sz="1200" dirty="0"/>
          </a:p>
          <a:p>
            <a:endParaRPr lang="en-US" altLang="zh-CN" sz="1200" dirty="0"/>
          </a:p>
          <a:p>
            <a:r>
              <a:rPr lang="zh-CN" altLang="en-US" sz="2000" dirty="0"/>
              <a:t>基准测试</a:t>
            </a:r>
          </a:p>
          <a:p>
            <a:r>
              <a:rPr lang="zh-CN" altLang="en-US" sz="2000" dirty="0"/>
              <a:t>        </a:t>
            </a:r>
            <a:r>
              <a:rPr lang="zh-CN" altLang="en-US" sz="2000" dirty="0" smtClean="0"/>
              <a:t> </a:t>
            </a:r>
            <a:r>
              <a:rPr lang="zh-CN" altLang="en-US" sz="2000" dirty="0"/>
              <a:t>一般为单用户测试，或者是零数据量环境下的测试。目的在于建立一个可度量的参考标准，为其他测试场景或者调 优过程提供对比参考。也可认为是最基础的性能测试，如果基准测试的结果都不能达到预期要求，那么后续场景也就没必要测试了。</a:t>
            </a:r>
          </a:p>
          <a:p>
            <a:endParaRPr lang="en-US" altLang="zh-CN" sz="1200" dirty="0"/>
          </a:p>
        </p:txBody>
      </p:sp>
    </p:spTree>
    <p:extLst>
      <p:ext uri="{BB962C8B-B14F-4D97-AF65-F5344CB8AC3E}">
        <p14:creationId xmlns:p14="http://schemas.microsoft.com/office/powerpoint/2010/main" val="3651730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31157" y="348434"/>
            <a:ext cx="5813692" cy="487363"/>
          </a:xfrm>
        </p:spPr>
        <p:txBody>
          <a:bodyPr/>
          <a:lstStyle/>
          <a:p>
            <a:r>
              <a:rPr lang="zh-CN" altLang="en-US" dirty="0"/>
              <a:t>性能测试的概念</a:t>
            </a:r>
            <a:endParaRPr kumimoji="1" lang="en-US" altLang="zh-CN" dirty="0"/>
          </a:p>
        </p:txBody>
      </p:sp>
      <p:sp>
        <p:nvSpPr>
          <p:cNvPr id="3" name="文本占位符 2"/>
          <p:cNvSpPr>
            <a:spLocks noGrp="1"/>
          </p:cNvSpPr>
          <p:nvPr>
            <p:ph type="body" sz="quarter" idx="11"/>
          </p:nvPr>
        </p:nvSpPr>
        <p:spPr>
          <a:xfrm>
            <a:off x="731520" y="835798"/>
            <a:ext cx="6922727" cy="3905748"/>
          </a:xfrm>
        </p:spPr>
        <p:txBody>
          <a:bodyPr/>
          <a:lstStyle/>
          <a:p>
            <a:pPr>
              <a:lnSpc>
                <a:spcPct val="150000"/>
              </a:lnSpc>
            </a:pPr>
            <a:r>
              <a:rPr lang="zh-CN" altLang="en-US" sz="1800" dirty="0" smtClean="0">
                <a:latin typeface="+mn-ea"/>
              </a:rPr>
              <a:t>    随着</a:t>
            </a:r>
            <a:r>
              <a:rPr lang="zh-CN" altLang="en-US" sz="1800" dirty="0">
                <a:latin typeface="+mn-ea"/>
              </a:rPr>
              <a:t>各个企业的业务发展、用户访问量的增加，其软件系统承载的负荷也会随着增加，系统性能的好坏将严重影响企业</a:t>
            </a:r>
            <a:r>
              <a:rPr lang="en-US" altLang="zh-CN" sz="1800" dirty="0">
                <a:latin typeface="+mn-ea"/>
              </a:rPr>
              <a:t>IT</a:t>
            </a:r>
            <a:r>
              <a:rPr lang="zh-CN" altLang="en-US" sz="1800" dirty="0">
                <a:latin typeface="+mn-ea"/>
              </a:rPr>
              <a:t>业务的效率和质量，因此性能测试与优化也越来越受业界的重视</a:t>
            </a:r>
            <a:r>
              <a:rPr lang="zh-CN" altLang="en-US" sz="1800" dirty="0" smtClean="0">
                <a:latin typeface="+mn-ea"/>
              </a:rPr>
              <a:t>。</a:t>
            </a:r>
            <a:endParaRPr lang="en-US" altLang="zh-CN" sz="1800" dirty="0" smtClean="0">
              <a:latin typeface="+mn-ea"/>
            </a:endParaRPr>
          </a:p>
          <a:p>
            <a:pPr>
              <a:lnSpc>
                <a:spcPct val="150000"/>
              </a:lnSpc>
            </a:pPr>
            <a:r>
              <a:rPr lang="zh-CN" altLang="en-US" sz="1800" b="1" dirty="0" smtClean="0">
                <a:latin typeface="+mn-ea"/>
              </a:rPr>
              <a:t>   性能</a:t>
            </a:r>
            <a:r>
              <a:rPr lang="zh-CN" altLang="en-US" sz="1800" b="1" dirty="0">
                <a:latin typeface="+mn-ea"/>
              </a:rPr>
              <a:t>测试</a:t>
            </a:r>
            <a:r>
              <a:rPr lang="en-US" altLang="zh-CN" sz="1800" b="1" dirty="0">
                <a:latin typeface="+mn-ea"/>
              </a:rPr>
              <a:t>: </a:t>
            </a:r>
            <a:r>
              <a:rPr lang="zh-CN" altLang="en-US" sz="1800" dirty="0"/>
              <a:t>是通过自动化的测试工具模拟多种正常、峰值以及异常负载条件来对系统的各项性能指标进行测试，为了保证软件系统在不同的并发条件下的响应及时性</a:t>
            </a:r>
            <a:endParaRPr lang="en-US" altLang="zh-CN" sz="1800" dirty="0">
              <a:solidFill>
                <a:schemeClr val="tx1"/>
              </a:solidFill>
              <a:latin typeface="+mn-ea"/>
              <a:cs typeface="+mn-ea"/>
            </a:endParaRPr>
          </a:p>
          <a:p>
            <a:pPr>
              <a:lnSpc>
                <a:spcPct val="150000"/>
              </a:lnSpc>
            </a:pPr>
            <a:endParaRPr lang="en-US" altLang="zh-CN" sz="1800" dirty="0">
              <a:latin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31157" y="348434"/>
            <a:ext cx="5813692" cy="487363"/>
          </a:xfrm>
        </p:spPr>
        <p:txBody>
          <a:bodyPr/>
          <a:lstStyle/>
          <a:p>
            <a:r>
              <a:rPr lang="zh-CN" altLang="en-US" dirty="0"/>
              <a:t>性能测试常见测试方法</a:t>
            </a:r>
            <a:endParaRPr kumimoji="1" lang="zh-CN" altLang="en-US" dirty="0"/>
          </a:p>
        </p:txBody>
      </p:sp>
      <p:sp>
        <p:nvSpPr>
          <p:cNvPr id="3" name="文本占位符 2"/>
          <p:cNvSpPr>
            <a:spLocks noGrp="1"/>
          </p:cNvSpPr>
          <p:nvPr>
            <p:ph type="body" sz="quarter" idx="11"/>
          </p:nvPr>
        </p:nvSpPr>
        <p:spPr>
          <a:xfrm>
            <a:off x="731520" y="835798"/>
            <a:ext cx="8304530" cy="4079102"/>
          </a:xfrm>
        </p:spPr>
        <p:txBody>
          <a:bodyPr/>
          <a:lstStyle/>
          <a:p>
            <a:endParaRPr lang="en-US" altLang="zh-CN" sz="2000" dirty="0"/>
          </a:p>
          <a:p>
            <a:endParaRPr lang="en-US" altLang="zh-CN" sz="1200" dirty="0"/>
          </a:p>
          <a:p>
            <a:endParaRPr lang="en-US" altLang="zh-CN" sz="1200" dirty="0"/>
          </a:p>
          <a:p>
            <a:r>
              <a:rPr lang="zh-CN" altLang="en-US" sz="2000" dirty="0"/>
              <a:t>负载测试</a:t>
            </a:r>
          </a:p>
          <a:p>
            <a:r>
              <a:rPr lang="en-US" altLang="zh-CN" sz="2000" dirty="0"/>
              <a:t>        </a:t>
            </a:r>
            <a:r>
              <a:rPr lang="zh-CN" altLang="en-US" sz="2000" dirty="0"/>
              <a:t>负载测试是模拟实际软件系统所承受的负载条件下的系统负荷，通过不断加载（如逐渐增加模拟用户的数量）或其它加载方式来</a:t>
            </a:r>
            <a:r>
              <a:rPr lang="zh-CN" altLang="en-US" sz="2000" u="sng" dirty="0">
                <a:uFill>
                  <a:solidFill>
                    <a:srgbClr val="FF0000"/>
                  </a:solidFill>
                </a:uFill>
              </a:rPr>
              <a:t>观察不同负载下</a:t>
            </a:r>
            <a:r>
              <a:rPr lang="zh-CN" altLang="en-US" sz="2000" dirty="0"/>
              <a:t>系统的响应时间和数据吞吐量、系统占用的资源（如</a:t>
            </a:r>
            <a:r>
              <a:rPr lang="en-US" altLang="zh-CN" sz="2000" dirty="0"/>
              <a:t>CPU</a:t>
            </a:r>
            <a:r>
              <a:rPr lang="zh-CN" altLang="en-US" sz="2000" dirty="0"/>
              <a:t>、内存）等，以检验系统的行为和特性。</a:t>
            </a:r>
            <a:endParaRPr lang="en-US" altLang="zh-CN" sz="2000" dirty="0"/>
          </a:p>
          <a:p>
            <a:r>
              <a:rPr lang="en-US" altLang="zh-CN" sz="2000" dirty="0"/>
              <a:t>          </a:t>
            </a:r>
            <a:r>
              <a:rPr lang="zh-CN" altLang="en-US" sz="2000" dirty="0"/>
              <a:t>实际测试之中，我们经常应用的例如：单交易负载测试。</a:t>
            </a:r>
          </a:p>
          <a:p>
            <a:endParaRPr lang="en-US" altLang="zh-CN" sz="1200" dirty="0"/>
          </a:p>
        </p:txBody>
      </p:sp>
    </p:spTree>
    <p:extLst>
      <p:ext uri="{BB962C8B-B14F-4D97-AF65-F5344CB8AC3E}">
        <p14:creationId xmlns:p14="http://schemas.microsoft.com/office/powerpoint/2010/main" val="9490395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31157" y="348434"/>
            <a:ext cx="5813692" cy="487363"/>
          </a:xfrm>
        </p:spPr>
        <p:txBody>
          <a:bodyPr/>
          <a:lstStyle/>
          <a:p>
            <a:r>
              <a:rPr lang="zh-CN" altLang="en-US" dirty="0"/>
              <a:t>性能测试常见测试方法</a:t>
            </a:r>
            <a:endParaRPr kumimoji="1" lang="zh-CN" altLang="en-US" dirty="0"/>
          </a:p>
        </p:txBody>
      </p:sp>
      <p:sp>
        <p:nvSpPr>
          <p:cNvPr id="3" name="文本占位符 2"/>
          <p:cNvSpPr>
            <a:spLocks noGrp="1"/>
          </p:cNvSpPr>
          <p:nvPr>
            <p:ph type="body" sz="quarter" idx="11"/>
          </p:nvPr>
        </p:nvSpPr>
        <p:spPr>
          <a:xfrm>
            <a:off x="731520" y="835798"/>
            <a:ext cx="8304530" cy="4079102"/>
          </a:xfrm>
        </p:spPr>
        <p:txBody>
          <a:bodyPr/>
          <a:lstStyle/>
          <a:p>
            <a:endParaRPr lang="en-US" altLang="zh-CN" sz="2000" dirty="0"/>
          </a:p>
          <a:p>
            <a:endParaRPr lang="en-US" altLang="zh-CN" sz="1200" dirty="0"/>
          </a:p>
          <a:p>
            <a:endParaRPr lang="en-US" altLang="zh-CN" sz="1200" dirty="0"/>
          </a:p>
          <a:p>
            <a:r>
              <a:rPr lang="zh-CN" altLang="en-US" sz="2000" dirty="0"/>
              <a:t>容量测试</a:t>
            </a:r>
          </a:p>
          <a:p>
            <a:r>
              <a:rPr lang="zh-CN" altLang="en-US" sz="2000" dirty="0"/>
              <a:t>       为了检测系统在性能指标范围内，能够承受的最大压力，也就是容量。一般通过“拐点法”进行测试，逐步增大系统的压力，直到性能指标不可接受或者出现了明显的拐点。</a:t>
            </a:r>
          </a:p>
          <a:p>
            <a:endParaRPr lang="en-US" altLang="zh-CN" sz="1200" dirty="0"/>
          </a:p>
        </p:txBody>
      </p:sp>
    </p:spTree>
    <p:extLst>
      <p:ext uri="{BB962C8B-B14F-4D97-AF65-F5344CB8AC3E}">
        <p14:creationId xmlns:p14="http://schemas.microsoft.com/office/powerpoint/2010/main" val="17808072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31157" y="348434"/>
            <a:ext cx="5813692" cy="487363"/>
          </a:xfrm>
        </p:spPr>
        <p:txBody>
          <a:bodyPr/>
          <a:lstStyle/>
          <a:p>
            <a:r>
              <a:rPr lang="zh-CN" altLang="en-US" dirty="0"/>
              <a:t>性能测试基本流程</a:t>
            </a:r>
            <a:endParaRPr kumimoji="1" lang="zh-CN" altLang="en-US" dirty="0"/>
          </a:p>
        </p:txBody>
      </p:sp>
      <p:sp>
        <p:nvSpPr>
          <p:cNvPr id="3" name="文本占位符 2"/>
          <p:cNvSpPr>
            <a:spLocks noGrp="1"/>
          </p:cNvSpPr>
          <p:nvPr>
            <p:ph type="body" sz="quarter" idx="11"/>
          </p:nvPr>
        </p:nvSpPr>
        <p:spPr>
          <a:xfrm>
            <a:off x="731520" y="835798"/>
            <a:ext cx="8304530" cy="4079102"/>
          </a:xfrm>
        </p:spPr>
        <p:txBody>
          <a:bodyPr/>
          <a:lstStyle/>
          <a:p>
            <a:endParaRPr lang="en-US" altLang="zh-CN" sz="2000" dirty="0"/>
          </a:p>
          <a:p>
            <a:endParaRPr lang="en-US" altLang="zh-CN" sz="1200" dirty="0"/>
          </a:p>
          <a:p>
            <a:endParaRPr lang="en-US" altLang="zh-CN" sz="1200" dirty="0"/>
          </a:p>
          <a:p>
            <a:pPr marL="342900" lvl="0" indent="-342900">
              <a:buFont typeface="Wingdings" panose="05000000000000000000" pitchFamily="2" charset="2"/>
              <a:buChar char="Ø"/>
            </a:pPr>
            <a:r>
              <a:rPr lang="zh-CN" altLang="zh-CN" sz="2000" dirty="0"/>
              <a:t>性能需求分析</a:t>
            </a:r>
          </a:p>
          <a:p>
            <a:pPr marL="342900" lvl="0" indent="-342900">
              <a:buFont typeface="Wingdings" panose="05000000000000000000" pitchFamily="2" charset="2"/>
              <a:buChar char="Ø"/>
            </a:pPr>
            <a:r>
              <a:rPr lang="zh-CN" altLang="zh-CN" sz="2000" dirty="0"/>
              <a:t>性能</a:t>
            </a:r>
            <a:r>
              <a:rPr lang="zh-CN" altLang="en-US" sz="2000" dirty="0"/>
              <a:t>测试设计</a:t>
            </a:r>
            <a:endParaRPr lang="zh-CN" altLang="zh-CN" sz="2000" dirty="0"/>
          </a:p>
          <a:p>
            <a:pPr marL="342900" lvl="0" indent="-342900">
              <a:buFont typeface="Wingdings" panose="05000000000000000000" pitchFamily="2" charset="2"/>
              <a:buChar char="Ø"/>
            </a:pPr>
            <a:r>
              <a:rPr lang="zh-CN" altLang="zh-CN" sz="2000" dirty="0"/>
              <a:t>性能测试准备</a:t>
            </a:r>
          </a:p>
          <a:p>
            <a:pPr marL="342900" lvl="0" indent="-342900">
              <a:buFont typeface="Wingdings" panose="05000000000000000000" pitchFamily="2" charset="2"/>
              <a:buChar char="Ø"/>
            </a:pPr>
            <a:r>
              <a:rPr lang="zh-CN" altLang="zh-CN" sz="2000" dirty="0"/>
              <a:t>性能测试实施</a:t>
            </a:r>
          </a:p>
          <a:p>
            <a:pPr marL="342900" lvl="0" indent="-342900">
              <a:buFont typeface="Wingdings" panose="05000000000000000000" pitchFamily="2" charset="2"/>
              <a:buChar char="Ø"/>
            </a:pPr>
            <a:r>
              <a:rPr lang="zh-CN" altLang="zh-CN" sz="2000" dirty="0"/>
              <a:t>性能测试</a:t>
            </a:r>
            <a:r>
              <a:rPr lang="zh-CN" altLang="en-US" sz="2000" dirty="0"/>
              <a:t>总结</a:t>
            </a:r>
            <a:endParaRPr lang="zh-CN" altLang="zh-CN" sz="2000" dirty="0"/>
          </a:p>
          <a:p>
            <a:endParaRPr lang="en-US" altLang="zh-CN" sz="1200" dirty="0"/>
          </a:p>
        </p:txBody>
      </p:sp>
    </p:spTree>
    <p:extLst>
      <p:ext uri="{BB962C8B-B14F-4D97-AF65-F5344CB8AC3E}">
        <p14:creationId xmlns:p14="http://schemas.microsoft.com/office/powerpoint/2010/main" val="38530284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31157" y="348434"/>
            <a:ext cx="5813692" cy="487363"/>
          </a:xfrm>
        </p:spPr>
        <p:txBody>
          <a:bodyPr/>
          <a:lstStyle/>
          <a:p>
            <a:pPr lvl="0"/>
            <a:r>
              <a:rPr lang="zh-CN" altLang="en-US" dirty="0"/>
              <a:t>性能测试基本</a:t>
            </a:r>
            <a:r>
              <a:rPr lang="zh-CN" altLang="en-US" dirty="0" smtClean="0"/>
              <a:t>流程</a:t>
            </a:r>
            <a:r>
              <a:rPr lang="en-US" altLang="zh-CN" dirty="0" smtClean="0"/>
              <a:t>—</a:t>
            </a:r>
            <a:r>
              <a:rPr lang="zh-CN" altLang="zh-CN" dirty="0">
                <a:latin typeface="华文细黑" pitchFamily="2" charset="-122"/>
                <a:ea typeface="华文细黑" pitchFamily="2" charset="-122"/>
              </a:rPr>
              <a:t>性能需求分析</a:t>
            </a:r>
          </a:p>
          <a:p>
            <a:endParaRPr kumimoji="1" lang="zh-CN" altLang="en-US" dirty="0"/>
          </a:p>
        </p:txBody>
      </p:sp>
      <p:sp>
        <p:nvSpPr>
          <p:cNvPr id="3" name="文本占位符 2"/>
          <p:cNvSpPr>
            <a:spLocks noGrp="1"/>
          </p:cNvSpPr>
          <p:nvPr>
            <p:ph type="body" sz="quarter" idx="11"/>
          </p:nvPr>
        </p:nvSpPr>
        <p:spPr>
          <a:xfrm>
            <a:off x="731520" y="835798"/>
            <a:ext cx="8304530" cy="4079102"/>
          </a:xfrm>
        </p:spPr>
        <p:txBody>
          <a:bodyPr/>
          <a:lstStyle/>
          <a:p>
            <a:endParaRPr lang="en-US" altLang="zh-CN" sz="2000" dirty="0"/>
          </a:p>
          <a:p>
            <a:endParaRPr lang="en-US" altLang="zh-CN" sz="1200" dirty="0"/>
          </a:p>
          <a:p>
            <a:endParaRPr lang="en-US" altLang="zh-CN" sz="12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547" y="1623318"/>
            <a:ext cx="7412376"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48669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31157" y="348434"/>
            <a:ext cx="5813692" cy="487363"/>
          </a:xfrm>
        </p:spPr>
        <p:txBody>
          <a:bodyPr/>
          <a:lstStyle/>
          <a:p>
            <a:pPr lvl="0"/>
            <a:r>
              <a:rPr lang="zh-CN" altLang="en-US" dirty="0"/>
              <a:t>性能测试基本</a:t>
            </a:r>
            <a:r>
              <a:rPr lang="zh-CN" altLang="en-US" dirty="0" smtClean="0"/>
              <a:t>流程</a:t>
            </a:r>
            <a:r>
              <a:rPr lang="en-US" altLang="zh-CN" dirty="0" smtClean="0"/>
              <a:t>—</a:t>
            </a:r>
            <a:r>
              <a:rPr lang="zh-CN" altLang="zh-CN" dirty="0" smtClean="0">
                <a:latin typeface="华文细黑" pitchFamily="2" charset="-122"/>
                <a:ea typeface="华文细黑" pitchFamily="2" charset="-122"/>
              </a:rPr>
              <a:t>性能</a:t>
            </a:r>
            <a:r>
              <a:rPr lang="zh-CN" altLang="en-US" dirty="0" smtClean="0">
                <a:latin typeface="华文细黑" pitchFamily="2" charset="-122"/>
                <a:ea typeface="华文细黑" pitchFamily="2" charset="-122"/>
              </a:rPr>
              <a:t>测试设计</a:t>
            </a:r>
            <a:endParaRPr lang="zh-CN" altLang="zh-CN" dirty="0">
              <a:latin typeface="华文细黑" pitchFamily="2" charset="-122"/>
              <a:ea typeface="华文细黑" pitchFamily="2" charset="-122"/>
            </a:endParaRPr>
          </a:p>
          <a:p>
            <a:endParaRPr kumimoji="1" lang="zh-CN" altLang="en-US" dirty="0"/>
          </a:p>
        </p:txBody>
      </p:sp>
      <p:sp>
        <p:nvSpPr>
          <p:cNvPr id="3" name="文本占位符 2"/>
          <p:cNvSpPr>
            <a:spLocks noGrp="1"/>
          </p:cNvSpPr>
          <p:nvPr>
            <p:ph type="body" sz="quarter" idx="11"/>
          </p:nvPr>
        </p:nvSpPr>
        <p:spPr>
          <a:xfrm>
            <a:off x="123290" y="835798"/>
            <a:ext cx="8912760" cy="4079102"/>
          </a:xfrm>
        </p:spPr>
        <p:txBody>
          <a:bodyPr/>
          <a:lstStyle/>
          <a:p>
            <a:r>
              <a:rPr lang="zh-CN" altLang="en-US" sz="2000" dirty="0" smtClean="0"/>
              <a:t>根据</a:t>
            </a:r>
            <a:r>
              <a:rPr lang="zh-CN" altLang="en-US" sz="2000" dirty="0"/>
              <a:t>性能需求调研与分析结果，设计性能测试方案</a:t>
            </a:r>
            <a:r>
              <a:rPr lang="zh-CN" altLang="en-US" sz="2000" dirty="0" smtClean="0"/>
              <a:t>，主要</a:t>
            </a:r>
            <a:r>
              <a:rPr lang="zh-CN" altLang="en-US" sz="2000" dirty="0"/>
              <a:t>关注点包括但不限于</a:t>
            </a:r>
            <a:r>
              <a:rPr lang="zh-CN" altLang="en-US" sz="2000" dirty="0" smtClean="0"/>
              <a:t>：</a:t>
            </a:r>
            <a:endParaRPr lang="en-US" altLang="zh-CN" sz="2000" dirty="0"/>
          </a:p>
          <a:p>
            <a:pPr marL="342900" indent="-342900">
              <a:buFont typeface="Wingdings" panose="05000000000000000000" pitchFamily="2" charset="2"/>
              <a:buChar char="Ø"/>
            </a:pPr>
            <a:r>
              <a:rPr lang="zh-CN" altLang="en-US" sz="2000" dirty="0"/>
              <a:t>测试系统架构说明</a:t>
            </a:r>
            <a:endParaRPr lang="en-US" altLang="zh-CN" sz="2000" dirty="0"/>
          </a:p>
          <a:p>
            <a:pPr marL="342900" indent="-342900">
              <a:buFont typeface="Wingdings" panose="05000000000000000000" pitchFamily="2" charset="2"/>
              <a:buChar char="Ø"/>
            </a:pPr>
            <a:r>
              <a:rPr lang="zh-CN" altLang="en-US" sz="2000" dirty="0"/>
              <a:t>测试系统目的说明</a:t>
            </a:r>
            <a:endParaRPr lang="en-US" altLang="zh-CN" sz="2000" dirty="0"/>
          </a:p>
          <a:p>
            <a:pPr marL="342900" indent="-342900">
              <a:buFont typeface="Wingdings" panose="05000000000000000000" pitchFamily="2" charset="2"/>
              <a:buChar char="Ø"/>
            </a:pPr>
            <a:r>
              <a:rPr lang="zh-CN" altLang="en-US" sz="2000" dirty="0"/>
              <a:t>测试系统范围的说明</a:t>
            </a:r>
            <a:endParaRPr lang="en-US" altLang="zh-CN" sz="2000" dirty="0"/>
          </a:p>
          <a:p>
            <a:pPr marL="342900" indent="-342900">
              <a:buFont typeface="Wingdings" panose="05000000000000000000" pitchFamily="2" charset="2"/>
              <a:buChar char="Ø"/>
            </a:pPr>
            <a:r>
              <a:rPr lang="zh-CN" altLang="en-US" sz="2000" dirty="0"/>
              <a:t>测试典型交易说明</a:t>
            </a:r>
            <a:endParaRPr lang="en-US" altLang="zh-CN" sz="2000" dirty="0"/>
          </a:p>
          <a:p>
            <a:pPr marL="342900" indent="-342900">
              <a:buFont typeface="Wingdings" panose="05000000000000000000" pitchFamily="2" charset="2"/>
              <a:buChar char="Ø"/>
            </a:pPr>
            <a:r>
              <a:rPr lang="zh-CN" altLang="en-US" sz="2000" dirty="0"/>
              <a:t>测试指标说明</a:t>
            </a:r>
            <a:endParaRPr lang="en-US" altLang="zh-CN" sz="2000" dirty="0"/>
          </a:p>
          <a:p>
            <a:pPr marL="342900" indent="-342900">
              <a:buFont typeface="Wingdings" panose="05000000000000000000" pitchFamily="2" charset="2"/>
              <a:buChar char="Ø"/>
            </a:pPr>
            <a:r>
              <a:rPr lang="zh-CN" altLang="en-US" sz="2000" dirty="0"/>
              <a:t>测试数据说明</a:t>
            </a:r>
            <a:endParaRPr lang="en-US" altLang="zh-CN" sz="2000" dirty="0"/>
          </a:p>
          <a:p>
            <a:pPr marL="342900" indent="-342900">
              <a:buFont typeface="Wingdings" panose="05000000000000000000" pitchFamily="2" charset="2"/>
              <a:buChar char="Ø"/>
            </a:pPr>
            <a:r>
              <a:rPr lang="zh-CN" altLang="en-US" sz="2000" dirty="0"/>
              <a:t>测试工具说明</a:t>
            </a:r>
            <a:endParaRPr lang="en-US" altLang="zh-CN" sz="2000" dirty="0"/>
          </a:p>
          <a:p>
            <a:pPr marL="342900" indent="-342900">
              <a:buFont typeface="Wingdings" panose="05000000000000000000" pitchFamily="2" charset="2"/>
              <a:buChar char="Ø"/>
            </a:pPr>
            <a:r>
              <a:rPr lang="zh-CN" altLang="en-US" sz="2000" dirty="0"/>
              <a:t>测试案例场景说明</a:t>
            </a:r>
            <a:endParaRPr lang="en-US" altLang="zh-CN" sz="2000" dirty="0"/>
          </a:p>
          <a:p>
            <a:pPr marL="342900" indent="-342900">
              <a:buFont typeface="Wingdings" panose="05000000000000000000" pitchFamily="2" charset="2"/>
              <a:buChar char="Ø"/>
            </a:pPr>
            <a:r>
              <a:rPr lang="zh-CN" altLang="en-US" sz="2000" dirty="0"/>
              <a:t>测试实施计划</a:t>
            </a:r>
            <a:endParaRPr lang="en-US" altLang="zh-CN" sz="2000" dirty="0"/>
          </a:p>
        </p:txBody>
      </p:sp>
    </p:spTree>
    <p:extLst>
      <p:ext uri="{BB962C8B-B14F-4D97-AF65-F5344CB8AC3E}">
        <p14:creationId xmlns:p14="http://schemas.microsoft.com/office/powerpoint/2010/main" val="23673774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31157" y="348434"/>
            <a:ext cx="5813692" cy="487363"/>
          </a:xfrm>
        </p:spPr>
        <p:txBody>
          <a:bodyPr/>
          <a:lstStyle/>
          <a:p>
            <a:pPr lvl="0"/>
            <a:r>
              <a:rPr lang="zh-CN" altLang="en-US" dirty="0"/>
              <a:t>性能测试基本</a:t>
            </a:r>
            <a:r>
              <a:rPr lang="zh-CN" altLang="en-US" dirty="0" smtClean="0"/>
              <a:t>流程</a:t>
            </a:r>
            <a:r>
              <a:rPr lang="en-US" altLang="zh-CN" dirty="0" smtClean="0"/>
              <a:t>—</a:t>
            </a:r>
            <a:r>
              <a:rPr lang="zh-CN" altLang="zh-CN" dirty="0" smtClean="0">
                <a:latin typeface="华文细黑" pitchFamily="2" charset="-122"/>
                <a:ea typeface="华文细黑" pitchFamily="2" charset="-122"/>
              </a:rPr>
              <a:t>性能</a:t>
            </a:r>
            <a:r>
              <a:rPr lang="zh-CN" altLang="en-US" dirty="0" smtClean="0">
                <a:latin typeface="华文细黑" pitchFamily="2" charset="-122"/>
                <a:ea typeface="华文细黑" pitchFamily="2" charset="-122"/>
              </a:rPr>
              <a:t>测试准备</a:t>
            </a:r>
            <a:endParaRPr lang="zh-CN" altLang="zh-CN" dirty="0">
              <a:latin typeface="华文细黑" pitchFamily="2" charset="-122"/>
              <a:ea typeface="华文细黑" pitchFamily="2" charset="-122"/>
            </a:endParaRPr>
          </a:p>
          <a:p>
            <a:endParaRPr kumimoji="1" lang="zh-CN" altLang="en-US" dirty="0"/>
          </a:p>
        </p:txBody>
      </p:sp>
      <p:sp>
        <p:nvSpPr>
          <p:cNvPr id="3" name="文本占位符 2"/>
          <p:cNvSpPr>
            <a:spLocks noGrp="1"/>
          </p:cNvSpPr>
          <p:nvPr>
            <p:ph type="body" sz="quarter" idx="11"/>
          </p:nvPr>
        </p:nvSpPr>
        <p:spPr>
          <a:xfrm>
            <a:off x="731520" y="945222"/>
            <a:ext cx="8304530" cy="3729520"/>
          </a:xfrm>
        </p:spPr>
        <p:txBody>
          <a:bodyPr/>
          <a:lstStyle/>
          <a:p>
            <a:endParaRPr lang="en-US" altLang="zh-CN" sz="1200" dirty="0"/>
          </a:p>
          <a:p>
            <a:pPr marL="1800000">
              <a:lnSpc>
                <a:spcPct val="150000"/>
              </a:lnSpc>
              <a:spcBef>
                <a:spcPts val="2400"/>
              </a:spcBef>
              <a:buFont typeface="Wingdings" pitchFamily="2" charset="2"/>
              <a:buChar char="Ø"/>
            </a:pPr>
            <a:r>
              <a:rPr lang="zh-CN" altLang="en-US" sz="2000" dirty="0"/>
              <a:t>测试环境</a:t>
            </a:r>
            <a:r>
              <a:rPr lang="zh-CN" altLang="en-US" sz="2000" dirty="0" smtClean="0"/>
              <a:t>准备</a:t>
            </a:r>
            <a:endParaRPr lang="en-US" altLang="zh-CN" sz="2000" dirty="0"/>
          </a:p>
          <a:p>
            <a:pPr marL="1800000">
              <a:lnSpc>
                <a:spcPct val="150000"/>
              </a:lnSpc>
              <a:spcBef>
                <a:spcPts val="2400"/>
              </a:spcBef>
              <a:buFont typeface="Wingdings" pitchFamily="2" charset="2"/>
              <a:buChar char="Ø"/>
            </a:pPr>
            <a:r>
              <a:rPr lang="zh-CN" altLang="en-US" sz="2000" dirty="0"/>
              <a:t>测试数据准备</a:t>
            </a:r>
            <a:endParaRPr lang="en-US" altLang="zh-CN" sz="2000" dirty="0"/>
          </a:p>
          <a:p>
            <a:pPr marL="1800000">
              <a:lnSpc>
                <a:spcPct val="150000"/>
              </a:lnSpc>
              <a:spcBef>
                <a:spcPts val="2400"/>
              </a:spcBef>
              <a:buFont typeface="Wingdings" pitchFamily="2" charset="2"/>
              <a:buChar char="Ø"/>
            </a:pPr>
            <a:r>
              <a:rPr lang="zh-CN" altLang="en-US" sz="2000" dirty="0"/>
              <a:t>测试脚本准备</a:t>
            </a:r>
            <a:endParaRPr lang="en-US" altLang="zh-CN" sz="2000" dirty="0"/>
          </a:p>
        </p:txBody>
      </p:sp>
    </p:spTree>
    <p:extLst>
      <p:ext uri="{BB962C8B-B14F-4D97-AF65-F5344CB8AC3E}">
        <p14:creationId xmlns:p14="http://schemas.microsoft.com/office/powerpoint/2010/main" val="12964693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31157" y="348434"/>
            <a:ext cx="5813692" cy="487363"/>
          </a:xfrm>
        </p:spPr>
        <p:txBody>
          <a:bodyPr/>
          <a:lstStyle/>
          <a:p>
            <a:pPr lvl="0"/>
            <a:r>
              <a:rPr lang="zh-CN" altLang="en-US" dirty="0"/>
              <a:t>性能测试基本流程</a:t>
            </a:r>
            <a:r>
              <a:rPr lang="en-US" altLang="zh-CN" dirty="0"/>
              <a:t>—</a:t>
            </a:r>
            <a:r>
              <a:rPr lang="zh-CN" altLang="zh-CN" dirty="0">
                <a:latin typeface="华文细黑" pitchFamily="2" charset="-122"/>
                <a:ea typeface="华文细黑" pitchFamily="2" charset="-122"/>
              </a:rPr>
              <a:t>性能</a:t>
            </a:r>
            <a:r>
              <a:rPr lang="zh-CN" altLang="en-US" dirty="0">
                <a:latin typeface="华文细黑" pitchFamily="2" charset="-122"/>
                <a:ea typeface="华文细黑" pitchFamily="2" charset="-122"/>
              </a:rPr>
              <a:t>测试实施</a:t>
            </a:r>
            <a:endParaRPr lang="zh-CN" altLang="zh-CN" dirty="0">
              <a:latin typeface="华文细黑" pitchFamily="2" charset="-122"/>
              <a:ea typeface="华文细黑" pitchFamily="2" charset="-122"/>
            </a:endParaRPr>
          </a:p>
        </p:txBody>
      </p:sp>
      <p:sp>
        <p:nvSpPr>
          <p:cNvPr id="3" name="文本占位符 2"/>
          <p:cNvSpPr>
            <a:spLocks noGrp="1"/>
          </p:cNvSpPr>
          <p:nvPr>
            <p:ph type="body" sz="quarter" idx="11"/>
          </p:nvPr>
        </p:nvSpPr>
        <p:spPr>
          <a:xfrm>
            <a:off x="731520" y="835798"/>
            <a:ext cx="8304530" cy="4079102"/>
          </a:xfrm>
        </p:spPr>
        <p:txBody>
          <a:bodyPr/>
          <a:lstStyle/>
          <a:p>
            <a:endParaRPr lang="en-US" altLang="zh-CN" sz="2000" dirty="0"/>
          </a:p>
          <a:p>
            <a:endParaRPr lang="en-US" altLang="zh-CN" sz="1200" dirty="0"/>
          </a:p>
          <a:p>
            <a:endParaRPr lang="zh-CN" altLang="en-US" sz="2000" dirty="0"/>
          </a:p>
          <a:p>
            <a:r>
              <a:rPr lang="zh-CN" altLang="en-US" sz="2000" dirty="0" smtClean="0"/>
              <a:t>     按照</a:t>
            </a:r>
            <a:r>
              <a:rPr lang="zh-CN" altLang="en-US" sz="2000" dirty="0"/>
              <a:t>性能测试方案中的案例场景进行测试，收集各种测试结果数据进行性能瓶颈定位及问题分析、及时与开发人员进行沟通，尽可能协助开发人员进行系统性能调优，以及缺陷复测等工作</a:t>
            </a:r>
            <a:r>
              <a:rPr lang="zh-CN" altLang="en-US" sz="2000" dirty="0" smtClean="0"/>
              <a:t>。</a:t>
            </a:r>
          </a:p>
          <a:p>
            <a:endParaRPr lang="en-US" altLang="zh-CN" sz="1200" dirty="0"/>
          </a:p>
        </p:txBody>
      </p:sp>
    </p:spTree>
    <p:extLst>
      <p:ext uri="{BB962C8B-B14F-4D97-AF65-F5344CB8AC3E}">
        <p14:creationId xmlns:p14="http://schemas.microsoft.com/office/powerpoint/2010/main" val="26665977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31157" y="348434"/>
            <a:ext cx="5813692" cy="487363"/>
          </a:xfrm>
        </p:spPr>
        <p:txBody>
          <a:bodyPr/>
          <a:lstStyle/>
          <a:p>
            <a:pPr lvl="0"/>
            <a:r>
              <a:rPr lang="zh-CN" altLang="en-US" dirty="0"/>
              <a:t>性能测试基本流程</a:t>
            </a:r>
            <a:r>
              <a:rPr lang="en-US" altLang="zh-CN" dirty="0"/>
              <a:t>—</a:t>
            </a:r>
            <a:r>
              <a:rPr lang="zh-CN" altLang="zh-CN" dirty="0">
                <a:latin typeface="华文细黑" pitchFamily="2" charset="-122"/>
                <a:ea typeface="华文细黑" pitchFamily="2" charset="-122"/>
              </a:rPr>
              <a:t>性能</a:t>
            </a:r>
            <a:r>
              <a:rPr lang="zh-CN" altLang="en-US" dirty="0">
                <a:latin typeface="华文细黑" pitchFamily="2" charset="-122"/>
                <a:ea typeface="华文细黑" pitchFamily="2" charset="-122"/>
              </a:rPr>
              <a:t>测试总结</a:t>
            </a:r>
            <a:endParaRPr lang="zh-CN" altLang="zh-CN" dirty="0">
              <a:latin typeface="华文细黑" pitchFamily="2" charset="-122"/>
              <a:ea typeface="华文细黑" pitchFamily="2" charset="-122"/>
            </a:endParaRPr>
          </a:p>
        </p:txBody>
      </p:sp>
      <p:sp>
        <p:nvSpPr>
          <p:cNvPr id="3" name="文本占位符 2"/>
          <p:cNvSpPr>
            <a:spLocks noGrp="1"/>
          </p:cNvSpPr>
          <p:nvPr>
            <p:ph type="body" sz="quarter" idx="11"/>
          </p:nvPr>
        </p:nvSpPr>
        <p:spPr>
          <a:xfrm>
            <a:off x="731520" y="835798"/>
            <a:ext cx="8304530" cy="4079102"/>
          </a:xfrm>
        </p:spPr>
        <p:txBody>
          <a:bodyPr/>
          <a:lstStyle/>
          <a:p>
            <a:endParaRPr lang="en-US" altLang="zh-CN" sz="2000" dirty="0"/>
          </a:p>
          <a:p>
            <a:endParaRPr lang="en-US" altLang="zh-CN" sz="1200" dirty="0"/>
          </a:p>
          <a:p>
            <a:endParaRPr lang="zh-CN" altLang="en-US" sz="2000" dirty="0"/>
          </a:p>
          <a:p>
            <a:r>
              <a:rPr lang="zh-CN" altLang="en-US" sz="2000" dirty="0" smtClean="0"/>
              <a:t>     根据</a:t>
            </a:r>
            <a:r>
              <a:rPr lang="zh-CN" altLang="en-US" sz="2000" dirty="0"/>
              <a:t>最终测试结果，做出系统最终性能评估报告</a:t>
            </a:r>
            <a:r>
              <a:rPr lang="zh-CN" altLang="en-US" sz="2000" dirty="0" smtClean="0"/>
              <a:t>。</a:t>
            </a:r>
            <a:endParaRPr lang="en-US" altLang="zh-CN" sz="2000" dirty="0"/>
          </a:p>
        </p:txBody>
      </p:sp>
    </p:spTree>
    <p:extLst>
      <p:ext uri="{BB962C8B-B14F-4D97-AF65-F5344CB8AC3E}">
        <p14:creationId xmlns:p14="http://schemas.microsoft.com/office/powerpoint/2010/main" val="38838186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p:txBody>
          <a:bodyP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31157" y="348434"/>
            <a:ext cx="5813692" cy="487363"/>
          </a:xfrm>
        </p:spPr>
        <p:txBody>
          <a:bodyPr/>
          <a:lstStyle/>
          <a:p>
            <a:r>
              <a:rPr kumimoji="1" lang="zh-CN" altLang="en-US" dirty="0" smtClean="0"/>
              <a:t>性能测试分类概念</a:t>
            </a:r>
            <a:endParaRPr kumimoji="1" lang="zh-CN" altLang="en-US" dirty="0"/>
          </a:p>
        </p:txBody>
      </p:sp>
      <p:sp>
        <p:nvSpPr>
          <p:cNvPr id="3" name="文本占位符 2"/>
          <p:cNvSpPr>
            <a:spLocks noGrp="1"/>
          </p:cNvSpPr>
          <p:nvPr>
            <p:ph type="body" sz="quarter" idx="11"/>
          </p:nvPr>
        </p:nvSpPr>
        <p:spPr>
          <a:xfrm>
            <a:off x="731520" y="742950"/>
            <a:ext cx="7592695" cy="3998596"/>
          </a:xfrm>
        </p:spPr>
        <p:txBody>
          <a:bodyPr/>
          <a:lstStyle/>
          <a:p>
            <a:r>
              <a:rPr lang="en-US" altLang="zh-CN" sz="1800" dirty="0">
                <a:latin typeface="+mn-ea"/>
              </a:rPr>
              <a:t> </a:t>
            </a:r>
            <a:endParaRPr lang="en-US" altLang="zh-CN" sz="1800" dirty="0" smtClean="0">
              <a:latin typeface="+mn-ea"/>
            </a:endParaRPr>
          </a:p>
          <a:p>
            <a:r>
              <a:rPr lang="zh-CN" altLang="en-US" sz="1800" b="1" dirty="0" smtClean="0"/>
              <a:t>负载测试</a:t>
            </a:r>
            <a:r>
              <a:rPr lang="en-US" altLang="zh-CN" sz="1800" dirty="0" smtClean="0"/>
              <a:t>:</a:t>
            </a:r>
            <a:r>
              <a:rPr lang="zh-CN" altLang="en-US" sz="1800" dirty="0" smtClean="0"/>
              <a:t>  </a:t>
            </a:r>
            <a:r>
              <a:rPr lang="zh-CN" altLang="en-US" sz="1800" dirty="0"/>
              <a:t>是通过逐步增加系统负载的方式，来检测不同负载下，系统的响应时间、吞吐量、资源占用（如</a:t>
            </a:r>
            <a:r>
              <a:rPr lang="en-US" altLang="zh-CN" sz="1800" dirty="0"/>
              <a:t>CPU</a:t>
            </a:r>
            <a:r>
              <a:rPr lang="zh-CN" altLang="en-US" sz="1800" dirty="0"/>
              <a:t>、内存、</a:t>
            </a:r>
            <a:r>
              <a:rPr lang="en-US" altLang="zh-CN" sz="1800" dirty="0"/>
              <a:t>IO</a:t>
            </a:r>
            <a:r>
              <a:rPr lang="zh-CN" altLang="en-US" sz="1800" dirty="0"/>
              <a:t>）等行为和特性，并且获得系统在正常情况下所能承受的最大负载，的一种性能测试方法</a:t>
            </a:r>
            <a:r>
              <a:rPr lang="zh-CN" altLang="en-US" sz="1800" dirty="0" smtClean="0"/>
              <a:t>。</a:t>
            </a:r>
            <a:endParaRPr lang="en-US" altLang="zh-CN" sz="1800" b="1" dirty="0"/>
          </a:p>
          <a:p>
            <a:pPr>
              <a:lnSpc>
                <a:spcPct val="150000"/>
              </a:lnSpc>
            </a:pPr>
            <a:r>
              <a:rPr lang="zh-CN" altLang="en-US" sz="1800" b="1" dirty="0" smtClean="0"/>
              <a:t>压力测试</a:t>
            </a:r>
            <a:r>
              <a:rPr lang="en-US" altLang="zh-CN" sz="1800" b="1" dirty="0" smtClean="0"/>
              <a:t>:</a:t>
            </a:r>
            <a:r>
              <a:rPr lang="zh-CN" altLang="en-US" sz="1800" b="1" dirty="0" smtClean="0"/>
              <a:t>   </a:t>
            </a:r>
            <a:r>
              <a:rPr lang="zh-CN" altLang="en-US" sz="1800" dirty="0"/>
              <a:t>是用来检测应用系统在峰值和极值负载情况下的强负载测试，从而有效地检测系统在极限负载情况下的容错能力和可恢复能力。</a:t>
            </a:r>
            <a:endParaRPr kumimoji="1" lang="zh-CN" altLang="en-US" sz="1800" dirty="0" smtClean="0">
              <a:solidFill>
                <a:schemeClr val="tx1"/>
              </a:solidFill>
              <a:latin typeface="+mn-ea"/>
              <a:ea typeface="+mn-ea"/>
              <a:cs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31157" y="348434"/>
            <a:ext cx="5813692" cy="487363"/>
          </a:xfrm>
        </p:spPr>
        <p:txBody>
          <a:bodyPr/>
          <a:lstStyle/>
          <a:p>
            <a:r>
              <a:rPr kumimoji="1" lang="zh-CN" altLang="en-US" dirty="0" smtClean="0"/>
              <a:t>性能测试分类概念</a:t>
            </a:r>
            <a:endParaRPr kumimoji="1" lang="zh-CN" altLang="en-US" dirty="0"/>
          </a:p>
        </p:txBody>
      </p:sp>
      <p:sp>
        <p:nvSpPr>
          <p:cNvPr id="3" name="文本占位符 2"/>
          <p:cNvSpPr>
            <a:spLocks noGrp="1"/>
          </p:cNvSpPr>
          <p:nvPr>
            <p:ph type="body" sz="quarter" idx="11"/>
          </p:nvPr>
        </p:nvSpPr>
        <p:spPr>
          <a:xfrm>
            <a:off x="731520" y="742950"/>
            <a:ext cx="7592695" cy="3998596"/>
          </a:xfrm>
        </p:spPr>
        <p:txBody>
          <a:bodyPr/>
          <a:lstStyle/>
          <a:p>
            <a:r>
              <a:rPr lang="en-US" altLang="zh-CN" sz="1800" dirty="0">
                <a:latin typeface="+mn-ea"/>
              </a:rPr>
              <a:t> </a:t>
            </a:r>
            <a:endParaRPr lang="en-US" altLang="zh-CN" sz="1800" dirty="0" smtClean="0">
              <a:latin typeface="+mn-ea"/>
            </a:endParaRPr>
          </a:p>
          <a:p>
            <a:r>
              <a:rPr lang="zh-CN" altLang="en-US" sz="1800" dirty="0" smtClean="0">
                <a:solidFill>
                  <a:schemeClr val="tx1"/>
                </a:solidFill>
              </a:rPr>
              <a:t>并发</a:t>
            </a:r>
            <a:r>
              <a:rPr lang="zh-CN" altLang="en-US" sz="1800" dirty="0">
                <a:solidFill>
                  <a:schemeClr val="tx1"/>
                </a:solidFill>
              </a:rPr>
              <a:t>测试：</a:t>
            </a:r>
            <a:r>
              <a:rPr lang="zh-CN" altLang="en-US" sz="1800" dirty="0"/>
              <a:t>测试多个用户同时访问同一个应用、同一个模块或者数据记录时是否存在死锁或者其他性能问题，几乎所有的性能测试都会涉及一些并发测试。</a:t>
            </a:r>
            <a:endParaRPr lang="en-US" altLang="zh-CN" sz="1800" dirty="0"/>
          </a:p>
          <a:p>
            <a:r>
              <a:rPr lang="zh-CN" altLang="en-US" sz="1800" dirty="0">
                <a:solidFill>
                  <a:schemeClr val="tx1"/>
                </a:solidFill>
              </a:rPr>
              <a:t>可靠性测试：</a:t>
            </a:r>
            <a:r>
              <a:rPr lang="zh-CN" altLang="en-US" sz="1800" dirty="0"/>
              <a:t>通过给系统加载一定的业务压力（如</a:t>
            </a:r>
            <a:r>
              <a:rPr lang="en-US" altLang="zh-CN" sz="1800" dirty="0"/>
              <a:t>CPU</a:t>
            </a:r>
            <a:r>
              <a:rPr lang="zh-CN" altLang="en-US" sz="1800" dirty="0"/>
              <a:t>资源在</a:t>
            </a:r>
            <a:r>
              <a:rPr lang="en-US" altLang="zh-CN" sz="1800" dirty="0"/>
              <a:t>70%~90%</a:t>
            </a:r>
            <a:r>
              <a:rPr lang="zh-CN" altLang="en-US" sz="1800" dirty="0"/>
              <a:t>的使用率）的情况下，运行一段时间，检查系统是否稳定因为运行时间较长，通常可以测试出系统是否有内存泄漏等问题。</a:t>
            </a:r>
            <a:endParaRPr lang="en-US" altLang="zh-CN" sz="1800" dirty="0"/>
          </a:p>
          <a:p>
            <a:r>
              <a:rPr lang="zh-CN" altLang="en-US" sz="1800" dirty="0">
                <a:solidFill>
                  <a:schemeClr val="tx1"/>
                </a:solidFill>
              </a:rPr>
              <a:t> 失败</a:t>
            </a:r>
            <a:r>
              <a:rPr lang="zh-CN" altLang="en-US" sz="1800" dirty="0" smtClean="0">
                <a:solidFill>
                  <a:schemeClr val="tx1"/>
                </a:solidFill>
              </a:rPr>
              <a:t>测试（高可用测试）：</a:t>
            </a:r>
            <a:r>
              <a:rPr lang="zh-CN" altLang="en-US" sz="1800" dirty="0"/>
              <a:t>对于有冗余备份和负载均衡的系统，通过失败测试来检验如果系统局部发生故障，用户能否继续使用系统，用户受到多大的</a:t>
            </a:r>
            <a:r>
              <a:rPr lang="zh-CN" altLang="en-US" sz="1800" dirty="0" smtClean="0"/>
              <a:t>影响</a:t>
            </a:r>
            <a:r>
              <a:rPr lang="zh-CN" altLang="en-US" sz="1800" dirty="0"/>
              <a:t>。</a:t>
            </a:r>
            <a:endParaRPr lang="zh-CN" altLang="en-US" sz="1800" dirty="0">
              <a:solidFill>
                <a:schemeClr val="tx1"/>
              </a:solidFill>
            </a:endParaRPr>
          </a:p>
        </p:txBody>
      </p:sp>
    </p:spTree>
    <p:extLst>
      <p:ext uri="{BB962C8B-B14F-4D97-AF65-F5344CB8AC3E}">
        <p14:creationId xmlns:p14="http://schemas.microsoft.com/office/powerpoint/2010/main" val="4123307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31157" y="348434"/>
            <a:ext cx="5813692" cy="487363"/>
          </a:xfrm>
        </p:spPr>
        <p:txBody>
          <a:bodyPr/>
          <a:lstStyle/>
          <a:p>
            <a:r>
              <a:rPr lang="zh-CN" altLang="en-US" dirty="0"/>
              <a:t>性能测试的内容</a:t>
            </a:r>
            <a:endParaRPr kumimoji="1" lang="zh-CN" altLang="en-US" dirty="0"/>
          </a:p>
        </p:txBody>
      </p:sp>
      <p:sp>
        <p:nvSpPr>
          <p:cNvPr id="3" name="文本占位符 2"/>
          <p:cNvSpPr>
            <a:spLocks noGrp="1"/>
          </p:cNvSpPr>
          <p:nvPr>
            <p:ph type="body" sz="quarter" idx="11"/>
          </p:nvPr>
        </p:nvSpPr>
        <p:spPr>
          <a:xfrm>
            <a:off x="731520" y="742950"/>
            <a:ext cx="7592695" cy="3998596"/>
          </a:xfrm>
        </p:spPr>
        <p:txBody>
          <a:bodyPr/>
          <a:lstStyle/>
          <a:p>
            <a:endParaRPr lang="en-US" altLang="zh-CN" dirty="0"/>
          </a:p>
          <a:p>
            <a:r>
              <a:rPr lang="en-US" altLang="zh-CN" sz="1800" dirty="0"/>
              <a:t> </a:t>
            </a:r>
            <a:r>
              <a:rPr lang="en-US" altLang="zh-CN" sz="1800" dirty="0" smtClean="0"/>
              <a:t>      </a:t>
            </a:r>
          </a:p>
          <a:p>
            <a:r>
              <a:rPr lang="en-US" altLang="zh-CN" sz="1800" dirty="0">
                <a:latin typeface="+mn-ea"/>
              </a:rPr>
              <a:t> </a:t>
            </a:r>
            <a:r>
              <a:rPr lang="en-US" altLang="zh-CN" sz="1800" dirty="0" smtClean="0">
                <a:latin typeface="+mn-ea"/>
              </a:rPr>
              <a:t>   </a:t>
            </a:r>
            <a:r>
              <a:rPr lang="zh-CN" altLang="en-US" sz="1800" dirty="0" smtClean="0">
                <a:latin typeface="+mn-ea"/>
              </a:rPr>
              <a:t>随着</a:t>
            </a:r>
            <a:r>
              <a:rPr lang="zh-CN" altLang="en-US" sz="1800" dirty="0">
                <a:latin typeface="+mn-ea"/>
              </a:rPr>
              <a:t>性能测试的不断发展与探索，性能测试的范围与内容也在不断的发展与完善。性能测试从最初单纯对软件系统的及时性检测，发展到对软件系统稳定性、扩展性、高可用性等其它多个方面质量的</a:t>
            </a:r>
            <a:r>
              <a:rPr lang="zh-CN" altLang="en-US" sz="1800" dirty="0" smtClean="0">
                <a:latin typeface="+mn-ea"/>
              </a:rPr>
              <a:t>检测。</a:t>
            </a:r>
            <a:endParaRPr kumimoji="1" lang="zh-CN" altLang="en-US" sz="1800" dirty="0">
              <a:solidFill>
                <a:schemeClr val="tx1"/>
              </a:solidFill>
              <a:latin typeface="+mn-ea"/>
              <a:ea typeface="+mn-ea"/>
              <a:cs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31157" y="348434"/>
            <a:ext cx="5813692" cy="487363"/>
          </a:xfrm>
        </p:spPr>
        <p:txBody>
          <a:bodyPr/>
          <a:lstStyle/>
          <a:p>
            <a:r>
              <a:rPr kumimoji="1" lang="zh-CN" altLang="en-US" dirty="0" smtClean="0"/>
              <a:t>性能测试实际应用场景</a:t>
            </a:r>
            <a:endParaRPr kumimoji="1" lang="zh-CN" altLang="en-US" dirty="0"/>
          </a:p>
        </p:txBody>
      </p:sp>
      <p:sp>
        <p:nvSpPr>
          <p:cNvPr id="3" name="文本占位符 2"/>
          <p:cNvSpPr>
            <a:spLocks noGrp="1"/>
          </p:cNvSpPr>
          <p:nvPr>
            <p:ph type="body" sz="quarter" idx="11"/>
          </p:nvPr>
        </p:nvSpPr>
        <p:spPr>
          <a:xfrm>
            <a:off x="731520" y="742950"/>
            <a:ext cx="7592695" cy="3998596"/>
          </a:xfrm>
        </p:spPr>
        <p:txBody>
          <a:bodyPr/>
          <a:lstStyle/>
          <a:p>
            <a:r>
              <a:rPr lang="en-US" altLang="zh-CN" sz="1800" dirty="0">
                <a:latin typeface="+mn-ea"/>
              </a:rPr>
              <a:t> </a:t>
            </a:r>
            <a:endParaRPr lang="en-US" altLang="zh-CN" sz="1800" dirty="0" smtClean="0">
              <a:latin typeface="+mn-ea"/>
            </a:endParaRPr>
          </a:p>
          <a:p>
            <a:r>
              <a:rPr lang="zh-CN" altLang="en-US" sz="1800" dirty="0"/>
              <a:t>新发布产品</a:t>
            </a:r>
            <a:endParaRPr lang="en-US" altLang="zh-CN" sz="1800" dirty="0"/>
          </a:p>
          <a:p>
            <a:r>
              <a:rPr lang="zh-CN" altLang="zh-CN" sz="1800" dirty="0"/>
              <a:t>已经上线的系统</a:t>
            </a:r>
            <a:r>
              <a:rPr lang="zh-CN" altLang="en-US" sz="1800" dirty="0"/>
              <a:t>升级</a:t>
            </a:r>
            <a:endParaRPr lang="en-US" altLang="zh-CN" sz="1800" dirty="0"/>
          </a:p>
          <a:p>
            <a:r>
              <a:rPr lang="zh-CN" altLang="en-US" sz="1800" dirty="0"/>
              <a:t>技术选型</a:t>
            </a:r>
            <a:endParaRPr lang="en-US" altLang="zh-CN" sz="1800" dirty="0"/>
          </a:p>
          <a:p>
            <a:r>
              <a:rPr lang="zh-CN" altLang="en-US" sz="1800" dirty="0"/>
              <a:t>开发提测的特殊需求</a:t>
            </a:r>
          </a:p>
        </p:txBody>
      </p:sp>
    </p:spTree>
    <p:extLst>
      <p:ext uri="{BB962C8B-B14F-4D97-AF65-F5344CB8AC3E}">
        <p14:creationId xmlns:p14="http://schemas.microsoft.com/office/powerpoint/2010/main" val="3125295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67128" y="348434"/>
            <a:ext cx="7171361" cy="678982"/>
          </a:xfrm>
        </p:spPr>
        <p:txBody>
          <a:bodyPr/>
          <a:lstStyle/>
          <a:p>
            <a:pPr marL="0" lvl="3" indent="0">
              <a:lnSpc>
                <a:spcPct val="140000"/>
              </a:lnSpc>
              <a:buNone/>
            </a:pPr>
            <a:r>
              <a:rPr lang="zh-CN" altLang="en-US" sz="2400" b="1" dirty="0">
                <a:latin typeface="+mn-ea"/>
              </a:rPr>
              <a:t>根据项目所</a:t>
            </a:r>
            <a:r>
              <a:rPr lang="zh-CN" altLang="en-US" sz="2400" b="1" dirty="0" smtClean="0">
                <a:latin typeface="+mn-ea"/>
              </a:rPr>
              <a:t>处不同</a:t>
            </a:r>
            <a:r>
              <a:rPr lang="zh-CN" altLang="en-US" sz="2400" b="1" dirty="0">
                <a:latin typeface="+mn-ea"/>
              </a:rPr>
              <a:t>阶段，可分为</a:t>
            </a:r>
            <a:r>
              <a:rPr lang="zh-CN" altLang="en-US" sz="3500" b="1" dirty="0">
                <a:latin typeface="+mn-ea"/>
              </a:rPr>
              <a:t>：</a:t>
            </a:r>
            <a:endParaRPr lang="en-US" altLang="zh-CN" sz="3500" b="1" dirty="0">
              <a:latin typeface="+mn-ea"/>
            </a:endParaRPr>
          </a:p>
        </p:txBody>
      </p:sp>
      <p:sp>
        <p:nvSpPr>
          <p:cNvPr id="3" name="文本占位符 2"/>
          <p:cNvSpPr>
            <a:spLocks noGrp="1"/>
          </p:cNvSpPr>
          <p:nvPr>
            <p:ph type="body" sz="quarter" idx="11"/>
          </p:nvPr>
        </p:nvSpPr>
        <p:spPr>
          <a:xfrm>
            <a:off x="731520" y="1027416"/>
            <a:ext cx="7592695" cy="3863083"/>
          </a:xfrm>
        </p:spPr>
        <p:txBody>
          <a:bodyPr/>
          <a:lstStyle/>
          <a:p>
            <a:pPr lvl="3">
              <a:lnSpc>
                <a:spcPct val="150000"/>
              </a:lnSpc>
              <a:buFont typeface="Wingdings" pitchFamily="2" charset="2"/>
              <a:buChar char="Ø"/>
            </a:pPr>
            <a:endParaRPr lang="en-US" altLang="zh-CN" sz="2100" dirty="0" smtClean="0">
              <a:latin typeface="+mn-ea"/>
            </a:endParaRPr>
          </a:p>
          <a:p>
            <a:pPr marL="285750" lvl="3" indent="-285750">
              <a:spcBef>
                <a:spcPts val="750"/>
              </a:spcBef>
              <a:buFont typeface="Wingdings" panose="05000000000000000000" pitchFamily="2" charset="2"/>
              <a:buChar char="Ø"/>
            </a:pPr>
            <a:r>
              <a:rPr lang="zh-CN" altLang="en-US" sz="1800" dirty="0">
                <a:solidFill>
                  <a:schemeClr val="bg1">
                    <a:lumMod val="50000"/>
                  </a:schemeClr>
                </a:solidFill>
                <a:latin typeface="+mn-ea"/>
                <a:ea typeface="微软雅黑" panose="020B0503020204020204" charset="-122"/>
                <a:cs typeface="微软雅黑" panose="020B0503020204020204" charset="-122"/>
              </a:rPr>
              <a:t>组件</a:t>
            </a:r>
            <a:r>
              <a:rPr lang="en-US" altLang="zh-CN" sz="1800" dirty="0">
                <a:solidFill>
                  <a:schemeClr val="bg1">
                    <a:lumMod val="50000"/>
                  </a:schemeClr>
                </a:solidFill>
                <a:latin typeface="+mn-ea"/>
                <a:ea typeface="微软雅黑" panose="020B0503020204020204" charset="-122"/>
                <a:cs typeface="微软雅黑" panose="020B0503020204020204" charset="-122"/>
              </a:rPr>
              <a:t>(</a:t>
            </a:r>
            <a:r>
              <a:rPr lang="zh-CN" altLang="en-US" sz="1800" dirty="0">
                <a:solidFill>
                  <a:schemeClr val="bg1">
                    <a:lumMod val="50000"/>
                  </a:schemeClr>
                </a:solidFill>
                <a:latin typeface="+mn-ea"/>
                <a:ea typeface="微软雅黑" panose="020B0503020204020204" charset="-122"/>
                <a:cs typeface="微软雅黑" panose="020B0503020204020204" charset="-122"/>
              </a:rPr>
              <a:t>性能</a:t>
            </a:r>
            <a:r>
              <a:rPr lang="en-US" altLang="zh-CN" sz="1800" dirty="0">
                <a:solidFill>
                  <a:schemeClr val="bg1">
                    <a:lumMod val="50000"/>
                  </a:schemeClr>
                </a:solidFill>
                <a:latin typeface="+mn-ea"/>
                <a:ea typeface="微软雅黑" panose="020B0503020204020204" charset="-122"/>
                <a:cs typeface="微软雅黑" panose="020B0503020204020204" charset="-122"/>
              </a:rPr>
              <a:t>)</a:t>
            </a:r>
            <a:r>
              <a:rPr lang="zh-CN" altLang="en-US" sz="1800" dirty="0">
                <a:solidFill>
                  <a:schemeClr val="bg1">
                    <a:lumMod val="50000"/>
                  </a:schemeClr>
                </a:solidFill>
                <a:latin typeface="+mn-ea"/>
                <a:ea typeface="微软雅黑" panose="020B0503020204020204" charset="-122"/>
                <a:cs typeface="微软雅黑" panose="020B0503020204020204" charset="-122"/>
              </a:rPr>
              <a:t>测试</a:t>
            </a:r>
            <a:endParaRPr lang="en-US" altLang="zh-CN" sz="1800" dirty="0">
              <a:solidFill>
                <a:schemeClr val="bg1">
                  <a:lumMod val="50000"/>
                </a:schemeClr>
              </a:solidFill>
              <a:latin typeface="+mn-ea"/>
              <a:ea typeface="微软雅黑" panose="020B0503020204020204" charset="-122"/>
              <a:cs typeface="微软雅黑" panose="020B0503020204020204" charset="-122"/>
            </a:endParaRPr>
          </a:p>
          <a:p>
            <a:pPr marL="285750" lvl="3" indent="-285750">
              <a:spcBef>
                <a:spcPts val="750"/>
              </a:spcBef>
              <a:buFont typeface="Wingdings" panose="05000000000000000000" pitchFamily="2" charset="2"/>
              <a:buChar char="Ø"/>
            </a:pPr>
            <a:r>
              <a:rPr lang="zh-CN" altLang="en-US" sz="1800" dirty="0">
                <a:solidFill>
                  <a:schemeClr val="bg1">
                    <a:lumMod val="50000"/>
                  </a:schemeClr>
                </a:solidFill>
                <a:latin typeface="+mn-ea"/>
                <a:ea typeface="微软雅黑" panose="020B0503020204020204" charset="-122"/>
                <a:cs typeface="微软雅黑" panose="020B0503020204020204" charset="-122"/>
              </a:rPr>
              <a:t>系统集成</a:t>
            </a:r>
            <a:r>
              <a:rPr lang="en-US" altLang="zh-CN" sz="1800" dirty="0">
                <a:solidFill>
                  <a:schemeClr val="bg1">
                    <a:lumMod val="50000"/>
                  </a:schemeClr>
                </a:solidFill>
                <a:latin typeface="+mn-ea"/>
                <a:ea typeface="微软雅黑" panose="020B0503020204020204" charset="-122"/>
                <a:cs typeface="微软雅黑" panose="020B0503020204020204" charset="-122"/>
              </a:rPr>
              <a:t>(</a:t>
            </a:r>
            <a:r>
              <a:rPr lang="zh-CN" altLang="en-US" sz="1800" dirty="0">
                <a:solidFill>
                  <a:schemeClr val="bg1">
                    <a:lumMod val="50000"/>
                  </a:schemeClr>
                </a:solidFill>
                <a:latin typeface="+mn-ea"/>
                <a:ea typeface="微软雅黑" panose="020B0503020204020204" charset="-122"/>
                <a:cs typeface="微软雅黑" panose="020B0503020204020204" charset="-122"/>
              </a:rPr>
              <a:t>性能</a:t>
            </a:r>
            <a:r>
              <a:rPr lang="en-US" altLang="zh-CN" sz="1800" dirty="0">
                <a:solidFill>
                  <a:schemeClr val="bg1">
                    <a:lumMod val="50000"/>
                  </a:schemeClr>
                </a:solidFill>
                <a:latin typeface="+mn-ea"/>
                <a:ea typeface="微软雅黑" panose="020B0503020204020204" charset="-122"/>
                <a:cs typeface="微软雅黑" panose="020B0503020204020204" charset="-122"/>
              </a:rPr>
              <a:t>)</a:t>
            </a:r>
            <a:r>
              <a:rPr lang="zh-CN" altLang="en-US" sz="1800" dirty="0">
                <a:solidFill>
                  <a:schemeClr val="bg1">
                    <a:lumMod val="50000"/>
                  </a:schemeClr>
                </a:solidFill>
                <a:latin typeface="+mn-ea"/>
                <a:ea typeface="微软雅黑" panose="020B0503020204020204" charset="-122"/>
                <a:cs typeface="微软雅黑" panose="020B0503020204020204" charset="-122"/>
              </a:rPr>
              <a:t>测试</a:t>
            </a:r>
            <a:endParaRPr lang="en-US" altLang="zh-CN" sz="1800" dirty="0">
              <a:solidFill>
                <a:schemeClr val="bg1">
                  <a:lumMod val="50000"/>
                </a:schemeClr>
              </a:solidFill>
              <a:latin typeface="+mn-ea"/>
              <a:ea typeface="微软雅黑" panose="020B0503020204020204" charset="-122"/>
              <a:cs typeface="微软雅黑" panose="020B0503020204020204" charset="-122"/>
            </a:endParaRPr>
          </a:p>
          <a:p>
            <a:pPr marL="285750" lvl="3" indent="-285750">
              <a:spcBef>
                <a:spcPts val="750"/>
              </a:spcBef>
              <a:buFont typeface="Wingdings" panose="05000000000000000000" pitchFamily="2" charset="2"/>
              <a:buChar char="Ø"/>
            </a:pPr>
            <a:r>
              <a:rPr lang="zh-CN" altLang="en-US" sz="1800" dirty="0">
                <a:solidFill>
                  <a:schemeClr val="bg1">
                    <a:lumMod val="50000"/>
                  </a:schemeClr>
                </a:solidFill>
                <a:latin typeface="+mn-ea"/>
                <a:ea typeface="微软雅黑" panose="020B0503020204020204" charset="-122"/>
                <a:cs typeface="微软雅黑" panose="020B0503020204020204" charset="-122"/>
              </a:rPr>
              <a:t>系统总装</a:t>
            </a:r>
            <a:r>
              <a:rPr lang="en-US" altLang="zh-CN" sz="1800" dirty="0">
                <a:solidFill>
                  <a:schemeClr val="bg1">
                    <a:lumMod val="50000"/>
                  </a:schemeClr>
                </a:solidFill>
                <a:latin typeface="+mn-ea"/>
                <a:ea typeface="微软雅黑" panose="020B0503020204020204" charset="-122"/>
                <a:cs typeface="微软雅黑" panose="020B0503020204020204" charset="-122"/>
              </a:rPr>
              <a:t>(</a:t>
            </a:r>
            <a:r>
              <a:rPr lang="zh-CN" altLang="en-US" sz="1800" dirty="0">
                <a:solidFill>
                  <a:schemeClr val="bg1">
                    <a:lumMod val="50000"/>
                  </a:schemeClr>
                </a:solidFill>
                <a:latin typeface="+mn-ea"/>
                <a:ea typeface="微软雅黑" panose="020B0503020204020204" charset="-122"/>
                <a:cs typeface="微软雅黑" panose="020B0503020204020204" charset="-122"/>
              </a:rPr>
              <a:t>更大规模集成</a:t>
            </a:r>
            <a:r>
              <a:rPr lang="en-US" altLang="zh-CN" sz="1800" dirty="0">
                <a:solidFill>
                  <a:schemeClr val="bg1">
                    <a:lumMod val="50000"/>
                  </a:schemeClr>
                </a:solidFill>
                <a:latin typeface="+mn-ea"/>
                <a:ea typeface="微软雅黑" panose="020B0503020204020204" charset="-122"/>
                <a:cs typeface="微软雅黑" panose="020B0503020204020204" charset="-122"/>
              </a:rPr>
              <a:t>)</a:t>
            </a:r>
            <a:r>
              <a:rPr lang="zh-CN" altLang="en-US" sz="1800" dirty="0">
                <a:solidFill>
                  <a:schemeClr val="bg1">
                    <a:lumMod val="50000"/>
                  </a:schemeClr>
                </a:solidFill>
                <a:latin typeface="+mn-ea"/>
                <a:ea typeface="微软雅黑" panose="020B0503020204020204" charset="-122"/>
                <a:cs typeface="微软雅黑" panose="020B0503020204020204" charset="-122"/>
              </a:rPr>
              <a:t>性能</a:t>
            </a:r>
            <a:r>
              <a:rPr lang="zh-CN" altLang="en-US" sz="1800" dirty="0" smtClean="0">
                <a:solidFill>
                  <a:schemeClr val="bg1">
                    <a:lumMod val="50000"/>
                  </a:schemeClr>
                </a:solidFill>
                <a:latin typeface="+mn-ea"/>
                <a:ea typeface="微软雅黑" panose="020B0503020204020204" charset="-122"/>
                <a:cs typeface="微软雅黑" panose="020B0503020204020204" charset="-122"/>
              </a:rPr>
              <a:t>测试</a:t>
            </a:r>
            <a:r>
              <a:rPr lang="en-US" altLang="zh-CN" sz="1800" dirty="0" smtClean="0">
                <a:solidFill>
                  <a:schemeClr val="bg1">
                    <a:lumMod val="50000"/>
                  </a:schemeClr>
                </a:solidFill>
                <a:latin typeface="+mn-ea"/>
                <a:ea typeface="微软雅黑" panose="020B0503020204020204" charset="-122"/>
                <a:cs typeface="微软雅黑" panose="020B0503020204020204" charset="-122"/>
              </a:rPr>
              <a:t> </a:t>
            </a:r>
          </a:p>
          <a:p>
            <a:pPr marL="0" lvl="3" indent="0">
              <a:lnSpc>
                <a:spcPct val="150000"/>
              </a:lnSpc>
              <a:buNone/>
            </a:pPr>
            <a:r>
              <a:rPr lang="en-US" altLang="zh-CN" sz="1800" dirty="0">
                <a:solidFill>
                  <a:schemeClr val="bg1">
                    <a:lumMod val="50000"/>
                  </a:schemeClr>
                </a:solidFill>
                <a:latin typeface="+mn-ea"/>
                <a:ea typeface="微软雅黑" panose="020B0503020204020204" charset="-122"/>
                <a:cs typeface="微软雅黑" panose="020B0503020204020204" charset="-122"/>
              </a:rPr>
              <a:t> </a:t>
            </a:r>
            <a:r>
              <a:rPr lang="en-US" altLang="zh-CN" sz="1800" dirty="0" smtClean="0">
                <a:solidFill>
                  <a:schemeClr val="bg1">
                    <a:lumMod val="50000"/>
                  </a:schemeClr>
                </a:solidFill>
                <a:latin typeface="+mn-ea"/>
                <a:ea typeface="微软雅黑" panose="020B0503020204020204" charset="-122"/>
                <a:cs typeface="微软雅黑" panose="020B0503020204020204" charset="-122"/>
              </a:rPr>
              <a:t>  </a:t>
            </a:r>
            <a:r>
              <a:rPr lang="zh-CN" altLang="en-US" sz="1800" dirty="0" smtClean="0">
                <a:solidFill>
                  <a:schemeClr val="bg1">
                    <a:lumMod val="50000"/>
                  </a:schemeClr>
                </a:solidFill>
                <a:latin typeface="+mn-ea"/>
                <a:ea typeface="微软雅黑" panose="020B0503020204020204" charset="-122"/>
                <a:cs typeface="微软雅黑" panose="020B0503020204020204" charset="-122"/>
              </a:rPr>
              <a:t>采用</a:t>
            </a:r>
            <a:r>
              <a:rPr lang="zh-CN" altLang="en-US" sz="1800" dirty="0">
                <a:solidFill>
                  <a:schemeClr val="bg1">
                    <a:lumMod val="50000"/>
                  </a:schemeClr>
                </a:solidFill>
                <a:latin typeface="+mn-ea"/>
                <a:ea typeface="微软雅黑" panose="020B0503020204020204" charset="-122"/>
                <a:cs typeface="微软雅黑" panose="020B0503020204020204" charset="-122"/>
              </a:rPr>
              <a:t>渐进式的性能测试方法，能够针对系统各组件进行更加精准的性能测试，能较准确地获得各个应用组件自身的处理能力，对在进行系统集成时，各组件之间服务器的合理配比具有一定的指导意义。</a:t>
            </a:r>
            <a:endParaRPr lang="en-US" altLang="zh-CN" sz="1800" dirty="0">
              <a:solidFill>
                <a:schemeClr val="bg1">
                  <a:lumMod val="50000"/>
                </a:schemeClr>
              </a:solidFill>
              <a:latin typeface="+mn-ea"/>
              <a:ea typeface="微软雅黑" panose="020B0503020204020204" charset="-122"/>
              <a:cs typeface="微软雅黑" panose="020B0503020204020204" charset="-122"/>
            </a:endParaRPr>
          </a:p>
          <a:p>
            <a:endParaRPr lang="en-US" altLang="zh-CN"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31157" y="348434"/>
            <a:ext cx="5813692" cy="487363"/>
          </a:xfrm>
        </p:spPr>
        <p:txBody>
          <a:bodyPr/>
          <a:lstStyle/>
          <a:p>
            <a:r>
              <a:rPr lang="zh-CN" altLang="en-US" dirty="0"/>
              <a:t>性能测试主要指标</a:t>
            </a:r>
            <a:endParaRPr kumimoji="1" lang="zh-CN" altLang="en-US" dirty="0"/>
          </a:p>
        </p:txBody>
      </p:sp>
      <p:sp>
        <p:nvSpPr>
          <p:cNvPr id="3" name="文本占位符 2"/>
          <p:cNvSpPr>
            <a:spLocks noGrp="1"/>
          </p:cNvSpPr>
          <p:nvPr>
            <p:ph type="body" sz="quarter" idx="11"/>
          </p:nvPr>
        </p:nvSpPr>
        <p:spPr>
          <a:xfrm>
            <a:off x="731520" y="742950"/>
            <a:ext cx="7592695" cy="3654389"/>
          </a:xfrm>
        </p:spPr>
        <p:txBody>
          <a:bodyPr/>
          <a:lstStyle/>
          <a:p>
            <a:r>
              <a:rPr lang="zh-CN" altLang="en-US" dirty="0"/>
              <a:t> </a:t>
            </a:r>
            <a:endParaRPr lang="en-US" altLang="zh-CN" dirty="0" smtClean="0"/>
          </a:p>
          <a:p>
            <a:r>
              <a:rPr lang="zh-CN" altLang="en-US" sz="1800" dirty="0"/>
              <a:t>性能测试主要</a:t>
            </a:r>
            <a:r>
              <a:rPr lang="zh-CN" altLang="en-US" sz="1800" dirty="0" smtClean="0"/>
              <a:t>指标</a:t>
            </a:r>
            <a:r>
              <a:rPr lang="en-US" altLang="zh-CN" sz="1800" dirty="0" smtClean="0"/>
              <a:t>:</a:t>
            </a:r>
          </a:p>
          <a:p>
            <a:endParaRPr lang="en-US" altLang="zh-CN" sz="1800" dirty="0"/>
          </a:p>
          <a:p>
            <a:pPr>
              <a:buFont typeface="Wingdings" pitchFamily="2" charset="2"/>
              <a:buChar char="Ø"/>
            </a:pPr>
            <a:r>
              <a:rPr lang="zh-CN" altLang="en-US" sz="1800" dirty="0" smtClean="0"/>
              <a:t>并发</a:t>
            </a:r>
            <a:r>
              <a:rPr lang="zh-CN" altLang="en-US" sz="1800" dirty="0"/>
              <a:t>用户</a:t>
            </a:r>
            <a:r>
              <a:rPr lang="zh-CN" altLang="en-US" sz="1800" dirty="0" smtClean="0"/>
              <a:t>数</a:t>
            </a:r>
            <a:endParaRPr lang="en-US" altLang="zh-CN" sz="1800" dirty="0" smtClean="0"/>
          </a:p>
          <a:p>
            <a:pPr>
              <a:buFont typeface="Wingdings" pitchFamily="2" charset="2"/>
              <a:buChar char="Ø"/>
            </a:pPr>
            <a:r>
              <a:rPr lang="zh-CN" altLang="en-US" sz="1800" dirty="0" smtClean="0"/>
              <a:t>响应时间</a:t>
            </a:r>
            <a:endParaRPr lang="en-US" altLang="zh-CN" sz="1800" dirty="0" smtClean="0"/>
          </a:p>
          <a:p>
            <a:pPr>
              <a:buFont typeface="Wingdings" pitchFamily="2" charset="2"/>
              <a:buChar char="Ø"/>
            </a:pPr>
            <a:r>
              <a:rPr lang="zh-CN" altLang="en-US" sz="1800" dirty="0"/>
              <a:t>错误率</a:t>
            </a:r>
            <a:endParaRPr lang="en-US" altLang="zh-CN" sz="1800" dirty="0" smtClean="0"/>
          </a:p>
          <a:p>
            <a:pPr>
              <a:buFont typeface="Wingdings" pitchFamily="2" charset="2"/>
              <a:buChar char="Ø"/>
            </a:pPr>
            <a:r>
              <a:rPr lang="zh-CN" altLang="en-US" sz="1800" dirty="0" smtClean="0"/>
              <a:t>每</a:t>
            </a:r>
            <a:r>
              <a:rPr lang="zh-CN" altLang="en-US" sz="1800" dirty="0"/>
              <a:t>秒钟事物处理数</a:t>
            </a:r>
            <a:r>
              <a:rPr lang="en-US" altLang="zh-CN" sz="1800" dirty="0"/>
              <a:t>(TPS)</a:t>
            </a:r>
          </a:p>
          <a:p>
            <a:pPr>
              <a:buFont typeface="Wingdings" pitchFamily="2" charset="2"/>
              <a:buChar char="Ø"/>
            </a:pPr>
            <a:r>
              <a:rPr lang="zh-CN" altLang="en-US" sz="1800" dirty="0"/>
              <a:t>资源利用率</a:t>
            </a:r>
            <a:r>
              <a:rPr lang="en-US" altLang="zh-CN" sz="1800" dirty="0"/>
              <a:t>(CPU </a:t>
            </a:r>
            <a:r>
              <a:rPr lang="zh-CN" altLang="en-US" sz="1800" dirty="0"/>
              <a:t>、内存、磁盘、网络</a:t>
            </a:r>
            <a:r>
              <a:rPr lang="en-US" altLang="zh-CN" sz="1800" dirty="0"/>
              <a:t>)</a:t>
            </a:r>
          </a:p>
          <a:p>
            <a:pPr algn="l"/>
            <a:endParaRPr lang="zh-CN" altLang="en-US" sz="1800" dirty="0">
              <a:solidFill>
                <a:schemeClr val="tx1"/>
              </a:solidFill>
              <a:latin typeface="+mn-ea"/>
              <a:ea typeface="+mn-ea"/>
              <a:cs typeface="+mn-ea"/>
            </a:endParaRPr>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476</TotalTime>
  <Words>3276</Words>
  <Application>Microsoft Office PowerPoint</Application>
  <PresentationFormat>全屏显示(16:9)</PresentationFormat>
  <Paragraphs>338</Paragraphs>
  <Slides>38</Slides>
  <Notes>30</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lyn</cp:lastModifiedBy>
  <cp:revision>261</cp:revision>
  <dcterms:created xsi:type="dcterms:W3CDTF">2018-03-16T03:21:00Z</dcterms:created>
  <dcterms:modified xsi:type="dcterms:W3CDTF">2018-10-23T07:42:17Z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