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7" r:id="rId4"/>
    <p:sldId id="258" r:id="rId5"/>
    <p:sldId id="260" r:id="rId6"/>
    <p:sldId id="259" r:id="rId7"/>
    <p:sldId id="262" r:id="rId8"/>
    <p:sldId id="263" r:id="rId9"/>
    <p:sldId id="278" r:id="rId10"/>
    <p:sldId id="264" r:id="rId11"/>
    <p:sldId id="266" r:id="rId12"/>
    <p:sldId id="267" r:id="rId13"/>
    <p:sldId id="279" r:id="rId14"/>
    <p:sldId id="287" r:id="rId15"/>
    <p:sldId id="286" r:id="rId16"/>
    <p:sldId id="280" r:id="rId17"/>
    <p:sldId id="281" r:id="rId18"/>
    <p:sldId id="282" r:id="rId19"/>
    <p:sldId id="271" r:id="rId20"/>
    <p:sldId id="272" r:id="rId21"/>
    <p:sldId id="273" r:id="rId22"/>
    <p:sldId id="274" r:id="rId23"/>
    <p:sldId id="275" r:id="rId24"/>
    <p:sldId id="276" r:id="rId25"/>
    <p:sldId id="285" r:id="rId26"/>
    <p:sldId id="269" r:id="rId27"/>
    <p:sldId id="270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49"/>
    <p:restoredTop sz="94717"/>
  </p:normalViewPr>
  <p:slideViewPr>
    <p:cSldViewPr snapToGrid="0">
      <p:cViewPr varScale="1">
        <p:scale>
          <a:sx n="135" d="100"/>
          <a:sy n="135" d="100"/>
        </p:scale>
        <p:origin x="2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EF28A0-75AA-732C-496C-CEAD29488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7705AB2-73E4-9718-527D-17267167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3D48441-2C3F-BD25-9F7F-2A7634FB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8/6/25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7E3B859-B9D9-912A-B230-23810222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1D365-5A25-E66D-ABED-A7D18A2C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8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64AE-8755-7F7B-C68D-561A352C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29152-293C-5336-1744-E573C5263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28957-3D61-7182-44B1-C3791CC4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D2979-2EAB-0B3F-DB47-A979C8D1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E9273-E3ED-F625-CE3A-B35AAD1A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0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0C05D-BFD7-54A9-F048-426696287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635B8-BEF6-D4D6-B7E3-9F82C3086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1B31-6AE8-5C57-0F05-9DF22FED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A3110-252A-0FCD-089D-505AA96D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09920-10B2-1B50-A547-C1E7569F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9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776C-9515-2481-8B81-687776F0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E6A0C-0355-3D06-1759-778857070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20B47-E8B8-5702-1C01-68F8723A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92D50-3380-02C7-AEFE-F0BC90F1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4D026-5B15-2277-DB80-485E63ED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1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F852-C41E-175D-56D6-33A03E8B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38482-CFA2-62B5-B8EB-BBC3E4EAF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ECB99-20D2-B6C1-9EDC-635D680A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A2888-2503-1FDC-F664-DEE807B7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854B3-F213-4765-F345-76E42D93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4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1A05-54B8-7E29-77B4-2D4D3E05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0CF6-62D6-BE4F-5F1E-3EC574369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161BC-33E7-8CA5-1312-A2BFA63C3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7BE4C-1F80-EAE2-1AFD-BB06EEC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31F1C-CDC4-F1D8-876C-5F98389C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8A4B9-F63B-7C06-90D6-8634A26C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8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7F9B-3701-6710-2389-36AC20E4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CB0B-873B-50E9-5AC8-22CA78756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45A94-B45A-35EA-2614-2D4296A08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9E794-5D03-A43B-6AA9-5AD8C6500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8EAAB-599B-EC7B-5784-CDBCF5DA9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CD028-8BC9-0A02-9AFA-A424BDCA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3C9A0-BB3F-D1B8-F222-2442F52D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ADC62-3F93-4461-BABD-0FD0A471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5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8875-1E47-8116-8FF7-7BC4A29A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B6199-0A35-BE42-C731-28B8FE48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8E580-A669-EB85-47DB-D3AEE467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F84C7-A90A-3906-5514-E0847AAE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4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1B613-2CCE-6122-DE23-62F328D9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8C4DD-7CA7-DD9C-5BD0-EA324B96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655BB-96E0-F847-F0B4-287D7459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769A-A7F1-A15B-CCF1-17A9B1DF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284E-E8DD-25FB-2A5E-6708FBF6E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D4023-DA97-5B6E-422B-DDC647AE6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8B7CD-5E0E-8F78-E3F1-47A1D71D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D2508-7DF0-5968-F780-59D08252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E2F17-2087-A0CA-2885-3181C3A5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6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FD2D-D8D6-BDB5-1038-2D9B176F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62F1D-3B6F-2054-01B3-AC4538AE0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02A9A-9291-057A-80A7-F2F753F97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4D46C-E6AA-FE6B-DE41-778ED989A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E02E3-E3B3-328B-521E-F5F07173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08106-D1AB-C8C1-3FE0-F21DFDFF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4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F15A6-0B1F-720E-CEE1-BF5A27B0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D39F7-266E-4548-B78D-57FF73902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66D50-6D55-2838-D530-BF1F4F812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02270-AE91-4A4D-B515-8E2AADC58D4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BFEB4-F926-BA5A-5FB0-25E386DDB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1A711-8872-184C-30EC-436A45C34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C48AEA-54E9-5154-4D70-373F1088C00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824748" y="6117894"/>
            <a:ext cx="2066636" cy="55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4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piral.co.nz/2015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enscourses.com/tc101fall2016/syndicated/classes-to-code-3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11968092-airplane-flying-in-sky-jet-plane-fly-in-clouds-airplanes-travel-and-vacation-aircraft-flight-plane-airplane-trip-to-airport-or-airline-transportation-flat-airplane-vector-illustration" TargetMode="External"/><Relationship Id="rId7" Type="http://schemas.openxmlformats.org/officeDocument/2006/relationships/hyperlink" Target="https://www.wisegeek.com/what-is-the-role-of-banks-in-economic-development.htm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hyperlink" Target="https://pixabay.com/zh/images/search/kokilaben%20hospital%20indore/" TargetMode="Externa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hyperlink" Target="https://play.google.com/store/apps/details?id=com.whatsapp" TargetMode="External"/><Relationship Id="rId3" Type="http://schemas.openxmlformats.org/officeDocument/2006/relationships/hyperlink" Target="https://www.vecteezy.com/vector-art/11968092-airplane-flying-in-sky-jet-plane-fly-in-clouds-airplanes-travel-and-vacation-aircraft-flight-plane-airplane-trip-to-airport-or-airline-transportation-flat-airplane-vector-illustration" TargetMode="External"/><Relationship Id="rId7" Type="http://schemas.openxmlformats.org/officeDocument/2006/relationships/hyperlink" Target="https://www.wisegeek.com/what-is-the-role-of-banks-in-economic-development.htm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4.jpg"/><Relationship Id="rId16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hyperlink" Target="https://www.netconfig.co.za/intermediate-microsoft-word-training/" TargetMode="External"/><Relationship Id="rId5" Type="http://schemas.openxmlformats.org/officeDocument/2006/relationships/hyperlink" Target="https://pixabay.com/zh/images/search/kokilaben%20hospital%20indore/" TargetMode="External"/><Relationship Id="rId15" Type="http://schemas.openxmlformats.org/officeDocument/2006/relationships/hyperlink" Target="https://logos-world.net/tiktok-logo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5.jpg"/><Relationship Id="rId9" Type="http://schemas.openxmlformats.org/officeDocument/2006/relationships/hyperlink" Target="https://studybeglerbegs.z4.web.core.windows.net/which-can-store-a-computers-operating-system.html" TargetMode="External"/><Relationship Id="rId1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ux_kernel" TargetMode="External"/><Relationship Id="rId2" Type="http://schemas.openxmlformats.org/officeDocument/2006/relationships/hyperlink" Target="https://en.wikipedia.org/wiki/Goog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EF63-B7CB-2CD1-A1C3-1EB238A31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Introduction to Software Engineering</a:t>
            </a:r>
            <a:endParaRPr lang="en-US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77C89-3733-9C2A-A31F-60CAE4BBF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4982"/>
            <a:ext cx="9144000" cy="1655762"/>
          </a:xfrm>
        </p:spPr>
        <p:txBody>
          <a:bodyPr/>
          <a:lstStyle/>
          <a:p>
            <a:r>
              <a:rPr lang="en-US" dirty="0"/>
              <a:t>CS 6100 — Fall 2025</a:t>
            </a:r>
          </a:p>
          <a:p>
            <a:r>
              <a:rPr lang="en-US" dirty="0"/>
              <a:t>Tong Zhou</a:t>
            </a:r>
          </a:p>
          <a:p>
            <a:r>
              <a:rPr lang="en-US" dirty="0"/>
              <a:t>tzhou44@fordham.edu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8300D-2CF8-D7CA-2A10-6C95ED402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4000" y="3690860"/>
            <a:ext cx="1986351" cy="1474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F6D49C-E62F-841E-4BAC-588ADB90B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786452" y="3509963"/>
            <a:ext cx="1881548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5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054EF-A8E6-1115-9170-E55FE2C4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Ariane 5 Flight 501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B78D-BF9D-CA60-A0CB-70D0D460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0633"/>
          </a:xfrm>
        </p:spPr>
        <p:txBody>
          <a:bodyPr/>
          <a:lstStyle/>
          <a:p>
            <a:r>
              <a:rPr lang="en-US" dirty="0"/>
              <a:t>Left/center: liftoff (June 4th, 1996)</a:t>
            </a:r>
          </a:p>
          <a:p>
            <a:r>
              <a:rPr lang="en-US" dirty="0"/>
              <a:t>Right: self-destruct after 39 seconds</a:t>
            </a:r>
          </a:p>
          <a:p>
            <a:r>
              <a:rPr lang="en-US" dirty="0"/>
              <a:t>~ 500 million US-$ damage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906C733-17D1-B7EB-94BE-B378F2F34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121" y="3871195"/>
            <a:ext cx="5859757" cy="23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8CFD1D-340D-4B43-3819-7453216068D3}"/>
              </a:ext>
            </a:extLst>
          </p:cNvPr>
          <p:cNvSpPr txBox="1"/>
          <p:nvPr/>
        </p:nvSpPr>
        <p:spPr>
          <a:xfrm>
            <a:off x="4371007" y="6492875"/>
            <a:ext cx="3449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source: https://www-</a:t>
            </a:r>
            <a:r>
              <a:rPr lang="en-US" sz="800" dirty="0" err="1"/>
              <a:t>users.cse.umn.edu</a:t>
            </a:r>
            <a:r>
              <a:rPr lang="en-US" sz="800" dirty="0"/>
              <a:t>/~</a:t>
            </a:r>
            <a:r>
              <a:rPr lang="en-US" sz="800" dirty="0" err="1"/>
              <a:t>arnold</a:t>
            </a:r>
            <a:r>
              <a:rPr lang="en-US" sz="800" dirty="0"/>
              <a:t>/disasters/</a:t>
            </a:r>
            <a:r>
              <a:rPr lang="en-US" sz="800" dirty="0" err="1"/>
              <a:t>ariane.html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37541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6F07E-9ECD-42B5-01B6-AA94DE12B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804F-E5C8-1224-A8AB-9CBC8110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Ariane 5 Flight 501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3B000-D020-84E3-2FD2-65692E2DF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6884" cy="4250710"/>
          </a:xfrm>
        </p:spPr>
        <p:txBody>
          <a:bodyPr>
            <a:normAutofit/>
          </a:bodyPr>
          <a:lstStyle/>
          <a:p>
            <a:r>
              <a:rPr lang="en-US" dirty="0"/>
              <a:t>Reasons: integer overflow</a:t>
            </a:r>
          </a:p>
          <a:p>
            <a:pPr lvl="1"/>
            <a:r>
              <a:rPr lang="en-US" dirty="0"/>
              <a:t>64-bit float velocity converted to 16-bit integer</a:t>
            </a:r>
          </a:p>
          <a:p>
            <a:pPr lvl="1"/>
            <a:r>
              <a:rPr lang="en-US" dirty="0"/>
              <a:t>Measurement &gt; 32768 → overflow → uncaught exception → system crash</a:t>
            </a:r>
          </a:p>
          <a:p>
            <a:r>
              <a:rPr lang="en-US" dirty="0"/>
              <a:t>Software reused from Ariane 4</a:t>
            </a:r>
          </a:p>
          <a:p>
            <a:pPr lvl="1"/>
            <a:r>
              <a:rPr lang="en-US" dirty="0"/>
              <a:t>Old rocket was slower, overflow impossible</a:t>
            </a:r>
          </a:p>
          <a:p>
            <a:pPr lvl="1"/>
            <a:r>
              <a:rPr lang="en-US" dirty="0"/>
              <a:t>No overflow handler → system crash with Ariane 5</a:t>
            </a:r>
          </a:p>
        </p:txBody>
      </p:sp>
    </p:spTree>
    <p:extLst>
      <p:ext uri="{BB962C8B-B14F-4D97-AF65-F5344CB8AC3E}">
        <p14:creationId xmlns:p14="http://schemas.microsoft.com/office/powerpoint/2010/main" val="425911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2341-0174-D0A6-E5BA-D42BCBEA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Famous software failure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Therac-25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5DF1A-B2C5-7B52-CB7C-8EF3E55D0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(1985–87): Radiation overdoses → patient deaths.</a:t>
            </a:r>
          </a:p>
        </p:txBody>
      </p:sp>
    </p:spTree>
    <p:extLst>
      <p:ext uri="{BB962C8B-B14F-4D97-AF65-F5344CB8AC3E}">
        <p14:creationId xmlns:p14="http://schemas.microsoft.com/office/powerpoint/2010/main" val="1826846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770A-5929-A153-7F2D-C698AF57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Northeast Blackout of 2003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20A7C-5D0D-F641-0189-DF32B5F52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09874" cy="4351338"/>
          </a:xfrm>
        </p:spPr>
        <p:txBody>
          <a:bodyPr/>
          <a:lstStyle/>
          <a:p>
            <a:r>
              <a:rPr lang="en-US" dirty="0"/>
              <a:t>The world’s second most widespread blackout in history at its time</a:t>
            </a:r>
          </a:p>
          <a:p>
            <a:r>
              <a:rPr lang="en-US" dirty="0"/>
              <a:t>Affected an estimated 55 million people (14,300,000 affected in NYC and its surroundings)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0D697-39C4-274C-DA5B-0D4CE7FC8969}"/>
              </a:ext>
            </a:extLst>
          </p:cNvPr>
          <p:cNvSpPr txBox="1"/>
          <p:nvPr/>
        </p:nvSpPr>
        <p:spPr>
          <a:xfrm>
            <a:off x="3733015" y="6311900"/>
            <a:ext cx="4328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https://</a:t>
            </a:r>
            <a:r>
              <a:rPr lang="en-US" sz="800" dirty="0" err="1"/>
              <a:t>web.archive.org</a:t>
            </a:r>
            <a:r>
              <a:rPr lang="en-US" sz="800" dirty="0"/>
              <a:t>/web/20110610163731/http://</a:t>
            </a:r>
            <a:r>
              <a:rPr lang="en-US" sz="800" dirty="0" err="1"/>
              <a:t>www.securityfocus.com</a:t>
            </a:r>
            <a:r>
              <a:rPr lang="en-US" sz="800" dirty="0"/>
              <a:t>/news/8412</a:t>
            </a: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0029C3C4-8AB1-3354-FF6F-D88F74603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629" y="1734206"/>
            <a:ext cx="2855129" cy="332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584316-AD64-BA10-EB57-5DC3BDEC5A35}"/>
              </a:ext>
            </a:extLst>
          </p:cNvPr>
          <p:cNvSpPr txBox="1"/>
          <p:nvPr/>
        </p:nvSpPr>
        <p:spPr>
          <a:xfrm>
            <a:off x="9605349" y="5288438"/>
            <a:ext cx="133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Outage map</a:t>
            </a:r>
          </a:p>
        </p:txBody>
      </p:sp>
    </p:spTree>
    <p:extLst>
      <p:ext uri="{BB962C8B-B14F-4D97-AF65-F5344CB8AC3E}">
        <p14:creationId xmlns:p14="http://schemas.microsoft.com/office/powerpoint/2010/main" val="2623905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7DF56-5962-E5A5-2310-21FEE4A68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E940-2763-1C70-B482-1017E1AD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Northeast Blackout of 2003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D253-FAE2-E48A-5A7F-57EBCBA29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09874" cy="4351338"/>
          </a:xfrm>
        </p:spPr>
        <p:txBody>
          <a:bodyPr/>
          <a:lstStyle/>
          <a:p>
            <a:r>
              <a:rPr lang="en-US" dirty="0"/>
              <a:t>A race condition existed in General Electric Energy's Unix-based XA/21 energy management system</a:t>
            </a:r>
          </a:p>
          <a:p>
            <a:pPr lvl="1"/>
            <a:r>
              <a:rPr lang="en-US" dirty="0"/>
              <a:t>Compiled from 4 million lines of C code</a:t>
            </a:r>
          </a:p>
          <a:p>
            <a:r>
              <a:rPr lang="en-US" dirty="0"/>
              <a:t>The triggered race condition stalled the control room’s alarm system for over an hour</a:t>
            </a:r>
          </a:p>
          <a:p>
            <a:pPr lvl="1"/>
            <a:r>
              <a:rPr lang="en-US" dirty="0"/>
              <a:t>Two processes both got write access to a shared data structure at the same time</a:t>
            </a:r>
          </a:p>
          <a:p>
            <a:pPr lvl="1"/>
            <a:r>
              <a:rPr lang="en-US" dirty="0"/>
              <a:t>That corruption led to the alarm event application getting into an infinite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AF2FD2-7CDA-1832-EE40-8F8C3D68281C}"/>
              </a:ext>
            </a:extLst>
          </p:cNvPr>
          <p:cNvSpPr txBox="1"/>
          <p:nvPr/>
        </p:nvSpPr>
        <p:spPr>
          <a:xfrm>
            <a:off x="3733015" y="6311900"/>
            <a:ext cx="4328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https://</a:t>
            </a:r>
            <a:r>
              <a:rPr lang="en-US" sz="800" dirty="0" err="1"/>
              <a:t>web.archive.org</a:t>
            </a:r>
            <a:r>
              <a:rPr lang="en-US" sz="800" dirty="0"/>
              <a:t>/web/20110610163731/http://</a:t>
            </a:r>
            <a:r>
              <a:rPr lang="en-US" sz="800" dirty="0" err="1"/>
              <a:t>www.securityfocus.com</a:t>
            </a:r>
            <a:r>
              <a:rPr lang="en-US" sz="800" dirty="0"/>
              <a:t>/news/8412</a:t>
            </a: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8770B641-0BD6-EFE0-E1DB-038B3468F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629" y="1734206"/>
            <a:ext cx="2855129" cy="332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6A417A-2E43-62C3-54BA-52B74821ADB6}"/>
              </a:ext>
            </a:extLst>
          </p:cNvPr>
          <p:cNvSpPr txBox="1"/>
          <p:nvPr/>
        </p:nvSpPr>
        <p:spPr>
          <a:xfrm>
            <a:off x="9605349" y="5288438"/>
            <a:ext cx="133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Outage map</a:t>
            </a:r>
          </a:p>
        </p:txBody>
      </p:sp>
    </p:spTree>
    <p:extLst>
      <p:ext uri="{BB962C8B-B14F-4D97-AF65-F5344CB8AC3E}">
        <p14:creationId xmlns:p14="http://schemas.microsoft.com/office/powerpoint/2010/main" val="2679244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783-9AF7-384F-4997-DFC6F85D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Northeast Blackout of 2003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A4189-E618-CB5C-4507-BFC626FF2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5063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milky way became visible in populated areas during the power outage</a:t>
            </a:r>
          </a:p>
        </p:txBody>
      </p:sp>
      <p:pic>
        <p:nvPicPr>
          <p:cNvPr id="3074" name="Picture 2" descr="Power outage demonstrates how irresponsible lighting has stolen our night sky.">
            <a:extLst>
              <a:ext uri="{FF2B5EF4-FFF2-40B4-BE49-F238E27FC236}">
                <a16:creationId xmlns:a16="http://schemas.microsoft.com/office/drawing/2014/main" id="{3990A6E0-C537-7449-9F53-BCA583B7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90688"/>
            <a:ext cx="5617314" cy="383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DBC693-A5B3-B64D-66BF-FBCBFBB5CA13}"/>
              </a:ext>
            </a:extLst>
          </p:cNvPr>
          <p:cNvSpPr txBox="1"/>
          <p:nvPr/>
        </p:nvSpPr>
        <p:spPr>
          <a:xfrm>
            <a:off x="6703162" y="5578396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night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5A95E-B18A-5739-1ECA-8071E3306DB9}"/>
              </a:ext>
            </a:extLst>
          </p:cNvPr>
          <p:cNvSpPr txBox="1"/>
          <p:nvPr/>
        </p:nvSpPr>
        <p:spPr>
          <a:xfrm>
            <a:off x="9356764" y="5578396"/>
            <a:ext cx="188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During the outage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0BF798-741B-E36F-676C-7E8D8462EB3F}"/>
              </a:ext>
            </a:extLst>
          </p:cNvPr>
          <p:cNvSpPr txBox="1"/>
          <p:nvPr/>
        </p:nvSpPr>
        <p:spPr>
          <a:xfrm>
            <a:off x="7722224" y="6385153"/>
            <a:ext cx="22124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http://</a:t>
            </a:r>
            <a:r>
              <a:rPr lang="en-US" sz="800" dirty="0" err="1"/>
              <a:t>www.illinoislighting.org</a:t>
            </a:r>
            <a:r>
              <a:rPr lang="en-US" sz="800" dirty="0"/>
              <a:t>/</a:t>
            </a:r>
            <a:r>
              <a:rPr lang="en-US" sz="800" dirty="0" err="1"/>
              <a:t>loss.html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11919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C706-6DF4-4784-1288-A2C738F2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7B5F0-E3D4-5EA8-25B2-827B32483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Growing complexity</a:t>
            </a:r>
          </a:p>
          <a:p>
            <a:r>
              <a:rPr lang="en-US" dirty="0"/>
              <a:t>Changing requirements</a:t>
            </a:r>
          </a:p>
          <a:p>
            <a:r>
              <a:rPr lang="en-US" dirty="0"/>
              <a:t>Large teams &amp; coordination</a:t>
            </a:r>
          </a:p>
          <a:p>
            <a:r>
              <a:rPr lang="en-US" dirty="0"/>
              <a:t>Testing &amp; quality assurance</a:t>
            </a:r>
          </a:p>
          <a:p>
            <a:r>
              <a:rPr lang="en-US" dirty="0"/>
              <a:t>Performance &amp; scalability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46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F1D7-C446-79BB-32A4-7B1FFD18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Principles to Tame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E400-BF70-0C73-AD90-B4C1D48FB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Abstraction</a:t>
            </a:r>
            <a:r>
              <a:rPr lang="en-US" dirty="0"/>
              <a:t> — focus on the “what” not the “how”</a:t>
            </a:r>
          </a:p>
          <a:p>
            <a:r>
              <a:rPr lang="en-US" b="1" dirty="0"/>
              <a:t>Modularity</a:t>
            </a:r>
            <a:r>
              <a:rPr lang="en-US" dirty="0"/>
              <a:t> — divide and conquer</a:t>
            </a:r>
          </a:p>
          <a:p>
            <a:r>
              <a:rPr lang="en-US" b="1" dirty="0"/>
              <a:t>Encapsulation</a:t>
            </a:r>
            <a:r>
              <a:rPr lang="en-US" dirty="0"/>
              <a:t> — control access to internal details</a:t>
            </a:r>
          </a:p>
          <a:p>
            <a:r>
              <a:rPr lang="en-US" b="1" dirty="0"/>
              <a:t>Separation of Concerns</a:t>
            </a:r>
            <a:r>
              <a:rPr lang="en-US" dirty="0"/>
              <a:t> — each part handles one responsibility</a:t>
            </a:r>
          </a:p>
          <a:p>
            <a:r>
              <a:rPr lang="en-US" b="1" dirty="0"/>
              <a:t>Iterative Development</a:t>
            </a:r>
            <a:r>
              <a:rPr lang="en-US" dirty="0"/>
              <a:t> — build, test, refine</a:t>
            </a:r>
          </a:p>
        </p:txBody>
      </p:sp>
    </p:spTree>
    <p:extLst>
      <p:ext uri="{BB962C8B-B14F-4D97-AF65-F5344CB8AC3E}">
        <p14:creationId xmlns:p14="http://schemas.microsoft.com/office/powerpoint/2010/main" val="1790656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E1B0-5701-1C38-20FE-7B30D773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in the Real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1ECC9-6F7A-2A7C-0B88-CEE2F1723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~70%</a:t>
            </a:r>
            <a:r>
              <a:rPr lang="en-US" dirty="0"/>
              <a:t> of cost = maintenance </a:t>
            </a:r>
            <a:r>
              <a:rPr lang="en-US" baseline="30000" dirty="0"/>
              <a:t>1</a:t>
            </a:r>
          </a:p>
          <a:p>
            <a:r>
              <a:rPr lang="en-US" dirty="0"/>
              <a:t>Good SE → reliability, maintainability, scalability</a:t>
            </a:r>
          </a:p>
          <a:p>
            <a:r>
              <a:rPr lang="en-US" dirty="0"/>
              <a:t>Examples: Linux kernel, SpaceX flight software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89A9F-D104-9EA4-E89D-D2CCA51DAFD9}"/>
              </a:ext>
            </a:extLst>
          </p:cNvPr>
          <p:cNvSpPr txBox="1"/>
          <p:nvPr/>
        </p:nvSpPr>
        <p:spPr>
          <a:xfrm>
            <a:off x="4432169" y="5973346"/>
            <a:ext cx="332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1: Software Evolution and Maintenance: A Practitioner's Approach, 2014</a:t>
            </a:r>
          </a:p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34858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C704-08E8-7DE8-9EA6-4D8CA2E1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5FE5-78DD-ED18-7743-B67F38B9E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write </a:t>
            </a:r>
            <a:r>
              <a:rPr lang="en-US" u="sng" dirty="0"/>
              <a:t>quality</a:t>
            </a:r>
            <a:r>
              <a:rPr lang="en-US" dirty="0"/>
              <a:t> code?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0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3CD7-EA0C-AD19-D5A7-29F331ED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35313-4FD7-39D7-7953-F970AB9D9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“The application of a systematic, disciplined, quantifiable approach to the development, operation, and maintenance of software; that is, the application of engineering to software.”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— defined by IEEE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than coding — involves people, processes, and tools</a:t>
            </a:r>
            <a:r>
              <a:rPr lang="en-US" altLang="zh-CN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84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F73ED-EFBA-F3DF-4D3E-88108C3D1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59A0-294B-0A15-110B-4F03E294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70496-D261-9FCC-8B1F-5DF810745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write </a:t>
            </a:r>
            <a:r>
              <a:rPr lang="en-US" u="sng" dirty="0"/>
              <a:t>quality</a:t>
            </a:r>
            <a:r>
              <a:rPr lang="en-US" dirty="0"/>
              <a:t> code?</a:t>
            </a:r>
          </a:p>
          <a:p>
            <a:pPr lvl="1"/>
            <a:r>
              <a:rPr lang="en-US" altLang="zh-CN" dirty="0"/>
              <a:t>Usable</a:t>
            </a:r>
            <a:endParaRPr lang="en-US" dirty="0"/>
          </a:p>
          <a:p>
            <a:pPr lvl="1"/>
            <a:r>
              <a:rPr lang="en-US" dirty="0"/>
              <a:t>Less error-prone</a:t>
            </a:r>
          </a:p>
          <a:p>
            <a:pPr lvl="1"/>
            <a:r>
              <a:rPr lang="en-US" dirty="0"/>
              <a:t>Easier to maintain</a:t>
            </a:r>
          </a:p>
          <a:p>
            <a:pPr lvl="1"/>
            <a:r>
              <a:rPr lang="en-US" dirty="0"/>
              <a:t>Reusable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92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C86BA-5877-CC53-4DEA-AE7B11D69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55FC-A2E8-8DBE-CA4A-68FDAA8A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D6EEC-074C-6F97-56D2-DCA3DB28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write </a:t>
            </a:r>
            <a:r>
              <a:rPr lang="en-US" u="sng" dirty="0"/>
              <a:t>quality</a:t>
            </a:r>
            <a:r>
              <a:rPr lang="en-US" dirty="0"/>
              <a:t> code?</a:t>
            </a:r>
          </a:p>
          <a:p>
            <a:pPr lvl="1"/>
            <a:r>
              <a:rPr lang="en-US" altLang="zh-CN" dirty="0"/>
              <a:t>Usable</a:t>
            </a:r>
            <a:endParaRPr lang="en-US" dirty="0"/>
          </a:p>
          <a:p>
            <a:pPr lvl="1"/>
            <a:r>
              <a:rPr lang="en-US" dirty="0"/>
              <a:t>Less error-prone</a:t>
            </a:r>
          </a:p>
          <a:p>
            <a:pPr lvl="1"/>
            <a:r>
              <a:rPr lang="en-US" dirty="0"/>
              <a:t>Easier to maintain</a:t>
            </a:r>
          </a:p>
          <a:p>
            <a:pPr lvl="1"/>
            <a:r>
              <a:rPr lang="en-US" dirty="0"/>
              <a:t>Reusable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 to </a:t>
            </a:r>
            <a:r>
              <a:rPr lang="en-US" u="sng" dirty="0"/>
              <a:t>manage</a:t>
            </a:r>
            <a:r>
              <a:rPr lang="en-US" dirty="0"/>
              <a:t> a software project effectively?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28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2373B-C16D-DA25-3264-93A826BFA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E33EA-0C32-D87F-938C-0299354C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BB1B1-A45B-9016-E837-9E2473C6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write </a:t>
            </a:r>
            <a:r>
              <a:rPr lang="en-US" u="sng" dirty="0"/>
              <a:t>quality</a:t>
            </a:r>
            <a:r>
              <a:rPr lang="en-US" dirty="0"/>
              <a:t> code?</a:t>
            </a:r>
          </a:p>
          <a:p>
            <a:pPr lvl="1"/>
            <a:r>
              <a:rPr lang="en-US" altLang="zh-CN" dirty="0"/>
              <a:t>Usable</a:t>
            </a:r>
            <a:endParaRPr lang="en-US" dirty="0"/>
          </a:p>
          <a:p>
            <a:pPr lvl="1"/>
            <a:r>
              <a:rPr lang="en-US" dirty="0"/>
              <a:t>Less error-prone</a:t>
            </a:r>
          </a:p>
          <a:p>
            <a:pPr lvl="1"/>
            <a:r>
              <a:rPr lang="en-US" dirty="0"/>
              <a:t>Easier to maintain</a:t>
            </a:r>
          </a:p>
          <a:p>
            <a:pPr lvl="1"/>
            <a:r>
              <a:rPr lang="en-US" dirty="0"/>
              <a:t>Reusable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 to </a:t>
            </a:r>
            <a:r>
              <a:rPr lang="en-US" u="sng" dirty="0"/>
              <a:t>manage</a:t>
            </a:r>
            <a:r>
              <a:rPr lang="en-US" dirty="0"/>
              <a:t> a software project effectively?</a:t>
            </a:r>
          </a:p>
          <a:p>
            <a:pPr lvl="1"/>
            <a:r>
              <a:rPr lang="en-US" dirty="0"/>
              <a:t>Meet the user requirements</a:t>
            </a:r>
          </a:p>
          <a:p>
            <a:pPr lvl="1"/>
            <a:r>
              <a:rPr lang="en-US" dirty="0"/>
              <a:t>Delivered in a timely manner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84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AD3E2-BF33-088D-715F-464CAD867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0236-E6B8-799F-DADF-0B7C18CA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8108C-5632-E34D-A449-D6D2180C9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write </a:t>
            </a:r>
            <a:r>
              <a:rPr lang="en-US" u="sng" dirty="0"/>
              <a:t>quality</a:t>
            </a:r>
            <a:r>
              <a:rPr lang="en-US" dirty="0"/>
              <a:t> code?</a:t>
            </a:r>
          </a:p>
          <a:p>
            <a:pPr lvl="1"/>
            <a:r>
              <a:rPr lang="en-US" dirty="0"/>
              <a:t>Object oriented programming</a:t>
            </a:r>
          </a:p>
          <a:p>
            <a:pPr lvl="1"/>
            <a:r>
              <a:rPr lang="en-US" dirty="0"/>
              <a:t>UML and </a:t>
            </a:r>
            <a:r>
              <a:rPr lang="en-US" altLang="zh-CN" dirty="0"/>
              <a:t>d</a:t>
            </a:r>
            <a:r>
              <a:rPr lang="en-US" dirty="0"/>
              <a:t>esign pattern</a:t>
            </a:r>
            <a:r>
              <a:rPr lang="en-US" altLang="zh-CN" dirty="0"/>
              <a:t>s</a:t>
            </a:r>
            <a:endParaRPr lang="en-US" dirty="0"/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Code quality</a:t>
            </a:r>
          </a:p>
          <a:p>
            <a:r>
              <a:rPr lang="en-US" dirty="0"/>
              <a:t>How to </a:t>
            </a:r>
            <a:r>
              <a:rPr lang="en-US" u="sng" dirty="0"/>
              <a:t>manage</a:t>
            </a:r>
            <a:r>
              <a:rPr lang="en-US" dirty="0"/>
              <a:t> a software project effectively?</a:t>
            </a:r>
          </a:p>
          <a:p>
            <a:pPr lvl="1"/>
            <a:r>
              <a:rPr lang="en-US" dirty="0"/>
              <a:t>Requirements engineering</a:t>
            </a:r>
          </a:p>
          <a:p>
            <a:pPr lvl="1"/>
            <a:r>
              <a:rPr lang="en-US" dirty="0"/>
              <a:t>Software development process</a:t>
            </a:r>
          </a:p>
          <a:p>
            <a:pPr lvl="1"/>
            <a:r>
              <a:rPr lang="en-US" altLang="zh-CN" dirty="0"/>
              <a:t>Tools:</a:t>
            </a:r>
            <a:r>
              <a:rPr lang="zh-CN" altLang="en-US" dirty="0"/>
              <a:t> </a:t>
            </a:r>
            <a:r>
              <a:rPr lang="en-US" dirty="0"/>
              <a:t>Git, CI/CD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35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85D17-D04E-6D4A-9021-22B5B1568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1C79-879C-DA17-5F9B-33116635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4FC8-DAF4-AE7C-EC99-0F77DDFE0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development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  <a:endParaRPr lang="en-US" dirty="0"/>
          </a:p>
          <a:p>
            <a:pPr lvl="1"/>
            <a:r>
              <a:rPr lang="en-US" dirty="0"/>
              <a:t>Front end/back end interaction</a:t>
            </a:r>
          </a:p>
          <a:p>
            <a:r>
              <a:rPr lang="en-US" altLang="zh-CN" dirty="0"/>
              <a:t>Concurrency</a:t>
            </a:r>
          </a:p>
          <a:p>
            <a:pPr lvl="1"/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scalability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37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729CB-0960-6997-CBE8-37D8858D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0941-739F-1D0B-49B3-899054F0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materials are inspired by or adapted from previous offerings of CS 6100 by Prof. Bill Lord, and the open source teaching materials by Prof. Florian </a:t>
            </a:r>
            <a:r>
              <a:rPr lang="en-US" dirty="0" err="1"/>
              <a:t>Echtler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9594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B5652-0A0C-D84D-A68C-2537E6823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CADF-BE77-DE6C-63FE-E997C805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16D0-F01F-DC8F-D5F1-DFF52701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Textbook (reference)</a:t>
            </a:r>
          </a:p>
          <a:p>
            <a:pPr lvl="1"/>
            <a:r>
              <a:rPr lang="en-US" dirty="0"/>
              <a:t>Software Engineering</a:t>
            </a:r>
            <a:r>
              <a:rPr lang="zh-CN" altLang="en-US" dirty="0"/>
              <a:t> </a:t>
            </a:r>
            <a:r>
              <a:rPr lang="en-US" altLang="zh-CN" dirty="0"/>
              <a:t>10th</a:t>
            </a:r>
            <a:r>
              <a:rPr lang="zh-CN" altLang="en-US" dirty="0"/>
              <a:t> </a:t>
            </a:r>
            <a:r>
              <a:rPr lang="en-US" altLang="zh-CN" dirty="0"/>
              <a:t>edition,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en-US" dirty="0"/>
              <a:t> Ian Sommerville</a:t>
            </a:r>
          </a:p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Basic programming skills</a:t>
            </a:r>
          </a:p>
          <a:p>
            <a:r>
              <a:rPr lang="en-US" dirty="0"/>
              <a:t>Final grade</a:t>
            </a:r>
          </a:p>
          <a:p>
            <a:pPr lvl="1"/>
            <a:r>
              <a:rPr lang="en-US" dirty="0"/>
              <a:t>20% homework assignments</a:t>
            </a:r>
          </a:p>
          <a:p>
            <a:pPr lvl="1"/>
            <a:r>
              <a:rPr lang="en-US" dirty="0"/>
              <a:t>20% midterm exam</a:t>
            </a:r>
          </a:p>
          <a:p>
            <a:pPr lvl="1"/>
            <a:r>
              <a:rPr lang="en-US" dirty="0"/>
              <a:t>60% software engineering project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70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F2B7-80AC-CA7B-C097-F09CCBE3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</a:t>
            </a:r>
            <a:r>
              <a:rPr lang="en-US" altLang="zh-CN" dirty="0"/>
              <a:t>-Long</a:t>
            </a:r>
            <a:r>
              <a:rPr lang="en-US" dirty="0"/>
              <a:t> </a:t>
            </a:r>
            <a:r>
              <a:rPr lang="en-US" altLang="zh-CN" dirty="0"/>
              <a:t>P</a:t>
            </a:r>
            <a:r>
              <a:rPr lang="en-US" dirty="0"/>
              <a:t>roject – </a:t>
            </a:r>
            <a:r>
              <a:rPr lang="en-US" dirty="0" err="1"/>
              <a:t>Gomoku</a:t>
            </a:r>
            <a:r>
              <a:rPr lang="en-US" dirty="0"/>
              <a:t> </a:t>
            </a:r>
            <a:r>
              <a:rPr lang="en-US" altLang="zh-CN" dirty="0"/>
              <a:t>G</a:t>
            </a:r>
            <a:r>
              <a:rPr lang="en-US" dirty="0"/>
              <a:t>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2992F-979A-8B66-CB05-BCA520B1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minimal</a:t>
            </a:r>
            <a:r>
              <a:rPr lang="zh-CN" altLang="en-US" dirty="0"/>
              <a:t> </a:t>
            </a:r>
            <a:r>
              <a:rPr lang="en-US" altLang="zh-CN" dirty="0"/>
              <a:t>domain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</a:p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complexity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incorporated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42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7561-83A4-2119-D7B4-E7CFB862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Gomoku</a:t>
            </a:r>
            <a:r>
              <a:rPr lang="en-US" dirty="0"/>
              <a:t> </a:t>
            </a:r>
            <a:r>
              <a:rPr lang="en-US" altLang="zh-CN" dirty="0"/>
              <a:t>G</a:t>
            </a:r>
            <a:r>
              <a:rPr lang="en-US" dirty="0"/>
              <a:t>ame</a:t>
            </a:r>
            <a:r>
              <a:rPr lang="zh-CN" altLang="en-US" dirty="0"/>
              <a:t> </a:t>
            </a:r>
            <a:r>
              <a:rPr lang="en-US" altLang="zh-CN" dirty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617F4-5CFD-866D-AC78-DCF88BC77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93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41A6-15AB-49BC-59E9-9FE75080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2434-84C2-3901-BDA3-4E7446DBA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The</a:t>
            </a:r>
            <a:r>
              <a:rPr lang="en-US" dirty="0"/>
              <a:t> </a:t>
            </a:r>
            <a:r>
              <a:rPr lang="en-US" i="1" dirty="0"/>
              <a:t>computing scientist‘s main challenge</a:t>
            </a:r>
            <a:r>
              <a:rPr lang="en-US" dirty="0"/>
              <a:t> is </a:t>
            </a:r>
            <a:r>
              <a:rPr lang="en-US" i="1" dirty="0"/>
              <a:t>not</a:t>
            </a:r>
            <a:r>
              <a:rPr lang="en-US" dirty="0"/>
              <a:t> to </a:t>
            </a:r>
            <a:r>
              <a:rPr lang="en-US" i="1" dirty="0"/>
              <a:t>get confused</a:t>
            </a:r>
            <a:r>
              <a:rPr lang="en-US" dirty="0"/>
              <a:t> by the </a:t>
            </a:r>
            <a:r>
              <a:rPr lang="en-US" i="1" dirty="0"/>
              <a:t>complexities</a:t>
            </a:r>
            <a:r>
              <a:rPr lang="en-US" dirty="0"/>
              <a:t> of </a:t>
            </a:r>
            <a:r>
              <a:rPr lang="en-US" i="1" dirty="0"/>
              <a:t>his own making</a:t>
            </a:r>
            <a:r>
              <a:rPr lang="zh-CN" altLang="en-US" i="1" dirty="0"/>
              <a:t>        </a:t>
            </a:r>
            <a:r>
              <a:rPr lang="en-US" altLang="zh-CN" i="1" dirty="0"/>
              <a:t>-----</a:t>
            </a:r>
            <a:r>
              <a:rPr lang="en-US" dirty="0"/>
              <a:t> </a:t>
            </a:r>
            <a:r>
              <a:rPr lang="en-US" dirty="0" err="1"/>
              <a:t>Edsger</a:t>
            </a:r>
            <a:r>
              <a:rPr lang="en-US" dirty="0"/>
              <a:t> Dijkstra</a:t>
            </a:r>
            <a:endParaRPr lang="en-US" altLang="zh-CN" i="1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1026" name="Picture 2" descr="Edsger W. Dijkstra">
            <a:extLst>
              <a:ext uri="{FF2B5EF4-FFF2-40B4-BE49-F238E27FC236}">
                <a16:creationId xmlns:a16="http://schemas.microsoft.com/office/drawing/2014/main" id="{5A8E9FF2-4C6E-634C-1DB0-5496B72A4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0" y="3136900"/>
            <a:ext cx="3175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3E9975-F465-1798-8ED0-60D7CD94AD43}"/>
              </a:ext>
            </a:extLst>
          </p:cNvPr>
          <p:cNvSpPr txBox="1"/>
          <p:nvPr/>
        </p:nvSpPr>
        <p:spPr>
          <a:xfrm>
            <a:off x="4627489" y="6480019"/>
            <a:ext cx="29370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cacm.acm.org</a:t>
            </a:r>
            <a:r>
              <a:rPr lang="en-US" sz="800" dirty="0"/>
              <a:t>/news/an-interview-with-</a:t>
            </a:r>
            <a:r>
              <a:rPr lang="en-US" sz="800" dirty="0" err="1"/>
              <a:t>edsger</a:t>
            </a:r>
            <a:r>
              <a:rPr lang="en-US" sz="800" dirty="0"/>
              <a:t>-w-</a:t>
            </a:r>
            <a:r>
              <a:rPr lang="en-US" sz="800" dirty="0" err="1"/>
              <a:t>dijkstra</a:t>
            </a:r>
            <a:r>
              <a:rPr lang="en-US" sz="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88016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EBD6C-44F7-0777-F1FB-7739794F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vs.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6420C-A963-FD47-5780-7562F2A5B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Program:</a:t>
            </a:r>
            <a:r>
              <a:rPr lang="en-US" dirty="0"/>
              <a:t> a single, stand-alone piece of code that solves a specific problem.</a:t>
            </a:r>
          </a:p>
          <a:p>
            <a:r>
              <a:rPr lang="en-US" b="1" dirty="0"/>
              <a:t>Software:</a:t>
            </a:r>
            <a:r>
              <a:rPr lang="en-US" dirty="0"/>
              <a:t> computer programs, procedures, and possibly associated documentation and data pertaining to the operation of a computer system.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altLang="zh-CN" dirty="0"/>
              <a:t>Programs</a:t>
            </a:r>
            <a:r>
              <a:rPr lang="zh-CN" altLang="en-US" dirty="0"/>
              <a:t> </a:t>
            </a:r>
            <a:r>
              <a:rPr lang="en-US" altLang="zh-CN" dirty="0"/>
              <a:t>(code)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7246-E57C-B3DB-804A-521653FA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2A2BC-549B-F33D-6B50-AA5EE30D3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is Everywhere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An MRI scanner, an airplane autopilot system, and your ride-share app — all run on complex software</a:t>
            </a:r>
          </a:p>
          <a:p>
            <a:pPr lvl="1"/>
            <a:r>
              <a:rPr lang="en-US" b="1" dirty="0"/>
              <a:t>Point</a:t>
            </a:r>
            <a:r>
              <a:rPr lang="en-US" dirty="0"/>
              <a:t>: These systems must be </a:t>
            </a:r>
            <a:r>
              <a:rPr lang="en-US" i="1" dirty="0"/>
              <a:t>safe</a:t>
            </a:r>
            <a:r>
              <a:rPr lang="en-US" dirty="0"/>
              <a:t>, </a:t>
            </a:r>
            <a:r>
              <a:rPr lang="en-US" i="1" dirty="0"/>
              <a:t>reliable</a:t>
            </a:r>
            <a:r>
              <a:rPr lang="en-US" dirty="0"/>
              <a:t>, and </a:t>
            </a:r>
            <a:r>
              <a:rPr lang="en-US" i="1" dirty="0"/>
              <a:t>maintainable</a:t>
            </a:r>
            <a:endParaRPr lang="en-US" dirty="0"/>
          </a:p>
          <a:p>
            <a:endParaRPr lang="en-US" i="1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B7CED-2B7A-FDD0-EC67-833AF9C18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3598" y="4001294"/>
            <a:ext cx="3138270" cy="1775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1A7C65-CB4B-5992-FFA2-404D3E10A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079514" y="4001294"/>
            <a:ext cx="2115879" cy="2115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2680DD-D55D-8156-492D-77B8AAB819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213039" y="4001294"/>
            <a:ext cx="3019268" cy="198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6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0852A-5BA1-A70E-8011-E813F2906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6335-E3D7-FD83-5AFA-B8EFB9A7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DAE4-36AC-372D-1519-0ACED7268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is Everywhere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An MRI scanner, an airplane autopilot system, and your ride-share app — all run on complex software</a:t>
            </a:r>
          </a:p>
          <a:p>
            <a:pPr lvl="1"/>
            <a:r>
              <a:rPr lang="en-US" b="1" dirty="0"/>
              <a:t>Point</a:t>
            </a:r>
            <a:r>
              <a:rPr lang="en-US" dirty="0"/>
              <a:t>: These systems must be </a:t>
            </a:r>
            <a:r>
              <a:rPr lang="en-US" i="1" dirty="0"/>
              <a:t>safe</a:t>
            </a:r>
            <a:r>
              <a:rPr lang="en-US" dirty="0"/>
              <a:t>, </a:t>
            </a:r>
            <a:r>
              <a:rPr lang="en-US" i="1" dirty="0"/>
              <a:t>reliable</a:t>
            </a:r>
            <a:r>
              <a:rPr lang="en-US" dirty="0"/>
              <a:t>, and </a:t>
            </a:r>
            <a:r>
              <a:rPr lang="en-US" i="1" dirty="0"/>
              <a:t>maintainable</a:t>
            </a:r>
            <a:endParaRPr lang="en-US" dirty="0"/>
          </a:p>
          <a:p>
            <a:endParaRPr lang="en-US" i="1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FADB3-FD2E-DA0D-07E7-B93C0A90D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3598" y="4001294"/>
            <a:ext cx="3138270" cy="1775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888D39-84F4-BC1C-88CA-B1A8CCB39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079514" y="4001294"/>
            <a:ext cx="2115879" cy="2115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16F2C6-A27E-0FD2-AB8C-131CBEA7F6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213039" y="4001294"/>
            <a:ext cx="3019268" cy="1988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C2666D-74A3-BEC6-B41D-5D9650AA93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207994" y="5504707"/>
            <a:ext cx="1837029" cy="12249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3D62AE-2F75-9204-0693-98C4ADBC8F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574364" y="5590568"/>
            <a:ext cx="1675531" cy="9424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BD4918-FE84-38F8-117D-B4979584AB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3380953" y="5504707"/>
            <a:ext cx="1114208" cy="11142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37C7C3-0379-19D0-342F-52F379687A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888406" y="5544524"/>
            <a:ext cx="1685958" cy="948351"/>
          </a:xfrm>
          <a:prstGeom prst="rect">
            <a:avLst/>
          </a:prstGeom>
        </p:spPr>
      </p:pic>
      <p:pic>
        <p:nvPicPr>
          <p:cNvPr id="1026" name="Picture 2" descr="Minsk, Belarus - 03-27-2023. OpenAI and ChatGPT logo. artifical chatbot  system. chat bot button for web, app and phone icon symbol. editorial  vector illustration 21972603 Vector Art at Vecteezy">
            <a:extLst>
              <a:ext uri="{FF2B5EF4-FFF2-40B4-BE49-F238E27FC236}">
                <a16:creationId xmlns:a16="http://schemas.microsoft.com/office/drawing/2014/main" id="{5216A32F-E7B6-E440-1690-4958ECF6D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792" y="5560069"/>
            <a:ext cx="1114208" cy="111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26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4566C-ECBF-FE39-CEA5-7288EE9A8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6A92-E38B-66D8-9DFA-83E06E6C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7F718-0128-035D-D2A1-4EDA3B714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Is Easy to Write, Hard to Manage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A prototype written in a hackathon might work once, but will break with real users, multiple developers, or scaling needs</a:t>
            </a:r>
          </a:p>
          <a:p>
            <a:pPr lvl="1"/>
            <a:r>
              <a:rPr lang="en-US" b="1" dirty="0"/>
              <a:t>Point</a:t>
            </a:r>
            <a:r>
              <a:rPr lang="en-US" dirty="0"/>
              <a:t>: SE helps manage complexity, especially in large teams and long-term projects</a:t>
            </a:r>
          </a:p>
          <a:p>
            <a:pPr lvl="1"/>
            <a:endParaRPr lang="en-US" dirty="0"/>
          </a:p>
          <a:p>
            <a:endParaRPr lang="en-US" i="1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8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CB9B5-69DB-5E69-A8A2-F90C7630F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1331-2411-03A1-69C6-BCA8B370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D7C8-D045-BA1F-8CEE-DDC6EB7F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6440"/>
          </a:xfrm>
        </p:spPr>
        <p:txBody>
          <a:bodyPr/>
          <a:lstStyle/>
          <a:p>
            <a:r>
              <a:rPr lang="en-US" dirty="0"/>
              <a:t>Code Is Easy to Write, Hard to Manage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A prototype written in a hackathon might work once, but will break with real users, multiple developers, or scaling needs</a:t>
            </a:r>
          </a:p>
          <a:p>
            <a:pPr lvl="1"/>
            <a:r>
              <a:rPr lang="en-US" b="1" dirty="0"/>
              <a:t>Point</a:t>
            </a:r>
            <a:r>
              <a:rPr lang="en-US" dirty="0"/>
              <a:t>: SE helps manage complexity, especially in large teams and long-term projects</a:t>
            </a:r>
          </a:p>
          <a:p>
            <a:pPr lvl="1"/>
            <a:endParaRPr lang="en-US" dirty="0"/>
          </a:p>
          <a:p>
            <a:endParaRPr lang="en-US" i="1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28" name="Picture 4" descr="Python Quicksort, algoritmo di ordinamento Python">
            <a:extLst>
              <a:ext uri="{FF2B5EF4-FFF2-40B4-BE49-F238E27FC236}">
                <a16:creationId xmlns:a16="http://schemas.microsoft.com/office/drawing/2014/main" id="{D36129DD-2668-7C37-05DB-A36D35CD9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552" y="4217733"/>
            <a:ext cx="3786699" cy="192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D32E25-64D2-3FB2-287E-67EBC3A5FD78}"/>
              </a:ext>
            </a:extLst>
          </p:cNvPr>
          <p:cNvSpPr txBox="1"/>
          <p:nvPr/>
        </p:nvSpPr>
        <p:spPr>
          <a:xfrm>
            <a:off x="2045631" y="6534834"/>
            <a:ext cx="2252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www.codingcreativo.it</a:t>
            </a:r>
            <a:r>
              <a:rPr lang="en-US" sz="800" dirty="0"/>
              <a:t>/python-quicksort/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7E8613-6A7E-DC78-1620-6FEC5F1730EA}"/>
              </a:ext>
            </a:extLst>
          </p:cNvPr>
          <p:cNvSpPr txBox="1"/>
          <p:nvPr/>
        </p:nvSpPr>
        <p:spPr>
          <a:xfrm>
            <a:off x="1956440" y="3886134"/>
            <a:ext cx="234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Homework assignment</a:t>
            </a:r>
          </a:p>
        </p:txBody>
      </p:sp>
    </p:spTree>
    <p:extLst>
      <p:ext uri="{BB962C8B-B14F-4D97-AF65-F5344CB8AC3E}">
        <p14:creationId xmlns:p14="http://schemas.microsoft.com/office/powerpoint/2010/main" val="231548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4A9B4-E3B3-5855-CB27-02E8AF13F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5F1F-633E-9CDE-749A-C1345C46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FF0F-B660-8B26-5963-EB5ACD162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6440"/>
          </a:xfrm>
        </p:spPr>
        <p:txBody>
          <a:bodyPr/>
          <a:lstStyle/>
          <a:p>
            <a:r>
              <a:rPr lang="en-US" dirty="0"/>
              <a:t>Code Is Easy to Write, Hard to Manage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A prototype written in a hackathon might work once, but will break with real users, multiple developers, or scaling needs</a:t>
            </a:r>
          </a:p>
          <a:p>
            <a:pPr lvl="1"/>
            <a:r>
              <a:rPr lang="en-US" b="1" dirty="0"/>
              <a:t>Point</a:t>
            </a:r>
            <a:r>
              <a:rPr lang="en-US" dirty="0"/>
              <a:t>: SE helps manage complexity, especially in large teams and long-term projects</a:t>
            </a:r>
          </a:p>
          <a:p>
            <a:pPr lvl="1"/>
            <a:endParaRPr lang="en-US" dirty="0"/>
          </a:p>
          <a:p>
            <a:endParaRPr lang="en-US" i="1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A map  of the Linux Kernel source code.">
            <a:extLst>
              <a:ext uri="{FF2B5EF4-FFF2-40B4-BE49-F238E27FC236}">
                <a16:creationId xmlns:a16="http://schemas.microsoft.com/office/drawing/2014/main" id="{8E9CAD67-DB96-3738-E0F4-7C1E6C979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837" y="3836405"/>
            <a:ext cx="3786699" cy="265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86935-6CBB-9434-0001-356A127E2BAB}"/>
              </a:ext>
            </a:extLst>
          </p:cNvPr>
          <p:cNvSpPr txBox="1"/>
          <p:nvPr/>
        </p:nvSpPr>
        <p:spPr>
          <a:xfrm>
            <a:off x="6063956" y="6642556"/>
            <a:ext cx="47724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medium.freecodecamp.org</a:t>
            </a:r>
            <a:r>
              <a:rPr lang="en-US" sz="800" dirty="0"/>
              <a:t>/building-and-installing-the-latest-linux-kernel-from-source-6d8df5345980</a:t>
            </a:r>
          </a:p>
        </p:txBody>
      </p:sp>
      <p:pic>
        <p:nvPicPr>
          <p:cNvPr id="1028" name="Picture 4" descr="Python Quicksort, algoritmo di ordinamento Python">
            <a:extLst>
              <a:ext uri="{FF2B5EF4-FFF2-40B4-BE49-F238E27FC236}">
                <a16:creationId xmlns:a16="http://schemas.microsoft.com/office/drawing/2014/main" id="{92714EF3-AC68-64D8-8D91-9BEF8B7FC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552" y="4217733"/>
            <a:ext cx="3786699" cy="192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CD4512-50B6-1886-5D11-490DA93C8426}"/>
              </a:ext>
            </a:extLst>
          </p:cNvPr>
          <p:cNvSpPr txBox="1"/>
          <p:nvPr/>
        </p:nvSpPr>
        <p:spPr>
          <a:xfrm>
            <a:off x="2045631" y="6534834"/>
            <a:ext cx="2252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www.codingcreativo.it</a:t>
            </a:r>
            <a:r>
              <a:rPr lang="en-US" sz="800" dirty="0"/>
              <a:t>/python-quicksort/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C7A71A4-A9D1-C948-E5E4-2078F09E1C52}"/>
              </a:ext>
            </a:extLst>
          </p:cNvPr>
          <p:cNvSpPr/>
          <p:nvPr/>
        </p:nvSpPr>
        <p:spPr>
          <a:xfrm>
            <a:off x="5270090" y="4906297"/>
            <a:ext cx="1042220" cy="383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6EF55-6D41-C6E2-EEE2-7C5E400367D9}"/>
              </a:ext>
            </a:extLst>
          </p:cNvPr>
          <p:cNvSpPr txBox="1"/>
          <p:nvPr/>
        </p:nvSpPr>
        <p:spPr>
          <a:xfrm>
            <a:off x="1956440" y="3886134"/>
            <a:ext cx="234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Homework assignment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65D3F7-6E79-5AFA-09BE-36E07A51A1D8}"/>
              </a:ext>
            </a:extLst>
          </p:cNvPr>
          <p:cNvSpPr txBox="1"/>
          <p:nvPr/>
        </p:nvSpPr>
        <p:spPr>
          <a:xfrm>
            <a:off x="6723985" y="3516802"/>
            <a:ext cx="32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Real large-scale software project</a:t>
            </a:r>
          </a:p>
        </p:txBody>
      </p:sp>
    </p:spTree>
    <p:extLst>
      <p:ext uri="{BB962C8B-B14F-4D97-AF65-F5344CB8AC3E}">
        <p14:creationId xmlns:p14="http://schemas.microsoft.com/office/powerpoint/2010/main" val="360364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5157-AE3C-15D6-DDB0-06CE9268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E7822-1B24-87FE-9DC1-4184AB9A3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software = millions of lines of code</a:t>
            </a:r>
          </a:p>
          <a:p>
            <a:pPr lvl="1"/>
            <a:r>
              <a:rPr lang="en-US" dirty="0">
                <a:hlinkClick r:id="rId2" tooltip="Goog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</a:t>
            </a:r>
            <a:r>
              <a:rPr lang="en-US" sz="2400" dirty="0"/>
              <a:t>: 9 million source code files, 2 billion lines of source code</a:t>
            </a:r>
            <a:r>
              <a:rPr lang="zh-CN" altLang="en-US" sz="2400" dirty="0"/>
              <a:t> </a:t>
            </a:r>
            <a:r>
              <a:rPr lang="en-US" altLang="zh-CN" sz="2400" dirty="0"/>
              <a:t>(as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2015)</a:t>
            </a:r>
          </a:p>
          <a:p>
            <a:pPr lvl="1"/>
            <a:r>
              <a:rPr lang="en-US" altLang="zh-CN" u="sng" dirty="0"/>
              <a:t>Facebook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9.9</a:t>
            </a:r>
            <a:r>
              <a:rPr lang="zh-CN" altLang="en-US" dirty="0"/>
              <a:t> </a:t>
            </a:r>
            <a:r>
              <a:rPr lang="en-US" altLang="zh-CN" dirty="0"/>
              <a:t>million</a:t>
            </a:r>
            <a:r>
              <a:rPr lang="zh-CN" altLang="en-US" dirty="0"/>
              <a:t> </a:t>
            </a:r>
            <a:r>
              <a:rPr lang="en-US" altLang="zh-CN" dirty="0"/>
              <a:t>lines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(as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2014)</a:t>
            </a:r>
            <a:endParaRPr lang="en-US" sz="2400" dirty="0"/>
          </a:p>
          <a:p>
            <a:pPr lvl="1"/>
            <a:r>
              <a:rPr lang="en-US" dirty="0">
                <a:hlinkClick r:id="rId3" tooltip="Linux kern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 kernel</a:t>
            </a:r>
            <a:r>
              <a:rPr lang="en-US" sz="2400" dirty="0"/>
              <a:t>: over 15 million lines of code (as of 2013)</a:t>
            </a:r>
            <a:endParaRPr lang="en-US" dirty="0"/>
          </a:p>
          <a:p>
            <a:r>
              <a:rPr lang="en-US" dirty="0"/>
              <a:t>Used by millions, across multiple platforms</a:t>
            </a:r>
          </a:p>
          <a:p>
            <a:pPr lvl="1"/>
            <a:r>
              <a:rPr lang="en-US" altLang="zh-CN" dirty="0"/>
              <a:t>Web,</a:t>
            </a:r>
            <a:r>
              <a:rPr lang="zh-CN" altLang="en-US" dirty="0"/>
              <a:t> </a:t>
            </a:r>
            <a:r>
              <a:rPr lang="en-US" altLang="zh-CN" dirty="0"/>
              <a:t>desktop,</a:t>
            </a:r>
            <a:r>
              <a:rPr lang="zh-CN" altLang="en-US" dirty="0"/>
              <a:t> </a:t>
            </a:r>
            <a:r>
              <a:rPr lang="en-US" altLang="zh-CN" dirty="0"/>
              <a:t>mobile</a:t>
            </a:r>
            <a:endParaRPr lang="en-US" dirty="0"/>
          </a:p>
          <a:p>
            <a:r>
              <a:rPr lang="en-US" b="1" dirty="0"/>
              <a:t>Errors are costly</a:t>
            </a:r>
            <a:r>
              <a:rPr lang="en-US" dirty="0"/>
              <a:t>: time, money, reputation, lives.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06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1143</Words>
  <Application>Microsoft Macintosh PowerPoint</Application>
  <PresentationFormat>Widescreen</PresentationFormat>
  <Paragraphs>181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Introduction to Software Engineering</vt:lpstr>
      <vt:lpstr>What is Software Engineering?</vt:lpstr>
      <vt:lpstr>Software vs. Program</vt:lpstr>
      <vt:lpstr>Why Software Engineering?</vt:lpstr>
      <vt:lpstr>Why Software Engineering?</vt:lpstr>
      <vt:lpstr>Why Software Engineering?</vt:lpstr>
      <vt:lpstr>Why Software Engineering?</vt:lpstr>
      <vt:lpstr>Why Software Engineering?</vt:lpstr>
      <vt:lpstr>Why Software Engineering?</vt:lpstr>
      <vt:lpstr>Ariane 5 Flight 501</vt:lpstr>
      <vt:lpstr>Ariane 5 Flight 501</vt:lpstr>
      <vt:lpstr>Famous software failure: Therac-25</vt:lpstr>
      <vt:lpstr>Northeast Blackout of 2003</vt:lpstr>
      <vt:lpstr>Northeast Blackout of 2003</vt:lpstr>
      <vt:lpstr>Northeast Blackout of 2003</vt:lpstr>
      <vt:lpstr>The Challenges</vt:lpstr>
      <vt:lpstr>Core Principles to Tame Complexity</vt:lpstr>
      <vt:lpstr>Software Engineering in the Real World</vt:lpstr>
      <vt:lpstr>Main course topics</vt:lpstr>
      <vt:lpstr>Main course topics</vt:lpstr>
      <vt:lpstr>Main course topics</vt:lpstr>
      <vt:lpstr>Main course topics</vt:lpstr>
      <vt:lpstr>Main course topics</vt:lpstr>
      <vt:lpstr>Miscellaneous course topics</vt:lpstr>
      <vt:lpstr>Acknowledgements</vt:lpstr>
      <vt:lpstr>Course logistics</vt:lpstr>
      <vt:lpstr>Semester-Long Project – Gomoku Game</vt:lpstr>
      <vt:lpstr>Gomoku Game Demo</vt:lpstr>
      <vt:lpstr>Final Thought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Tong Zhou</dc:creator>
  <cp:lastModifiedBy>Tong Zhou</cp:lastModifiedBy>
  <cp:revision>59</cp:revision>
  <dcterms:created xsi:type="dcterms:W3CDTF">2025-08-05T05:41:53Z</dcterms:created>
  <dcterms:modified xsi:type="dcterms:W3CDTF">2025-08-06T07:16:44Z</dcterms:modified>
</cp:coreProperties>
</file>