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60" r:id="rId6"/>
    <p:sldId id="259" r:id="rId7"/>
    <p:sldId id="262" r:id="rId8"/>
    <p:sldId id="263" r:id="rId9"/>
    <p:sldId id="278" r:id="rId10"/>
    <p:sldId id="264" r:id="rId11"/>
    <p:sldId id="266" r:id="rId12"/>
    <p:sldId id="267" r:id="rId13"/>
    <p:sldId id="279" r:id="rId14"/>
    <p:sldId id="280" r:id="rId15"/>
    <p:sldId id="281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69" r:id="rId24"/>
    <p:sldId id="270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8"/>
    <p:restoredTop sz="94860"/>
  </p:normalViewPr>
  <p:slideViewPr>
    <p:cSldViewPr snapToGrid="0">
      <p:cViewPr varScale="1">
        <p:scale>
          <a:sx n="86" d="100"/>
          <a:sy n="86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0B03-4139-6CBE-F077-7A09A179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F28A0-75AA-732C-496C-CEAD2948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9935-8B1B-9FDF-BAB9-6154E511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7BEA-7D97-8941-CC75-EFCE9BA7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BEDF-8DC1-29FE-BB99-10BAB97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64AE-8755-7F7B-C68D-561A352C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9152-293C-5336-1744-E573C526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8957-3D61-7182-44B1-C3791CC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2979-2EAB-0B3F-DB47-A979C8D1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9273-E3ED-F625-CE3A-B35AAD1A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0C05D-BFD7-54A9-F048-426696287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635B8-BEF6-D4D6-B7E3-9F82C308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1B31-6AE8-5C57-0F05-9DF22FED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3110-252A-0FCD-089D-505AA96D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9920-10B2-1B50-A547-C1E7569F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776C-9515-2481-8B81-687776F0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6A0C-0355-3D06-1759-77885707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0B47-E8B8-5702-1C01-68F8723A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2D50-3380-02C7-AEFE-F0BC90F1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D026-5B15-2277-DB80-485E63ED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F852-C41E-175D-56D6-33A03E8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8482-CFA2-62B5-B8EB-BBC3E4EA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CB99-20D2-B6C1-9EDC-635D680A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2888-2503-1FDC-F664-DEE807B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54B3-F213-4765-F345-76E42D93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1A05-54B8-7E29-77B4-2D4D3E0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0CF6-62D6-BE4F-5F1E-3EC574369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161BC-33E7-8CA5-1312-A2BFA63C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7BE4C-1F80-EAE2-1AFD-BB06EEC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1F1C-CDC4-F1D8-876C-5F98389C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8A4B9-F63B-7C06-90D6-8634A26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7F9B-3701-6710-2389-36AC20E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CB0B-873B-50E9-5AC8-22CA7875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45A94-B45A-35EA-2614-2D4296A0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E794-5D03-A43B-6AA9-5AD8C6500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8EAAB-599B-EC7B-5784-CDBCF5DA9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D028-8BC9-0A02-9AFA-A424BDC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3C9A0-BB3F-D1B8-F222-2442F52D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DC62-3F93-4461-BABD-0FD0A471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8875-1E47-8116-8FF7-7BC4A29A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B6199-0A35-BE42-C731-28B8FE4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8E580-A669-EB85-47DB-D3AEE467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F84C7-A90A-3906-5514-E0847AAE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1B613-2CCE-6122-DE23-62F328D9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8C4DD-7CA7-DD9C-5BD0-EA324B9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655BB-96E0-F847-F0B4-287D7459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769A-A7F1-A15B-CCF1-17A9B1DF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284E-E8DD-25FB-2A5E-6708FBF6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D4023-DA97-5B6E-422B-DDC647AE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8B7CD-5E0E-8F78-E3F1-47A1D71D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2508-7DF0-5968-F780-59D08252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2F17-2087-A0CA-2885-3181C3A5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FD2D-D8D6-BDB5-1038-2D9B176F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62F1D-3B6F-2054-01B3-AC4538AE0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02A9A-9291-057A-80A7-F2F753F97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D46C-E6AA-FE6B-DE41-778ED989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E02E3-E3B3-328B-521E-F5F07173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8106-D1AB-C8C1-3FE0-F21DFDFF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F15A6-0B1F-720E-CEE1-BF5A27B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39F7-266E-4548-B78D-57FF7390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6D50-6D55-2838-D530-BF1F4F812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FEB4-F926-BA5A-5FB0-25E386DDB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A711-8872-184C-30EC-436A45C3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piral.co.nz/2015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enscourses.com/tc101fall2016/syndicated/classes-to-code-3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1968092-airplane-flying-in-sky-jet-plane-fly-in-clouds-airplanes-travel-and-vacation-aircraft-flight-plane-airplane-trip-to-airport-or-airline-transportation-flat-airplane-vector-illustration" TargetMode="External"/><Relationship Id="rId7" Type="http://schemas.openxmlformats.org/officeDocument/2006/relationships/hyperlink" Target="https://www.wisegeek.com/what-is-the-role-of-banks-in-economic-development.ht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pixabay.com/zh/images/search/kokilaben%20hospital%20indore/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hyperlink" Target="https://play.google.com/store/apps/details?id=com.whatsapp" TargetMode="External"/><Relationship Id="rId3" Type="http://schemas.openxmlformats.org/officeDocument/2006/relationships/hyperlink" Target="https://www.vecteezy.com/vector-art/11968092-airplane-flying-in-sky-jet-plane-fly-in-clouds-airplanes-travel-and-vacation-aircraft-flight-plane-airplane-trip-to-airport-or-airline-transportation-flat-airplane-vector-illustration" TargetMode="External"/><Relationship Id="rId7" Type="http://schemas.openxmlformats.org/officeDocument/2006/relationships/hyperlink" Target="https://www.wisegeek.com/what-is-the-role-of-banks-in-economic-development.htm" TargetMode="External"/><Relationship Id="rId12" Type="http://schemas.openxmlformats.org/officeDocument/2006/relationships/image" Target="../media/image8.png"/><Relationship Id="rId17" Type="http://schemas.openxmlformats.org/officeDocument/2006/relationships/hyperlink" Target="https://dailyfrontline.ca/blog/openai-launches-gpt-store-to-capitalize-on-chatgpts-success-the-express-tribune/" TargetMode="External"/><Relationship Id="rId2" Type="http://schemas.openxmlformats.org/officeDocument/2006/relationships/image" Target="../media/image3.jp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hyperlink" Target="https://www.netconfig.co.za/intermediate-microsoft-word-training/" TargetMode="External"/><Relationship Id="rId5" Type="http://schemas.openxmlformats.org/officeDocument/2006/relationships/hyperlink" Target="https://pixabay.com/zh/images/search/kokilaben%20hospital%20indore/" TargetMode="External"/><Relationship Id="rId15" Type="http://schemas.openxmlformats.org/officeDocument/2006/relationships/hyperlink" Target="https://logos-world.net/tiktok-logo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4.jpg"/><Relationship Id="rId9" Type="http://schemas.openxmlformats.org/officeDocument/2006/relationships/hyperlink" Target="https://studybeglerbegs.z4.web.core.windows.net/which-can-store-a-computers-operating-system.html" TargetMode="External"/><Relationship Id="rId1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Goog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EF63-B7CB-2CD1-A1C3-1EB238A31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Software Engineering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7C89-3733-9C2A-A31F-60CAE4BB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982"/>
            <a:ext cx="9144000" cy="1655762"/>
          </a:xfrm>
        </p:spPr>
        <p:txBody>
          <a:bodyPr/>
          <a:lstStyle/>
          <a:p>
            <a:r>
              <a:rPr lang="en-US" dirty="0"/>
              <a:t>CS 6100 — Fall 2025</a:t>
            </a:r>
          </a:p>
          <a:p>
            <a:r>
              <a:rPr lang="en-US" dirty="0"/>
              <a:t>Tong Zhou</a:t>
            </a:r>
          </a:p>
          <a:p>
            <a:r>
              <a:rPr lang="en-US" dirty="0"/>
              <a:t>tzhou44@fordham.edu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8300D-2CF8-D7CA-2A10-6C95ED40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4700898"/>
            <a:ext cx="1986351" cy="1474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CDBFDA-11A7-9D38-8D21-EE88A6BF56C2}"/>
              </a:ext>
            </a:extLst>
          </p:cNvPr>
          <p:cNvSpPr txBox="1"/>
          <p:nvPr/>
        </p:nvSpPr>
        <p:spPr>
          <a:xfrm>
            <a:off x="1524000" y="6330105"/>
            <a:ext cx="19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blog.spiral.co.nz/2015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F6D49C-E62F-841E-4BAC-588ADB90B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86452" y="4700898"/>
            <a:ext cx="1881548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5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54EF-A8E6-1115-9170-E55FE2C4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software failure: Ariane 5 Flight 501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B78D-BF9D-CA60-A0CB-70D0D460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0633"/>
          </a:xfrm>
        </p:spPr>
        <p:txBody>
          <a:bodyPr/>
          <a:lstStyle/>
          <a:p>
            <a:r>
              <a:rPr lang="en-US" dirty="0"/>
              <a:t>Left/center: liftoff (June 4th, 1996)</a:t>
            </a:r>
          </a:p>
          <a:p>
            <a:r>
              <a:rPr lang="en-US" dirty="0"/>
              <a:t>Right: self-destruct after 39 seconds</a:t>
            </a:r>
          </a:p>
          <a:p>
            <a:r>
              <a:rPr lang="en-US" dirty="0"/>
              <a:t>~ 500 million US-$ damage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06C733-17D1-B7EB-94BE-B378F2F3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21" y="3871195"/>
            <a:ext cx="5859757" cy="2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54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6F07E-9ECD-42B5-01B6-AA94DE12B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804F-E5C8-1224-A8AB-9CBC8110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software failure: Ariane 5 Flight 501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B000-D020-84E3-2FD2-65692E2D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6884" cy="4250710"/>
          </a:xfrm>
        </p:spPr>
        <p:txBody>
          <a:bodyPr>
            <a:normAutofit/>
          </a:bodyPr>
          <a:lstStyle/>
          <a:p>
            <a:r>
              <a:rPr lang="en-US" dirty="0"/>
              <a:t>Reasons: integer overflow</a:t>
            </a:r>
          </a:p>
          <a:p>
            <a:pPr lvl="1"/>
            <a:r>
              <a:rPr lang="en-US" dirty="0"/>
              <a:t>64-bit float velocity converted to 16-bit integer</a:t>
            </a:r>
          </a:p>
          <a:p>
            <a:pPr lvl="1"/>
            <a:r>
              <a:rPr lang="en-US" dirty="0"/>
              <a:t>Measurement &gt; 32768 → overflow → uncaught exception → system crash</a:t>
            </a:r>
          </a:p>
          <a:p>
            <a:r>
              <a:rPr lang="en-US" dirty="0"/>
              <a:t>Software reused from Ariane 4</a:t>
            </a:r>
          </a:p>
          <a:p>
            <a:pPr lvl="1"/>
            <a:r>
              <a:rPr lang="en-US" dirty="0"/>
              <a:t>Old rocket was slower, overflow impossible</a:t>
            </a:r>
          </a:p>
          <a:p>
            <a:pPr lvl="1"/>
            <a:r>
              <a:rPr lang="en-US" dirty="0"/>
              <a:t>No overflow handler → system crash with A5</a:t>
            </a:r>
          </a:p>
        </p:txBody>
      </p:sp>
    </p:spTree>
    <p:extLst>
      <p:ext uri="{BB962C8B-B14F-4D97-AF65-F5344CB8AC3E}">
        <p14:creationId xmlns:p14="http://schemas.microsoft.com/office/powerpoint/2010/main" val="425911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2341-0174-D0A6-E5BA-D42BCBEA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software failure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Therac-25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DF1A-B2C5-7B52-CB7C-8EF3E55D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(1985–87): Radiation overdoses → patient deaths.</a:t>
            </a:r>
          </a:p>
        </p:txBody>
      </p:sp>
    </p:spTree>
    <p:extLst>
      <p:ext uri="{BB962C8B-B14F-4D97-AF65-F5344CB8AC3E}">
        <p14:creationId xmlns:p14="http://schemas.microsoft.com/office/powerpoint/2010/main" val="182684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770A-5929-A153-7F2D-C698AF57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software failure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b="1" dirty="0"/>
              <a:t>Knight Capital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0A7C-5D0D-F641-0189-DF32B5F5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2012</a:t>
            </a:r>
          </a:p>
          <a:p>
            <a:r>
              <a:rPr lang="en-US" dirty="0"/>
              <a:t>Deployment bug → $440M loss in 45 minutes.</a:t>
            </a:r>
          </a:p>
        </p:txBody>
      </p:sp>
    </p:spTree>
    <p:extLst>
      <p:ext uri="{BB962C8B-B14F-4D97-AF65-F5344CB8AC3E}">
        <p14:creationId xmlns:p14="http://schemas.microsoft.com/office/powerpoint/2010/main" val="262390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C706-6DF4-4784-1288-A2C738F2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B5F0-E3D4-5EA8-25B2-827B3248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complexity</a:t>
            </a:r>
          </a:p>
          <a:p>
            <a:r>
              <a:rPr lang="en-US" dirty="0"/>
              <a:t>Changing requirements</a:t>
            </a:r>
          </a:p>
          <a:p>
            <a:r>
              <a:rPr lang="en-US" dirty="0"/>
              <a:t>Large teams &amp; coordination</a:t>
            </a:r>
          </a:p>
          <a:p>
            <a:r>
              <a:rPr lang="en-US" dirty="0"/>
              <a:t>Testing &amp; quality assurance</a:t>
            </a:r>
          </a:p>
          <a:p>
            <a:r>
              <a:rPr lang="en-US" dirty="0"/>
              <a:t>Performance &amp; 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4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F1D7-C446-79BB-32A4-7B1FFD18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to Tame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E400-BF70-0C73-AD90-B4C1D48F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r>
              <a:rPr lang="en-US" dirty="0"/>
              <a:t> — focus on the “what” not the “how”</a:t>
            </a:r>
          </a:p>
          <a:p>
            <a:r>
              <a:rPr lang="en-US" b="1" dirty="0"/>
              <a:t>Modularity</a:t>
            </a:r>
            <a:r>
              <a:rPr lang="en-US" dirty="0"/>
              <a:t> — divide and conquer</a:t>
            </a:r>
          </a:p>
          <a:p>
            <a:r>
              <a:rPr lang="en-US" b="1" dirty="0"/>
              <a:t>Encapsulation</a:t>
            </a:r>
            <a:r>
              <a:rPr lang="en-US" dirty="0"/>
              <a:t> — control access to internal details</a:t>
            </a:r>
          </a:p>
          <a:p>
            <a:r>
              <a:rPr lang="en-US" b="1" dirty="0"/>
              <a:t>Separation of Concerns</a:t>
            </a:r>
            <a:r>
              <a:rPr lang="en-US" dirty="0"/>
              <a:t> — each part handles one responsibility</a:t>
            </a:r>
          </a:p>
          <a:p>
            <a:r>
              <a:rPr lang="en-US" b="1" dirty="0"/>
              <a:t>Iterative Development</a:t>
            </a:r>
            <a:r>
              <a:rPr lang="en-US" dirty="0"/>
              <a:t> — build, test, refine</a:t>
            </a:r>
          </a:p>
        </p:txBody>
      </p:sp>
    </p:spTree>
    <p:extLst>
      <p:ext uri="{BB962C8B-B14F-4D97-AF65-F5344CB8AC3E}">
        <p14:creationId xmlns:p14="http://schemas.microsoft.com/office/powerpoint/2010/main" val="179065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1B0-5701-1C38-20FE-7B30D773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ECC9-6F7A-2A7C-0B88-CEE2F172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70%</a:t>
            </a:r>
            <a:r>
              <a:rPr lang="en-US" dirty="0"/>
              <a:t> of cost = maintenance</a:t>
            </a:r>
          </a:p>
          <a:p>
            <a:r>
              <a:rPr lang="en-US" dirty="0"/>
              <a:t>Good SE → reliability, scalability, maintainability</a:t>
            </a:r>
          </a:p>
          <a:p>
            <a:r>
              <a:rPr lang="en-US" dirty="0"/>
              <a:t>Examples: Linux kernel, SpaceX flight software</a:t>
            </a:r>
          </a:p>
          <a:p>
            <a:endParaRPr lang="en-US" dirty="0"/>
          </a:p>
          <a:p>
            <a:r>
              <a:rPr lang="en-US" b="1" dirty="0"/>
              <a:t>Visual idea:</a:t>
            </a:r>
            <a:r>
              <a:rPr lang="en-US" dirty="0"/>
              <a:t> pie chart showing maintenance vs initial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4034858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C704-08E8-7DE8-9EA6-4D8CA2E1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5FE5-78DD-ED18-7743-B67F38B9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0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F73ED-EFBA-F3DF-4D3E-88108C3D1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59A0-294B-0A15-110B-4F03E294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0496-D261-9FCC-8B1F-5DF81074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altLang="zh-CN" dirty="0"/>
              <a:t>Usable</a:t>
            </a:r>
            <a:endParaRPr lang="en-US" dirty="0"/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92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86BA-5877-CC53-4DEA-AE7B11D69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5FC-A2E8-8DBE-CA4A-68FDAA8A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6EEC-074C-6F97-56D2-DCA3DB28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altLang="zh-CN" dirty="0"/>
              <a:t>Usable</a:t>
            </a:r>
            <a:endParaRPr lang="en-US" dirty="0"/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2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3CD7-EA0C-AD19-D5A7-29F331E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5313-4FD7-39D7-7953-F970AB9D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application of a systematic, disciplined, quantifiable approach to the development, operation, and maintenance of software; that is, the application of engineering to software.”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---- defined by IEEE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than coding — involves people, processes, and tools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2373B-C16D-DA25-3264-93A826BF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33EA-0C32-D87F-938C-0299354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B1B1-A45B-9016-E837-9E2473C6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altLang="zh-CN" dirty="0"/>
              <a:t>Usable</a:t>
            </a:r>
            <a:endParaRPr lang="en-US" dirty="0"/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pPr lvl="1"/>
            <a:r>
              <a:rPr lang="en-US" dirty="0"/>
              <a:t>Meet the user requirements</a:t>
            </a:r>
          </a:p>
          <a:p>
            <a:pPr lvl="1"/>
            <a:r>
              <a:rPr lang="en-US" dirty="0"/>
              <a:t>Delivered in a timely manner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AD3E2-BF33-088D-715F-464CAD867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0236-E6B8-799F-DADF-0B7C18CA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8108C-5632-E34D-A449-D6D2180C9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UML and </a:t>
            </a:r>
            <a:r>
              <a:rPr lang="en-US" altLang="zh-CN" dirty="0"/>
              <a:t>d</a:t>
            </a:r>
            <a:r>
              <a:rPr lang="en-US" dirty="0"/>
              <a:t>esign pattern</a:t>
            </a:r>
            <a:r>
              <a:rPr lang="en-US" altLang="zh-CN" dirty="0"/>
              <a:t>s</a:t>
            </a:r>
            <a:endParaRPr lang="en-US" dirty="0"/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Code quality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pPr lvl="1"/>
            <a:r>
              <a:rPr lang="en-US" dirty="0"/>
              <a:t>Requirements engineering</a:t>
            </a:r>
          </a:p>
          <a:p>
            <a:pPr lvl="1"/>
            <a:r>
              <a:rPr lang="en-US" dirty="0"/>
              <a:t>Software development process</a:t>
            </a:r>
          </a:p>
          <a:p>
            <a:pPr lvl="1"/>
            <a:r>
              <a:rPr lang="en-US" altLang="zh-CN" dirty="0"/>
              <a:t>Tools:</a:t>
            </a:r>
            <a:r>
              <a:rPr lang="zh-CN" altLang="en-US" dirty="0"/>
              <a:t> </a:t>
            </a:r>
            <a:r>
              <a:rPr lang="en-US" dirty="0"/>
              <a:t>Git, CI/CD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35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85D17-D04E-6D4A-9021-22B5B1568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1C79-879C-DA17-5F9B-33116635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4FC8-DAF4-AE7C-EC99-0F77DDFE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development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endParaRPr lang="en-US" dirty="0"/>
          </a:p>
          <a:p>
            <a:pPr lvl="1"/>
            <a:r>
              <a:rPr lang="en-US" dirty="0"/>
              <a:t>Front end/back end interaction</a:t>
            </a:r>
          </a:p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scalability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3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B5652-0A0C-D84D-A68C-2537E6823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CADF-BE77-DE6C-63FE-E997C805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16D0-F01F-DC8F-D5F1-DFF52701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 (reference)</a:t>
            </a:r>
          </a:p>
          <a:p>
            <a:pPr lvl="1"/>
            <a:r>
              <a:rPr lang="en-US" dirty="0"/>
              <a:t>Software Engineering</a:t>
            </a:r>
            <a:r>
              <a:rPr lang="zh-CN" altLang="en-US" dirty="0"/>
              <a:t> </a:t>
            </a:r>
            <a:r>
              <a:rPr lang="en-US" altLang="zh-CN" dirty="0"/>
              <a:t>10th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en-US" dirty="0"/>
              <a:t> Ian Sommerville</a:t>
            </a:r>
          </a:p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Basic programming skills</a:t>
            </a:r>
          </a:p>
          <a:p>
            <a:r>
              <a:rPr lang="en-US" dirty="0"/>
              <a:t>Final grade</a:t>
            </a:r>
          </a:p>
          <a:p>
            <a:pPr lvl="1"/>
            <a:r>
              <a:rPr lang="en-US" dirty="0"/>
              <a:t>20% homework assignments</a:t>
            </a:r>
          </a:p>
          <a:p>
            <a:pPr lvl="1"/>
            <a:r>
              <a:rPr lang="en-US" dirty="0"/>
              <a:t>20% midterm exam</a:t>
            </a:r>
          </a:p>
          <a:p>
            <a:pPr lvl="1"/>
            <a:r>
              <a:rPr lang="en-US" dirty="0"/>
              <a:t>60% software engineering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87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F2B7-80AC-CA7B-C097-F09CCBE3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</a:t>
            </a:r>
            <a:r>
              <a:rPr lang="en-US" altLang="zh-CN" dirty="0"/>
              <a:t>-Long</a:t>
            </a:r>
            <a:r>
              <a:rPr 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roject – </a:t>
            </a:r>
            <a:r>
              <a:rPr lang="en-US" dirty="0" err="1"/>
              <a:t>Gomoku</a:t>
            </a:r>
            <a:r>
              <a:rPr lang="en-US" dirty="0"/>
              <a:t> </a:t>
            </a:r>
            <a:r>
              <a:rPr lang="en-US" altLang="zh-CN" dirty="0"/>
              <a:t>G</a:t>
            </a:r>
            <a:r>
              <a:rPr lang="en-US" dirty="0"/>
              <a:t>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992F-979A-8B66-CB05-BCA520B1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minimal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</a:p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incorporated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42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7561-83A4-2119-D7B4-E7CFB862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Gomoku</a:t>
            </a:r>
            <a:r>
              <a:rPr lang="en-US" dirty="0"/>
              <a:t> </a:t>
            </a:r>
            <a:r>
              <a:rPr lang="en-US" altLang="zh-CN" dirty="0"/>
              <a:t>G</a:t>
            </a:r>
            <a:r>
              <a:rPr lang="en-US" dirty="0"/>
              <a:t>ame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17F4-5CFD-866D-AC78-DCF88BC7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9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41A6-15AB-49BC-59E9-9FE750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2434-84C2-3901-BDA3-4E7446DB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computing scientist‘s main challenge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to </a:t>
            </a:r>
            <a:r>
              <a:rPr lang="en-US" i="1" dirty="0"/>
              <a:t>get confused</a:t>
            </a:r>
            <a:r>
              <a:rPr lang="en-US" dirty="0"/>
              <a:t> by the </a:t>
            </a:r>
            <a:r>
              <a:rPr lang="en-US" i="1" dirty="0"/>
              <a:t>complexities</a:t>
            </a:r>
            <a:r>
              <a:rPr lang="en-US" dirty="0"/>
              <a:t> of </a:t>
            </a:r>
            <a:r>
              <a:rPr lang="en-US" i="1" dirty="0"/>
              <a:t>his own making</a:t>
            </a:r>
            <a:r>
              <a:rPr lang="zh-CN" altLang="en-US" i="1" dirty="0"/>
              <a:t>        </a:t>
            </a:r>
            <a:r>
              <a:rPr lang="en-US" altLang="zh-CN" i="1" dirty="0"/>
              <a:t>-----</a:t>
            </a:r>
            <a:r>
              <a:rPr lang="en-US" dirty="0"/>
              <a:t> </a:t>
            </a:r>
            <a:r>
              <a:rPr lang="en-US" dirty="0" err="1"/>
              <a:t>Edsger</a:t>
            </a:r>
            <a:r>
              <a:rPr lang="en-US" dirty="0"/>
              <a:t> Dijkstra</a:t>
            </a:r>
            <a:endParaRPr lang="en-US" altLang="zh-CN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026" name="Picture 2" descr="Edsger W. Dijkstra">
            <a:extLst>
              <a:ext uri="{FF2B5EF4-FFF2-40B4-BE49-F238E27FC236}">
                <a16:creationId xmlns:a16="http://schemas.microsoft.com/office/drawing/2014/main" id="{5A8E9FF2-4C6E-634C-1DB0-5496B72A4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3136900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E9975-F465-1798-8ED0-60D7CD94AD43}"/>
              </a:ext>
            </a:extLst>
          </p:cNvPr>
          <p:cNvSpPr txBox="1"/>
          <p:nvPr/>
        </p:nvSpPr>
        <p:spPr>
          <a:xfrm>
            <a:off x="4627489" y="6480019"/>
            <a:ext cx="2937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cacm.acm.org</a:t>
            </a:r>
            <a:r>
              <a:rPr lang="en-US" sz="800" dirty="0"/>
              <a:t>/news/an-interview-with-</a:t>
            </a:r>
            <a:r>
              <a:rPr lang="en-US" sz="800" dirty="0" err="1"/>
              <a:t>edsger</a:t>
            </a:r>
            <a:r>
              <a:rPr lang="en-US" sz="800" dirty="0"/>
              <a:t>-w-</a:t>
            </a:r>
            <a:r>
              <a:rPr lang="en-US" sz="800" dirty="0" err="1"/>
              <a:t>dijkstra</a:t>
            </a:r>
            <a:r>
              <a:rPr lang="en-US" sz="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8016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BD6C-44F7-0777-F1FB-7739794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vs.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420C-A963-FD47-5780-7562F2A5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Program:</a:t>
            </a:r>
            <a:r>
              <a:rPr lang="en-US" dirty="0"/>
              <a:t> a single, stand-alone piece of code that solves a specific problem.</a:t>
            </a:r>
          </a:p>
          <a:p>
            <a:r>
              <a:rPr lang="en-US" b="1" dirty="0"/>
              <a:t>Software:</a:t>
            </a:r>
            <a:r>
              <a:rPr lang="en-US" dirty="0"/>
              <a:t> a collection of programs + documentation + configuration + processes.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(code)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7246-E57C-B3DB-804A-521653FA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2BC-549B-F33D-6B50-AA5EE30D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Everywhere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An MRI scanner, an airplane autopilot system, and your ride-share app — all run on complex software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These systems must be </a:t>
            </a:r>
            <a:r>
              <a:rPr lang="en-US" i="1" dirty="0"/>
              <a:t>safe</a:t>
            </a:r>
            <a:r>
              <a:rPr lang="en-US" dirty="0"/>
              <a:t>, </a:t>
            </a:r>
            <a:r>
              <a:rPr lang="en-US" i="1" dirty="0"/>
              <a:t>reliable</a:t>
            </a:r>
            <a:r>
              <a:rPr lang="en-US" dirty="0"/>
              <a:t>, and </a:t>
            </a:r>
            <a:r>
              <a:rPr lang="en-US" i="1" dirty="0"/>
              <a:t>maintainable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B7CED-2B7A-FDD0-EC67-833AF9C18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598" y="4001294"/>
            <a:ext cx="3138270" cy="177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A7C65-CB4B-5992-FFA2-404D3E10A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9514" y="4001294"/>
            <a:ext cx="2115879" cy="2115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680DD-D55D-8156-492D-77B8AAB81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13039" y="4001294"/>
            <a:ext cx="3019268" cy="19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6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852A-5BA1-A70E-8011-E813F290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6335-E3D7-FD83-5AFA-B8EFB9A7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DAE4-36AC-372D-1519-0ACED726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Everywhere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An MRI scanner, an airplane autopilot system, and your ride-share app — all run on complex software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These systems must be </a:t>
            </a:r>
            <a:r>
              <a:rPr lang="en-US" i="1" dirty="0"/>
              <a:t>safe</a:t>
            </a:r>
            <a:r>
              <a:rPr lang="en-US" dirty="0"/>
              <a:t>, </a:t>
            </a:r>
            <a:r>
              <a:rPr lang="en-US" i="1" dirty="0"/>
              <a:t>reliable</a:t>
            </a:r>
            <a:r>
              <a:rPr lang="en-US" dirty="0"/>
              <a:t>, and </a:t>
            </a:r>
            <a:r>
              <a:rPr lang="en-US" i="1" dirty="0"/>
              <a:t>maintainable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FADB3-FD2E-DA0D-07E7-B93C0A90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598" y="4001294"/>
            <a:ext cx="3138270" cy="177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88D39-84F4-BC1C-88CA-B1A8CCB39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9514" y="4001294"/>
            <a:ext cx="2115879" cy="2115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6F2C6-A27E-0FD2-AB8C-131CBEA7F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13039" y="4001294"/>
            <a:ext cx="3019268" cy="1988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2666D-74A3-BEC6-B41D-5D9650AA9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07994" y="5504707"/>
            <a:ext cx="1837029" cy="1224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D62AE-2F75-9204-0693-98C4ADBC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574364" y="5590568"/>
            <a:ext cx="1675531" cy="942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D4918-FE84-38F8-117D-B4979584A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380953" y="5504707"/>
            <a:ext cx="1114208" cy="1114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37C7C3-0379-19D0-342F-52F379687A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88406" y="5544524"/>
            <a:ext cx="1685958" cy="948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6EA1C6-A7A3-0C9C-4CCA-D1B311865E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551539" y="5590565"/>
            <a:ext cx="1384314" cy="9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4566C-ECBF-FE39-CEA5-7288EE9A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6A92-E38B-66D8-9DFA-83E06E6C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F718-0128-035D-D2A1-4EDA3B71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8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B9B5-69DB-5E69-A8A2-F90C7630F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1331-2411-03A1-69C6-BCA8B370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D7C8-D045-BA1F-8CEE-DDC6EB7F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440"/>
          </a:xfrm>
        </p:spPr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8" name="Picture 4" descr="Python Quicksort, algoritmo di ordinamento Python">
            <a:extLst>
              <a:ext uri="{FF2B5EF4-FFF2-40B4-BE49-F238E27FC236}">
                <a16:creationId xmlns:a16="http://schemas.microsoft.com/office/drawing/2014/main" id="{D36129DD-2668-7C37-05DB-A36D35CD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52" y="4217733"/>
            <a:ext cx="3786699" cy="19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32E25-64D2-3FB2-287E-67EBC3A5FD78}"/>
              </a:ext>
            </a:extLst>
          </p:cNvPr>
          <p:cNvSpPr txBox="1"/>
          <p:nvPr/>
        </p:nvSpPr>
        <p:spPr>
          <a:xfrm>
            <a:off x="2045631" y="6534834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www.codingcreativo.it</a:t>
            </a:r>
            <a:r>
              <a:rPr lang="en-US" sz="800" dirty="0"/>
              <a:t>/python-quicksort/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E8613-6A7E-DC78-1620-6FEC5F1730EA}"/>
              </a:ext>
            </a:extLst>
          </p:cNvPr>
          <p:cNvSpPr txBox="1"/>
          <p:nvPr/>
        </p:nvSpPr>
        <p:spPr>
          <a:xfrm>
            <a:off x="1956440" y="388613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231548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4A9B4-E3B3-5855-CB27-02E8AF13F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5F1F-633E-9CDE-749A-C1345C46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FF0F-B660-8B26-5963-EB5ACD16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440"/>
          </a:xfrm>
        </p:spPr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A map  of the Linux Kernel source code.">
            <a:extLst>
              <a:ext uri="{FF2B5EF4-FFF2-40B4-BE49-F238E27FC236}">
                <a16:creationId xmlns:a16="http://schemas.microsoft.com/office/drawing/2014/main" id="{8E9CAD67-DB96-3738-E0F4-7C1E6C97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37" y="3836405"/>
            <a:ext cx="3786699" cy="26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6935-6CBB-9434-0001-356A127E2BAB}"/>
              </a:ext>
            </a:extLst>
          </p:cNvPr>
          <p:cNvSpPr txBox="1"/>
          <p:nvPr/>
        </p:nvSpPr>
        <p:spPr>
          <a:xfrm>
            <a:off x="6063956" y="6642556"/>
            <a:ext cx="47724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medium.freecodecamp.org</a:t>
            </a:r>
            <a:r>
              <a:rPr lang="en-US" sz="800" dirty="0"/>
              <a:t>/building-and-installing-the-latest-linux-kernel-from-source-6d8df5345980</a:t>
            </a:r>
          </a:p>
        </p:txBody>
      </p:sp>
      <p:pic>
        <p:nvPicPr>
          <p:cNvPr id="1028" name="Picture 4" descr="Python Quicksort, algoritmo di ordinamento Python">
            <a:extLst>
              <a:ext uri="{FF2B5EF4-FFF2-40B4-BE49-F238E27FC236}">
                <a16:creationId xmlns:a16="http://schemas.microsoft.com/office/drawing/2014/main" id="{92714EF3-AC68-64D8-8D91-9BEF8B7F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52" y="4217733"/>
            <a:ext cx="3786699" cy="19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D4512-50B6-1886-5D11-490DA93C8426}"/>
              </a:ext>
            </a:extLst>
          </p:cNvPr>
          <p:cNvSpPr txBox="1"/>
          <p:nvPr/>
        </p:nvSpPr>
        <p:spPr>
          <a:xfrm>
            <a:off x="2045631" y="6534834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www.codingcreativo.it</a:t>
            </a:r>
            <a:r>
              <a:rPr lang="en-US" sz="800" dirty="0"/>
              <a:t>/python-quicksort/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C7A71A4-A9D1-C948-E5E4-2078F09E1C52}"/>
              </a:ext>
            </a:extLst>
          </p:cNvPr>
          <p:cNvSpPr/>
          <p:nvPr/>
        </p:nvSpPr>
        <p:spPr>
          <a:xfrm>
            <a:off x="5270090" y="4906297"/>
            <a:ext cx="1042220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6EF55-6D41-C6E2-EEE2-7C5E400367D9}"/>
              </a:ext>
            </a:extLst>
          </p:cNvPr>
          <p:cNvSpPr txBox="1"/>
          <p:nvPr/>
        </p:nvSpPr>
        <p:spPr>
          <a:xfrm>
            <a:off x="1956440" y="388613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Homework 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5D3F7-6E79-5AFA-09BE-36E07A51A1D8}"/>
              </a:ext>
            </a:extLst>
          </p:cNvPr>
          <p:cNvSpPr txBox="1"/>
          <p:nvPr/>
        </p:nvSpPr>
        <p:spPr>
          <a:xfrm>
            <a:off x="6723985" y="3516802"/>
            <a:ext cx="32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Real large-scale software project</a:t>
            </a:r>
          </a:p>
        </p:txBody>
      </p:sp>
    </p:spTree>
    <p:extLst>
      <p:ext uri="{BB962C8B-B14F-4D97-AF65-F5344CB8AC3E}">
        <p14:creationId xmlns:p14="http://schemas.microsoft.com/office/powerpoint/2010/main" val="360364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5157-AE3C-15D6-DDB0-06CE9268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7822-1B24-87FE-9DC1-4184AB9A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software = millions of lines of code</a:t>
            </a:r>
          </a:p>
          <a:p>
            <a:pPr lvl="1"/>
            <a:r>
              <a:rPr lang="en-US" dirty="0">
                <a:hlinkClick r:id="rId2" tooltip="Goog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US" sz="2400" dirty="0"/>
              <a:t>: 9 million source code files, 2 billion lines of source code</a:t>
            </a:r>
            <a:r>
              <a:rPr lang="zh-CN" altLang="en-US" sz="2400" dirty="0"/>
              <a:t> </a:t>
            </a:r>
            <a:r>
              <a:rPr lang="en-US" altLang="zh-CN" sz="2400" dirty="0"/>
              <a:t>(as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2015)</a:t>
            </a:r>
          </a:p>
          <a:p>
            <a:pPr lvl="1"/>
            <a:r>
              <a:rPr lang="en-US" altLang="zh-CN" u="sng" dirty="0"/>
              <a:t>Facebook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9.9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(as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2014)</a:t>
            </a:r>
            <a:endParaRPr lang="en-US" sz="2400" dirty="0"/>
          </a:p>
          <a:p>
            <a:pPr lvl="1"/>
            <a:r>
              <a:rPr lang="en-US" dirty="0">
                <a:hlinkClick r:id="rId3" tooltip="Linux kern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kernel</a:t>
            </a:r>
            <a:r>
              <a:rPr lang="en-US" sz="2400" dirty="0"/>
              <a:t>: over 15 million lines of code (as of 2013)</a:t>
            </a:r>
            <a:endParaRPr lang="en-US" dirty="0"/>
          </a:p>
          <a:p>
            <a:r>
              <a:rPr lang="en-US" dirty="0"/>
              <a:t>Used by millions, across multiple platforms</a:t>
            </a:r>
          </a:p>
          <a:p>
            <a:pPr lvl="1"/>
            <a:r>
              <a:rPr lang="en-US" altLang="zh-CN" dirty="0"/>
              <a:t>Web,</a:t>
            </a:r>
            <a:r>
              <a:rPr lang="zh-CN" altLang="en-US" dirty="0"/>
              <a:t> </a:t>
            </a:r>
            <a:r>
              <a:rPr lang="en-US" altLang="zh-CN" dirty="0"/>
              <a:t>desktop,</a:t>
            </a:r>
            <a:r>
              <a:rPr lang="zh-CN" altLang="en-US" dirty="0"/>
              <a:t> </a:t>
            </a:r>
            <a:r>
              <a:rPr lang="en-US" altLang="zh-CN" dirty="0"/>
              <a:t>mobile</a:t>
            </a:r>
            <a:endParaRPr lang="en-US" dirty="0"/>
          </a:p>
          <a:p>
            <a:r>
              <a:rPr lang="en-US" b="1" dirty="0"/>
              <a:t>Errors are costly</a:t>
            </a:r>
            <a:r>
              <a:rPr lang="en-US" dirty="0"/>
              <a:t>: time, money, reputation, lives.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0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925</Words>
  <Application>Microsoft Macintosh PowerPoint</Application>
  <PresentationFormat>Widescreen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Introduction to Software Engineering</vt:lpstr>
      <vt:lpstr>What is Software Engineering?</vt:lpstr>
      <vt:lpstr>Software vs. Program</vt:lpstr>
      <vt:lpstr>Why Software Engineering?</vt:lpstr>
      <vt:lpstr>Why Software Engineering?</vt:lpstr>
      <vt:lpstr>Why Software Engineering?</vt:lpstr>
      <vt:lpstr>Why Software Engineering?</vt:lpstr>
      <vt:lpstr>Why Software Engineering?</vt:lpstr>
      <vt:lpstr>Why Software Engineering?</vt:lpstr>
      <vt:lpstr>Famous software failure: Ariane 5 Flight 501</vt:lpstr>
      <vt:lpstr>Famous software failure: Ariane 5 Flight 501</vt:lpstr>
      <vt:lpstr>Famous software failure: Therac-25</vt:lpstr>
      <vt:lpstr>Famous software failure: Knight Capital</vt:lpstr>
      <vt:lpstr>The Challenges</vt:lpstr>
      <vt:lpstr>Core Principles to Tame Complexity</vt:lpstr>
      <vt:lpstr>Software Engineering in the Real World</vt:lpstr>
      <vt:lpstr>Main course topics</vt:lpstr>
      <vt:lpstr>Main course topics</vt:lpstr>
      <vt:lpstr>Main course topics</vt:lpstr>
      <vt:lpstr>Main course topics</vt:lpstr>
      <vt:lpstr>Main course topics</vt:lpstr>
      <vt:lpstr>Miscellaneous course topics</vt:lpstr>
      <vt:lpstr>Course logistics</vt:lpstr>
      <vt:lpstr>Semester-Long Project – Gomoku Game</vt:lpstr>
      <vt:lpstr>Gomoku Game Demo</vt:lpstr>
      <vt:lpstr>Final Thought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Tong Zhou</dc:creator>
  <cp:lastModifiedBy>Tong Zhou</cp:lastModifiedBy>
  <cp:revision>35</cp:revision>
  <dcterms:created xsi:type="dcterms:W3CDTF">2025-08-05T05:41:53Z</dcterms:created>
  <dcterms:modified xsi:type="dcterms:W3CDTF">2025-08-05T13:46:37Z</dcterms:modified>
</cp:coreProperties>
</file>