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5"/>
    <p:restoredTop sz="94764"/>
  </p:normalViewPr>
  <p:slideViewPr>
    <p:cSldViewPr snapToGrid="0">
      <p:cViewPr varScale="1">
        <p:scale>
          <a:sx n="130" d="100"/>
          <a:sy n="130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0B03-4139-6CBE-F077-7A09A179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F28A0-75AA-732C-496C-CEAD2948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9935-8B1B-9FDF-BAB9-6154E511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7BEA-7D97-8941-CC75-EFCE9BA7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BEDF-8DC1-29FE-BB99-10BAB97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64AE-8755-7F7B-C68D-561A352C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9152-293C-5336-1744-E573C526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8957-3D61-7182-44B1-C3791CC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2979-2EAB-0B3F-DB47-A979C8D1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9273-E3ED-F625-CE3A-B35AAD1A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0C05D-BFD7-54A9-F048-426696287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635B8-BEF6-D4D6-B7E3-9F82C308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1B31-6AE8-5C57-0F05-9DF22FED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3110-252A-0FCD-089D-505AA96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9920-10B2-1B50-A547-C1E7569F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776C-9515-2481-8B81-687776F0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6A0C-0355-3D06-1759-77885707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0B47-E8B8-5702-1C01-68F8723A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2D50-3380-02C7-AEFE-F0BC90F1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D026-5B15-2277-DB80-485E63E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F852-C41E-175D-56D6-33A03E8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8482-CFA2-62B5-B8EB-BBC3E4EA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CB99-20D2-B6C1-9EDC-635D680A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2888-2503-1FDC-F664-DEE807B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54B3-F213-4765-F345-76E42D93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1A05-54B8-7E29-77B4-2D4D3E0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0CF6-62D6-BE4F-5F1E-3EC574369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161BC-33E7-8CA5-1312-A2BFA63C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7BE4C-1F80-EAE2-1AFD-BB06EEC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1F1C-CDC4-F1D8-876C-5F98389C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A4B9-F63B-7C06-90D6-8634A26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7F9B-3701-6710-2389-36AC20E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CB0B-873B-50E9-5AC8-22CA7875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5A94-B45A-35EA-2614-2D4296A0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E794-5D03-A43B-6AA9-5AD8C6500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8EAAB-599B-EC7B-5784-CDBCF5DA9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D028-8BC9-0A02-9AFA-A424BDC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3C9A0-BB3F-D1B8-F222-2442F52D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DC62-3F93-4461-BABD-0FD0A471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8875-1E47-8116-8FF7-7BC4A29A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B6199-0A35-BE42-C731-28B8FE4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8E580-A669-EB85-47DB-D3AEE46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F84C7-A90A-3906-5514-E0847AAE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1B613-2CCE-6122-DE23-62F328D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8C4DD-7CA7-DD9C-5BD0-EA324B9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655BB-96E0-F847-F0B4-287D7459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769A-A7F1-A15B-CCF1-17A9B1DF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284E-E8DD-25FB-2A5E-6708FBF6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D4023-DA97-5B6E-422B-DDC647AE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B7CD-5E0E-8F78-E3F1-47A1D71D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2508-7DF0-5968-F780-59D08252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2F17-2087-A0CA-2885-3181C3A5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FD2D-D8D6-BDB5-1038-2D9B176F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62F1D-3B6F-2054-01B3-AC4538AE0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2A9A-9291-057A-80A7-F2F753F9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D46C-E6AA-FE6B-DE41-778ED989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E02E3-E3B3-328B-521E-F5F07173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8106-D1AB-C8C1-3FE0-F21DFDFF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15A6-0B1F-720E-CEE1-BF5A27B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39F7-266E-4548-B78D-57FF7390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6D50-6D55-2838-D530-BF1F4F812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FEB4-F926-BA5A-5FB0-25E386DDB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A711-8872-184C-30EC-436A45C3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1968092-airplane-flying-in-sky-jet-plane-fly-in-clouds-airplanes-travel-and-vacation-aircraft-flight-plane-airplane-trip-to-airport-or-airline-transportation-flat-airplane-vector-illustration" TargetMode="External"/><Relationship Id="rId7" Type="http://schemas.openxmlformats.org/officeDocument/2006/relationships/hyperlink" Target="https://www.wisegeek.com/what-is-the-role-of-banks-in-economic-development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pixabay.com/zh/images/search/kokilaben%20hospital%20indore/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play.google.com/store/apps/details?id=com.whatsapp" TargetMode="External"/><Relationship Id="rId3" Type="http://schemas.openxmlformats.org/officeDocument/2006/relationships/hyperlink" Target="https://www.vecteezy.com/vector-art/11968092-airplane-flying-in-sky-jet-plane-fly-in-clouds-airplanes-travel-and-vacation-aircraft-flight-plane-airplane-trip-to-airport-or-airline-transportation-flat-airplane-vector-illustration" TargetMode="External"/><Relationship Id="rId7" Type="http://schemas.openxmlformats.org/officeDocument/2006/relationships/hyperlink" Target="https://www.wisegeek.com/what-is-the-role-of-banks-in-economic-development.htm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dailyfrontline.ca/blog/openai-launches-gpt-store-to-capitalize-on-chatgpts-success-the-express-tribune/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hyperlink" Target="https://www.netconfig.co.za/intermediate-microsoft-word-training/" TargetMode="External"/><Relationship Id="rId5" Type="http://schemas.openxmlformats.org/officeDocument/2006/relationships/hyperlink" Target="https://pixabay.com/zh/images/search/kokilaben%20hospital%20indore/" TargetMode="External"/><Relationship Id="rId15" Type="http://schemas.openxmlformats.org/officeDocument/2006/relationships/hyperlink" Target="https://logos-world.net/tiktok-logo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hyperlink" Target="https://studybeglerbegs.z4.web.core.windows.net/which-can-store-a-computers-operating-system.html" TargetMode="External"/><Relationship Id="rId1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EF63-B7CB-2CD1-A1C3-1EB238A31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sz="4800" dirty="0"/>
              <a:t>Lecture 1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7C89-3733-9C2A-A31F-60CAE4BB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982"/>
            <a:ext cx="9144000" cy="1655762"/>
          </a:xfrm>
        </p:spPr>
        <p:txBody>
          <a:bodyPr/>
          <a:lstStyle/>
          <a:p>
            <a:r>
              <a:rPr lang="en-US" dirty="0"/>
              <a:t>Tong Zhou</a:t>
            </a:r>
          </a:p>
          <a:p>
            <a:r>
              <a:rPr lang="en-US" dirty="0"/>
              <a:t>tzhou44@fordham.edu</a:t>
            </a:r>
          </a:p>
        </p:txBody>
      </p:sp>
    </p:spTree>
    <p:extLst>
      <p:ext uri="{BB962C8B-B14F-4D97-AF65-F5344CB8AC3E}">
        <p14:creationId xmlns:p14="http://schemas.microsoft.com/office/powerpoint/2010/main" val="310605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2341-0174-D0A6-E5BA-D42BCBEA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DF1A-B2C5-7B52-CB7C-8EF3E55D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4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04E43-C46C-4840-6A69-92948812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F2E1-F9E8-8AB7-91DF-19A42BA6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 – Grading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A300-5116-1D20-0512-2AE3CE64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grade</a:t>
            </a:r>
          </a:p>
          <a:p>
            <a:pPr lvl="1"/>
            <a:r>
              <a:rPr lang="en-US" dirty="0"/>
              <a:t>20% homework assignments</a:t>
            </a:r>
          </a:p>
          <a:p>
            <a:pPr lvl="1"/>
            <a:r>
              <a:rPr lang="en-US" dirty="0"/>
              <a:t>20% midterm exam</a:t>
            </a:r>
          </a:p>
          <a:p>
            <a:pPr lvl="1"/>
            <a:r>
              <a:rPr lang="en-US" dirty="0"/>
              <a:t>60% software engineering project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5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B5652-0A0C-D84D-A68C-2537E6823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ADF-BE77-DE6C-63FE-E997C805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16D0-F01F-DC8F-D5F1-DFF52701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(reference)</a:t>
            </a:r>
          </a:p>
          <a:p>
            <a:pPr lvl="1"/>
            <a:r>
              <a:rPr lang="en-US" dirty="0"/>
              <a:t>Software Engineering 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Basic programming skills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F2B7-80AC-CA7B-C097-F09CCBE3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project – </a:t>
            </a:r>
            <a:r>
              <a:rPr lang="en-US" dirty="0" err="1"/>
              <a:t>Gomoku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992F-979A-8B66-CB05-BCA520B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4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C704-08E8-7DE8-9EA6-4D8CA2E1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5FE5-78DD-ED18-7743-B67F38B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F73ED-EFBA-F3DF-4D3E-88108C3D1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9A0-294B-0A15-110B-4F03E29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0496-D261-9FCC-8B1F-5DF81074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More readable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1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86BA-5877-CC53-4DEA-AE7B11D69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5FC-A2E8-8DBE-CA4A-68FDAA8A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6EEC-074C-6F97-56D2-DCA3DB28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More readable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0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373B-C16D-DA25-3264-93A826BF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33EA-0C32-D87F-938C-0299354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B1B1-A45B-9016-E837-9E2473C6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More readable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pPr lvl="1"/>
            <a:r>
              <a:rPr lang="en-US" dirty="0"/>
              <a:t>Meet the user requirements</a:t>
            </a:r>
          </a:p>
          <a:p>
            <a:pPr lvl="1"/>
            <a:r>
              <a:rPr lang="en-US" dirty="0"/>
              <a:t>Delivered in a timely manner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8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D3E2-BF33-088D-715F-464CAD86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0236-E6B8-799F-DADF-0B7C18CA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108C-5632-E34D-A449-D6D2180C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UML and Design pattern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Code quality</a:t>
            </a:r>
          </a:p>
          <a:p>
            <a:pPr lvl="1"/>
            <a:r>
              <a:rPr lang="en-US" dirty="0"/>
              <a:t>Language and algorithm selection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pPr lvl="1"/>
            <a:r>
              <a:rPr lang="en-US" dirty="0"/>
              <a:t>Requirements engineering</a:t>
            </a:r>
          </a:p>
          <a:p>
            <a:pPr lvl="1"/>
            <a:r>
              <a:rPr lang="en-US" dirty="0"/>
              <a:t>Software development process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8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85D17-D04E-6D4A-9021-22B5B1568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1C79-879C-DA17-5F9B-3311663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FC8-DAF4-AE7C-EC99-0F77DDFE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development</a:t>
            </a:r>
          </a:p>
          <a:p>
            <a:pPr lvl="1"/>
            <a:r>
              <a:rPr lang="en-US" dirty="0"/>
              <a:t>Front end/back end interaction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3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3CD7-EA0C-AD19-D5A7-29F331E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5313-4FD7-39D7-7953-F970AB9D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application of a systematic, disciplined, quantifiable approach to the development, operation, and maintenance of software; that is, the application of engineering to software.”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---- defined by IEEE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7246-E57C-B3DB-804A-521653FA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2BC-549B-F33D-6B50-AA5EE30D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An MRI scanner, an airplane autopilot system, and your ride-share app — all run on complex software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These systems must be </a:t>
            </a:r>
            <a:r>
              <a:rPr lang="en-US" i="1" dirty="0"/>
              <a:t>safe</a:t>
            </a:r>
            <a:r>
              <a:rPr lang="en-US" dirty="0"/>
              <a:t>, </a:t>
            </a:r>
            <a:r>
              <a:rPr lang="en-US" i="1" dirty="0"/>
              <a:t>reliable</a:t>
            </a:r>
            <a:r>
              <a:rPr lang="en-US" dirty="0"/>
              <a:t>, and </a:t>
            </a:r>
            <a:r>
              <a:rPr lang="en-US" i="1" dirty="0"/>
              <a:t>maintainable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B7CED-2B7A-FDD0-EC67-833AF9C1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98" y="4001294"/>
            <a:ext cx="3138270" cy="177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A7C65-CB4B-5992-FFA2-404D3E10A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9514" y="4001294"/>
            <a:ext cx="2115879" cy="211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680DD-D55D-8156-492D-77B8AAB81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13039" y="4001294"/>
            <a:ext cx="3019268" cy="1988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FF53A-0C59-7B28-C184-C0BD5C29C4E0}"/>
              </a:ext>
            </a:extLst>
          </p:cNvPr>
          <p:cNvSpPr txBox="1"/>
          <p:nvPr/>
        </p:nvSpPr>
        <p:spPr>
          <a:xfrm>
            <a:off x="191595" y="6385153"/>
            <a:ext cx="5945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img.freepik.com</a:t>
            </a:r>
            <a:r>
              <a:rPr lang="en-US" sz="800" dirty="0"/>
              <a:t>/premium-vector/airplane-flying-sky-jet-plane-fly-clouds-airplanes-travel-vacation-aircraft_722324-1.jpg?w=2000</a:t>
            </a:r>
          </a:p>
        </p:txBody>
      </p:sp>
    </p:spTree>
    <p:extLst>
      <p:ext uri="{BB962C8B-B14F-4D97-AF65-F5344CB8AC3E}">
        <p14:creationId xmlns:p14="http://schemas.microsoft.com/office/powerpoint/2010/main" val="133626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852A-5BA1-A70E-8011-E813F290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6335-E3D7-FD83-5AFA-B8EFB9A7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DAE4-36AC-372D-1519-0ACED726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An MRI scanner, an airplane autopilot system, and your ride-share app — all run on complex software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These systems must be </a:t>
            </a:r>
            <a:r>
              <a:rPr lang="en-US" i="1" dirty="0"/>
              <a:t>safe</a:t>
            </a:r>
            <a:r>
              <a:rPr lang="en-US" dirty="0"/>
              <a:t>, </a:t>
            </a:r>
            <a:r>
              <a:rPr lang="en-US" i="1" dirty="0"/>
              <a:t>reliable</a:t>
            </a:r>
            <a:r>
              <a:rPr lang="en-US" dirty="0"/>
              <a:t>, and </a:t>
            </a:r>
            <a:r>
              <a:rPr lang="en-US" i="1" dirty="0"/>
              <a:t>maintainable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FADB3-FD2E-DA0D-07E7-B93C0A90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98" y="4001294"/>
            <a:ext cx="3138270" cy="177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88D39-84F4-BC1C-88CA-B1A8CCB39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9514" y="4001294"/>
            <a:ext cx="2115879" cy="211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6F2C6-A27E-0FD2-AB8C-131CBEA7F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13039" y="4001294"/>
            <a:ext cx="3019268" cy="198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2666D-74A3-BEC6-B41D-5D9650AA9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07994" y="5504707"/>
            <a:ext cx="1837029" cy="1224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D62AE-2F75-9204-0693-98C4ADBC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574364" y="5590568"/>
            <a:ext cx="1675531" cy="942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D4918-FE84-38F8-117D-B4979584A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380953" y="5504707"/>
            <a:ext cx="1114208" cy="1114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7C7C3-0379-19D0-342F-52F379687A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88406" y="5544524"/>
            <a:ext cx="1685958" cy="948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EA1C6-A7A3-0C9C-4CCA-D1B311865E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551539" y="5590565"/>
            <a:ext cx="1384314" cy="9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566C-ECBF-FE39-CEA5-7288EE9A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6A92-E38B-66D8-9DFA-83E06E6C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F718-0128-035D-D2A1-4EDA3B71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8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B9B5-69DB-5E69-A8A2-F90C7630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1331-2411-03A1-69C6-BCA8B370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D7C8-D045-BA1F-8CEE-DDC6EB7F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 descr="Python Quicksort, algoritmo di ordinamento Python">
            <a:extLst>
              <a:ext uri="{FF2B5EF4-FFF2-40B4-BE49-F238E27FC236}">
                <a16:creationId xmlns:a16="http://schemas.microsoft.com/office/drawing/2014/main" id="{D36129DD-2668-7C37-05DB-A36D35CD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2" y="4217733"/>
            <a:ext cx="3786699" cy="1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32E25-64D2-3FB2-287E-67EBC3A5FD78}"/>
              </a:ext>
            </a:extLst>
          </p:cNvPr>
          <p:cNvSpPr txBox="1"/>
          <p:nvPr/>
        </p:nvSpPr>
        <p:spPr>
          <a:xfrm>
            <a:off x="2045631" y="653483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www.codingcreativo.it</a:t>
            </a:r>
            <a:r>
              <a:rPr lang="en-US" sz="800" dirty="0"/>
              <a:t>/python-quicksort/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E8613-6A7E-DC78-1620-6FEC5F1730EA}"/>
              </a:ext>
            </a:extLst>
          </p:cNvPr>
          <p:cNvSpPr txBox="1"/>
          <p:nvPr/>
        </p:nvSpPr>
        <p:spPr>
          <a:xfrm>
            <a:off x="1956440" y="388613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3154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4A9B4-E3B3-5855-CB27-02E8AF13F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F1F-633E-9CDE-749A-C1345C46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FF0F-B660-8B26-5963-EB5ACD16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A map  of the Linux Kernel source code.">
            <a:extLst>
              <a:ext uri="{FF2B5EF4-FFF2-40B4-BE49-F238E27FC236}">
                <a16:creationId xmlns:a16="http://schemas.microsoft.com/office/drawing/2014/main" id="{8E9CAD67-DB96-3738-E0F4-7C1E6C97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37" y="3836405"/>
            <a:ext cx="3786699" cy="26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6935-6CBB-9434-0001-356A127E2BAB}"/>
              </a:ext>
            </a:extLst>
          </p:cNvPr>
          <p:cNvSpPr txBox="1"/>
          <p:nvPr/>
        </p:nvSpPr>
        <p:spPr>
          <a:xfrm>
            <a:off x="6063956" y="6642556"/>
            <a:ext cx="4772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medium.freecodecamp.org</a:t>
            </a:r>
            <a:r>
              <a:rPr lang="en-US" sz="800" dirty="0"/>
              <a:t>/building-and-installing-the-latest-linux-kernel-from-source-6d8df5345980</a:t>
            </a:r>
          </a:p>
        </p:txBody>
      </p:sp>
      <p:pic>
        <p:nvPicPr>
          <p:cNvPr id="1028" name="Picture 4" descr="Python Quicksort, algoritmo di ordinamento Python">
            <a:extLst>
              <a:ext uri="{FF2B5EF4-FFF2-40B4-BE49-F238E27FC236}">
                <a16:creationId xmlns:a16="http://schemas.microsoft.com/office/drawing/2014/main" id="{92714EF3-AC68-64D8-8D91-9BEF8B7F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2" y="4217733"/>
            <a:ext cx="3786699" cy="1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D4512-50B6-1886-5D11-490DA93C8426}"/>
              </a:ext>
            </a:extLst>
          </p:cNvPr>
          <p:cNvSpPr txBox="1"/>
          <p:nvPr/>
        </p:nvSpPr>
        <p:spPr>
          <a:xfrm>
            <a:off x="2045631" y="653483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www.codingcreativo.it</a:t>
            </a:r>
            <a:r>
              <a:rPr lang="en-US" sz="800" dirty="0"/>
              <a:t>/python-quicksort/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C7A71A4-A9D1-C948-E5E4-2078F09E1C52}"/>
              </a:ext>
            </a:extLst>
          </p:cNvPr>
          <p:cNvSpPr/>
          <p:nvPr/>
        </p:nvSpPr>
        <p:spPr>
          <a:xfrm>
            <a:off x="5270090" y="4906297"/>
            <a:ext cx="1042220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6EF55-6D41-C6E2-EEE2-7C5E400367D9}"/>
              </a:ext>
            </a:extLst>
          </p:cNvPr>
          <p:cNvSpPr txBox="1"/>
          <p:nvPr/>
        </p:nvSpPr>
        <p:spPr>
          <a:xfrm>
            <a:off x="1956440" y="388613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D3F7-6E79-5AFA-09BE-36E07A51A1D8}"/>
              </a:ext>
            </a:extLst>
          </p:cNvPr>
          <p:cNvSpPr txBox="1"/>
          <p:nvPr/>
        </p:nvSpPr>
        <p:spPr>
          <a:xfrm>
            <a:off x="6723985" y="3516802"/>
            <a:ext cx="32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Real large-scale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36036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54EF-A8E6-1115-9170-E55FE2C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failure: Ariane 5 Flight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B78D-BF9D-CA60-A0CB-70D0D460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0633"/>
          </a:xfrm>
        </p:spPr>
        <p:txBody>
          <a:bodyPr/>
          <a:lstStyle/>
          <a:p>
            <a:r>
              <a:rPr lang="en-US" dirty="0"/>
              <a:t>Left/center: liftoff (June 4th, 1996)</a:t>
            </a:r>
          </a:p>
          <a:p>
            <a:r>
              <a:rPr lang="en-US" dirty="0"/>
              <a:t>Right: self-destruct after 39 seconds</a:t>
            </a:r>
          </a:p>
          <a:p>
            <a:r>
              <a:rPr lang="en-US" dirty="0"/>
              <a:t>~ 500 million US-$ damage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06C733-17D1-B7EB-94BE-B378F2F3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21" y="3871195"/>
            <a:ext cx="5859757" cy="2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4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6F07E-9ECD-42B5-01B6-AA94DE12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804F-E5C8-1224-A8AB-9CBC8110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failure: Ariane 5 Flight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B000-D020-84E3-2FD2-65692E2D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6884" cy="4250710"/>
          </a:xfrm>
        </p:spPr>
        <p:txBody>
          <a:bodyPr>
            <a:normAutofit/>
          </a:bodyPr>
          <a:lstStyle/>
          <a:p>
            <a:r>
              <a:rPr lang="en-US" dirty="0"/>
              <a:t>Reasons: integer overflow</a:t>
            </a:r>
          </a:p>
          <a:p>
            <a:pPr lvl="1"/>
            <a:r>
              <a:rPr lang="en-US" dirty="0"/>
              <a:t>64-bit float velocity converted to 16-bit integer</a:t>
            </a:r>
          </a:p>
          <a:p>
            <a:pPr lvl="1"/>
            <a:r>
              <a:rPr lang="en-US" dirty="0"/>
              <a:t>Measurement &gt; 32768 → overflow → uncaught exception → system crash</a:t>
            </a:r>
          </a:p>
          <a:p>
            <a:r>
              <a:rPr lang="en-US" dirty="0"/>
              <a:t>Software reused from Ariane 4</a:t>
            </a:r>
          </a:p>
          <a:p>
            <a:pPr lvl="1"/>
            <a:r>
              <a:rPr lang="en-US" dirty="0"/>
              <a:t>Old rocket was slower, overflow impossible</a:t>
            </a:r>
          </a:p>
          <a:p>
            <a:pPr lvl="1"/>
            <a:r>
              <a:rPr lang="en-US" dirty="0"/>
              <a:t>No overflow handler → system crash with A5</a:t>
            </a:r>
          </a:p>
        </p:txBody>
      </p:sp>
    </p:spTree>
    <p:extLst>
      <p:ext uri="{BB962C8B-B14F-4D97-AF65-F5344CB8AC3E}">
        <p14:creationId xmlns:p14="http://schemas.microsoft.com/office/powerpoint/2010/main" val="425911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604</Words>
  <Application>Microsoft Macintosh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Software Engineering Lecture 1 Introduction</vt:lpstr>
      <vt:lpstr>What is software engineering?</vt:lpstr>
      <vt:lpstr>Why Software Engineering?</vt:lpstr>
      <vt:lpstr>Why Software Engineering?</vt:lpstr>
      <vt:lpstr>Why Software Engineering?</vt:lpstr>
      <vt:lpstr>Why Software Engineering?</vt:lpstr>
      <vt:lpstr>Why Software Engineering?</vt:lpstr>
      <vt:lpstr>Famous software failure: Ariane 5 Flight 501</vt:lpstr>
      <vt:lpstr>Famous software failure: Ariane 5 Flight 501</vt:lpstr>
      <vt:lpstr>Famous software failure</vt:lpstr>
      <vt:lpstr>Course logistics – Grading </vt:lpstr>
      <vt:lpstr>Course logistics</vt:lpstr>
      <vt:lpstr>Semester project – Gomoku game</vt:lpstr>
      <vt:lpstr>Main course topics</vt:lpstr>
      <vt:lpstr>Main course topics</vt:lpstr>
      <vt:lpstr>Main course topics</vt:lpstr>
      <vt:lpstr>Main course topics</vt:lpstr>
      <vt:lpstr>Main course topics</vt:lpstr>
      <vt:lpstr>Miscellaneous course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Tong Zhou</dc:creator>
  <cp:lastModifiedBy>Tong Zhou</cp:lastModifiedBy>
  <cp:revision>11</cp:revision>
  <dcterms:created xsi:type="dcterms:W3CDTF">2025-08-05T05:41:53Z</dcterms:created>
  <dcterms:modified xsi:type="dcterms:W3CDTF">2025-08-05T06:34:51Z</dcterms:modified>
</cp:coreProperties>
</file>