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317" r:id="rId4"/>
    <p:sldId id="321" r:id="rId5"/>
    <p:sldId id="320" r:id="rId6"/>
    <p:sldId id="323" r:id="rId7"/>
    <p:sldId id="322" r:id="rId8"/>
    <p:sldId id="360" r:id="rId9"/>
    <p:sldId id="324" r:id="rId10"/>
    <p:sldId id="316" r:id="rId11"/>
    <p:sldId id="261" r:id="rId12"/>
    <p:sldId id="262" r:id="rId13"/>
    <p:sldId id="260" r:id="rId14"/>
    <p:sldId id="265" r:id="rId15"/>
    <p:sldId id="268" r:id="rId16"/>
    <p:sldId id="326" r:id="rId17"/>
    <p:sldId id="344" r:id="rId18"/>
    <p:sldId id="345" r:id="rId19"/>
    <p:sldId id="267" r:id="rId20"/>
    <p:sldId id="346" r:id="rId21"/>
    <p:sldId id="347" r:id="rId22"/>
    <p:sldId id="282" r:id="rId23"/>
    <p:sldId id="336" r:id="rId24"/>
    <p:sldId id="337" r:id="rId25"/>
    <p:sldId id="266" r:id="rId26"/>
    <p:sldId id="348" r:id="rId27"/>
    <p:sldId id="355" r:id="rId28"/>
    <p:sldId id="271" r:id="rId29"/>
    <p:sldId id="327" r:id="rId30"/>
    <p:sldId id="272" r:id="rId31"/>
    <p:sldId id="338" r:id="rId32"/>
    <p:sldId id="339" r:id="rId33"/>
    <p:sldId id="341" r:id="rId34"/>
    <p:sldId id="340" r:id="rId35"/>
    <p:sldId id="278" r:id="rId36"/>
    <p:sldId id="279" r:id="rId37"/>
    <p:sldId id="328" r:id="rId38"/>
    <p:sldId id="281" r:id="rId39"/>
    <p:sldId id="285" r:id="rId40"/>
    <p:sldId id="342" r:id="rId41"/>
    <p:sldId id="286" r:id="rId42"/>
    <p:sldId id="349" r:id="rId43"/>
    <p:sldId id="350" r:id="rId44"/>
    <p:sldId id="351" r:id="rId45"/>
    <p:sldId id="287" r:id="rId46"/>
    <p:sldId id="288" r:id="rId47"/>
    <p:sldId id="361" r:id="rId48"/>
    <p:sldId id="330" r:id="rId49"/>
    <p:sldId id="332" r:id="rId50"/>
    <p:sldId id="290" r:id="rId51"/>
    <p:sldId id="358" r:id="rId52"/>
    <p:sldId id="299" r:id="rId53"/>
    <p:sldId id="300" r:id="rId54"/>
    <p:sldId id="302" r:id="rId55"/>
    <p:sldId id="303" r:id="rId56"/>
    <p:sldId id="310" r:id="rId57"/>
    <p:sldId id="291" r:id="rId58"/>
    <p:sldId id="359" r:id="rId59"/>
    <p:sldId id="296" r:id="rId60"/>
    <p:sldId id="352" r:id="rId61"/>
    <p:sldId id="353" r:id="rId62"/>
    <p:sldId id="354" r:id="rId63"/>
    <p:sldId id="309" r:id="rId64"/>
    <p:sldId id="331" r:id="rId65"/>
    <p:sldId id="311" r:id="rId66"/>
    <p:sldId id="312" r:id="rId67"/>
    <p:sldId id="313" r:id="rId68"/>
    <p:sldId id="325" r:id="rId69"/>
    <p:sldId id="269" r:id="rId70"/>
    <p:sldId id="284" r:id="rId71"/>
    <p:sldId id="283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84343" autoAdjust="0"/>
  </p:normalViewPr>
  <p:slideViewPr>
    <p:cSldViewPr snapToGrid="0">
      <p:cViewPr varScale="1">
        <p:scale>
          <a:sx n="98" d="100"/>
          <a:sy n="98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BB43A-BEA9-49CE-A245-4DBB60588D13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84D2F-2F0F-4B12-B5D0-3F48CEAF22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Dynamic calling context is a series of active function calls that lead to a particular program location during execution. Its usage includes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Calling context detection can be heavy-weight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7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</a:t>
            </a:r>
            <a:r>
              <a:rPr lang="en-US" dirty="0" err="1"/>
              <a:t>rhtough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</a:t>
            </a:r>
            <a:r>
              <a:rPr lang="en-US" dirty="0" err="1"/>
              <a:t>rhtough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54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</a:t>
            </a:r>
            <a:r>
              <a:rPr lang="en-US" dirty="0" err="1"/>
              <a:t>rhtough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38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#of CC grow exponentially</a:t>
            </a:r>
          </a:p>
          <a:p>
            <a:endParaRPr lang="en-US" dirty="0"/>
          </a:p>
          <a:p>
            <a:r>
              <a:rPr lang="en-US" dirty="0"/>
              <a:t>stat</a:t>
            </a:r>
          </a:p>
          <a:p>
            <a:r>
              <a:rPr lang="en-US" dirty="0"/>
              <a:t>You will overflow your 64bit 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1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#of CC grow exponentially</a:t>
            </a:r>
          </a:p>
          <a:p>
            <a:endParaRPr lang="en-US" dirty="0"/>
          </a:p>
          <a:p>
            <a:r>
              <a:rPr lang="en-US" dirty="0"/>
              <a:t>stat</a:t>
            </a:r>
          </a:p>
          <a:p>
            <a:r>
              <a:rPr lang="en-US" dirty="0"/>
              <a:t>You will overflow your 64bit 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51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#of CC grow exponentially</a:t>
            </a:r>
          </a:p>
          <a:p>
            <a:endParaRPr lang="en-US" dirty="0"/>
          </a:p>
          <a:p>
            <a:r>
              <a:rPr lang="en-US" dirty="0"/>
              <a:t>stat</a:t>
            </a:r>
          </a:p>
          <a:p>
            <a:r>
              <a:rPr lang="en-US" dirty="0"/>
              <a:t>You will overflow your 64bit 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5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this pushes too much </a:t>
            </a:r>
            <a:r>
              <a:rPr lang="en-US" dirty="0" err="1"/>
              <a:t>informtion</a:t>
            </a:r>
            <a:r>
              <a:rPr lang="en-US" dirty="0"/>
              <a:t> to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72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this pushes too much </a:t>
            </a:r>
            <a:r>
              <a:rPr lang="en-US" dirty="0" err="1"/>
              <a:t>informtion</a:t>
            </a:r>
            <a:r>
              <a:rPr lang="en-US" dirty="0"/>
              <a:t> to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0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high-level abstraction, and library encapsulation…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1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this pushes too much </a:t>
            </a:r>
            <a:r>
              <a:rPr lang="en-US" dirty="0" err="1"/>
              <a:t>informtion</a:t>
            </a:r>
            <a:r>
              <a:rPr lang="en-US" dirty="0"/>
              <a:t> to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1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Particularly bad for deep recursions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08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Particularly bad for deep recursions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9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Calling context detection can be heavy-weight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9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talk I ma going to tell about Valence.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4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instead, make difference. And how the problem is solved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5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40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9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99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7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high-level abstraction, and library encapsulation…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992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Unfor</a:t>
            </a:r>
            <a:r>
              <a:rPr lang="en-US" dirty="0"/>
              <a:t> don’t have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77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complex data structure. Totally native.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complex data structure. Totally native.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051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dynamic bit vector</a:t>
            </a:r>
          </a:p>
          <a:p>
            <a:r>
              <a:rPr lang="en-US" dirty="0"/>
              <a:t>Maybe walk through the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69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bunch of other graphs and case studies in the paper, but I am </a:t>
            </a:r>
            <a:r>
              <a:rPr lang="en-US" dirty="0" err="1"/>
              <a:t>gonna</a:t>
            </a:r>
            <a:r>
              <a:rPr lang="en-US" dirty="0"/>
              <a:t> just show these two in the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72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detection overhead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87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detection overhead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0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detection overhead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292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detection overhead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88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few benchmarks, Valence could be slightly slower than PCCE. That’s because Valence could push more often. But the difference is marginal. One exception is </a:t>
            </a:r>
            <a:r>
              <a:rPr lang="en-US" dirty="0" err="1"/>
              <a:t>gcc</a:t>
            </a:r>
            <a:r>
              <a:rPr lang="en-US" dirty="0"/>
              <a:t>, where Valence is 10% slower than PCCE, we think one reason might be that our implementation for </a:t>
            </a:r>
            <a:r>
              <a:rPr lang="en-US" dirty="0" err="1"/>
              <a:t>gcc</a:t>
            </a:r>
            <a:r>
              <a:rPr lang="en-US" dirty="0"/>
              <a:t> is just a conservative estimation.</a:t>
            </a:r>
          </a:p>
          <a:p>
            <a:endParaRPr lang="en-US" dirty="0"/>
          </a:p>
          <a:p>
            <a:r>
              <a:rPr lang="en-US" dirty="0"/>
              <a:t>Comparable in most cases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red box</a:t>
            </a:r>
          </a:p>
          <a:p>
            <a:r>
              <a:rPr lang="en-US" dirty="0"/>
              <a:t>Under approximate</a:t>
            </a:r>
          </a:p>
          <a:p>
            <a:r>
              <a:rPr lang="en-US" dirty="0"/>
              <a:t>We suspect if we proper increase </a:t>
            </a:r>
            <a:r>
              <a:rPr lang="en-US" dirty="0" err="1"/>
              <a:t>consirabley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992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straightforward implementation uses twice as much space as PCCE due to the anchor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high-level abstraction, and library encapsulation…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Encode context using a list of &lt;cc, anchor node&gt;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4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high-level abstraction, and library encapsulation…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1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high-level abstraction, and library encapsulation…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high-level abstraction, and library encapsulation…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high-level abstraction, and library encapsulation…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5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high-level abstraction, and library encapsulation…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84D2F-2F0F-4B12-B5D0-3F48CEAF22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 userDrawn="1"/>
        </p:nvSpPr>
        <p:spPr>
          <a:xfrm>
            <a:off x="594760" y="396924"/>
            <a:ext cx="11002479" cy="185686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398065"/>
            <a:ext cx="10351363" cy="185572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</a:t>
            </a:r>
            <a:br>
              <a:rPr lang="en-US" dirty="0"/>
            </a:br>
            <a:r>
              <a:rPr lang="en-US" dirty="0"/>
              <a:t>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7337" y="282098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9B32-F1DE-4806-BDBB-381A37043853}" type="datetime1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0"/>
            <a:ext cx="11201400" cy="11008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299" y="6356350"/>
            <a:ext cx="2743200" cy="365125"/>
          </a:xfrm>
        </p:spPr>
        <p:txBody>
          <a:bodyPr/>
          <a:lstStyle/>
          <a:p>
            <a:fld id="{47B9237C-EE55-4615-99C4-3A45D67412A9}" type="datetime1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3499" y="63750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F8FB568C-0978-41EC-AD7C-1AFEE5F1962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err="1"/>
              <a:t>ster</a:t>
            </a:r>
            <a:r>
              <a:rPr lang="en-US" dirty="0"/>
              <a:t>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B1A6-B1A3-4724-9C04-ADF394735CC2}" type="datetime1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298" y="1611323"/>
            <a:ext cx="53911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552" y="1611323"/>
            <a:ext cx="5391151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6401-C127-48B9-B158-11FFA7EDF822}" type="datetime1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A2C2-EC95-4BD2-9027-6253A35C7F92}" type="datetime1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640D-3D93-4A64-B2F2-4EF37F47F5DC}" type="datetime1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25730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1B43-24F4-40AC-BECC-F2E5738B5DB6}" type="datetime1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125" y="12573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8B06-4568-4E3E-B210-285E825B3045}" type="datetime1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1097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299" y="0"/>
            <a:ext cx="11201400" cy="110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Cliasdasack</a:t>
            </a:r>
            <a:r>
              <a:rPr lang="en-US" dirty="0"/>
              <a:t>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43050"/>
            <a:ext cx="11201400" cy="470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29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C0A28-990E-4E91-A965-A5261FE52D28}" type="datetime1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5350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CEB1310-C4FD-4B8E-84EF-AC93465598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1" y="208905"/>
            <a:ext cx="1633731" cy="691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No-Symbol.svg" TargetMode="External"/><Relationship Id="rId7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RedX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tiff"/><Relationship Id="rId4" Type="http://schemas.openxmlformats.org/officeDocument/2006/relationships/hyperlink" Target="https://openclipart.org/detail/202732/check-mark-by-pnx-2027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Valence: </a:t>
            </a:r>
            <a:r>
              <a:rPr lang="en-US" b="1" dirty="0"/>
              <a:t>Va</a:t>
            </a:r>
            <a:r>
              <a:rPr lang="en-US" dirty="0"/>
              <a:t>riable </a:t>
            </a:r>
            <a:r>
              <a:rPr lang="en-US" b="1" dirty="0"/>
              <a:t>Len</a:t>
            </a:r>
            <a:r>
              <a:rPr lang="en-US" dirty="0"/>
              <a:t>gth Calling </a:t>
            </a:r>
            <a:r>
              <a:rPr lang="en-US" b="1" dirty="0"/>
              <a:t>C</a:t>
            </a:r>
            <a:r>
              <a:rPr lang="en-US" dirty="0"/>
              <a:t>ontext </a:t>
            </a:r>
            <a:r>
              <a:rPr lang="en-US" b="1" dirty="0"/>
              <a:t>E</a:t>
            </a:r>
            <a:r>
              <a:rPr lang="en-US" dirty="0"/>
              <a:t>ncoding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16" y="3619978"/>
            <a:ext cx="10982766" cy="1655762"/>
          </a:xfrm>
        </p:spPr>
        <p:txBody>
          <a:bodyPr>
            <a:normAutofit/>
          </a:bodyPr>
          <a:lstStyle/>
          <a:p>
            <a:r>
              <a:rPr lang="en-US" sz="2800" b="1" dirty="0"/>
              <a:t>Tong Zhou</a:t>
            </a:r>
            <a:r>
              <a:rPr lang="en-US" sz="2800" dirty="0"/>
              <a:t>, Michael R. Jantz, </a:t>
            </a:r>
          </a:p>
          <a:p>
            <a:r>
              <a:rPr lang="en-US" sz="2800" dirty="0"/>
              <a:t>Prasad A. Kulkarni, </a:t>
            </a:r>
            <a:r>
              <a:rPr lang="en-US" sz="2800" dirty="0" err="1"/>
              <a:t>Kshitij</a:t>
            </a:r>
            <a:r>
              <a:rPr lang="en-US" sz="2800" dirty="0"/>
              <a:t> A. Doshi, Vivek Sarkar</a:t>
            </a:r>
          </a:p>
          <a:p>
            <a:endParaRPr lang="en-US" sz="2800" dirty="0"/>
          </a:p>
        </p:txBody>
      </p:sp>
      <p:pic>
        <p:nvPicPr>
          <p:cNvPr id="5" name="Picture 4" descr="A close up of a sig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15" y="4929791"/>
            <a:ext cx="1633731" cy="6918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Library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5B71-4A9F-4B45-91CE-D82F3A31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know the calling context where synchronization is unnecessary, how do we fix it automatically?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54A62-C587-704B-B4A6-CCD7B3309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89" y="2730455"/>
            <a:ext cx="3506219" cy="36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0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Code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428" y="1537351"/>
            <a:ext cx="62919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(List list) {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if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call_from_caleb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sz="2800" i="1" dirty="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list.append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unlock();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else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list.append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7728857" y="2492827"/>
            <a:ext cx="3777343" cy="12179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Calling context detection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63886" y="2547257"/>
            <a:ext cx="2612571" cy="595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Code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428" y="1537351"/>
            <a:ext cx="62919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(List list) {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if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call_from_caleb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sz="2800" i="1" dirty="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list.append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unlock();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  else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list.append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7728857" y="2492827"/>
            <a:ext cx="3777343" cy="12179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Calling context detection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63886" y="2547257"/>
            <a:ext cx="2612571" cy="595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>
          <a:xfrm>
            <a:off x="6672944" y="4433951"/>
            <a:ext cx="3913415" cy="1217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Synchronization elided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91743" y="4855029"/>
            <a:ext cx="1785257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Useful For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7970115" y="1634867"/>
            <a:ext cx="2218914" cy="10038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Enhanced Debugging</a:t>
            </a:r>
          </a:p>
        </p:txBody>
      </p:sp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20BD7DF3-4BEE-4252-B4E2-DB14845D4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205" y="3218555"/>
            <a:ext cx="4092775" cy="313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heap memory allocation">
            <a:extLst>
              <a:ext uri="{FF2B5EF4-FFF2-40B4-BE49-F238E27FC236}">
                <a16:creationId xmlns:a16="http://schemas.microsoft.com/office/drawing/2014/main" id="{3CB84028-3ED0-49AB-B6B2-5FF1F0402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974" r="391" b="5779"/>
          <a:stretch>
            <a:fillRect/>
          </a:stretch>
        </p:blipFill>
        <p:spPr bwMode="auto">
          <a:xfrm>
            <a:off x="655863" y="2766565"/>
            <a:ext cx="3937480" cy="356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long call stack backtr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65" y="1319352"/>
            <a:ext cx="3365737" cy="240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FB728-2049-4CDD-92AB-E19720C417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28" y="6132622"/>
            <a:ext cx="444954" cy="447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C70486-AA6C-4634-AC56-0BC279FF0A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026" y="5644048"/>
            <a:ext cx="444954" cy="4474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4086D9-0083-42D7-8825-06419F884994}"/>
              </a:ext>
            </a:extLst>
          </p:cNvPr>
          <p:cNvSpPr/>
          <p:nvPr/>
        </p:nvSpPr>
        <p:spPr>
          <a:xfrm>
            <a:off x="8076877" y="5835968"/>
            <a:ext cx="1836379" cy="8855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Anomaly detection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15632-26E9-455B-8AE0-130637F217DC}"/>
              </a:ext>
            </a:extLst>
          </p:cNvPr>
          <p:cNvSpPr/>
          <p:nvPr/>
        </p:nvSpPr>
        <p:spPr>
          <a:xfrm>
            <a:off x="234804" y="1634936"/>
            <a:ext cx="3116716" cy="8854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Better memory layout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current state-of-the-art approach, precise calling context checking could incur:</a:t>
            </a:r>
          </a:p>
          <a:p>
            <a:pPr lvl="1"/>
            <a:r>
              <a:rPr lang="en-US" dirty="0"/>
              <a:t>&gt; 8x slowdown when querying at every call 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this slow? What’s the real problem behind it?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 PCCE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67548" y="1559338"/>
            <a:ext cx="5529155" cy="4403323"/>
          </a:xfrm>
        </p:spPr>
        <p:txBody>
          <a:bodyPr/>
          <a:lstStyle/>
          <a:p>
            <a:r>
              <a:rPr lang="en-US" dirty="0"/>
              <a:t>Use a single integer (</a:t>
            </a:r>
            <a:r>
              <a:rPr lang="en-US" i="1" dirty="0"/>
              <a:t>cc</a:t>
            </a:r>
            <a:r>
              <a:rPr lang="en-US" dirty="0"/>
              <a:t>) to encode all contexts</a:t>
            </a:r>
          </a:p>
          <a:p>
            <a:r>
              <a:rPr lang="en-US" dirty="0"/>
              <a:t>Assign a unique number to each static context</a:t>
            </a:r>
          </a:p>
          <a:p>
            <a:pPr lvl="1"/>
            <a:r>
              <a:rPr lang="en-US" dirty="0"/>
              <a:t>Do integer addition and subtraction on call and call return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15</a:t>
            </a:fld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45373" y="1706101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3632" y="170610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1780637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08896" y="251536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4320186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95734" y="252230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8" name="Oval 27"/>
          <p:cNvSpPr/>
          <p:nvPr/>
        </p:nvSpPr>
        <p:spPr>
          <a:xfrm>
            <a:off x="3045373" y="333273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73632" y="333273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558254" y="376362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01742" y="3770564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4097803" y="3874354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26062" y="3874355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3045373" y="435735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04090" y="435735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4764952" y="501756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47713" y="502450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8" name="Oval 37"/>
          <p:cNvSpPr/>
          <p:nvPr/>
        </p:nvSpPr>
        <p:spPr>
          <a:xfrm>
            <a:off x="2401071" y="5311853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29330" y="5311854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40" name="Straight Arrow Connector 39"/>
          <p:cNvCxnSpPr>
            <a:stCxn id="22" idx="3"/>
            <a:endCxn id="24" idx="7"/>
          </p:cNvCxnSpPr>
          <p:nvPr/>
        </p:nvCxnSpPr>
        <p:spPr>
          <a:xfrm flipH="1">
            <a:off x="2160269" y="2085734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5"/>
            <a:endCxn id="26" idx="1"/>
          </p:cNvCxnSpPr>
          <p:nvPr/>
        </p:nvCxnSpPr>
        <p:spPr>
          <a:xfrm>
            <a:off x="3425006" y="2085734"/>
            <a:ext cx="960315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5"/>
            <a:endCxn id="28" idx="1"/>
          </p:cNvCxnSpPr>
          <p:nvPr/>
        </p:nvCxnSpPr>
        <p:spPr>
          <a:xfrm>
            <a:off x="2160269" y="2894997"/>
            <a:ext cx="950238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28" idx="7"/>
          </p:cNvCxnSpPr>
          <p:nvPr/>
        </p:nvCxnSpPr>
        <p:spPr>
          <a:xfrm flipH="1">
            <a:off x="3425006" y="2894997"/>
            <a:ext cx="960315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27" idx="2"/>
            <a:endCxn id="33" idx="0"/>
          </p:cNvCxnSpPr>
          <p:nvPr/>
        </p:nvCxnSpPr>
        <p:spPr>
          <a:xfrm flipH="1">
            <a:off x="4320187" y="2953190"/>
            <a:ext cx="222383" cy="9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5"/>
            <a:endCxn id="37" idx="0"/>
          </p:cNvCxnSpPr>
          <p:nvPr/>
        </p:nvCxnSpPr>
        <p:spPr>
          <a:xfrm>
            <a:off x="4699819" y="2894997"/>
            <a:ext cx="287517" cy="2129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5"/>
            <a:endCxn id="36" idx="1"/>
          </p:cNvCxnSpPr>
          <p:nvPr/>
        </p:nvCxnSpPr>
        <p:spPr>
          <a:xfrm>
            <a:off x="4477436" y="4253986"/>
            <a:ext cx="352651" cy="828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5"/>
            <a:endCxn id="36" idx="2"/>
          </p:cNvCxnSpPr>
          <p:nvPr/>
        </p:nvCxnSpPr>
        <p:spPr>
          <a:xfrm>
            <a:off x="3425006" y="4736991"/>
            <a:ext cx="1339947" cy="502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38" idx="7"/>
          </p:cNvCxnSpPr>
          <p:nvPr/>
        </p:nvCxnSpPr>
        <p:spPr>
          <a:xfrm flipH="1">
            <a:off x="2780703" y="4736991"/>
            <a:ext cx="329804" cy="639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3"/>
            <a:endCxn id="30" idx="0"/>
          </p:cNvCxnSpPr>
          <p:nvPr/>
        </p:nvCxnSpPr>
        <p:spPr>
          <a:xfrm flipH="1">
            <a:off x="1780637" y="2894996"/>
            <a:ext cx="65134" cy="86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37"/>
          <p:cNvSpPr/>
          <p:nvPr/>
        </p:nvSpPr>
        <p:spPr>
          <a:xfrm>
            <a:off x="2953124" y="3734321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41"/>
          <p:cNvSpPr/>
          <p:nvPr/>
        </p:nvSpPr>
        <p:spPr>
          <a:xfrm flipH="1">
            <a:off x="3329288" y="3741498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88337" y="2744687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61880" y="3913695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89163" y="44483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43885" y="3959752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84438" y="31755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</a:p>
        </p:txBody>
      </p:sp>
      <p:cxnSp>
        <p:nvCxnSpPr>
          <p:cNvPr id="57" name="Straight Arrow Connector 56"/>
          <p:cNvCxnSpPr>
            <a:stCxn id="28" idx="5"/>
            <a:endCxn id="32" idx="1"/>
          </p:cNvCxnSpPr>
          <p:nvPr/>
        </p:nvCxnSpPr>
        <p:spPr>
          <a:xfrm>
            <a:off x="3425005" y="3712370"/>
            <a:ext cx="737932" cy="227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 PCCE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16</a:t>
            </a:fld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45370" y="1706101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3629" y="170610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1780634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08893" y="251536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4320183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95731" y="252230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8" name="Oval 27"/>
          <p:cNvSpPr/>
          <p:nvPr/>
        </p:nvSpPr>
        <p:spPr>
          <a:xfrm>
            <a:off x="3045370" y="333273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73629" y="333273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558251" y="376362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01739" y="3770564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4097800" y="3874354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26059" y="3874355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3045370" y="435735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04087" y="435735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4764949" y="501756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47710" y="502450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8" name="Oval 37"/>
          <p:cNvSpPr/>
          <p:nvPr/>
        </p:nvSpPr>
        <p:spPr>
          <a:xfrm>
            <a:off x="2401068" y="5311853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29327" y="5311854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40" name="Straight Arrow Connector 39"/>
          <p:cNvCxnSpPr>
            <a:stCxn id="22" idx="3"/>
            <a:endCxn id="24" idx="7"/>
          </p:cNvCxnSpPr>
          <p:nvPr/>
        </p:nvCxnSpPr>
        <p:spPr>
          <a:xfrm flipH="1">
            <a:off x="2160266" y="2085734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5"/>
            <a:endCxn id="26" idx="1"/>
          </p:cNvCxnSpPr>
          <p:nvPr/>
        </p:nvCxnSpPr>
        <p:spPr>
          <a:xfrm>
            <a:off x="3425003" y="2085734"/>
            <a:ext cx="960315" cy="4947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5"/>
            <a:endCxn id="28" idx="1"/>
          </p:cNvCxnSpPr>
          <p:nvPr/>
        </p:nvCxnSpPr>
        <p:spPr>
          <a:xfrm>
            <a:off x="2160266" y="2894997"/>
            <a:ext cx="950238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28" idx="7"/>
          </p:cNvCxnSpPr>
          <p:nvPr/>
        </p:nvCxnSpPr>
        <p:spPr>
          <a:xfrm flipH="1">
            <a:off x="3425003" y="2894997"/>
            <a:ext cx="960315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27" idx="2"/>
            <a:endCxn id="33" idx="0"/>
          </p:cNvCxnSpPr>
          <p:nvPr/>
        </p:nvCxnSpPr>
        <p:spPr>
          <a:xfrm flipH="1">
            <a:off x="4320184" y="2953190"/>
            <a:ext cx="222383" cy="9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5"/>
            <a:endCxn id="37" idx="0"/>
          </p:cNvCxnSpPr>
          <p:nvPr/>
        </p:nvCxnSpPr>
        <p:spPr>
          <a:xfrm>
            <a:off x="4699816" y="2894997"/>
            <a:ext cx="287517" cy="2129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5"/>
            <a:endCxn id="36" idx="1"/>
          </p:cNvCxnSpPr>
          <p:nvPr/>
        </p:nvCxnSpPr>
        <p:spPr>
          <a:xfrm>
            <a:off x="4477433" y="4253986"/>
            <a:ext cx="352651" cy="828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5"/>
            <a:endCxn id="36" idx="2"/>
          </p:cNvCxnSpPr>
          <p:nvPr/>
        </p:nvCxnSpPr>
        <p:spPr>
          <a:xfrm>
            <a:off x="3425003" y="4736991"/>
            <a:ext cx="1339947" cy="502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38" idx="7"/>
          </p:cNvCxnSpPr>
          <p:nvPr/>
        </p:nvCxnSpPr>
        <p:spPr>
          <a:xfrm flipH="1">
            <a:off x="2780700" y="4736991"/>
            <a:ext cx="329804" cy="639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3"/>
            <a:endCxn id="30" idx="0"/>
          </p:cNvCxnSpPr>
          <p:nvPr/>
        </p:nvCxnSpPr>
        <p:spPr>
          <a:xfrm flipH="1">
            <a:off x="1780634" y="2894996"/>
            <a:ext cx="65134" cy="86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37"/>
          <p:cNvSpPr/>
          <p:nvPr/>
        </p:nvSpPr>
        <p:spPr>
          <a:xfrm>
            <a:off x="2953121" y="3734321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41"/>
          <p:cNvSpPr/>
          <p:nvPr/>
        </p:nvSpPr>
        <p:spPr>
          <a:xfrm flipH="1">
            <a:off x="3329285" y="3741498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189160" y="44483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84435" y="31755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</a:p>
        </p:txBody>
      </p:sp>
      <p:cxnSp>
        <p:nvCxnSpPr>
          <p:cNvPr id="57" name="Straight Arrow Connector 56"/>
          <p:cNvCxnSpPr>
            <a:stCxn id="28" idx="5"/>
            <a:endCxn id="32" idx="1"/>
          </p:cNvCxnSpPr>
          <p:nvPr/>
        </p:nvCxnSpPr>
        <p:spPr>
          <a:xfrm>
            <a:off x="3425002" y="3712370"/>
            <a:ext cx="737932" cy="227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505069-642E-DE42-814B-62FD74E71BDC}"/>
              </a:ext>
            </a:extLst>
          </p:cNvPr>
          <p:cNvSpPr txBox="1"/>
          <p:nvPr/>
        </p:nvSpPr>
        <p:spPr>
          <a:xfrm>
            <a:off x="3760192" y="1984314"/>
            <a:ext cx="486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BB1B69-48A9-1E48-BC18-B27C149CEA9F}"/>
              </a:ext>
            </a:extLst>
          </p:cNvPr>
          <p:cNvSpPr/>
          <p:nvPr/>
        </p:nvSpPr>
        <p:spPr>
          <a:xfrm>
            <a:off x="4891816" y="2422396"/>
            <a:ext cx="1159872" cy="577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cc: 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A25545-E0E2-8945-ACEE-D244A5D73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Calling context: AJ</a:t>
            </a:r>
          </a:p>
          <a:p>
            <a:r>
              <a:rPr lang="en-US" i="1" dirty="0"/>
              <a:t>cc</a:t>
            </a:r>
            <a:r>
              <a:rPr lang="en-US" dirty="0"/>
              <a:t>: </a:t>
            </a:r>
            <a:r>
              <a:rPr lang="en-US" altLang="zh-Hans" dirty="0"/>
              <a:t>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2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 PCCE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74628" y="1559338"/>
            <a:ext cx="5722075" cy="4403323"/>
          </a:xfrm>
        </p:spPr>
        <p:txBody>
          <a:bodyPr/>
          <a:lstStyle/>
          <a:p>
            <a:r>
              <a:rPr lang="en-US" dirty="0"/>
              <a:t>Calling context: AJG</a:t>
            </a:r>
          </a:p>
          <a:p>
            <a:r>
              <a:rPr lang="en-US" i="1" dirty="0"/>
              <a:t>cc</a:t>
            </a:r>
            <a:r>
              <a:rPr lang="en-US" dirty="0"/>
              <a:t>: </a:t>
            </a:r>
            <a:r>
              <a:rPr lang="en-US" altLang="zh-Hans" dirty="0"/>
              <a:t>0</a:t>
            </a:r>
            <a:r>
              <a:rPr lang="zh-Hans" altLang="en-US" dirty="0"/>
              <a:t> </a:t>
            </a:r>
            <a:r>
              <a:rPr lang="en-US" altLang="zh-Hans" dirty="0"/>
              <a:t>+</a:t>
            </a:r>
            <a:r>
              <a:rPr lang="zh-Hans" altLang="en-US" dirty="0"/>
              <a:t> </a:t>
            </a:r>
            <a:r>
              <a:rPr lang="en-US" altLang="zh-Hans" dirty="0"/>
              <a:t>2</a:t>
            </a:r>
            <a:r>
              <a:rPr lang="en-US" dirty="0"/>
              <a:t> = </a:t>
            </a:r>
            <a:r>
              <a:rPr lang="en-US" altLang="zh-Hans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17</a:t>
            </a:fld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45370" y="1706101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3629" y="170610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1780634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08893" y="251536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4320183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95731" y="252230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8" name="Oval 27"/>
          <p:cNvSpPr/>
          <p:nvPr/>
        </p:nvSpPr>
        <p:spPr>
          <a:xfrm>
            <a:off x="3045370" y="333273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73629" y="333273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558251" y="376362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01739" y="3770564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4097800" y="3874354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26059" y="3874355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3045370" y="435735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04087" y="435735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4764949" y="501756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47710" y="502450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8" name="Oval 37"/>
          <p:cNvSpPr/>
          <p:nvPr/>
        </p:nvSpPr>
        <p:spPr>
          <a:xfrm>
            <a:off x="2401068" y="5311853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29327" y="5311854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40" name="Straight Arrow Connector 39"/>
          <p:cNvCxnSpPr>
            <a:stCxn id="22" idx="3"/>
            <a:endCxn id="24" idx="7"/>
          </p:cNvCxnSpPr>
          <p:nvPr/>
        </p:nvCxnSpPr>
        <p:spPr>
          <a:xfrm flipH="1">
            <a:off x="2160266" y="2085734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5"/>
            <a:endCxn id="26" idx="1"/>
          </p:cNvCxnSpPr>
          <p:nvPr/>
        </p:nvCxnSpPr>
        <p:spPr>
          <a:xfrm>
            <a:off x="3425003" y="2085734"/>
            <a:ext cx="960315" cy="4947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5"/>
            <a:endCxn id="28" idx="1"/>
          </p:cNvCxnSpPr>
          <p:nvPr/>
        </p:nvCxnSpPr>
        <p:spPr>
          <a:xfrm>
            <a:off x="2160266" y="2894997"/>
            <a:ext cx="950238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28" idx="7"/>
          </p:cNvCxnSpPr>
          <p:nvPr/>
        </p:nvCxnSpPr>
        <p:spPr>
          <a:xfrm flipH="1">
            <a:off x="3425003" y="2894997"/>
            <a:ext cx="960315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27" idx="2"/>
            <a:endCxn id="33" idx="0"/>
          </p:cNvCxnSpPr>
          <p:nvPr/>
        </p:nvCxnSpPr>
        <p:spPr>
          <a:xfrm flipH="1">
            <a:off x="4320184" y="2953190"/>
            <a:ext cx="222383" cy="9211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5"/>
            <a:endCxn id="37" idx="0"/>
          </p:cNvCxnSpPr>
          <p:nvPr/>
        </p:nvCxnSpPr>
        <p:spPr>
          <a:xfrm>
            <a:off x="4699816" y="2894997"/>
            <a:ext cx="287517" cy="2129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5"/>
            <a:endCxn id="36" idx="1"/>
          </p:cNvCxnSpPr>
          <p:nvPr/>
        </p:nvCxnSpPr>
        <p:spPr>
          <a:xfrm>
            <a:off x="4477433" y="4253986"/>
            <a:ext cx="352651" cy="828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5"/>
            <a:endCxn id="36" idx="2"/>
          </p:cNvCxnSpPr>
          <p:nvPr/>
        </p:nvCxnSpPr>
        <p:spPr>
          <a:xfrm>
            <a:off x="3425003" y="4736991"/>
            <a:ext cx="1339947" cy="502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38" idx="7"/>
          </p:cNvCxnSpPr>
          <p:nvPr/>
        </p:nvCxnSpPr>
        <p:spPr>
          <a:xfrm flipH="1">
            <a:off x="2780700" y="4736991"/>
            <a:ext cx="329804" cy="639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3"/>
            <a:endCxn id="30" idx="0"/>
          </p:cNvCxnSpPr>
          <p:nvPr/>
        </p:nvCxnSpPr>
        <p:spPr>
          <a:xfrm flipH="1">
            <a:off x="1780634" y="2894996"/>
            <a:ext cx="65134" cy="86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37"/>
          <p:cNvSpPr/>
          <p:nvPr/>
        </p:nvSpPr>
        <p:spPr>
          <a:xfrm>
            <a:off x="2953121" y="3734321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41"/>
          <p:cNvSpPr/>
          <p:nvPr/>
        </p:nvSpPr>
        <p:spPr>
          <a:xfrm flipH="1">
            <a:off x="3329285" y="3741498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189160" y="44483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84435" y="31755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</a:p>
        </p:txBody>
      </p:sp>
      <p:cxnSp>
        <p:nvCxnSpPr>
          <p:cNvPr id="57" name="Straight Arrow Connector 56"/>
          <p:cNvCxnSpPr>
            <a:stCxn id="28" idx="5"/>
            <a:endCxn id="32" idx="1"/>
          </p:cNvCxnSpPr>
          <p:nvPr/>
        </p:nvCxnSpPr>
        <p:spPr>
          <a:xfrm>
            <a:off x="3425002" y="3712370"/>
            <a:ext cx="737932" cy="227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505069-642E-DE42-814B-62FD74E71BDC}"/>
              </a:ext>
            </a:extLst>
          </p:cNvPr>
          <p:cNvSpPr txBox="1"/>
          <p:nvPr/>
        </p:nvSpPr>
        <p:spPr>
          <a:xfrm>
            <a:off x="3760192" y="1984314"/>
            <a:ext cx="486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0CC38B-56B8-AC4F-860E-791615E3EA3B}"/>
              </a:ext>
            </a:extLst>
          </p:cNvPr>
          <p:cNvSpPr/>
          <p:nvPr/>
        </p:nvSpPr>
        <p:spPr>
          <a:xfrm>
            <a:off x="4683765" y="3713945"/>
            <a:ext cx="1159872" cy="577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cc: 2</a:t>
            </a:r>
          </a:p>
        </p:txBody>
      </p:sp>
    </p:spTree>
    <p:extLst>
      <p:ext uri="{BB962C8B-B14F-4D97-AF65-F5344CB8AC3E}">
        <p14:creationId xmlns:p14="http://schemas.microsoft.com/office/powerpoint/2010/main" val="137841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 PCCE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74628" y="1559338"/>
            <a:ext cx="5722075" cy="4403323"/>
          </a:xfrm>
        </p:spPr>
        <p:txBody>
          <a:bodyPr/>
          <a:lstStyle/>
          <a:p>
            <a:r>
              <a:rPr lang="en-US" dirty="0"/>
              <a:t>Calling context: AJGI</a:t>
            </a:r>
          </a:p>
          <a:p>
            <a:r>
              <a:rPr lang="en-US" i="1" dirty="0"/>
              <a:t>cc</a:t>
            </a:r>
            <a:r>
              <a:rPr lang="en-US" dirty="0"/>
              <a:t>: 2</a:t>
            </a:r>
            <a:r>
              <a:rPr lang="zh-Hans" altLang="en-US" dirty="0"/>
              <a:t> </a:t>
            </a:r>
            <a:r>
              <a:rPr lang="en-US" dirty="0"/>
              <a:t>+</a:t>
            </a:r>
            <a:r>
              <a:rPr lang="zh-Hans" altLang="en-US" dirty="0"/>
              <a:t> </a:t>
            </a:r>
            <a:r>
              <a:rPr lang="en-US" dirty="0"/>
              <a:t>4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18</a:t>
            </a:fld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45370" y="1706101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3629" y="170610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1780634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08893" y="251536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4320183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95731" y="252230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8" name="Oval 27"/>
          <p:cNvSpPr/>
          <p:nvPr/>
        </p:nvSpPr>
        <p:spPr>
          <a:xfrm>
            <a:off x="3045370" y="333273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73629" y="333273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558251" y="376362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01739" y="3770564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4097800" y="3874354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26059" y="3874355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3045370" y="435735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04087" y="435735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4764949" y="501756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47710" y="502450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8" name="Oval 37"/>
          <p:cNvSpPr/>
          <p:nvPr/>
        </p:nvSpPr>
        <p:spPr>
          <a:xfrm>
            <a:off x="2401068" y="5311853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29327" y="5311854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40" name="Straight Arrow Connector 39"/>
          <p:cNvCxnSpPr>
            <a:stCxn id="22" idx="3"/>
            <a:endCxn id="24" idx="7"/>
          </p:cNvCxnSpPr>
          <p:nvPr/>
        </p:nvCxnSpPr>
        <p:spPr>
          <a:xfrm flipH="1">
            <a:off x="2160266" y="2085734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5"/>
            <a:endCxn id="26" idx="1"/>
          </p:cNvCxnSpPr>
          <p:nvPr/>
        </p:nvCxnSpPr>
        <p:spPr>
          <a:xfrm>
            <a:off x="3425003" y="2085734"/>
            <a:ext cx="960315" cy="4947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5"/>
            <a:endCxn id="28" idx="1"/>
          </p:cNvCxnSpPr>
          <p:nvPr/>
        </p:nvCxnSpPr>
        <p:spPr>
          <a:xfrm>
            <a:off x="2160266" y="2894997"/>
            <a:ext cx="950238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28" idx="7"/>
          </p:cNvCxnSpPr>
          <p:nvPr/>
        </p:nvCxnSpPr>
        <p:spPr>
          <a:xfrm flipH="1">
            <a:off x="3425003" y="2894997"/>
            <a:ext cx="960315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27" idx="2"/>
            <a:endCxn id="33" idx="0"/>
          </p:cNvCxnSpPr>
          <p:nvPr/>
        </p:nvCxnSpPr>
        <p:spPr>
          <a:xfrm flipH="1">
            <a:off x="4320184" y="2953190"/>
            <a:ext cx="222383" cy="9211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5"/>
            <a:endCxn id="37" idx="0"/>
          </p:cNvCxnSpPr>
          <p:nvPr/>
        </p:nvCxnSpPr>
        <p:spPr>
          <a:xfrm>
            <a:off x="4699816" y="2894997"/>
            <a:ext cx="287517" cy="2129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5"/>
            <a:endCxn id="36" idx="1"/>
          </p:cNvCxnSpPr>
          <p:nvPr/>
        </p:nvCxnSpPr>
        <p:spPr>
          <a:xfrm>
            <a:off x="4477433" y="4253986"/>
            <a:ext cx="352651" cy="8287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5"/>
            <a:endCxn id="36" idx="2"/>
          </p:cNvCxnSpPr>
          <p:nvPr/>
        </p:nvCxnSpPr>
        <p:spPr>
          <a:xfrm>
            <a:off x="3425003" y="4736991"/>
            <a:ext cx="1339947" cy="502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38" idx="7"/>
          </p:cNvCxnSpPr>
          <p:nvPr/>
        </p:nvCxnSpPr>
        <p:spPr>
          <a:xfrm flipH="1">
            <a:off x="2780700" y="4736991"/>
            <a:ext cx="329804" cy="639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3"/>
            <a:endCxn id="30" idx="0"/>
          </p:cNvCxnSpPr>
          <p:nvPr/>
        </p:nvCxnSpPr>
        <p:spPr>
          <a:xfrm flipH="1">
            <a:off x="1780634" y="2894996"/>
            <a:ext cx="65134" cy="86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37"/>
          <p:cNvSpPr/>
          <p:nvPr/>
        </p:nvSpPr>
        <p:spPr>
          <a:xfrm>
            <a:off x="2953121" y="3734321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41"/>
          <p:cNvSpPr/>
          <p:nvPr/>
        </p:nvSpPr>
        <p:spPr>
          <a:xfrm flipH="1">
            <a:off x="3329285" y="3741498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189160" y="44483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84435" y="31755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</a:p>
        </p:txBody>
      </p:sp>
      <p:cxnSp>
        <p:nvCxnSpPr>
          <p:cNvPr id="57" name="Straight Arrow Connector 56"/>
          <p:cNvCxnSpPr>
            <a:stCxn id="28" idx="5"/>
            <a:endCxn id="32" idx="1"/>
          </p:cNvCxnSpPr>
          <p:nvPr/>
        </p:nvCxnSpPr>
        <p:spPr>
          <a:xfrm>
            <a:off x="3425002" y="3712370"/>
            <a:ext cx="737932" cy="227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1505069-642E-DE42-814B-62FD74E71BDC}"/>
              </a:ext>
            </a:extLst>
          </p:cNvPr>
          <p:cNvSpPr txBox="1"/>
          <p:nvPr/>
        </p:nvSpPr>
        <p:spPr>
          <a:xfrm>
            <a:off x="3760192" y="1984314"/>
            <a:ext cx="486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67B635-1E53-7240-9FA2-B8C9FBD2794F}"/>
              </a:ext>
            </a:extLst>
          </p:cNvPr>
          <p:cNvSpPr/>
          <p:nvPr/>
        </p:nvSpPr>
        <p:spPr>
          <a:xfrm>
            <a:off x="5324657" y="4956585"/>
            <a:ext cx="1159872" cy="577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cc: 6</a:t>
            </a:r>
          </a:p>
        </p:txBody>
      </p:sp>
    </p:spTree>
    <p:extLst>
      <p:ext uri="{BB962C8B-B14F-4D97-AF65-F5344CB8AC3E}">
        <p14:creationId xmlns:p14="http://schemas.microsoft.com/office/powerpoint/2010/main" val="202398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543050"/>
            <a:ext cx="3801492" cy="4700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Massive amount of distinct static calling context for large code 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Linux kernel   =&gt;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https://cdn-images-1.medium.com/max/2600/1*4hAdaZsw1dptEybpt56VJQ.gif">
            <a:extLst>
              <a:ext uri="{FF2B5EF4-FFF2-40B4-BE49-F238E27FC236}">
                <a16:creationId xmlns:a16="http://schemas.microsoft.com/office/drawing/2014/main" id="{4FFBD50C-ABF2-4635-8D57-6D21D7E97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388" y="1556187"/>
            <a:ext cx="7080311" cy="467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0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Calling Context Is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and testing</a:t>
            </a:r>
          </a:p>
          <a:p>
            <a:r>
              <a:rPr lang="en-US" dirty="0"/>
              <a:t>Context sensitive memory allocation</a:t>
            </a:r>
          </a:p>
          <a:p>
            <a:r>
              <a:rPr lang="en-US" dirty="0"/>
              <a:t>Context sensitive analysis</a:t>
            </a:r>
          </a:p>
          <a:p>
            <a:r>
              <a:rPr lang="en-US" dirty="0"/>
              <a:t>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915BC-036B-4B95-8525-66AF1BCD4573}" type="slidenum">
              <a:rPr lang="en-US" smtClean="0"/>
              <a:t>2</a:t>
            </a:fld>
            <a:fld id="{F4ED14F5-62CE-4EE3-8F00-5553FD6B4380}" type="slidenum">
              <a:rPr lang="en-US" smtClean="0"/>
              <a:t>2</a:t>
            </a:fld>
            <a:fld id="{F8FB568C-0978-41EC-AD7C-1AFEE5F19629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543050"/>
            <a:ext cx="3801492" cy="4700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Massive amount of distinct static calling context for large code 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Linux kernel   =&gt;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 descr="https://cdn-images-1.medium.com/max/2600/1*4hAdaZsw1dptEybpt56VJQ.gif">
            <a:extLst>
              <a:ext uri="{FF2B5EF4-FFF2-40B4-BE49-F238E27FC236}">
                <a16:creationId xmlns:a16="http://schemas.microsoft.com/office/drawing/2014/main" id="{4FFBD50C-ABF2-4635-8D57-6D21D7E97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388" y="1556187"/>
            <a:ext cx="7080311" cy="467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24E6E4-5F7A-5646-9517-CAF4E34A05CD}"/>
              </a:ext>
            </a:extLst>
          </p:cNvPr>
          <p:cNvSpPr/>
          <p:nvPr/>
        </p:nvSpPr>
        <p:spPr>
          <a:xfrm>
            <a:off x="4354244" y="1907177"/>
            <a:ext cx="3188224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3200" dirty="0">
                <a:solidFill>
                  <a:srgbClr val="FF0000"/>
                </a:solidFill>
              </a:rPr>
              <a:t>Context</a:t>
            </a:r>
            <a:r>
              <a:rPr lang="en-US" altLang="ja-JP" sz="3200" dirty="0">
                <a:solidFill>
                  <a:srgbClr val="FF0000"/>
                </a:solidFill>
              </a:rPr>
              <a:t>s grow exponentially</a:t>
            </a:r>
            <a:r>
              <a:rPr lang="zh-Hans" altLang="en-US" sz="3200" dirty="0">
                <a:solidFill>
                  <a:srgbClr val="FF0000"/>
                </a:solidFill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53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543050"/>
            <a:ext cx="3801492" cy="4700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Massive amount of distinct static calling context for large code 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Linux kernel   =&gt;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s://cdn-images-1.medium.com/max/2600/1*4hAdaZsw1dptEybpt56VJQ.gif">
            <a:extLst>
              <a:ext uri="{FF2B5EF4-FFF2-40B4-BE49-F238E27FC236}">
                <a16:creationId xmlns:a16="http://schemas.microsoft.com/office/drawing/2014/main" id="{4FFBD50C-ABF2-4635-8D57-6D21D7E97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388" y="1556187"/>
            <a:ext cx="7080311" cy="467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24E6E4-5F7A-5646-9517-CAF4E34A05CD}"/>
              </a:ext>
            </a:extLst>
          </p:cNvPr>
          <p:cNvSpPr/>
          <p:nvPr/>
        </p:nvSpPr>
        <p:spPr>
          <a:xfrm>
            <a:off x="4354244" y="1907177"/>
            <a:ext cx="3188224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3200" dirty="0">
                <a:solidFill>
                  <a:srgbClr val="FF0000"/>
                </a:solidFill>
              </a:rPr>
              <a:t>Context</a:t>
            </a:r>
            <a:r>
              <a:rPr lang="en-US" altLang="ja-JP" sz="3200" dirty="0">
                <a:solidFill>
                  <a:srgbClr val="FF0000"/>
                </a:solidFill>
              </a:rPr>
              <a:t>s grow exponentially</a:t>
            </a:r>
            <a:r>
              <a:rPr lang="zh-Hans" altLang="en-US" sz="3200" dirty="0">
                <a:solidFill>
                  <a:srgbClr val="FF0000"/>
                </a:solidFill>
              </a:rPr>
              <a:t>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8478549-E09B-0043-9F62-4D13A86AB0F6}"/>
              </a:ext>
            </a:extLst>
          </p:cNvPr>
          <p:cNvSpPr/>
          <p:nvPr/>
        </p:nvSpPr>
        <p:spPr>
          <a:xfrm>
            <a:off x="4354244" y="4134152"/>
            <a:ext cx="4423996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</a:rPr>
              <a:t>Statically encoding this would overflow 64 bits !</a:t>
            </a:r>
          </a:p>
        </p:txBody>
      </p:sp>
    </p:spTree>
    <p:extLst>
      <p:ext uri="{BB962C8B-B14F-4D97-AF65-F5344CB8AC3E}">
        <p14:creationId xmlns:p14="http://schemas.microsoft.com/office/powerpoint/2010/main" val="19111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0"/>
            <a:ext cx="11201400" cy="1109709"/>
          </a:xfrm>
        </p:spPr>
        <p:txBody>
          <a:bodyPr/>
          <a:lstStyle/>
          <a:p>
            <a:r>
              <a:rPr lang="en-US" dirty="0"/>
              <a:t>PCCE Deals With Cycles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76039" y="1559338"/>
            <a:ext cx="4920664" cy="4403323"/>
          </a:xfrm>
        </p:spPr>
        <p:txBody>
          <a:bodyPr/>
          <a:lstStyle/>
          <a:p>
            <a:r>
              <a:rPr lang="en-US" dirty="0"/>
              <a:t>Push tuple &lt;current </a:t>
            </a:r>
            <a:r>
              <a:rPr lang="en-US" i="1" dirty="0"/>
              <a:t>cc</a:t>
            </a:r>
            <a:r>
              <a:rPr lang="en-US" dirty="0"/>
              <a:t>, GJ&gt; onto a stack</a:t>
            </a:r>
          </a:p>
          <a:p>
            <a:r>
              <a:rPr lang="en-US" dirty="0"/>
              <a:t>Reset </a:t>
            </a:r>
            <a:r>
              <a:rPr lang="en-US" i="1" dirty="0"/>
              <a:t>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22</a:t>
            </a:fld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5F5EAF-403B-40B2-96E6-DA15F722F94E}"/>
              </a:ext>
            </a:extLst>
          </p:cNvPr>
          <p:cNvSpPr/>
          <p:nvPr/>
        </p:nvSpPr>
        <p:spPr>
          <a:xfrm>
            <a:off x="3045373" y="1706101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BC4596-1CF0-4894-A3C5-9ED21FD80662}"/>
              </a:ext>
            </a:extLst>
          </p:cNvPr>
          <p:cNvSpPr txBox="1"/>
          <p:nvPr/>
        </p:nvSpPr>
        <p:spPr>
          <a:xfrm>
            <a:off x="3073632" y="170610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E7865E-B669-462D-8F06-776A1A28DBF5}"/>
              </a:ext>
            </a:extLst>
          </p:cNvPr>
          <p:cNvSpPr/>
          <p:nvPr/>
        </p:nvSpPr>
        <p:spPr>
          <a:xfrm>
            <a:off x="1780637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3FBF83-B993-4B3E-BC6F-5B6F7D5EF33F}"/>
              </a:ext>
            </a:extLst>
          </p:cNvPr>
          <p:cNvSpPr txBox="1"/>
          <p:nvPr/>
        </p:nvSpPr>
        <p:spPr>
          <a:xfrm>
            <a:off x="1808896" y="251536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9D2B5BA-C822-4694-9215-65C90B6D93B7}"/>
              </a:ext>
            </a:extLst>
          </p:cNvPr>
          <p:cNvSpPr/>
          <p:nvPr/>
        </p:nvSpPr>
        <p:spPr>
          <a:xfrm>
            <a:off x="4320186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C95262-534C-4F2E-8CFA-2250E81612B5}"/>
              </a:ext>
            </a:extLst>
          </p:cNvPr>
          <p:cNvSpPr txBox="1"/>
          <p:nvPr/>
        </p:nvSpPr>
        <p:spPr>
          <a:xfrm>
            <a:off x="4395734" y="252230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C1C051-C99F-48A9-822A-1102E2B3142B}"/>
              </a:ext>
            </a:extLst>
          </p:cNvPr>
          <p:cNvSpPr/>
          <p:nvPr/>
        </p:nvSpPr>
        <p:spPr>
          <a:xfrm>
            <a:off x="3045373" y="333273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EE9DF0-017E-446B-8C8B-088B7DD1DB1A}"/>
              </a:ext>
            </a:extLst>
          </p:cNvPr>
          <p:cNvSpPr txBox="1"/>
          <p:nvPr/>
        </p:nvSpPr>
        <p:spPr>
          <a:xfrm>
            <a:off x="3073632" y="333273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4186D7-A880-4D87-9371-0ED84512B8DA}"/>
              </a:ext>
            </a:extLst>
          </p:cNvPr>
          <p:cNvSpPr/>
          <p:nvPr/>
        </p:nvSpPr>
        <p:spPr>
          <a:xfrm>
            <a:off x="1558254" y="376362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A09EDF-209B-427E-900D-D55906397D24}"/>
              </a:ext>
            </a:extLst>
          </p:cNvPr>
          <p:cNvSpPr txBox="1"/>
          <p:nvPr/>
        </p:nvSpPr>
        <p:spPr>
          <a:xfrm>
            <a:off x="1601742" y="3770564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1C60BB1-059A-4F9A-BC16-BEE150DF660D}"/>
              </a:ext>
            </a:extLst>
          </p:cNvPr>
          <p:cNvSpPr/>
          <p:nvPr/>
        </p:nvSpPr>
        <p:spPr>
          <a:xfrm>
            <a:off x="4097803" y="3874354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195A46-2C86-4CBC-9A02-CD06EB845849}"/>
              </a:ext>
            </a:extLst>
          </p:cNvPr>
          <p:cNvSpPr txBox="1"/>
          <p:nvPr/>
        </p:nvSpPr>
        <p:spPr>
          <a:xfrm>
            <a:off x="4126062" y="3874355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352FFD-3F2E-4465-9FD3-55B3EC4F059B}"/>
              </a:ext>
            </a:extLst>
          </p:cNvPr>
          <p:cNvSpPr/>
          <p:nvPr/>
        </p:nvSpPr>
        <p:spPr>
          <a:xfrm>
            <a:off x="3045373" y="435735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49CAD7-556B-434C-BFB6-F7298474D37B}"/>
              </a:ext>
            </a:extLst>
          </p:cNvPr>
          <p:cNvSpPr txBox="1"/>
          <p:nvPr/>
        </p:nvSpPr>
        <p:spPr>
          <a:xfrm>
            <a:off x="3104090" y="435735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F3AA164-B507-4D85-A87D-158EF98609AF}"/>
              </a:ext>
            </a:extLst>
          </p:cNvPr>
          <p:cNvSpPr/>
          <p:nvPr/>
        </p:nvSpPr>
        <p:spPr>
          <a:xfrm>
            <a:off x="4764952" y="501756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DAE104-2A2E-4C76-9199-8A25050B4A12}"/>
              </a:ext>
            </a:extLst>
          </p:cNvPr>
          <p:cNvSpPr txBox="1"/>
          <p:nvPr/>
        </p:nvSpPr>
        <p:spPr>
          <a:xfrm>
            <a:off x="4847713" y="502450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EDE0320-6BBE-43F2-89FE-7EAF60403762}"/>
              </a:ext>
            </a:extLst>
          </p:cNvPr>
          <p:cNvSpPr/>
          <p:nvPr/>
        </p:nvSpPr>
        <p:spPr>
          <a:xfrm>
            <a:off x="2401071" y="5311853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796F92-FAAF-48D3-B44A-7847360EB223}"/>
              </a:ext>
            </a:extLst>
          </p:cNvPr>
          <p:cNvSpPr txBox="1"/>
          <p:nvPr/>
        </p:nvSpPr>
        <p:spPr>
          <a:xfrm>
            <a:off x="2429330" y="5311854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E605801-302B-40B7-B5C4-B858DEA84E3A}"/>
              </a:ext>
            </a:extLst>
          </p:cNvPr>
          <p:cNvCxnSpPr>
            <a:stCxn id="65" idx="3"/>
            <a:endCxn id="67" idx="7"/>
          </p:cNvCxnSpPr>
          <p:nvPr/>
        </p:nvCxnSpPr>
        <p:spPr>
          <a:xfrm flipH="1">
            <a:off x="2160269" y="2085734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7271C0-1AB0-4A72-A7F1-4A85F479B84F}"/>
              </a:ext>
            </a:extLst>
          </p:cNvPr>
          <p:cNvCxnSpPr>
            <a:stCxn id="65" idx="5"/>
            <a:endCxn id="69" idx="1"/>
          </p:cNvCxnSpPr>
          <p:nvPr/>
        </p:nvCxnSpPr>
        <p:spPr>
          <a:xfrm>
            <a:off x="3425006" y="2085734"/>
            <a:ext cx="960315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8096CA-54C4-4856-88AD-8D927A5CF476}"/>
              </a:ext>
            </a:extLst>
          </p:cNvPr>
          <p:cNvCxnSpPr>
            <a:stCxn id="67" idx="5"/>
            <a:endCxn id="71" idx="1"/>
          </p:cNvCxnSpPr>
          <p:nvPr/>
        </p:nvCxnSpPr>
        <p:spPr>
          <a:xfrm>
            <a:off x="2160269" y="2894997"/>
            <a:ext cx="950238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DC80B96-E35D-42F0-B1FC-536AD9B98D57}"/>
              </a:ext>
            </a:extLst>
          </p:cNvPr>
          <p:cNvCxnSpPr>
            <a:stCxn id="69" idx="3"/>
            <a:endCxn id="71" idx="7"/>
          </p:cNvCxnSpPr>
          <p:nvPr/>
        </p:nvCxnSpPr>
        <p:spPr>
          <a:xfrm flipH="1">
            <a:off x="3425006" y="2894997"/>
            <a:ext cx="960315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9A6D68-CE9C-4900-A8DE-9BDC1E096677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 flipH="1">
            <a:off x="4320187" y="2953190"/>
            <a:ext cx="222383" cy="9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1C2545-BBBA-48E0-B56C-126BF0E28212}"/>
              </a:ext>
            </a:extLst>
          </p:cNvPr>
          <p:cNvCxnSpPr>
            <a:stCxn id="69" idx="5"/>
            <a:endCxn id="80" idx="0"/>
          </p:cNvCxnSpPr>
          <p:nvPr/>
        </p:nvCxnSpPr>
        <p:spPr>
          <a:xfrm>
            <a:off x="4699819" y="2894997"/>
            <a:ext cx="287517" cy="2129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2A6E41E-2BDB-4A31-BAED-D25D95FF6A58}"/>
              </a:ext>
            </a:extLst>
          </p:cNvPr>
          <p:cNvCxnSpPr>
            <a:stCxn id="75" idx="5"/>
            <a:endCxn id="79" idx="1"/>
          </p:cNvCxnSpPr>
          <p:nvPr/>
        </p:nvCxnSpPr>
        <p:spPr>
          <a:xfrm>
            <a:off x="4477436" y="4253986"/>
            <a:ext cx="352651" cy="828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F93598-D63E-43DA-A2B6-36767199A99F}"/>
              </a:ext>
            </a:extLst>
          </p:cNvPr>
          <p:cNvCxnSpPr>
            <a:stCxn id="77" idx="5"/>
            <a:endCxn id="79" idx="2"/>
          </p:cNvCxnSpPr>
          <p:nvPr/>
        </p:nvCxnSpPr>
        <p:spPr>
          <a:xfrm>
            <a:off x="3425006" y="4736991"/>
            <a:ext cx="1339947" cy="502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1AEC564-F94A-4B6D-A10F-F4011EB937D8}"/>
              </a:ext>
            </a:extLst>
          </p:cNvPr>
          <p:cNvCxnSpPr>
            <a:stCxn id="77" idx="3"/>
            <a:endCxn id="81" idx="7"/>
          </p:cNvCxnSpPr>
          <p:nvPr/>
        </p:nvCxnSpPr>
        <p:spPr>
          <a:xfrm flipH="1">
            <a:off x="2780703" y="4736991"/>
            <a:ext cx="329804" cy="639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3926BD-E80C-470F-A907-BB34ECE2BB86}"/>
              </a:ext>
            </a:extLst>
          </p:cNvPr>
          <p:cNvCxnSpPr>
            <a:stCxn id="67" idx="3"/>
            <a:endCxn id="73" idx="0"/>
          </p:cNvCxnSpPr>
          <p:nvPr/>
        </p:nvCxnSpPr>
        <p:spPr>
          <a:xfrm flipH="1">
            <a:off x="1780637" y="2894996"/>
            <a:ext cx="65134" cy="86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137">
            <a:extLst>
              <a:ext uri="{FF2B5EF4-FFF2-40B4-BE49-F238E27FC236}">
                <a16:creationId xmlns:a16="http://schemas.microsoft.com/office/drawing/2014/main" id="{3D9DF9EA-E86F-4DBE-92FA-90D3C9FB1C28}"/>
              </a:ext>
            </a:extLst>
          </p:cNvPr>
          <p:cNvSpPr/>
          <p:nvPr/>
        </p:nvSpPr>
        <p:spPr>
          <a:xfrm>
            <a:off x="2953124" y="3734321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141">
            <a:extLst>
              <a:ext uri="{FF2B5EF4-FFF2-40B4-BE49-F238E27FC236}">
                <a16:creationId xmlns:a16="http://schemas.microsoft.com/office/drawing/2014/main" id="{7227F3BB-D43B-4259-881D-9C449F5DCFA6}"/>
              </a:ext>
            </a:extLst>
          </p:cNvPr>
          <p:cNvSpPr/>
          <p:nvPr/>
        </p:nvSpPr>
        <p:spPr>
          <a:xfrm flipH="1">
            <a:off x="3329288" y="3741498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DBDA74D-9133-4432-82BF-F10CDB7E920B}"/>
              </a:ext>
            </a:extLst>
          </p:cNvPr>
          <p:cNvSpPr txBox="1"/>
          <p:nvPr/>
        </p:nvSpPr>
        <p:spPr>
          <a:xfrm>
            <a:off x="3588337" y="2744687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A3C1E0-87A3-4833-AEEA-1E064EB01A8E}"/>
              </a:ext>
            </a:extLst>
          </p:cNvPr>
          <p:cNvSpPr txBox="1"/>
          <p:nvPr/>
        </p:nvSpPr>
        <p:spPr>
          <a:xfrm>
            <a:off x="3461880" y="3913695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86F087-12BC-48B5-ACA1-710ADC0052AE}"/>
              </a:ext>
            </a:extLst>
          </p:cNvPr>
          <p:cNvSpPr txBox="1"/>
          <p:nvPr/>
        </p:nvSpPr>
        <p:spPr>
          <a:xfrm>
            <a:off x="4189163" y="44483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F12640-D79B-4CE1-B33B-7EC2FFA51F73}"/>
              </a:ext>
            </a:extLst>
          </p:cNvPr>
          <p:cNvSpPr txBox="1"/>
          <p:nvPr/>
        </p:nvSpPr>
        <p:spPr>
          <a:xfrm>
            <a:off x="4843885" y="3959752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BED2F8-2224-4C73-9B4A-94F12B9ECA33}"/>
              </a:ext>
            </a:extLst>
          </p:cNvPr>
          <p:cNvSpPr txBox="1"/>
          <p:nvPr/>
        </p:nvSpPr>
        <p:spPr>
          <a:xfrm>
            <a:off x="3984438" y="31755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F4CFC3-35A1-43A3-B0FE-8B3C0E3DB843}"/>
              </a:ext>
            </a:extLst>
          </p:cNvPr>
          <p:cNvCxnSpPr>
            <a:stCxn id="71" idx="5"/>
            <a:endCxn id="75" idx="1"/>
          </p:cNvCxnSpPr>
          <p:nvPr/>
        </p:nvCxnSpPr>
        <p:spPr>
          <a:xfrm>
            <a:off x="3425005" y="3712370"/>
            <a:ext cx="737932" cy="227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33B0072A-8B92-44EF-93A5-8AA3DB70F087}"/>
              </a:ext>
            </a:extLst>
          </p:cNvPr>
          <p:cNvCxnSpPr>
            <a:cxnSpLocks/>
            <a:stCxn id="79" idx="6"/>
            <a:endCxn id="69" idx="6"/>
          </p:cNvCxnSpPr>
          <p:nvPr/>
        </p:nvCxnSpPr>
        <p:spPr>
          <a:xfrm flipH="1" flipV="1">
            <a:off x="4764952" y="2737747"/>
            <a:ext cx="444766" cy="2502204"/>
          </a:xfrm>
          <a:prstGeom prst="curvedConnector3">
            <a:avLst>
              <a:gd name="adj1" fmla="val -51398"/>
            </a:avLst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B0292-7392-4F0F-ADB8-B8E963543914}"/>
              </a:ext>
            </a:extLst>
          </p:cNvPr>
          <p:cNvSpPr txBox="1"/>
          <p:nvPr/>
        </p:nvSpPr>
        <p:spPr>
          <a:xfrm>
            <a:off x="5197648" y="2684769"/>
            <a:ext cx="16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Back Edge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1C0673-4C37-FB45-9D61-5E58ABCE4F57}"/>
              </a:ext>
            </a:extLst>
          </p:cNvPr>
          <p:cNvSpPr txBox="1"/>
          <p:nvPr/>
        </p:nvSpPr>
        <p:spPr>
          <a:xfrm>
            <a:off x="3760192" y="1984314"/>
            <a:ext cx="486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0"/>
            <a:ext cx="11201400" cy="1109709"/>
          </a:xfrm>
        </p:spPr>
        <p:txBody>
          <a:bodyPr/>
          <a:lstStyle/>
          <a:p>
            <a:r>
              <a:rPr lang="en-US" dirty="0"/>
              <a:t>Context: AJGI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76039" y="1559338"/>
            <a:ext cx="4920664" cy="4403323"/>
          </a:xfrm>
        </p:spPr>
        <p:txBody>
          <a:bodyPr/>
          <a:lstStyle/>
          <a:p>
            <a:r>
              <a:rPr lang="en-US" dirty="0"/>
              <a:t>Context: AJGI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23</a:t>
            </a:fld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5F5EAF-403B-40B2-96E6-DA15F722F94E}"/>
              </a:ext>
            </a:extLst>
          </p:cNvPr>
          <p:cNvSpPr/>
          <p:nvPr/>
        </p:nvSpPr>
        <p:spPr>
          <a:xfrm>
            <a:off x="3045373" y="1706101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BC4596-1CF0-4894-A3C5-9ED21FD80662}"/>
              </a:ext>
            </a:extLst>
          </p:cNvPr>
          <p:cNvSpPr txBox="1"/>
          <p:nvPr/>
        </p:nvSpPr>
        <p:spPr>
          <a:xfrm>
            <a:off x="3073632" y="170610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E7865E-B669-462D-8F06-776A1A28DBF5}"/>
              </a:ext>
            </a:extLst>
          </p:cNvPr>
          <p:cNvSpPr/>
          <p:nvPr/>
        </p:nvSpPr>
        <p:spPr>
          <a:xfrm>
            <a:off x="1780637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3FBF83-B993-4B3E-BC6F-5B6F7D5EF33F}"/>
              </a:ext>
            </a:extLst>
          </p:cNvPr>
          <p:cNvSpPr txBox="1"/>
          <p:nvPr/>
        </p:nvSpPr>
        <p:spPr>
          <a:xfrm>
            <a:off x="1808896" y="251536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9D2B5BA-C822-4694-9215-65C90B6D93B7}"/>
              </a:ext>
            </a:extLst>
          </p:cNvPr>
          <p:cNvSpPr/>
          <p:nvPr/>
        </p:nvSpPr>
        <p:spPr>
          <a:xfrm>
            <a:off x="4320186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C95262-534C-4F2E-8CFA-2250E81612B5}"/>
              </a:ext>
            </a:extLst>
          </p:cNvPr>
          <p:cNvSpPr txBox="1"/>
          <p:nvPr/>
        </p:nvSpPr>
        <p:spPr>
          <a:xfrm>
            <a:off x="4395734" y="252230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C1C051-C99F-48A9-822A-1102E2B3142B}"/>
              </a:ext>
            </a:extLst>
          </p:cNvPr>
          <p:cNvSpPr/>
          <p:nvPr/>
        </p:nvSpPr>
        <p:spPr>
          <a:xfrm>
            <a:off x="3045373" y="333273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EE9DF0-017E-446B-8C8B-088B7DD1DB1A}"/>
              </a:ext>
            </a:extLst>
          </p:cNvPr>
          <p:cNvSpPr txBox="1"/>
          <p:nvPr/>
        </p:nvSpPr>
        <p:spPr>
          <a:xfrm>
            <a:off x="3073632" y="333273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4186D7-A880-4D87-9371-0ED84512B8DA}"/>
              </a:ext>
            </a:extLst>
          </p:cNvPr>
          <p:cNvSpPr/>
          <p:nvPr/>
        </p:nvSpPr>
        <p:spPr>
          <a:xfrm>
            <a:off x="1558254" y="376362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A09EDF-209B-427E-900D-D55906397D24}"/>
              </a:ext>
            </a:extLst>
          </p:cNvPr>
          <p:cNvSpPr txBox="1"/>
          <p:nvPr/>
        </p:nvSpPr>
        <p:spPr>
          <a:xfrm>
            <a:off x="1601742" y="3770564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1C60BB1-059A-4F9A-BC16-BEE150DF660D}"/>
              </a:ext>
            </a:extLst>
          </p:cNvPr>
          <p:cNvSpPr/>
          <p:nvPr/>
        </p:nvSpPr>
        <p:spPr>
          <a:xfrm>
            <a:off x="4097803" y="3874354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195A46-2C86-4CBC-9A02-CD06EB845849}"/>
              </a:ext>
            </a:extLst>
          </p:cNvPr>
          <p:cNvSpPr txBox="1"/>
          <p:nvPr/>
        </p:nvSpPr>
        <p:spPr>
          <a:xfrm>
            <a:off x="4126062" y="3874355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352FFD-3F2E-4465-9FD3-55B3EC4F059B}"/>
              </a:ext>
            </a:extLst>
          </p:cNvPr>
          <p:cNvSpPr/>
          <p:nvPr/>
        </p:nvSpPr>
        <p:spPr>
          <a:xfrm>
            <a:off x="3045373" y="435735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49CAD7-556B-434C-BFB6-F7298474D37B}"/>
              </a:ext>
            </a:extLst>
          </p:cNvPr>
          <p:cNvSpPr txBox="1"/>
          <p:nvPr/>
        </p:nvSpPr>
        <p:spPr>
          <a:xfrm>
            <a:off x="3104090" y="435735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F3AA164-B507-4D85-A87D-158EF98609AF}"/>
              </a:ext>
            </a:extLst>
          </p:cNvPr>
          <p:cNvSpPr/>
          <p:nvPr/>
        </p:nvSpPr>
        <p:spPr>
          <a:xfrm>
            <a:off x="4764952" y="501756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DAE104-2A2E-4C76-9199-8A25050B4A12}"/>
              </a:ext>
            </a:extLst>
          </p:cNvPr>
          <p:cNvSpPr txBox="1"/>
          <p:nvPr/>
        </p:nvSpPr>
        <p:spPr>
          <a:xfrm>
            <a:off x="4847713" y="502450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EDE0320-6BBE-43F2-89FE-7EAF60403762}"/>
              </a:ext>
            </a:extLst>
          </p:cNvPr>
          <p:cNvSpPr/>
          <p:nvPr/>
        </p:nvSpPr>
        <p:spPr>
          <a:xfrm>
            <a:off x="2401071" y="5311853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796F92-FAAF-48D3-B44A-7847360EB223}"/>
              </a:ext>
            </a:extLst>
          </p:cNvPr>
          <p:cNvSpPr txBox="1"/>
          <p:nvPr/>
        </p:nvSpPr>
        <p:spPr>
          <a:xfrm>
            <a:off x="2429330" y="5311854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E605801-302B-40B7-B5C4-B858DEA84E3A}"/>
              </a:ext>
            </a:extLst>
          </p:cNvPr>
          <p:cNvCxnSpPr>
            <a:stCxn id="65" idx="3"/>
            <a:endCxn id="67" idx="7"/>
          </p:cNvCxnSpPr>
          <p:nvPr/>
        </p:nvCxnSpPr>
        <p:spPr>
          <a:xfrm flipH="1">
            <a:off x="2160269" y="2085734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7271C0-1AB0-4A72-A7F1-4A85F479B84F}"/>
              </a:ext>
            </a:extLst>
          </p:cNvPr>
          <p:cNvCxnSpPr>
            <a:stCxn id="65" idx="5"/>
            <a:endCxn id="69" idx="1"/>
          </p:cNvCxnSpPr>
          <p:nvPr/>
        </p:nvCxnSpPr>
        <p:spPr>
          <a:xfrm>
            <a:off x="3425006" y="2085734"/>
            <a:ext cx="960315" cy="4947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8096CA-54C4-4856-88AD-8D927A5CF476}"/>
              </a:ext>
            </a:extLst>
          </p:cNvPr>
          <p:cNvCxnSpPr>
            <a:stCxn id="67" idx="5"/>
            <a:endCxn id="71" idx="1"/>
          </p:cNvCxnSpPr>
          <p:nvPr/>
        </p:nvCxnSpPr>
        <p:spPr>
          <a:xfrm>
            <a:off x="2160269" y="2894997"/>
            <a:ext cx="950238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DC80B96-E35D-42F0-B1FC-536AD9B98D57}"/>
              </a:ext>
            </a:extLst>
          </p:cNvPr>
          <p:cNvCxnSpPr>
            <a:stCxn id="69" idx="3"/>
            <a:endCxn id="71" idx="7"/>
          </p:cNvCxnSpPr>
          <p:nvPr/>
        </p:nvCxnSpPr>
        <p:spPr>
          <a:xfrm flipH="1">
            <a:off x="3425006" y="2894997"/>
            <a:ext cx="960315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9A6D68-CE9C-4900-A8DE-9BDC1E096677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 flipH="1">
            <a:off x="4320187" y="2953190"/>
            <a:ext cx="222383" cy="9211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1C2545-BBBA-48E0-B56C-126BF0E28212}"/>
              </a:ext>
            </a:extLst>
          </p:cNvPr>
          <p:cNvCxnSpPr>
            <a:stCxn id="69" idx="5"/>
            <a:endCxn id="80" idx="0"/>
          </p:cNvCxnSpPr>
          <p:nvPr/>
        </p:nvCxnSpPr>
        <p:spPr>
          <a:xfrm>
            <a:off x="4699819" y="2894997"/>
            <a:ext cx="287517" cy="2129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2A6E41E-2BDB-4A31-BAED-D25D95FF6A58}"/>
              </a:ext>
            </a:extLst>
          </p:cNvPr>
          <p:cNvCxnSpPr>
            <a:stCxn id="75" idx="5"/>
            <a:endCxn id="79" idx="1"/>
          </p:cNvCxnSpPr>
          <p:nvPr/>
        </p:nvCxnSpPr>
        <p:spPr>
          <a:xfrm>
            <a:off x="4477436" y="4253986"/>
            <a:ext cx="352651" cy="8287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F93598-D63E-43DA-A2B6-36767199A99F}"/>
              </a:ext>
            </a:extLst>
          </p:cNvPr>
          <p:cNvCxnSpPr>
            <a:stCxn id="77" idx="5"/>
            <a:endCxn id="79" idx="2"/>
          </p:cNvCxnSpPr>
          <p:nvPr/>
        </p:nvCxnSpPr>
        <p:spPr>
          <a:xfrm>
            <a:off x="3425006" y="4736991"/>
            <a:ext cx="1339947" cy="502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1AEC564-F94A-4B6D-A10F-F4011EB937D8}"/>
              </a:ext>
            </a:extLst>
          </p:cNvPr>
          <p:cNvCxnSpPr>
            <a:stCxn id="77" idx="3"/>
            <a:endCxn id="81" idx="7"/>
          </p:cNvCxnSpPr>
          <p:nvPr/>
        </p:nvCxnSpPr>
        <p:spPr>
          <a:xfrm flipH="1">
            <a:off x="2780703" y="4736991"/>
            <a:ext cx="329804" cy="639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3926BD-E80C-470F-A907-BB34ECE2BB86}"/>
              </a:ext>
            </a:extLst>
          </p:cNvPr>
          <p:cNvCxnSpPr>
            <a:stCxn id="67" idx="3"/>
            <a:endCxn id="73" idx="0"/>
          </p:cNvCxnSpPr>
          <p:nvPr/>
        </p:nvCxnSpPr>
        <p:spPr>
          <a:xfrm flipH="1">
            <a:off x="1780637" y="2894996"/>
            <a:ext cx="65134" cy="86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137">
            <a:extLst>
              <a:ext uri="{FF2B5EF4-FFF2-40B4-BE49-F238E27FC236}">
                <a16:creationId xmlns:a16="http://schemas.microsoft.com/office/drawing/2014/main" id="{3D9DF9EA-E86F-4DBE-92FA-90D3C9FB1C28}"/>
              </a:ext>
            </a:extLst>
          </p:cNvPr>
          <p:cNvSpPr/>
          <p:nvPr/>
        </p:nvSpPr>
        <p:spPr>
          <a:xfrm>
            <a:off x="2953124" y="3734321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141">
            <a:extLst>
              <a:ext uri="{FF2B5EF4-FFF2-40B4-BE49-F238E27FC236}">
                <a16:creationId xmlns:a16="http://schemas.microsoft.com/office/drawing/2014/main" id="{7227F3BB-D43B-4259-881D-9C449F5DCFA6}"/>
              </a:ext>
            </a:extLst>
          </p:cNvPr>
          <p:cNvSpPr/>
          <p:nvPr/>
        </p:nvSpPr>
        <p:spPr>
          <a:xfrm flipH="1">
            <a:off x="3329288" y="3741498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86F087-12BC-48B5-ACA1-710ADC0052AE}"/>
              </a:ext>
            </a:extLst>
          </p:cNvPr>
          <p:cNvSpPr txBox="1"/>
          <p:nvPr/>
        </p:nvSpPr>
        <p:spPr>
          <a:xfrm>
            <a:off x="4189163" y="44483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BED2F8-2224-4C73-9B4A-94F12B9ECA33}"/>
              </a:ext>
            </a:extLst>
          </p:cNvPr>
          <p:cNvSpPr txBox="1"/>
          <p:nvPr/>
        </p:nvSpPr>
        <p:spPr>
          <a:xfrm>
            <a:off x="3984438" y="31755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F4CFC3-35A1-43A3-B0FE-8B3C0E3DB843}"/>
              </a:ext>
            </a:extLst>
          </p:cNvPr>
          <p:cNvCxnSpPr>
            <a:stCxn id="71" idx="5"/>
            <a:endCxn id="75" idx="1"/>
          </p:cNvCxnSpPr>
          <p:nvPr/>
        </p:nvCxnSpPr>
        <p:spPr>
          <a:xfrm>
            <a:off x="3425005" y="3712370"/>
            <a:ext cx="737932" cy="227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33B0072A-8B92-44EF-93A5-8AA3DB70F087}"/>
              </a:ext>
            </a:extLst>
          </p:cNvPr>
          <p:cNvCxnSpPr>
            <a:cxnSpLocks/>
            <a:stCxn id="79" idx="6"/>
            <a:endCxn id="69" idx="6"/>
          </p:cNvCxnSpPr>
          <p:nvPr/>
        </p:nvCxnSpPr>
        <p:spPr>
          <a:xfrm flipH="1" flipV="1">
            <a:off x="4764952" y="2737747"/>
            <a:ext cx="444766" cy="2502204"/>
          </a:xfrm>
          <a:prstGeom prst="curvedConnector3">
            <a:avLst>
              <a:gd name="adj1" fmla="val -513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B0292-7392-4F0F-ADB8-B8E963543914}"/>
              </a:ext>
            </a:extLst>
          </p:cNvPr>
          <p:cNvSpPr txBox="1"/>
          <p:nvPr/>
        </p:nvSpPr>
        <p:spPr>
          <a:xfrm>
            <a:off x="5197648" y="2684769"/>
            <a:ext cx="16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Back Edge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F25874-6305-43A4-893E-AEDB692C7CD4}"/>
              </a:ext>
            </a:extLst>
          </p:cNvPr>
          <p:cNvSpPr/>
          <p:nvPr/>
        </p:nvSpPr>
        <p:spPr>
          <a:xfrm>
            <a:off x="5158325" y="5548552"/>
            <a:ext cx="1153235" cy="454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cc: 6</a:t>
            </a:r>
            <a:endParaRPr lang="en-US" sz="24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FE8A06-851A-D54D-8E47-3B629D1291EA}"/>
              </a:ext>
            </a:extLst>
          </p:cNvPr>
          <p:cNvSpPr txBox="1"/>
          <p:nvPr/>
        </p:nvSpPr>
        <p:spPr>
          <a:xfrm>
            <a:off x="3760192" y="1984314"/>
            <a:ext cx="486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</a:t>
            </a:r>
          </a:p>
        </p:txBody>
      </p:sp>
    </p:spTree>
    <p:extLst>
      <p:ext uri="{BB962C8B-B14F-4D97-AF65-F5344CB8AC3E}">
        <p14:creationId xmlns:p14="http://schemas.microsoft.com/office/powerpoint/2010/main" val="121189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0"/>
            <a:ext cx="11201400" cy="1109709"/>
          </a:xfrm>
        </p:spPr>
        <p:txBody>
          <a:bodyPr/>
          <a:lstStyle/>
          <a:p>
            <a:r>
              <a:rPr lang="en-US" dirty="0"/>
              <a:t>Context: AJGIJ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76039" y="1559338"/>
            <a:ext cx="4920664" cy="4403323"/>
          </a:xfrm>
        </p:spPr>
        <p:txBody>
          <a:bodyPr/>
          <a:lstStyle/>
          <a:p>
            <a:r>
              <a:rPr lang="en-US" dirty="0"/>
              <a:t>Context: AJGIJ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24</a:t>
            </a:fld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5F5EAF-403B-40B2-96E6-DA15F722F94E}"/>
              </a:ext>
            </a:extLst>
          </p:cNvPr>
          <p:cNvSpPr/>
          <p:nvPr/>
        </p:nvSpPr>
        <p:spPr>
          <a:xfrm>
            <a:off x="3045373" y="1706101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BC4596-1CF0-4894-A3C5-9ED21FD80662}"/>
              </a:ext>
            </a:extLst>
          </p:cNvPr>
          <p:cNvSpPr txBox="1"/>
          <p:nvPr/>
        </p:nvSpPr>
        <p:spPr>
          <a:xfrm>
            <a:off x="3073632" y="170610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4E7865E-B669-462D-8F06-776A1A28DBF5}"/>
              </a:ext>
            </a:extLst>
          </p:cNvPr>
          <p:cNvSpPr/>
          <p:nvPr/>
        </p:nvSpPr>
        <p:spPr>
          <a:xfrm>
            <a:off x="1780637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3FBF83-B993-4B3E-BC6F-5B6F7D5EF33F}"/>
              </a:ext>
            </a:extLst>
          </p:cNvPr>
          <p:cNvSpPr txBox="1"/>
          <p:nvPr/>
        </p:nvSpPr>
        <p:spPr>
          <a:xfrm>
            <a:off x="1808896" y="251536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9D2B5BA-C822-4694-9215-65C90B6D93B7}"/>
              </a:ext>
            </a:extLst>
          </p:cNvPr>
          <p:cNvSpPr/>
          <p:nvPr/>
        </p:nvSpPr>
        <p:spPr>
          <a:xfrm>
            <a:off x="4320186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C95262-534C-4F2E-8CFA-2250E81612B5}"/>
              </a:ext>
            </a:extLst>
          </p:cNvPr>
          <p:cNvSpPr txBox="1"/>
          <p:nvPr/>
        </p:nvSpPr>
        <p:spPr>
          <a:xfrm>
            <a:off x="4395734" y="252230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C1C051-C99F-48A9-822A-1102E2B3142B}"/>
              </a:ext>
            </a:extLst>
          </p:cNvPr>
          <p:cNvSpPr/>
          <p:nvPr/>
        </p:nvSpPr>
        <p:spPr>
          <a:xfrm>
            <a:off x="3045373" y="333273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EE9DF0-017E-446B-8C8B-088B7DD1DB1A}"/>
              </a:ext>
            </a:extLst>
          </p:cNvPr>
          <p:cNvSpPr txBox="1"/>
          <p:nvPr/>
        </p:nvSpPr>
        <p:spPr>
          <a:xfrm>
            <a:off x="3073632" y="333273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4186D7-A880-4D87-9371-0ED84512B8DA}"/>
              </a:ext>
            </a:extLst>
          </p:cNvPr>
          <p:cNvSpPr/>
          <p:nvPr/>
        </p:nvSpPr>
        <p:spPr>
          <a:xfrm>
            <a:off x="1558254" y="376362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A09EDF-209B-427E-900D-D55906397D24}"/>
              </a:ext>
            </a:extLst>
          </p:cNvPr>
          <p:cNvSpPr txBox="1"/>
          <p:nvPr/>
        </p:nvSpPr>
        <p:spPr>
          <a:xfrm>
            <a:off x="1601742" y="3770564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1C60BB1-059A-4F9A-BC16-BEE150DF660D}"/>
              </a:ext>
            </a:extLst>
          </p:cNvPr>
          <p:cNvSpPr/>
          <p:nvPr/>
        </p:nvSpPr>
        <p:spPr>
          <a:xfrm>
            <a:off x="4097803" y="3874354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195A46-2C86-4CBC-9A02-CD06EB845849}"/>
              </a:ext>
            </a:extLst>
          </p:cNvPr>
          <p:cNvSpPr txBox="1"/>
          <p:nvPr/>
        </p:nvSpPr>
        <p:spPr>
          <a:xfrm>
            <a:off x="4126062" y="3874355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352FFD-3F2E-4465-9FD3-55B3EC4F059B}"/>
              </a:ext>
            </a:extLst>
          </p:cNvPr>
          <p:cNvSpPr/>
          <p:nvPr/>
        </p:nvSpPr>
        <p:spPr>
          <a:xfrm>
            <a:off x="3045373" y="435735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49CAD7-556B-434C-BFB6-F7298474D37B}"/>
              </a:ext>
            </a:extLst>
          </p:cNvPr>
          <p:cNvSpPr txBox="1"/>
          <p:nvPr/>
        </p:nvSpPr>
        <p:spPr>
          <a:xfrm>
            <a:off x="3104090" y="435735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F3AA164-B507-4D85-A87D-158EF98609AF}"/>
              </a:ext>
            </a:extLst>
          </p:cNvPr>
          <p:cNvSpPr/>
          <p:nvPr/>
        </p:nvSpPr>
        <p:spPr>
          <a:xfrm>
            <a:off x="4764952" y="501756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DAE104-2A2E-4C76-9199-8A25050B4A12}"/>
              </a:ext>
            </a:extLst>
          </p:cNvPr>
          <p:cNvSpPr txBox="1"/>
          <p:nvPr/>
        </p:nvSpPr>
        <p:spPr>
          <a:xfrm>
            <a:off x="4847713" y="502450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EDE0320-6BBE-43F2-89FE-7EAF60403762}"/>
              </a:ext>
            </a:extLst>
          </p:cNvPr>
          <p:cNvSpPr/>
          <p:nvPr/>
        </p:nvSpPr>
        <p:spPr>
          <a:xfrm>
            <a:off x="2401071" y="5311853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796F92-FAAF-48D3-B44A-7847360EB223}"/>
              </a:ext>
            </a:extLst>
          </p:cNvPr>
          <p:cNvSpPr txBox="1"/>
          <p:nvPr/>
        </p:nvSpPr>
        <p:spPr>
          <a:xfrm>
            <a:off x="2429330" y="5311854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E605801-302B-40B7-B5C4-B858DEA84E3A}"/>
              </a:ext>
            </a:extLst>
          </p:cNvPr>
          <p:cNvCxnSpPr>
            <a:stCxn id="65" idx="3"/>
            <a:endCxn id="67" idx="7"/>
          </p:cNvCxnSpPr>
          <p:nvPr/>
        </p:nvCxnSpPr>
        <p:spPr>
          <a:xfrm flipH="1">
            <a:off x="2160269" y="2085734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7271C0-1AB0-4A72-A7F1-4A85F479B84F}"/>
              </a:ext>
            </a:extLst>
          </p:cNvPr>
          <p:cNvCxnSpPr>
            <a:stCxn id="65" idx="5"/>
            <a:endCxn id="69" idx="1"/>
          </p:cNvCxnSpPr>
          <p:nvPr/>
        </p:nvCxnSpPr>
        <p:spPr>
          <a:xfrm>
            <a:off x="3425006" y="2085734"/>
            <a:ext cx="960315" cy="4947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8096CA-54C4-4856-88AD-8D927A5CF476}"/>
              </a:ext>
            </a:extLst>
          </p:cNvPr>
          <p:cNvCxnSpPr>
            <a:stCxn id="67" idx="5"/>
            <a:endCxn id="71" idx="1"/>
          </p:cNvCxnSpPr>
          <p:nvPr/>
        </p:nvCxnSpPr>
        <p:spPr>
          <a:xfrm>
            <a:off x="2160269" y="2894997"/>
            <a:ext cx="950238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DC80B96-E35D-42F0-B1FC-536AD9B98D57}"/>
              </a:ext>
            </a:extLst>
          </p:cNvPr>
          <p:cNvCxnSpPr>
            <a:stCxn id="69" idx="3"/>
            <a:endCxn id="71" idx="7"/>
          </p:cNvCxnSpPr>
          <p:nvPr/>
        </p:nvCxnSpPr>
        <p:spPr>
          <a:xfrm flipH="1">
            <a:off x="3425006" y="2894997"/>
            <a:ext cx="960315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9A6D68-CE9C-4900-A8DE-9BDC1E096677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 flipH="1">
            <a:off x="4320187" y="2953190"/>
            <a:ext cx="222383" cy="9211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21C2545-BBBA-48E0-B56C-126BF0E28212}"/>
              </a:ext>
            </a:extLst>
          </p:cNvPr>
          <p:cNvCxnSpPr>
            <a:stCxn id="69" idx="5"/>
            <a:endCxn id="80" idx="0"/>
          </p:cNvCxnSpPr>
          <p:nvPr/>
        </p:nvCxnSpPr>
        <p:spPr>
          <a:xfrm>
            <a:off x="4699819" y="2894997"/>
            <a:ext cx="287517" cy="2129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2A6E41E-2BDB-4A31-BAED-D25D95FF6A58}"/>
              </a:ext>
            </a:extLst>
          </p:cNvPr>
          <p:cNvCxnSpPr>
            <a:stCxn id="75" idx="5"/>
            <a:endCxn id="79" idx="1"/>
          </p:cNvCxnSpPr>
          <p:nvPr/>
        </p:nvCxnSpPr>
        <p:spPr>
          <a:xfrm>
            <a:off x="4477436" y="4253986"/>
            <a:ext cx="352651" cy="8287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F93598-D63E-43DA-A2B6-36767199A99F}"/>
              </a:ext>
            </a:extLst>
          </p:cNvPr>
          <p:cNvCxnSpPr>
            <a:stCxn id="77" idx="5"/>
            <a:endCxn id="79" idx="2"/>
          </p:cNvCxnSpPr>
          <p:nvPr/>
        </p:nvCxnSpPr>
        <p:spPr>
          <a:xfrm>
            <a:off x="3425006" y="4736991"/>
            <a:ext cx="1339947" cy="502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1AEC564-F94A-4B6D-A10F-F4011EB937D8}"/>
              </a:ext>
            </a:extLst>
          </p:cNvPr>
          <p:cNvCxnSpPr>
            <a:stCxn id="77" idx="3"/>
            <a:endCxn id="81" idx="7"/>
          </p:cNvCxnSpPr>
          <p:nvPr/>
        </p:nvCxnSpPr>
        <p:spPr>
          <a:xfrm flipH="1">
            <a:off x="2780703" y="4736991"/>
            <a:ext cx="329804" cy="639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3926BD-E80C-470F-A907-BB34ECE2BB86}"/>
              </a:ext>
            </a:extLst>
          </p:cNvPr>
          <p:cNvCxnSpPr>
            <a:stCxn id="67" idx="3"/>
            <a:endCxn id="73" idx="0"/>
          </p:cNvCxnSpPr>
          <p:nvPr/>
        </p:nvCxnSpPr>
        <p:spPr>
          <a:xfrm flipH="1">
            <a:off x="1780637" y="2894996"/>
            <a:ext cx="65134" cy="86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137">
            <a:extLst>
              <a:ext uri="{FF2B5EF4-FFF2-40B4-BE49-F238E27FC236}">
                <a16:creationId xmlns:a16="http://schemas.microsoft.com/office/drawing/2014/main" id="{3D9DF9EA-E86F-4DBE-92FA-90D3C9FB1C28}"/>
              </a:ext>
            </a:extLst>
          </p:cNvPr>
          <p:cNvSpPr/>
          <p:nvPr/>
        </p:nvSpPr>
        <p:spPr>
          <a:xfrm>
            <a:off x="2953124" y="3734321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141">
            <a:extLst>
              <a:ext uri="{FF2B5EF4-FFF2-40B4-BE49-F238E27FC236}">
                <a16:creationId xmlns:a16="http://schemas.microsoft.com/office/drawing/2014/main" id="{7227F3BB-D43B-4259-881D-9C449F5DCFA6}"/>
              </a:ext>
            </a:extLst>
          </p:cNvPr>
          <p:cNvSpPr/>
          <p:nvPr/>
        </p:nvSpPr>
        <p:spPr>
          <a:xfrm flipH="1">
            <a:off x="3329288" y="3741498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86F087-12BC-48B5-ACA1-710ADC0052AE}"/>
              </a:ext>
            </a:extLst>
          </p:cNvPr>
          <p:cNvSpPr txBox="1"/>
          <p:nvPr/>
        </p:nvSpPr>
        <p:spPr>
          <a:xfrm>
            <a:off x="4189163" y="44483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BED2F8-2224-4C73-9B4A-94F12B9ECA33}"/>
              </a:ext>
            </a:extLst>
          </p:cNvPr>
          <p:cNvSpPr txBox="1"/>
          <p:nvPr/>
        </p:nvSpPr>
        <p:spPr>
          <a:xfrm>
            <a:off x="3984438" y="3175574"/>
            <a:ext cx="4844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F4CFC3-35A1-43A3-B0FE-8B3C0E3DB843}"/>
              </a:ext>
            </a:extLst>
          </p:cNvPr>
          <p:cNvCxnSpPr>
            <a:stCxn id="71" idx="5"/>
            <a:endCxn id="75" idx="1"/>
          </p:cNvCxnSpPr>
          <p:nvPr/>
        </p:nvCxnSpPr>
        <p:spPr>
          <a:xfrm>
            <a:off x="3425005" y="3712370"/>
            <a:ext cx="737932" cy="227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33B0072A-8B92-44EF-93A5-8AA3DB70F087}"/>
              </a:ext>
            </a:extLst>
          </p:cNvPr>
          <p:cNvCxnSpPr>
            <a:cxnSpLocks/>
            <a:stCxn id="79" idx="6"/>
            <a:endCxn id="69" idx="6"/>
          </p:cNvCxnSpPr>
          <p:nvPr/>
        </p:nvCxnSpPr>
        <p:spPr>
          <a:xfrm flipH="1" flipV="1">
            <a:off x="4764952" y="2737747"/>
            <a:ext cx="444766" cy="2502204"/>
          </a:xfrm>
          <a:prstGeom prst="curvedConnector3">
            <a:avLst>
              <a:gd name="adj1" fmla="val -51398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B0292-7392-4F0F-ADB8-B8E963543914}"/>
              </a:ext>
            </a:extLst>
          </p:cNvPr>
          <p:cNvSpPr txBox="1"/>
          <p:nvPr/>
        </p:nvSpPr>
        <p:spPr>
          <a:xfrm>
            <a:off x="5197648" y="2684769"/>
            <a:ext cx="1604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Back Edge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F25874-6305-43A4-893E-AEDB692C7CD4}"/>
              </a:ext>
            </a:extLst>
          </p:cNvPr>
          <p:cNvSpPr/>
          <p:nvPr/>
        </p:nvSpPr>
        <p:spPr>
          <a:xfrm>
            <a:off x="4973325" y="2213336"/>
            <a:ext cx="1106099" cy="449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&lt;6, IJ&gt;</a:t>
            </a:r>
            <a:endParaRPr lang="en-US" sz="2400" i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9DAFD0-3CDE-4EAB-9A51-D244FC903F2B}"/>
              </a:ext>
            </a:extLst>
          </p:cNvPr>
          <p:cNvSpPr/>
          <p:nvPr/>
        </p:nvSpPr>
        <p:spPr>
          <a:xfrm>
            <a:off x="4973325" y="1748321"/>
            <a:ext cx="1106099" cy="465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cc: 0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01171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43050"/>
            <a:ext cx="5720443" cy="4700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to save the entire acyclic context on each back 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 much redundant leads to inefficient querying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25</a:t>
            </a:fld>
            <a:endParaRPr lang="en-US" dirty="0"/>
          </a:p>
        </p:txBody>
      </p:sp>
      <p:pic>
        <p:nvPicPr>
          <p:cNvPr id="4100" name="Picture 4" descr="https://cdn.discordapp.com/attachments/331496691972833291/510523679214403604/unknow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" t="21388" r="66518" b="18932"/>
          <a:stretch>
            <a:fillRect/>
          </a:stretch>
        </p:blipFill>
        <p:spPr bwMode="auto">
          <a:xfrm>
            <a:off x="6460670" y="1543050"/>
            <a:ext cx="4942131" cy="47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43050"/>
            <a:ext cx="5720443" cy="4700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to save the entire acyclic context on each back 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 much redundant leads to inefficient querying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26</a:t>
            </a:fld>
            <a:endParaRPr lang="en-US" dirty="0"/>
          </a:p>
        </p:txBody>
      </p:sp>
      <p:pic>
        <p:nvPicPr>
          <p:cNvPr id="4100" name="Picture 4" descr="https://cdn.discordapp.com/attachments/331496691972833291/510523679214403604/unknow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" t="21388" r="66518" b="18932"/>
          <a:stretch>
            <a:fillRect/>
          </a:stretch>
        </p:blipFill>
        <p:spPr bwMode="auto">
          <a:xfrm>
            <a:off x="6460670" y="1543050"/>
            <a:ext cx="4942131" cy="47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C66813-F467-F549-A9FD-D57E4AF5F7FF}"/>
              </a:ext>
            </a:extLst>
          </p:cNvPr>
          <p:cNvSpPr/>
          <p:nvPr/>
        </p:nvSpPr>
        <p:spPr>
          <a:xfrm>
            <a:off x="8730987" y="2613184"/>
            <a:ext cx="3188224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3200" dirty="0">
                <a:solidFill>
                  <a:srgbClr val="FF0000"/>
                </a:solidFill>
              </a:rPr>
              <a:t>Redundancy accumulates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41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Identified</a:t>
            </a:r>
            <a:r>
              <a:rPr lang="zh-Hans" altLang="en-US" dirty="0"/>
              <a:t> </a:t>
            </a:r>
            <a:r>
              <a:rPr lang="en-US" altLang="zh-Hans" dirty="0"/>
              <a:t>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Current</a:t>
            </a:r>
            <a:r>
              <a:rPr lang="zh-Hans" altLang="en-US" dirty="0"/>
              <a:t> </a:t>
            </a:r>
            <a:r>
              <a:rPr lang="en-US" dirty="0"/>
              <a:t>approach</a:t>
            </a:r>
          </a:p>
          <a:p>
            <a:pPr lvl="1"/>
            <a:r>
              <a:rPr lang="en-US" dirty="0"/>
              <a:t>&gt; 8x slowdown when querying at every call site.</a:t>
            </a:r>
          </a:p>
          <a:p>
            <a:r>
              <a:rPr lang="en-US" altLang="zh-Hans" dirty="0"/>
              <a:t>Problem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</a:p>
          <a:p>
            <a:pPr lvl="1"/>
            <a:r>
              <a:rPr lang="en-US" altLang="zh-Hans" dirty="0"/>
              <a:t>Unscalable</a:t>
            </a:r>
            <a:r>
              <a:rPr lang="zh-Hans" altLang="en-US" dirty="0"/>
              <a:t> </a:t>
            </a:r>
            <a:r>
              <a:rPr lang="en-US" altLang="zh-Hans" dirty="0"/>
              <a:t>encoding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massive</a:t>
            </a:r>
            <a:r>
              <a:rPr lang="zh-Hans" altLang="en-US" dirty="0"/>
              <a:t> </a:t>
            </a:r>
            <a:r>
              <a:rPr lang="en-US" altLang="zh-Hans" dirty="0"/>
              <a:t>amount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static</a:t>
            </a:r>
            <a:r>
              <a:rPr lang="zh-Hans" altLang="en-US" dirty="0"/>
              <a:t> </a:t>
            </a:r>
            <a:r>
              <a:rPr lang="en-US" altLang="zh-Hans" dirty="0"/>
              <a:t>calling</a:t>
            </a:r>
            <a:r>
              <a:rPr lang="zh-Hans" altLang="en-US" dirty="0"/>
              <a:t> </a:t>
            </a:r>
            <a:r>
              <a:rPr lang="en-US" altLang="zh-Hans" dirty="0"/>
              <a:t>contexts.</a:t>
            </a:r>
          </a:p>
          <a:p>
            <a:r>
              <a:rPr lang="en-US" altLang="zh-Hans" dirty="0"/>
              <a:t>Problem</a:t>
            </a:r>
            <a:r>
              <a:rPr lang="zh-Hans" altLang="en-US" dirty="0"/>
              <a:t> </a:t>
            </a:r>
            <a:r>
              <a:rPr lang="en-US" altLang="zh-Hans" dirty="0"/>
              <a:t>2</a:t>
            </a:r>
          </a:p>
          <a:p>
            <a:pPr lvl="1"/>
            <a:r>
              <a:rPr lang="en-US" altLang="zh-Hans" dirty="0"/>
              <a:t>Inefficient</a:t>
            </a:r>
            <a:r>
              <a:rPr lang="zh-Hans" altLang="en-US" dirty="0"/>
              <a:t> </a:t>
            </a:r>
            <a:r>
              <a:rPr lang="en-US" altLang="zh-Hans" dirty="0"/>
              <a:t>encoding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infinite</a:t>
            </a:r>
            <a:r>
              <a:rPr lang="zh-Hans" altLang="en-US" dirty="0"/>
              <a:t> </a:t>
            </a:r>
            <a:r>
              <a:rPr lang="en-US" altLang="zh-Hans" dirty="0"/>
              <a:t>amount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dynamic</a:t>
            </a:r>
            <a:r>
              <a:rPr lang="zh-Hans" altLang="en-US" dirty="0"/>
              <a:t> </a:t>
            </a:r>
            <a:r>
              <a:rPr lang="en-US" altLang="zh-Hans" dirty="0"/>
              <a:t>calling</a:t>
            </a:r>
            <a:r>
              <a:rPr lang="zh-Hans" altLang="en-US" dirty="0"/>
              <a:t> </a:t>
            </a:r>
            <a:r>
              <a:rPr lang="en-US" altLang="zh-Hans" dirty="0"/>
              <a:t>contexts.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91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Valence</a:t>
            </a:r>
            <a:r>
              <a:rPr lang="zh-Hans" altLang="en-US" dirty="0"/>
              <a:t> </a:t>
            </a:r>
            <a:r>
              <a:rPr lang="en-US" altLang="zh-Hans" dirty="0"/>
              <a:t>Solved</a:t>
            </a:r>
            <a:r>
              <a:rPr lang="zh-Hans" altLang="en-US" dirty="0"/>
              <a:t> </a:t>
            </a:r>
            <a:r>
              <a:rPr lang="en-US" altLang="zh-Hans" dirty="0"/>
              <a:t>Them</a:t>
            </a:r>
            <a:r>
              <a:rPr lang="zh-Hans" altLang="en-US" dirty="0"/>
              <a:t> </a:t>
            </a:r>
            <a:r>
              <a:rPr lang="en-US" altLang="zh-Hans" dirty="0"/>
              <a:t>All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compact scalable precise calling context encoding </a:t>
            </a:r>
          </a:p>
          <a:p>
            <a:r>
              <a:rPr lang="en-US" dirty="0"/>
              <a:t>Compared to the current state-of-the-art approach for SPEC CPU2017 benchmarks. On average, Valence achieves</a:t>
            </a:r>
          </a:p>
          <a:p>
            <a:pPr lvl="1"/>
            <a:r>
              <a:rPr lang="en-US" dirty="0"/>
              <a:t>&gt;</a:t>
            </a:r>
            <a:r>
              <a:rPr lang="en-US" i="1" dirty="0"/>
              <a:t> </a:t>
            </a:r>
            <a:r>
              <a:rPr lang="en-US" dirty="0"/>
              <a:t>60% space overhead reduction (from 4.3 to 1.6 64-bit words) for storing calling contexts.</a:t>
            </a:r>
          </a:p>
          <a:p>
            <a:pPr lvl="1"/>
            <a:r>
              <a:rPr lang="en-US" dirty="0"/>
              <a:t>&gt; 70% time overhead reduction for querying calling contexts.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28</a:t>
            </a:fld>
            <a:r>
              <a:rPr lang="en-US"/>
              <a:t> / 35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F3B6-D354-44B2-8260-1C204885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BD5B-E71E-4391-9F52-0A7A8A29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>
                <a:solidFill>
                  <a:srgbClr val="0070C0"/>
                </a:solidFill>
              </a:rPr>
              <a:t>Encode Acyclic Call Graphs</a:t>
            </a:r>
          </a:p>
          <a:p>
            <a:r>
              <a:rPr lang="en-US" dirty="0"/>
              <a:t>Encode Call Graphs With Cycles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6F908-C5B0-42EC-8CBA-2EEEE81E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1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Library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0027" y="1582466"/>
            <a:ext cx="6291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(List</a:t>
            </a:r>
            <a:r>
              <a:rPr lang="nl-NL" sz="28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list)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list.append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unlock();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4C301-7939-453E-8B49-258DA1BCD429}"/>
              </a:ext>
            </a:extLst>
          </p:cNvPr>
          <p:cNvSpPr txBox="1"/>
          <p:nvPr/>
        </p:nvSpPr>
        <p:spPr>
          <a:xfrm>
            <a:off x="1072425" y="3414788"/>
            <a:ext cx="137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Adam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618511-55C3-4ABF-9D01-D76EFE5CC956}"/>
              </a:ext>
            </a:extLst>
          </p:cNvPr>
          <p:cNvSpPr/>
          <p:nvPr/>
        </p:nvSpPr>
        <p:spPr>
          <a:xfrm>
            <a:off x="8513685" y="2379216"/>
            <a:ext cx="2166152" cy="692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Library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364E8-60A5-7A4D-985B-3525BF85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81" y="1582466"/>
            <a:ext cx="1961130" cy="19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90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Scalability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 the context in a logical statically-sized bit vector.</a:t>
            </a:r>
          </a:p>
          <a:p>
            <a:pPr lvl="1"/>
            <a:r>
              <a:rPr lang="en-US" altLang="zh-Hans" dirty="0"/>
              <a:t>Naturally</a:t>
            </a:r>
            <a:r>
              <a:rPr lang="zh-Hans" altLang="en-US" dirty="0"/>
              <a:t> </a:t>
            </a:r>
            <a:r>
              <a:rPr lang="en-US" altLang="zh-Hans" dirty="0"/>
              <a:t>scalable</a:t>
            </a:r>
            <a:endParaRPr lang="en-US" dirty="0"/>
          </a:p>
          <a:p>
            <a:r>
              <a:rPr lang="en-US" dirty="0"/>
              <a:t>Instrumentations</a:t>
            </a:r>
          </a:p>
          <a:p>
            <a:pPr lvl="1"/>
            <a:r>
              <a:rPr lang="en-US" dirty="0"/>
              <a:t>Before the call: append a value to the bit vector </a:t>
            </a:r>
          </a:p>
          <a:p>
            <a:pPr lvl="1"/>
            <a:r>
              <a:rPr lang="en-US" dirty="0"/>
              <a:t>After the call: pop out the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Valence</a:t>
            </a:r>
            <a:r>
              <a:rPr lang="zh-Hans" altLang="en-US" dirty="0"/>
              <a:t> </a:t>
            </a:r>
            <a:r>
              <a:rPr lang="en-US" altLang="zh-Hans" dirty="0"/>
              <a:t>Acyclic</a:t>
            </a:r>
            <a:r>
              <a:rPr lang="zh-Hans" altLang="en-US" dirty="0"/>
              <a:t> </a:t>
            </a:r>
            <a:r>
              <a:rPr lang="en-US" altLang="zh-Hans" dirty="0"/>
              <a:t>Encoding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67548" y="1559338"/>
            <a:ext cx="5529155" cy="4403323"/>
          </a:xfrm>
        </p:spPr>
        <p:txBody>
          <a:bodyPr/>
          <a:lstStyle/>
          <a:p>
            <a:r>
              <a:rPr lang="en-US" dirty="0"/>
              <a:t>Use a static bit vector to encode all contexts</a:t>
            </a:r>
          </a:p>
          <a:p>
            <a:r>
              <a:rPr lang="en-US" dirty="0"/>
              <a:t>Assign a unique bit pattern to each static context</a:t>
            </a:r>
          </a:p>
          <a:p>
            <a:pPr lvl="1"/>
            <a:r>
              <a:rPr lang="en-US" dirty="0"/>
              <a:t>Do bits appending and </a:t>
            </a:r>
            <a:r>
              <a:rPr lang="en-US" dirty="0" err="1"/>
              <a:t>poping</a:t>
            </a:r>
            <a:r>
              <a:rPr lang="en-US" dirty="0"/>
              <a:t> on call and call return (logical)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31</a:t>
            </a:fld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45373" y="1706101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3632" y="170610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1780637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08896" y="251536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4320186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95734" y="252230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8" name="Oval 27"/>
          <p:cNvSpPr/>
          <p:nvPr/>
        </p:nvSpPr>
        <p:spPr>
          <a:xfrm>
            <a:off x="3045373" y="333273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73632" y="333273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558254" y="376362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01742" y="3770564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4097803" y="3874354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26062" y="3874355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3045373" y="435735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04090" y="435735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4764952" y="501756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47713" y="502450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8" name="Oval 37"/>
          <p:cNvSpPr/>
          <p:nvPr/>
        </p:nvSpPr>
        <p:spPr>
          <a:xfrm>
            <a:off x="2401071" y="5311853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29330" y="5311854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40" name="Straight Arrow Connector 39"/>
          <p:cNvCxnSpPr>
            <a:stCxn id="22" idx="3"/>
            <a:endCxn id="24" idx="7"/>
          </p:cNvCxnSpPr>
          <p:nvPr/>
        </p:nvCxnSpPr>
        <p:spPr>
          <a:xfrm flipH="1">
            <a:off x="2160269" y="2085734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5"/>
            <a:endCxn id="26" idx="1"/>
          </p:cNvCxnSpPr>
          <p:nvPr/>
        </p:nvCxnSpPr>
        <p:spPr>
          <a:xfrm>
            <a:off x="3425006" y="2085734"/>
            <a:ext cx="960315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5"/>
            <a:endCxn id="28" idx="1"/>
          </p:cNvCxnSpPr>
          <p:nvPr/>
        </p:nvCxnSpPr>
        <p:spPr>
          <a:xfrm>
            <a:off x="2160269" y="2894997"/>
            <a:ext cx="950238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28" idx="7"/>
          </p:cNvCxnSpPr>
          <p:nvPr/>
        </p:nvCxnSpPr>
        <p:spPr>
          <a:xfrm flipH="1">
            <a:off x="3425006" y="2894997"/>
            <a:ext cx="960315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27" idx="2"/>
            <a:endCxn id="33" idx="0"/>
          </p:cNvCxnSpPr>
          <p:nvPr/>
        </p:nvCxnSpPr>
        <p:spPr>
          <a:xfrm flipH="1">
            <a:off x="4320187" y="2953190"/>
            <a:ext cx="222383" cy="9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5"/>
            <a:endCxn id="37" idx="0"/>
          </p:cNvCxnSpPr>
          <p:nvPr/>
        </p:nvCxnSpPr>
        <p:spPr>
          <a:xfrm>
            <a:off x="4699819" y="2894997"/>
            <a:ext cx="287517" cy="2129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5"/>
            <a:endCxn id="36" idx="1"/>
          </p:cNvCxnSpPr>
          <p:nvPr/>
        </p:nvCxnSpPr>
        <p:spPr>
          <a:xfrm>
            <a:off x="4477436" y="4253986"/>
            <a:ext cx="352651" cy="828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5"/>
            <a:endCxn id="36" idx="2"/>
          </p:cNvCxnSpPr>
          <p:nvPr/>
        </p:nvCxnSpPr>
        <p:spPr>
          <a:xfrm>
            <a:off x="3425006" y="4736991"/>
            <a:ext cx="1339947" cy="502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38" idx="7"/>
          </p:cNvCxnSpPr>
          <p:nvPr/>
        </p:nvCxnSpPr>
        <p:spPr>
          <a:xfrm flipH="1">
            <a:off x="2780703" y="4736991"/>
            <a:ext cx="329804" cy="639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3"/>
            <a:endCxn id="30" idx="0"/>
          </p:cNvCxnSpPr>
          <p:nvPr/>
        </p:nvCxnSpPr>
        <p:spPr>
          <a:xfrm flipH="1">
            <a:off x="1780637" y="2894996"/>
            <a:ext cx="65134" cy="86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37"/>
          <p:cNvSpPr/>
          <p:nvPr/>
        </p:nvSpPr>
        <p:spPr>
          <a:xfrm>
            <a:off x="2953124" y="3734321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41"/>
          <p:cNvSpPr/>
          <p:nvPr/>
        </p:nvSpPr>
        <p:spPr>
          <a:xfrm flipH="1">
            <a:off x="3329288" y="3741498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88087" y="284806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15658" y="450128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←10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43885" y="3959752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←0001</a:t>
            </a:r>
          </a:p>
        </p:txBody>
      </p:sp>
      <p:cxnSp>
        <p:nvCxnSpPr>
          <p:cNvPr id="57" name="Straight Arrow Connector 56"/>
          <p:cNvCxnSpPr>
            <a:stCxn id="28" idx="5"/>
            <a:endCxn id="32" idx="1"/>
          </p:cNvCxnSpPr>
          <p:nvPr/>
        </p:nvCxnSpPr>
        <p:spPr>
          <a:xfrm>
            <a:off x="3425005" y="3712370"/>
            <a:ext cx="737932" cy="227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AAEBAE0-6078-4E8A-AEE0-A151BBFB2B9C}"/>
              </a:ext>
            </a:extLst>
          </p:cNvPr>
          <p:cNvSpPr txBox="1"/>
          <p:nvPr/>
        </p:nvSpPr>
        <p:spPr>
          <a:xfrm>
            <a:off x="4081545" y="322636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D1440-063B-41D1-90EE-A560E321DBA3}"/>
              </a:ext>
            </a:extLst>
          </p:cNvPr>
          <p:cNvSpPr txBox="1"/>
          <p:nvPr/>
        </p:nvSpPr>
        <p:spPr>
          <a:xfrm>
            <a:off x="1601742" y="6115432"/>
            <a:ext cx="406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← : append a binary number</a:t>
            </a:r>
            <a:endParaRPr lang="en-US" sz="2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153EA8-3B7D-4951-838E-E1C5F055C36C}"/>
              </a:ext>
            </a:extLst>
          </p:cNvPr>
          <p:cNvSpPr txBox="1"/>
          <p:nvPr/>
        </p:nvSpPr>
        <p:spPr>
          <a:xfrm>
            <a:off x="3217851" y="393700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←1</a:t>
            </a:r>
          </a:p>
        </p:txBody>
      </p:sp>
    </p:spTree>
    <p:extLst>
      <p:ext uri="{BB962C8B-B14F-4D97-AF65-F5344CB8AC3E}">
        <p14:creationId xmlns:p14="http://schemas.microsoft.com/office/powerpoint/2010/main" val="4274370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Valence</a:t>
            </a:r>
            <a:r>
              <a:rPr lang="zh-Hans" altLang="en-US" dirty="0"/>
              <a:t> </a:t>
            </a:r>
            <a:r>
              <a:rPr lang="en-US" altLang="zh-Hans" dirty="0"/>
              <a:t>Acyclic</a:t>
            </a:r>
            <a:r>
              <a:rPr lang="zh-Hans" altLang="en-US" dirty="0"/>
              <a:t> </a:t>
            </a:r>
            <a:r>
              <a:rPr lang="en-US" altLang="zh-Hans" dirty="0"/>
              <a:t>Encoding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67548" y="1559338"/>
            <a:ext cx="5529155" cy="4403323"/>
          </a:xfrm>
        </p:spPr>
        <p:txBody>
          <a:bodyPr/>
          <a:lstStyle/>
          <a:p>
            <a:r>
              <a:rPr lang="en-US" dirty="0"/>
              <a:t>Calling context: AJ</a:t>
            </a:r>
          </a:p>
          <a:p>
            <a:r>
              <a:rPr lang="en-US" i="1" dirty="0"/>
              <a:t>cc</a:t>
            </a:r>
            <a:r>
              <a:rPr lang="en-US" dirty="0"/>
              <a:t>: </a:t>
            </a:r>
            <a:r>
              <a:rPr lang="en-US" altLang="zh-Hans" dirty="0"/>
              <a:t>(nil)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32</a:t>
            </a:fld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45373" y="1706101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3632" y="170610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1780637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08896" y="251536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4320186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95734" y="252230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8" name="Oval 27"/>
          <p:cNvSpPr/>
          <p:nvPr/>
        </p:nvSpPr>
        <p:spPr>
          <a:xfrm>
            <a:off x="3045373" y="333273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73632" y="333273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558254" y="376362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01742" y="3770564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4097803" y="3874354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26062" y="3874355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3045373" y="435735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04090" y="435735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4764952" y="501756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47713" y="502450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8" name="Oval 37"/>
          <p:cNvSpPr/>
          <p:nvPr/>
        </p:nvSpPr>
        <p:spPr>
          <a:xfrm>
            <a:off x="2401071" y="5311853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29330" y="5311854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40" name="Straight Arrow Connector 39"/>
          <p:cNvCxnSpPr>
            <a:stCxn id="22" idx="3"/>
            <a:endCxn id="24" idx="7"/>
          </p:cNvCxnSpPr>
          <p:nvPr/>
        </p:nvCxnSpPr>
        <p:spPr>
          <a:xfrm flipH="1">
            <a:off x="2160269" y="2085734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5"/>
            <a:endCxn id="26" idx="1"/>
          </p:cNvCxnSpPr>
          <p:nvPr/>
        </p:nvCxnSpPr>
        <p:spPr>
          <a:xfrm>
            <a:off x="3425006" y="2085734"/>
            <a:ext cx="960315" cy="4947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5"/>
            <a:endCxn id="28" idx="1"/>
          </p:cNvCxnSpPr>
          <p:nvPr/>
        </p:nvCxnSpPr>
        <p:spPr>
          <a:xfrm>
            <a:off x="2160269" y="2894997"/>
            <a:ext cx="950238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28" idx="7"/>
          </p:cNvCxnSpPr>
          <p:nvPr/>
        </p:nvCxnSpPr>
        <p:spPr>
          <a:xfrm flipH="1">
            <a:off x="3425006" y="2894997"/>
            <a:ext cx="960315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27" idx="2"/>
            <a:endCxn id="33" idx="0"/>
          </p:cNvCxnSpPr>
          <p:nvPr/>
        </p:nvCxnSpPr>
        <p:spPr>
          <a:xfrm flipH="1">
            <a:off x="4320187" y="2953190"/>
            <a:ext cx="222383" cy="921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5"/>
            <a:endCxn id="37" idx="0"/>
          </p:cNvCxnSpPr>
          <p:nvPr/>
        </p:nvCxnSpPr>
        <p:spPr>
          <a:xfrm>
            <a:off x="4699819" y="2894997"/>
            <a:ext cx="287517" cy="2129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5"/>
            <a:endCxn id="36" idx="1"/>
          </p:cNvCxnSpPr>
          <p:nvPr/>
        </p:nvCxnSpPr>
        <p:spPr>
          <a:xfrm>
            <a:off x="4477436" y="4253986"/>
            <a:ext cx="352651" cy="828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5"/>
            <a:endCxn id="36" idx="2"/>
          </p:cNvCxnSpPr>
          <p:nvPr/>
        </p:nvCxnSpPr>
        <p:spPr>
          <a:xfrm>
            <a:off x="3425006" y="4736991"/>
            <a:ext cx="1339947" cy="502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38" idx="7"/>
          </p:cNvCxnSpPr>
          <p:nvPr/>
        </p:nvCxnSpPr>
        <p:spPr>
          <a:xfrm flipH="1">
            <a:off x="2780703" y="4736991"/>
            <a:ext cx="329804" cy="639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3"/>
            <a:endCxn id="30" idx="0"/>
          </p:cNvCxnSpPr>
          <p:nvPr/>
        </p:nvCxnSpPr>
        <p:spPr>
          <a:xfrm flipH="1">
            <a:off x="1780637" y="2894996"/>
            <a:ext cx="65134" cy="86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37"/>
          <p:cNvSpPr/>
          <p:nvPr/>
        </p:nvSpPr>
        <p:spPr>
          <a:xfrm>
            <a:off x="2953124" y="3734321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41"/>
          <p:cNvSpPr/>
          <p:nvPr/>
        </p:nvSpPr>
        <p:spPr>
          <a:xfrm flipH="1">
            <a:off x="3329288" y="3741498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115658" y="450128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←10</a:t>
            </a:r>
          </a:p>
        </p:txBody>
      </p:sp>
      <p:cxnSp>
        <p:nvCxnSpPr>
          <p:cNvPr id="57" name="Straight Arrow Connector 56"/>
          <p:cNvCxnSpPr>
            <a:stCxn id="28" idx="5"/>
            <a:endCxn id="32" idx="1"/>
          </p:cNvCxnSpPr>
          <p:nvPr/>
        </p:nvCxnSpPr>
        <p:spPr>
          <a:xfrm>
            <a:off x="3425005" y="3712370"/>
            <a:ext cx="737932" cy="227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AAEBAE0-6078-4E8A-AEE0-A151BBFB2B9C}"/>
              </a:ext>
            </a:extLst>
          </p:cNvPr>
          <p:cNvSpPr txBox="1"/>
          <p:nvPr/>
        </p:nvSpPr>
        <p:spPr>
          <a:xfrm>
            <a:off x="4081545" y="322636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7369CA-DAB8-400B-8FBD-329D7D670BE8}"/>
              </a:ext>
            </a:extLst>
          </p:cNvPr>
          <p:cNvSpPr/>
          <p:nvPr/>
        </p:nvSpPr>
        <p:spPr>
          <a:xfrm>
            <a:off x="4891816" y="2422396"/>
            <a:ext cx="1159872" cy="577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cc: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E9BC80-10F9-D044-9152-BDE28E349544}"/>
              </a:ext>
            </a:extLst>
          </p:cNvPr>
          <p:cNvSpPr txBox="1"/>
          <p:nvPr/>
        </p:nvSpPr>
        <p:spPr>
          <a:xfrm>
            <a:off x="1601742" y="6115432"/>
            <a:ext cx="406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← : append a binary number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402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Valence</a:t>
            </a:r>
            <a:r>
              <a:rPr lang="zh-Hans" altLang="en-US" dirty="0"/>
              <a:t> </a:t>
            </a:r>
            <a:r>
              <a:rPr lang="en-US" altLang="zh-Hans" dirty="0"/>
              <a:t>Acyclic</a:t>
            </a:r>
            <a:r>
              <a:rPr lang="zh-Hans" altLang="en-US" dirty="0"/>
              <a:t> </a:t>
            </a:r>
            <a:r>
              <a:rPr lang="en-US" altLang="zh-Hans" dirty="0"/>
              <a:t>Encoding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67548" y="1559338"/>
            <a:ext cx="5529155" cy="4403323"/>
          </a:xfrm>
        </p:spPr>
        <p:txBody>
          <a:bodyPr/>
          <a:lstStyle/>
          <a:p>
            <a:r>
              <a:rPr lang="en-US" dirty="0"/>
              <a:t>Calling context: AJ</a:t>
            </a:r>
            <a:r>
              <a:rPr lang="en-US" altLang="zh-Hans" dirty="0"/>
              <a:t>G</a:t>
            </a:r>
            <a:endParaRPr lang="en-US" dirty="0"/>
          </a:p>
          <a:p>
            <a:r>
              <a:rPr lang="en-US" i="1" dirty="0"/>
              <a:t>cc</a:t>
            </a:r>
            <a:r>
              <a:rPr lang="en-US" dirty="0"/>
              <a:t>: </a:t>
            </a:r>
            <a:r>
              <a:rPr lang="en-US" altLang="zh-Hans" dirty="0"/>
              <a:t>01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33</a:t>
            </a:fld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45373" y="1706101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3632" y="170610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1780637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08896" y="251536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4320186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95734" y="252230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8" name="Oval 27"/>
          <p:cNvSpPr/>
          <p:nvPr/>
        </p:nvSpPr>
        <p:spPr>
          <a:xfrm>
            <a:off x="3045373" y="333273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73632" y="333273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558254" y="376362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01742" y="3770564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4097803" y="3874354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26062" y="3874355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3045373" y="435735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04090" y="435735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4764952" y="501756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47713" y="502450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8" name="Oval 37"/>
          <p:cNvSpPr/>
          <p:nvPr/>
        </p:nvSpPr>
        <p:spPr>
          <a:xfrm>
            <a:off x="2401071" y="5311853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29330" y="5311854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40" name="Straight Arrow Connector 39"/>
          <p:cNvCxnSpPr>
            <a:stCxn id="22" idx="3"/>
            <a:endCxn id="24" idx="7"/>
          </p:cNvCxnSpPr>
          <p:nvPr/>
        </p:nvCxnSpPr>
        <p:spPr>
          <a:xfrm flipH="1">
            <a:off x="2160269" y="2085734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5"/>
            <a:endCxn id="26" idx="1"/>
          </p:cNvCxnSpPr>
          <p:nvPr/>
        </p:nvCxnSpPr>
        <p:spPr>
          <a:xfrm>
            <a:off x="3425006" y="2085734"/>
            <a:ext cx="960315" cy="4947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5"/>
            <a:endCxn id="28" idx="1"/>
          </p:cNvCxnSpPr>
          <p:nvPr/>
        </p:nvCxnSpPr>
        <p:spPr>
          <a:xfrm>
            <a:off x="2160269" y="2894997"/>
            <a:ext cx="950238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28" idx="7"/>
          </p:cNvCxnSpPr>
          <p:nvPr/>
        </p:nvCxnSpPr>
        <p:spPr>
          <a:xfrm flipH="1">
            <a:off x="3425006" y="2894997"/>
            <a:ext cx="960315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27" idx="2"/>
            <a:endCxn id="33" idx="0"/>
          </p:cNvCxnSpPr>
          <p:nvPr/>
        </p:nvCxnSpPr>
        <p:spPr>
          <a:xfrm flipH="1">
            <a:off x="4320187" y="2953190"/>
            <a:ext cx="222383" cy="9211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5"/>
            <a:endCxn id="37" idx="0"/>
          </p:cNvCxnSpPr>
          <p:nvPr/>
        </p:nvCxnSpPr>
        <p:spPr>
          <a:xfrm>
            <a:off x="4699819" y="2894997"/>
            <a:ext cx="287517" cy="2129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5"/>
            <a:endCxn id="36" idx="1"/>
          </p:cNvCxnSpPr>
          <p:nvPr/>
        </p:nvCxnSpPr>
        <p:spPr>
          <a:xfrm>
            <a:off x="4477436" y="4253986"/>
            <a:ext cx="352651" cy="828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5"/>
            <a:endCxn id="36" idx="2"/>
          </p:cNvCxnSpPr>
          <p:nvPr/>
        </p:nvCxnSpPr>
        <p:spPr>
          <a:xfrm>
            <a:off x="3425006" y="4736991"/>
            <a:ext cx="1339947" cy="502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38" idx="7"/>
          </p:cNvCxnSpPr>
          <p:nvPr/>
        </p:nvCxnSpPr>
        <p:spPr>
          <a:xfrm flipH="1">
            <a:off x="2780703" y="4736991"/>
            <a:ext cx="329804" cy="639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3"/>
            <a:endCxn id="30" idx="0"/>
          </p:cNvCxnSpPr>
          <p:nvPr/>
        </p:nvCxnSpPr>
        <p:spPr>
          <a:xfrm flipH="1">
            <a:off x="1780637" y="2894996"/>
            <a:ext cx="65134" cy="86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37"/>
          <p:cNvSpPr/>
          <p:nvPr/>
        </p:nvSpPr>
        <p:spPr>
          <a:xfrm>
            <a:off x="2953124" y="3734321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41"/>
          <p:cNvSpPr/>
          <p:nvPr/>
        </p:nvSpPr>
        <p:spPr>
          <a:xfrm flipH="1">
            <a:off x="3329288" y="3741498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115658" y="450128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←10</a:t>
            </a:r>
          </a:p>
        </p:txBody>
      </p:sp>
      <p:cxnSp>
        <p:nvCxnSpPr>
          <p:cNvPr id="57" name="Straight Arrow Connector 56"/>
          <p:cNvCxnSpPr>
            <a:stCxn id="28" idx="5"/>
            <a:endCxn id="32" idx="1"/>
          </p:cNvCxnSpPr>
          <p:nvPr/>
        </p:nvCxnSpPr>
        <p:spPr>
          <a:xfrm>
            <a:off x="3425005" y="3712370"/>
            <a:ext cx="737932" cy="227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AAEBAE0-6078-4E8A-AEE0-A151BBFB2B9C}"/>
              </a:ext>
            </a:extLst>
          </p:cNvPr>
          <p:cNvSpPr txBox="1"/>
          <p:nvPr/>
        </p:nvSpPr>
        <p:spPr>
          <a:xfrm>
            <a:off x="4081545" y="322636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←01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0B0E65-8692-4E4D-BC18-224B3FD4DB56}"/>
              </a:ext>
            </a:extLst>
          </p:cNvPr>
          <p:cNvSpPr/>
          <p:nvPr/>
        </p:nvSpPr>
        <p:spPr>
          <a:xfrm>
            <a:off x="4715510" y="3664194"/>
            <a:ext cx="1159872" cy="577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cc: 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B8D41E-AEF8-494E-9526-21042BAC7D5D}"/>
              </a:ext>
            </a:extLst>
          </p:cNvPr>
          <p:cNvSpPr txBox="1"/>
          <p:nvPr/>
        </p:nvSpPr>
        <p:spPr>
          <a:xfrm>
            <a:off x="1601742" y="6115432"/>
            <a:ext cx="406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← : append a binary number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826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Valence</a:t>
            </a:r>
            <a:r>
              <a:rPr lang="zh-Hans" altLang="en-US" dirty="0"/>
              <a:t> </a:t>
            </a:r>
            <a:r>
              <a:rPr lang="en-US" altLang="zh-Hans" dirty="0"/>
              <a:t>Acyclic</a:t>
            </a:r>
            <a:r>
              <a:rPr lang="zh-Hans" altLang="en-US" dirty="0"/>
              <a:t> </a:t>
            </a:r>
            <a:r>
              <a:rPr lang="en-US" altLang="zh-Hans" dirty="0"/>
              <a:t>Encoding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67548" y="1559338"/>
            <a:ext cx="5529155" cy="4403323"/>
          </a:xfrm>
        </p:spPr>
        <p:txBody>
          <a:bodyPr/>
          <a:lstStyle/>
          <a:p>
            <a:r>
              <a:rPr lang="en-US" dirty="0"/>
              <a:t>Calling context: AJGI</a:t>
            </a:r>
          </a:p>
          <a:p>
            <a:r>
              <a:rPr lang="en-US" i="1" dirty="0"/>
              <a:t>cc</a:t>
            </a:r>
            <a:r>
              <a:rPr lang="en-US" dirty="0"/>
              <a:t>: </a:t>
            </a:r>
            <a:r>
              <a:rPr lang="en-US" altLang="zh-Hans" dirty="0"/>
              <a:t>0110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34</a:t>
            </a:fld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045373" y="1706101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73632" y="170610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1780637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08896" y="251536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6" name="Oval 25"/>
          <p:cNvSpPr/>
          <p:nvPr/>
        </p:nvSpPr>
        <p:spPr>
          <a:xfrm>
            <a:off x="4320186" y="251536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95734" y="252230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8" name="Oval 27"/>
          <p:cNvSpPr/>
          <p:nvPr/>
        </p:nvSpPr>
        <p:spPr>
          <a:xfrm>
            <a:off x="3045373" y="333273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73632" y="333273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1558254" y="376362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01742" y="3770564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2" name="Oval 31"/>
          <p:cNvSpPr/>
          <p:nvPr/>
        </p:nvSpPr>
        <p:spPr>
          <a:xfrm>
            <a:off x="4097803" y="3874354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26062" y="3874355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4" name="Oval 33"/>
          <p:cNvSpPr/>
          <p:nvPr/>
        </p:nvSpPr>
        <p:spPr>
          <a:xfrm>
            <a:off x="3045373" y="435735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04090" y="435735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6" name="Oval 35"/>
          <p:cNvSpPr/>
          <p:nvPr/>
        </p:nvSpPr>
        <p:spPr>
          <a:xfrm>
            <a:off x="4764952" y="501756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47713" y="502450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8" name="Oval 37"/>
          <p:cNvSpPr/>
          <p:nvPr/>
        </p:nvSpPr>
        <p:spPr>
          <a:xfrm>
            <a:off x="2401071" y="5311853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29330" y="5311854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40" name="Straight Arrow Connector 39"/>
          <p:cNvCxnSpPr>
            <a:stCxn id="22" idx="3"/>
            <a:endCxn id="24" idx="7"/>
          </p:cNvCxnSpPr>
          <p:nvPr/>
        </p:nvCxnSpPr>
        <p:spPr>
          <a:xfrm flipH="1">
            <a:off x="2160269" y="2085734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5"/>
            <a:endCxn id="26" idx="1"/>
          </p:cNvCxnSpPr>
          <p:nvPr/>
        </p:nvCxnSpPr>
        <p:spPr>
          <a:xfrm>
            <a:off x="3425006" y="2085734"/>
            <a:ext cx="960315" cy="4947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5"/>
            <a:endCxn id="28" idx="1"/>
          </p:cNvCxnSpPr>
          <p:nvPr/>
        </p:nvCxnSpPr>
        <p:spPr>
          <a:xfrm>
            <a:off x="2160269" y="2894997"/>
            <a:ext cx="950238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28" idx="7"/>
          </p:cNvCxnSpPr>
          <p:nvPr/>
        </p:nvCxnSpPr>
        <p:spPr>
          <a:xfrm flipH="1">
            <a:off x="3425006" y="2894997"/>
            <a:ext cx="960315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27" idx="2"/>
            <a:endCxn id="33" idx="0"/>
          </p:cNvCxnSpPr>
          <p:nvPr/>
        </p:nvCxnSpPr>
        <p:spPr>
          <a:xfrm flipH="1">
            <a:off x="4320187" y="2953190"/>
            <a:ext cx="222383" cy="9211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" idx="5"/>
            <a:endCxn id="37" idx="0"/>
          </p:cNvCxnSpPr>
          <p:nvPr/>
        </p:nvCxnSpPr>
        <p:spPr>
          <a:xfrm>
            <a:off x="4699819" y="2894997"/>
            <a:ext cx="287517" cy="2129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5"/>
            <a:endCxn id="36" idx="1"/>
          </p:cNvCxnSpPr>
          <p:nvPr/>
        </p:nvCxnSpPr>
        <p:spPr>
          <a:xfrm>
            <a:off x="4477436" y="4253986"/>
            <a:ext cx="352651" cy="82871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5"/>
            <a:endCxn id="36" idx="2"/>
          </p:cNvCxnSpPr>
          <p:nvPr/>
        </p:nvCxnSpPr>
        <p:spPr>
          <a:xfrm>
            <a:off x="3425006" y="4736991"/>
            <a:ext cx="1339947" cy="502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3"/>
            <a:endCxn id="38" idx="7"/>
          </p:cNvCxnSpPr>
          <p:nvPr/>
        </p:nvCxnSpPr>
        <p:spPr>
          <a:xfrm flipH="1">
            <a:off x="2780703" y="4736991"/>
            <a:ext cx="329804" cy="639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3"/>
            <a:endCxn id="30" idx="0"/>
          </p:cNvCxnSpPr>
          <p:nvPr/>
        </p:nvCxnSpPr>
        <p:spPr>
          <a:xfrm flipH="1">
            <a:off x="1780637" y="2894996"/>
            <a:ext cx="65134" cy="86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37"/>
          <p:cNvSpPr/>
          <p:nvPr/>
        </p:nvSpPr>
        <p:spPr>
          <a:xfrm>
            <a:off x="2953124" y="3734321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41"/>
          <p:cNvSpPr/>
          <p:nvPr/>
        </p:nvSpPr>
        <p:spPr>
          <a:xfrm flipH="1">
            <a:off x="3329288" y="3741498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115658" y="450128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←10</a:t>
            </a:r>
          </a:p>
        </p:txBody>
      </p:sp>
      <p:cxnSp>
        <p:nvCxnSpPr>
          <p:cNvPr id="57" name="Straight Arrow Connector 56"/>
          <p:cNvCxnSpPr>
            <a:stCxn id="28" idx="5"/>
            <a:endCxn id="32" idx="1"/>
          </p:cNvCxnSpPr>
          <p:nvPr/>
        </p:nvCxnSpPr>
        <p:spPr>
          <a:xfrm>
            <a:off x="3425005" y="3712370"/>
            <a:ext cx="737932" cy="227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AAEBAE0-6078-4E8A-AEE0-A151BBFB2B9C}"/>
              </a:ext>
            </a:extLst>
          </p:cNvPr>
          <p:cNvSpPr txBox="1"/>
          <p:nvPr/>
        </p:nvSpPr>
        <p:spPr>
          <a:xfrm>
            <a:off x="4081545" y="322636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←01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0D6073-3AD8-4EC4-9598-588899223F65}"/>
              </a:ext>
            </a:extLst>
          </p:cNvPr>
          <p:cNvSpPr/>
          <p:nvPr/>
        </p:nvSpPr>
        <p:spPr>
          <a:xfrm>
            <a:off x="5359153" y="4932171"/>
            <a:ext cx="1410409" cy="577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cc: 01 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F7FFF8-1214-4048-B599-59BC7C82F5FE}"/>
              </a:ext>
            </a:extLst>
          </p:cNvPr>
          <p:cNvSpPr txBox="1"/>
          <p:nvPr/>
        </p:nvSpPr>
        <p:spPr>
          <a:xfrm>
            <a:off x="1601742" y="6115432"/>
            <a:ext cx="406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← : append a binary number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47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Details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statically determine what range in the bit vector to update at each call site?</a:t>
            </a:r>
          </a:p>
          <a:p>
            <a:r>
              <a:rPr lang="en-US" altLang="zh-Hans" dirty="0"/>
              <a:t>How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ensure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bit</a:t>
            </a:r>
            <a:r>
              <a:rPr lang="zh-Hans" altLang="en-US" dirty="0"/>
              <a:t> </a:t>
            </a:r>
            <a:r>
              <a:rPr lang="en-US" altLang="zh-Hans" dirty="0"/>
              <a:t>pattern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unique?</a:t>
            </a:r>
            <a:endParaRPr lang="en-US" dirty="0"/>
          </a:p>
          <a:p>
            <a:r>
              <a:rPr lang="en-US" dirty="0"/>
              <a:t>Check out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algorithms</a:t>
            </a:r>
            <a:r>
              <a:rPr lang="en-US" dirty="0"/>
              <a:t> in the paper.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bit vector is implemented as a number of consecutive machine words.</a:t>
            </a:r>
          </a:p>
          <a:p>
            <a:r>
              <a:rPr lang="en-US" dirty="0"/>
              <a:t>Bitwise operations are naturally scalable.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F3B6-D354-44B2-8260-1C204885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BD5B-E71E-4391-9F52-0A7A8A29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Encode Acyclic Call Graphs</a:t>
            </a:r>
          </a:p>
          <a:p>
            <a:r>
              <a:rPr lang="en-US" dirty="0">
                <a:solidFill>
                  <a:srgbClr val="0070C0"/>
                </a:solidFill>
              </a:rPr>
              <a:t>Encode Call Graphs With Cycles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6F908-C5B0-42EC-8CBA-2EEEE81E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79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Cycle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reduce encoding sizes and thus improve performance</a:t>
            </a:r>
          </a:p>
          <a:p>
            <a:endParaRPr lang="en-US" dirty="0"/>
          </a:p>
          <a:p>
            <a:r>
              <a:rPr lang="en-US" dirty="0"/>
              <a:t>A different way to define cycle edges.</a:t>
            </a:r>
          </a:p>
          <a:p>
            <a:r>
              <a:rPr lang="en-US" dirty="0"/>
              <a:t>First calculate the strongly-connected components (SCCs) of the call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Call Graph With Cycles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Back edges: HE, GJ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083" y="1752631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2342" y="175263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249347" y="256189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7606" y="256189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788896" y="256189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64444" y="256883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1" name="Oval 10"/>
          <p:cNvSpPr/>
          <p:nvPr/>
        </p:nvSpPr>
        <p:spPr>
          <a:xfrm>
            <a:off x="2514083" y="337926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2342" y="337926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1026964" y="381015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0452" y="3817094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" name="Oval 14"/>
          <p:cNvSpPr/>
          <p:nvPr/>
        </p:nvSpPr>
        <p:spPr>
          <a:xfrm>
            <a:off x="3704623" y="4039476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2882" y="4039477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2514083" y="440388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72800" y="440388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9" name="Oval 18"/>
          <p:cNvSpPr/>
          <p:nvPr/>
        </p:nvSpPr>
        <p:spPr>
          <a:xfrm>
            <a:off x="4805801" y="510351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88562" y="511045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" name="Oval 20"/>
          <p:cNvSpPr/>
          <p:nvPr/>
        </p:nvSpPr>
        <p:spPr>
          <a:xfrm>
            <a:off x="1869781" y="5358383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98040" y="5358384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3" name="Straight Arrow Connector 22"/>
          <p:cNvCxnSpPr>
            <a:stCxn id="5" idx="3"/>
            <a:endCxn id="7" idx="7"/>
          </p:cNvCxnSpPr>
          <p:nvPr/>
        </p:nvCxnSpPr>
        <p:spPr>
          <a:xfrm flipH="1">
            <a:off x="1628979" y="2132264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9" idx="1"/>
          </p:cNvCxnSpPr>
          <p:nvPr/>
        </p:nvCxnSpPr>
        <p:spPr>
          <a:xfrm>
            <a:off x="2893716" y="2132264"/>
            <a:ext cx="960315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1" idx="1"/>
          </p:cNvCxnSpPr>
          <p:nvPr/>
        </p:nvCxnSpPr>
        <p:spPr>
          <a:xfrm>
            <a:off x="1628979" y="2941527"/>
            <a:ext cx="950238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1" idx="7"/>
          </p:cNvCxnSpPr>
          <p:nvPr/>
        </p:nvCxnSpPr>
        <p:spPr>
          <a:xfrm flipH="1">
            <a:off x="2893716" y="2941527"/>
            <a:ext cx="960315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20" idx="0"/>
          </p:cNvCxnSpPr>
          <p:nvPr/>
        </p:nvCxnSpPr>
        <p:spPr>
          <a:xfrm>
            <a:off x="4168528" y="2941527"/>
            <a:ext cx="859656" cy="2168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5"/>
            <a:endCxn id="19" idx="1"/>
          </p:cNvCxnSpPr>
          <p:nvPr/>
        </p:nvCxnSpPr>
        <p:spPr>
          <a:xfrm>
            <a:off x="4084255" y="4419108"/>
            <a:ext cx="786680" cy="749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5"/>
            <a:endCxn id="19" idx="2"/>
          </p:cNvCxnSpPr>
          <p:nvPr/>
        </p:nvCxnSpPr>
        <p:spPr>
          <a:xfrm>
            <a:off x="2893715" y="4783521"/>
            <a:ext cx="1912086" cy="542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21" idx="7"/>
          </p:cNvCxnSpPr>
          <p:nvPr/>
        </p:nvCxnSpPr>
        <p:spPr>
          <a:xfrm flipH="1">
            <a:off x="2249413" y="4783521"/>
            <a:ext cx="329804" cy="639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3" idx="0"/>
          </p:cNvCxnSpPr>
          <p:nvPr/>
        </p:nvCxnSpPr>
        <p:spPr>
          <a:xfrm flipH="1">
            <a:off x="1249347" y="2941526"/>
            <a:ext cx="65134" cy="86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137"/>
          <p:cNvSpPr/>
          <p:nvPr/>
        </p:nvSpPr>
        <p:spPr>
          <a:xfrm>
            <a:off x="2421834" y="3780851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41"/>
          <p:cNvSpPr/>
          <p:nvPr/>
        </p:nvSpPr>
        <p:spPr>
          <a:xfrm flipH="1">
            <a:off x="2797998" y="3788028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</p:cNvCxnSpPr>
          <p:nvPr/>
        </p:nvCxnSpPr>
        <p:spPr>
          <a:xfrm>
            <a:off x="2893715" y="3758899"/>
            <a:ext cx="875428" cy="364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28"/>
          <p:cNvSpPr/>
          <p:nvPr/>
        </p:nvSpPr>
        <p:spPr>
          <a:xfrm>
            <a:off x="3744608" y="2992394"/>
            <a:ext cx="193695" cy="1047083"/>
          </a:xfrm>
          <a:custGeom>
            <a:avLst/>
            <a:gdLst>
              <a:gd name="connsiteX0" fmla="*/ 198928 w 198928"/>
              <a:gd name="connsiteY0" fmla="*/ 0 h 1050387"/>
              <a:gd name="connsiteX1" fmla="*/ 1980 w 198928"/>
              <a:gd name="connsiteY1" fmla="*/ 525194 h 1050387"/>
              <a:gd name="connsiteX2" fmla="*/ 114522 w 198928"/>
              <a:gd name="connsiteY2" fmla="*/ 1050387 h 10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28" h="1050387">
                <a:moveTo>
                  <a:pt x="198928" y="0"/>
                </a:moveTo>
                <a:cubicBezTo>
                  <a:pt x="107488" y="175065"/>
                  <a:pt x="16048" y="350130"/>
                  <a:pt x="1980" y="525194"/>
                </a:cubicBezTo>
                <a:cubicBezTo>
                  <a:pt x="-12088" y="700258"/>
                  <a:pt x="51217" y="875322"/>
                  <a:pt x="114522" y="105038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31"/>
          <p:cNvSpPr/>
          <p:nvPr/>
        </p:nvSpPr>
        <p:spPr>
          <a:xfrm>
            <a:off x="3985700" y="3006460"/>
            <a:ext cx="174522" cy="1033016"/>
          </a:xfrm>
          <a:custGeom>
            <a:avLst/>
            <a:gdLst>
              <a:gd name="connsiteX0" fmla="*/ 51582 w 155624"/>
              <a:gd name="connsiteY0" fmla="*/ 0 h 1012874"/>
              <a:gd name="connsiteX1" fmla="*/ 154745 w 155624"/>
              <a:gd name="connsiteY1" fmla="*/ 647114 h 1012874"/>
              <a:gd name="connsiteX2" fmla="*/ 0 w 155624"/>
              <a:gd name="connsiteY2" fmla="*/ 1012874 h 101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24" h="1012874">
                <a:moveTo>
                  <a:pt x="51582" y="0"/>
                </a:moveTo>
                <a:cubicBezTo>
                  <a:pt x="107462" y="239151"/>
                  <a:pt x="163342" y="478302"/>
                  <a:pt x="154745" y="647114"/>
                </a:cubicBezTo>
                <a:cubicBezTo>
                  <a:pt x="146148" y="815926"/>
                  <a:pt x="73074" y="914400"/>
                  <a:pt x="0" y="1012874"/>
                </a:cubicBezTo>
              </a:path>
            </a:pathLst>
          </a:custGeom>
          <a:ln w="31750">
            <a:head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13" idx="5"/>
            <a:endCxn id="17" idx="1"/>
          </p:cNvCxnSpPr>
          <p:nvPr/>
        </p:nvCxnSpPr>
        <p:spPr>
          <a:xfrm>
            <a:off x="1406597" y="4189786"/>
            <a:ext cx="1172621" cy="279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</p:cNvCxnSpPr>
          <p:nvPr/>
        </p:nvCxnSpPr>
        <p:spPr>
          <a:xfrm>
            <a:off x="1249348" y="4247981"/>
            <a:ext cx="682659" cy="1175537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Library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0027" y="1582466"/>
            <a:ext cx="6291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(List</a:t>
            </a:r>
            <a:r>
              <a:rPr lang="nl-NL" sz="28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list)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list.append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unlock();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4C301-7939-453E-8B49-258DA1BCD429}"/>
              </a:ext>
            </a:extLst>
          </p:cNvPr>
          <p:cNvSpPr txBox="1"/>
          <p:nvPr/>
        </p:nvSpPr>
        <p:spPr>
          <a:xfrm>
            <a:off x="1072425" y="3414788"/>
            <a:ext cx="137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Adam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618511-55C3-4ABF-9D01-D76EFE5CC956}"/>
              </a:ext>
            </a:extLst>
          </p:cNvPr>
          <p:cNvSpPr/>
          <p:nvPr/>
        </p:nvSpPr>
        <p:spPr>
          <a:xfrm>
            <a:off x="8513685" y="2379216"/>
            <a:ext cx="2166152" cy="692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Library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E78F49-3D00-44E4-A100-F8BF06D66D9A}"/>
              </a:ext>
            </a:extLst>
          </p:cNvPr>
          <p:cNvSpPr/>
          <p:nvPr/>
        </p:nvSpPr>
        <p:spPr>
          <a:xfrm>
            <a:off x="8346489" y="4129597"/>
            <a:ext cx="2166152" cy="692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Conservative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873237-D8C7-4197-9725-238F25B34AF7}"/>
              </a:ext>
            </a:extLst>
          </p:cNvPr>
          <p:cNvCxnSpPr/>
          <p:nvPr/>
        </p:nvCxnSpPr>
        <p:spPr>
          <a:xfrm>
            <a:off x="4864963" y="2272683"/>
            <a:ext cx="3355759" cy="1970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53C142-87EB-4019-A8A7-FB6CAA8AC10F}"/>
              </a:ext>
            </a:extLst>
          </p:cNvPr>
          <p:cNvCxnSpPr/>
          <p:nvPr/>
        </p:nvCxnSpPr>
        <p:spPr>
          <a:xfrm>
            <a:off x="5237825" y="3151573"/>
            <a:ext cx="3045199" cy="13242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8947429-C780-C74F-9496-0831697BC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81" y="1582466"/>
            <a:ext cx="1961130" cy="19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6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Call Graph With Cycles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Five SCCs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083" y="1752631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2342" y="175263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249347" y="256189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77606" y="256189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788896" y="256189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64444" y="2568834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1" name="Oval 10"/>
          <p:cNvSpPr/>
          <p:nvPr/>
        </p:nvSpPr>
        <p:spPr>
          <a:xfrm>
            <a:off x="2514083" y="337926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2342" y="3379268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1026964" y="3810154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0452" y="3817094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" name="Oval 14"/>
          <p:cNvSpPr/>
          <p:nvPr/>
        </p:nvSpPr>
        <p:spPr>
          <a:xfrm>
            <a:off x="3704623" y="4039476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2882" y="4039477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7" name="Oval 16"/>
          <p:cNvSpPr/>
          <p:nvPr/>
        </p:nvSpPr>
        <p:spPr>
          <a:xfrm>
            <a:off x="2514083" y="440388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72800" y="440388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9" name="Oval 18"/>
          <p:cNvSpPr/>
          <p:nvPr/>
        </p:nvSpPr>
        <p:spPr>
          <a:xfrm>
            <a:off x="4805801" y="5103518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88562" y="5110458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1" name="Oval 20"/>
          <p:cNvSpPr/>
          <p:nvPr/>
        </p:nvSpPr>
        <p:spPr>
          <a:xfrm>
            <a:off x="1869781" y="5358383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98040" y="5358384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3" name="Straight Arrow Connector 22"/>
          <p:cNvCxnSpPr>
            <a:stCxn id="5" idx="3"/>
            <a:endCxn id="7" idx="7"/>
          </p:cNvCxnSpPr>
          <p:nvPr/>
        </p:nvCxnSpPr>
        <p:spPr>
          <a:xfrm flipH="1">
            <a:off x="1628979" y="2132264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9" idx="1"/>
          </p:cNvCxnSpPr>
          <p:nvPr/>
        </p:nvCxnSpPr>
        <p:spPr>
          <a:xfrm>
            <a:off x="2893716" y="2132264"/>
            <a:ext cx="960315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1" idx="1"/>
          </p:cNvCxnSpPr>
          <p:nvPr/>
        </p:nvCxnSpPr>
        <p:spPr>
          <a:xfrm>
            <a:off x="1628979" y="2941527"/>
            <a:ext cx="950238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1" idx="7"/>
          </p:cNvCxnSpPr>
          <p:nvPr/>
        </p:nvCxnSpPr>
        <p:spPr>
          <a:xfrm flipH="1">
            <a:off x="2893716" y="2941527"/>
            <a:ext cx="960315" cy="502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5"/>
            <a:endCxn id="20" idx="0"/>
          </p:cNvCxnSpPr>
          <p:nvPr/>
        </p:nvCxnSpPr>
        <p:spPr>
          <a:xfrm>
            <a:off x="4168528" y="2941527"/>
            <a:ext cx="859656" cy="2168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5"/>
            <a:endCxn id="19" idx="1"/>
          </p:cNvCxnSpPr>
          <p:nvPr/>
        </p:nvCxnSpPr>
        <p:spPr>
          <a:xfrm>
            <a:off x="4084255" y="4419108"/>
            <a:ext cx="786680" cy="749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5"/>
            <a:endCxn id="19" idx="2"/>
          </p:cNvCxnSpPr>
          <p:nvPr/>
        </p:nvCxnSpPr>
        <p:spPr>
          <a:xfrm>
            <a:off x="2893715" y="4783521"/>
            <a:ext cx="1912086" cy="542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21" idx="7"/>
          </p:cNvCxnSpPr>
          <p:nvPr/>
        </p:nvCxnSpPr>
        <p:spPr>
          <a:xfrm flipH="1">
            <a:off x="2249413" y="4783521"/>
            <a:ext cx="329804" cy="639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3" idx="0"/>
          </p:cNvCxnSpPr>
          <p:nvPr/>
        </p:nvCxnSpPr>
        <p:spPr>
          <a:xfrm flipH="1">
            <a:off x="1249347" y="2941526"/>
            <a:ext cx="65134" cy="868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137"/>
          <p:cNvSpPr/>
          <p:nvPr/>
        </p:nvSpPr>
        <p:spPr>
          <a:xfrm>
            <a:off x="2421834" y="3780851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41"/>
          <p:cNvSpPr/>
          <p:nvPr/>
        </p:nvSpPr>
        <p:spPr>
          <a:xfrm flipH="1">
            <a:off x="2797998" y="3788028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1" idx="5"/>
          </p:cNvCxnSpPr>
          <p:nvPr/>
        </p:nvCxnSpPr>
        <p:spPr>
          <a:xfrm>
            <a:off x="2893715" y="3758899"/>
            <a:ext cx="875428" cy="364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28"/>
          <p:cNvSpPr/>
          <p:nvPr/>
        </p:nvSpPr>
        <p:spPr>
          <a:xfrm>
            <a:off x="3744608" y="2992394"/>
            <a:ext cx="193695" cy="1047083"/>
          </a:xfrm>
          <a:custGeom>
            <a:avLst/>
            <a:gdLst>
              <a:gd name="connsiteX0" fmla="*/ 198928 w 198928"/>
              <a:gd name="connsiteY0" fmla="*/ 0 h 1050387"/>
              <a:gd name="connsiteX1" fmla="*/ 1980 w 198928"/>
              <a:gd name="connsiteY1" fmla="*/ 525194 h 1050387"/>
              <a:gd name="connsiteX2" fmla="*/ 114522 w 198928"/>
              <a:gd name="connsiteY2" fmla="*/ 1050387 h 10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28" h="1050387">
                <a:moveTo>
                  <a:pt x="198928" y="0"/>
                </a:moveTo>
                <a:cubicBezTo>
                  <a:pt x="107488" y="175065"/>
                  <a:pt x="16048" y="350130"/>
                  <a:pt x="1980" y="525194"/>
                </a:cubicBezTo>
                <a:cubicBezTo>
                  <a:pt x="-12088" y="700258"/>
                  <a:pt x="51217" y="875322"/>
                  <a:pt x="114522" y="105038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31"/>
          <p:cNvSpPr/>
          <p:nvPr/>
        </p:nvSpPr>
        <p:spPr>
          <a:xfrm>
            <a:off x="3985700" y="3006460"/>
            <a:ext cx="174522" cy="1033016"/>
          </a:xfrm>
          <a:custGeom>
            <a:avLst/>
            <a:gdLst>
              <a:gd name="connsiteX0" fmla="*/ 51582 w 155624"/>
              <a:gd name="connsiteY0" fmla="*/ 0 h 1012874"/>
              <a:gd name="connsiteX1" fmla="*/ 154745 w 155624"/>
              <a:gd name="connsiteY1" fmla="*/ 647114 h 1012874"/>
              <a:gd name="connsiteX2" fmla="*/ 0 w 155624"/>
              <a:gd name="connsiteY2" fmla="*/ 1012874 h 101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24" h="1012874">
                <a:moveTo>
                  <a:pt x="51582" y="0"/>
                </a:moveTo>
                <a:cubicBezTo>
                  <a:pt x="107462" y="239151"/>
                  <a:pt x="163342" y="478302"/>
                  <a:pt x="154745" y="647114"/>
                </a:cubicBezTo>
                <a:cubicBezTo>
                  <a:pt x="146148" y="815926"/>
                  <a:pt x="73074" y="914400"/>
                  <a:pt x="0" y="1012874"/>
                </a:cubicBezTo>
              </a:path>
            </a:pathLst>
          </a:custGeom>
          <a:ln w="31750">
            <a:head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13" idx="5"/>
            <a:endCxn id="17" idx="1"/>
          </p:cNvCxnSpPr>
          <p:nvPr/>
        </p:nvCxnSpPr>
        <p:spPr>
          <a:xfrm>
            <a:off x="1406597" y="4189786"/>
            <a:ext cx="1172621" cy="279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</p:cNvCxnSpPr>
          <p:nvPr/>
        </p:nvCxnSpPr>
        <p:spPr>
          <a:xfrm>
            <a:off x="1249348" y="4247981"/>
            <a:ext cx="682659" cy="1175537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047FCD8-6B86-498D-9E57-ADD8D9E25BD5}"/>
              </a:ext>
            </a:extLst>
          </p:cNvPr>
          <p:cNvSpPr/>
          <p:nvPr/>
        </p:nvSpPr>
        <p:spPr>
          <a:xfrm>
            <a:off x="2123230" y="1516762"/>
            <a:ext cx="1190540" cy="954456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FC9D7A-3EA1-400F-BA25-A71B5F385579}"/>
              </a:ext>
            </a:extLst>
          </p:cNvPr>
          <p:cNvSpPr/>
          <p:nvPr/>
        </p:nvSpPr>
        <p:spPr>
          <a:xfrm>
            <a:off x="893546" y="2256852"/>
            <a:ext cx="1190540" cy="954456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13C7A29-0360-4E54-88D0-4F5CB543CE59}"/>
              </a:ext>
            </a:extLst>
          </p:cNvPr>
          <p:cNvSpPr/>
          <p:nvPr/>
        </p:nvSpPr>
        <p:spPr>
          <a:xfrm>
            <a:off x="743041" y="3618361"/>
            <a:ext cx="2456121" cy="2477386"/>
          </a:xfrm>
          <a:custGeom>
            <a:avLst/>
            <a:gdLst>
              <a:gd name="connsiteX0" fmla="*/ 106326 w 2456121"/>
              <a:gd name="connsiteY0" fmla="*/ 10632 h 2477386"/>
              <a:gd name="connsiteX1" fmla="*/ 499730 w 2456121"/>
              <a:gd name="connsiteY1" fmla="*/ 0 h 2477386"/>
              <a:gd name="connsiteX2" fmla="*/ 648586 w 2456121"/>
              <a:gd name="connsiteY2" fmla="*/ 21265 h 2477386"/>
              <a:gd name="connsiteX3" fmla="*/ 765544 w 2456121"/>
              <a:gd name="connsiteY3" fmla="*/ 42530 h 2477386"/>
              <a:gd name="connsiteX4" fmla="*/ 829340 w 2456121"/>
              <a:gd name="connsiteY4" fmla="*/ 63795 h 2477386"/>
              <a:gd name="connsiteX5" fmla="*/ 903768 w 2456121"/>
              <a:gd name="connsiteY5" fmla="*/ 85060 h 2477386"/>
              <a:gd name="connsiteX6" fmla="*/ 946298 w 2456121"/>
              <a:gd name="connsiteY6" fmla="*/ 106325 h 2477386"/>
              <a:gd name="connsiteX7" fmla="*/ 1063256 w 2456121"/>
              <a:gd name="connsiteY7" fmla="*/ 138223 h 2477386"/>
              <a:gd name="connsiteX8" fmla="*/ 1116419 w 2456121"/>
              <a:gd name="connsiteY8" fmla="*/ 159488 h 2477386"/>
              <a:gd name="connsiteX9" fmla="*/ 1233377 w 2456121"/>
              <a:gd name="connsiteY9" fmla="*/ 223284 h 2477386"/>
              <a:gd name="connsiteX10" fmla="*/ 1318437 w 2456121"/>
              <a:gd name="connsiteY10" fmla="*/ 244549 h 2477386"/>
              <a:gd name="connsiteX11" fmla="*/ 1414130 w 2456121"/>
              <a:gd name="connsiteY11" fmla="*/ 297711 h 2477386"/>
              <a:gd name="connsiteX12" fmla="*/ 1552354 w 2456121"/>
              <a:gd name="connsiteY12" fmla="*/ 340242 h 2477386"/>
              <a:gd name="connsiteX13" fmla="*/ 1616149 w 2456121"/>
              <a:gd name="connsiteY13" fmla="*/ 372139 h 2477386"/>
              <a:gd name="connsiteX14" fmla="*/ 1754372 w 2456121"/>
              <a:gd name="connsiteY14" fmla="*/ 414670 h 2477386"/>
              <a:gd name="connsiteX15" fmla="*/ 1796902 w 2456121"/>
              <a:gd name="connsiteY15" fmla="*/ 435935 h 2477386"/>
              <a:gd name="connsiteX16" fmla="*/ 1850065 w 2456121"/>
              <a:gd name="connsiteY16" fmla="*/ 446567 h 2477386"/>
              <a:gd name="connsiteX17" fmla="*/ 1892595 w 2456121"/>
              <a:gd name="connsiteY17" fmla="*/ 457200 h 2477386"/>
              <a:gd name="connsiteX18" fmla="*/ 1977656 w 2456121"/>
              <a:gd name="connsiteY18" fmla="*/ 510363 h 2477386"/>
              <a:gd name="connsiteX19" fmla="*/ 2030819 w 2456121"/>
              <a:gd name="connsiteY19" fmla="*/ 520995 h 2477386"/>
              <a:gd name="connsiteX20" fmla="*/ 2073349 w 2456121"/>
              <a:gd name="connsiteY20" fmla="*/ 542260 h 2477386"/>
              <a:gd name="connsiteX21" fmla="*/ 2105247 w 2456121"/>
              <a:gd name="connsiteY21" fmla="*/ 563525 h 2477386"/>
              <a:gd name="connsiteX22" fmla="*/ 2179674 w 2456121"/>
              <a:gd name="connsiteY22" fmla="*/ 595423 h 2477386"/>
              <a:gd name="connsiteX23" fmla="*/ 2296633 w 2456121"/>
              <a:gd name="connsiteY23" fmla="*/ 712381 h 2477386"/>
              <a:gd name="connsiteX24" fmla="*/ 2307265 w 2456121"/>
              <a:gd name="connsiteY24" fmla="*/ 744279 h 2477386"/>
              <a:gd name="connsiteX25" fmla="*/ 2381693 w 2456121"/>
              <a:gd name="connsiteY25" fmla="*/ 850605 h 2477386"/>
              <a:gd name="connsiteX26" fmla="*/ 2413591 w 2456121"/>
              <a:gd name="connsiteY26" fmla="*/ 903767 h 2477386"/>
              <a:gd name="connsiteX27" fmla="*/ 2434856 w 2456121"/>
              <a:gd name="connsiteY27" fmla="*/ 978195 h 2477386"/>
              <a:gd name="connsiteX28" fmla="*/ 2456121 w 2456121"/>
              <a:gd name="connsiteY28" fmla="*/ 1201479 h 2477386"/>
              <a:gd name="connsiteX29" fmla="*/ 2413591 w 2456121"/>
              <a:gd name="connsiteY29" fmla="*/ 1382232 h 2477386"/>
              <a:gd name="connsiteX30" fmla="*/ 2371061 w 2456121"/>
              <a:gd name="connsiteY30" fmla="*/ 1531088 h 2477386"/>
              <a:gd name="connsiteX31" fmla="*/ 2349795 w 2456121"/>
              <a:gd name="connsiteY31" fmla="*/ 1552353 h 2477386"/>
              <a:gd name="connsiteX32" fmla="*/ 2328530 w 2456121"/>
              <a:gd name="connsiteY32" fmla="*/ 1637414 h 2477386"/>
              <a:gd name="connsiteX33" fmla="*/ 2307265 w 2456121"/>
              <a:gd name="connsiteY33" fmla="*/ 1701209 h 2477386"/>
              <a:gd name="connsiteX34" fmla="*/ 2296633 w 2456121"/>
              <a:gd name="connsiteY34" fmla="*/ 1754372 h 2477386"/>
              <a:gd name="connsiteX35" fmla="*/ 2275368 w 2456121"/>
              <a:gd name="connsiteY35" fmla="*/ 1796902 h 2477386"/>
              <a:gd name="connsiteX36" fmla="*/ 2232837 w 2456121"/>
              <a:gd name="connsiteY36" fmla="*/ 1881963 h 2477386"/>
              <a:gd name="connsiteX37" fmla="*/ 2222205 w 2456121"/>
              <a:gd name="connsiteY37" fmla="*/ 1913860 h 2477386"/>
              <a:gd name="connsiteX38" fmla="*/ 2147777 w 2456121"/>
              <a:gd name="connsiteY38" fmla="*/ 2020186 h 2477386"/>
              <a:gd name="connsiteX39" fmla="*/ 2094614 w 2456121"/>
              <a:gd name="connsiteY39" fmla="*/ 2073349 h 2477386"/>
              <a:gd name="connsiteX40" fmla="*/ 1977656 w 2456121"/>
              <a:gd name="connsiteY40" fmla="*/ 2169042 h 2477386"/>
              <a:gd name="connsiteX41" fmla="*/ 1924493 w 2456121"/>
              <a:gd name="connsiteY41" fmla="*/ 2200939 h 2477386"/>
              <a:gd name="connsiteX42" fmla="*/ 1892595 w 2456121"/>
              <a:gd name="connsiteY42" fmla="*/ 2222205 h 2477386"/>
              <a:gd name="connsiteX43" fmla="*/ 1818168 w 2456121"/>
              <a:gd name="connsiteY43" fmla="*/ 2264735 h 2477386"/>
              <a:gd name="connsiteX44" fmla="*/ 1796902 w 2456121"/>
              <a:gd name="connsiteY44" fmla="*/ 2286000 h 2477386"/>
              <a:gd name="connsiteX45" fmla="*/ 1754372 w 2456121"/>
              <a:gd name="connsiteY45" fmla="*/ 2307265 h 2477386"/>
              <a:gd name="connsiteX46" fmla="*/ 1722474 w 2456121"/>
              <a:gd name="connsiteY46" fmla="*/ 2339163 h 2477386"/>
              <a:gd name="connsiteX47" fmla="*/ 1658679 w 2456121"/>
              <a:gd name="connsiteY47" fmla="*/ 2349795 h 2477386"/>
              <a:gd name="connsiteX48" fmla="*/ 1531088 w 2456121"/>
              <a:gd name="connsiteY48" fmla="*/ 2402958 h 2477386"/>
              <a:gd name="connsiteX49" fmla="*/ 1477926 w 2456121"/>
              <a:gd name="connsiteY49" fmla="*/ 2424223 h 2477386"/>
              <a:gd name="connsiteX50" fmla="*/ 1392865 w 2456121"/>
              <a:gd name="connsiteY50" fmla="*/ 2445488 h 2477386"/>
              <a:gd name="connsiteX51" fmla="*/ 1244009 w 2456121"/>
              <a:gd name="connsiteY51" fmla="*/ 2456121 h 2477386"/>
              <a:gd name="connsiteX52" fmla="*/ 1095154 w 2456121"/>
              <a:gd name="connsiteY52" fmla="*/ 2477386 h 2477386"/>
              <a:gd name="connsiteX53" fmla="*/ 797442 w 2456121"/>
              <a:gd name="connsiteY53" fmla="*/ 2434856 h 2477386"/>
              <a:gd name="connsiteX54" fmla="*/ 765544 w 2456121"/>
              <a:gd name="connsiteY54" fmla="*/ 2402958 h 2477386"/>
              <a:gd name="connsiteX55" fmla="*/ 627321 w 2456121"/>
              <a:gd name="connsiteY55" fmla="*/ 2232837 h 2477386"/>
              <a:gd name="connsiteX56" fmla="*/ 616688 w 2456121"/>
              <a:gd name="connsiteY56" fmla="*/ 2200939 h 2477386"/>
              <a:gd name="connsiteX57" fmla="*/ 520995 w 2456121"/>
              <a:gd name="connsiteY57" fmla="*/ 2073349 h 2477386"/>
              <a:gd name="connsiteX58" fmla="*/ 478465 w 2456121"/>
              <a:gd name="connsiteY58" fmla="*/ 1977656 h 2477386"/>
              <a:gd name="connsiteX59" fmla="*/ 435935 w 2456121"/>
              <a:gd name="connsiteY59" fmla="*/ 1892595 h 2477386"/>
              <a:gd name="connsiteX60" fmla="*/ 393405 w 2456121"/>
              <a:gd name="connsiteY60" fmla="*/ 1743739 h 2477386"/>
              <a:gd name="connsiteX61" fmla="*/ 382772 w 2456121"/>
              <a:gd name="connsiteY61" fmla="*/ 1711842 h 2477386"/>
              <a:gd name="connsiteX62" fmla="*/ 287079 w 2456121"/>
              <a:gd name="connsiteY62" fmla="*/ 1552353 h 2477386"/>
              <a:gd name="connsiteX63" fmla="*/ 276447 w 2456121"/>
              <a:gd name="connsiteY63" fmla="*/ 1509823 h 2477386"/>
              <a:gd name="connsiteX64" fmla="*/ 255181 w 2456121"/>
              <a:gd name="connsiteY64" fmla="*/ 1477925 h 2477386"/>
              <a:gd name="connsiteX65" fmla="*/ 233916 w 2456121"/>
              <a:gd name="connsiteY65" fmla="*/ 1392865 h 2477386"/>
              <a:gd name="connsiteX66" fmla="*/ 180754 w 2456121"/>
              <a:gd name="connsiteY66" fmla="*/ 1265274 h 2477386"/>
              <a:gd name="connsiteX67" fmla="*/ 159488 w 2456121"/>
              <a:gd name="connsiteY67" fmla="*/ 1233377 h 2477386"/>
              <a:gd name="connsiteX68" fmla="*/ 106326 w 2456121"/>
              <a:gd name="connsiteY68" fmla="*/ 1116418 h 2477386"/>
              <a:gd name="connsiteX69" fmla="*/ 63795 w 2456121"/>
              <a:gd name="connsiteY69" fmla="*/ 1105786 h 2477386"/>
              <a:gd name="connsiteX70" fmla="*/ 21265 w 2456121"/>
              <a:gd name="connsiteY70" fmla="*/ 935665 h 2477386"/>
              <a:gd name="connsiteX71" fmla="*/ 0 w 2456121"/>
              <a:gd name="connsiteY71" fmla="*/ 808074 h 2477386"/>
              <a:gd name="connsiteX72" fmla="*/ 10633 w 2456121"/>
              <a:gd name="connsiteY72" fmla="*/ 435935 h 2477386"/>
              <a:gd name="connsiteX73" fmla="*/ 21265 w 2456121"/>
              <a:gd name="connsiteY73" fmla="*/ 393405 h 2477386"/>
              <a:gd name="connsiteX74" fmla="*/ 42530 w 2456121"/>
              <a:gd name="connsiteY74" fmla="*/ 287079 h 2477386"/>
              <a:gd name="connsiteX75" fmla="*/ 53163 w 2456121"/>
              <a:gd name="connsiteY75" fmla="*/ 255181 h 2477386"/>
              <a:gd name="connsiteX76" fmla="*/ 63795 w 2456121"/>
              <a:gd name="connsiteY76" fmla="*/ 212651 h 2477386"/>
              <a:gd name="connsiteX77" fmla="*/ 85061 w 2456121"/>
              <a:gd name="connsiteY77" fmla="*/ 180753 h 2477386"/>
              <a:gd name="connsiteX78" fmla="*/ 138223 w 2456121"/>
              <a:gd name="connsiteY78" fmla="*/ 74428 h 2477386"/>
              <a:gd name="connsiteX79" fmla="*/ 170121 w 2456121"/>
              <a:gd name="connsiteY79" fmla="*/ 63795 h 247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456121" h="2477386">
                <a:moveTo>
                  <a:pt x="106326" y="10632"/>
                </a:moveTo>
                <a:cubicBezTo>
                  <a:pt x="237461" y="7088"/>
                  <a:pt x="368547" y="0"/>
                  <a:pt x="499730" y="0"/>
                </a:cubicBezTo>
                <a:cubicBezTo>
                  <a:pt x="558965" y="0"/>
                  <a:pt x="594596" y="11448"/>
                  <a:pt x="648586" y="21265"/>
                </a:cubicBezTo>
                <a:cubicBezTo>
                  <a:pt x="672887" y="25684"/>
                  <a:pt x="739291" y="35370"/>
                  <a:pt x="765544" y="42530"/>
                </a:cubicBezTo>
                <a:cubicBezTo>
                  <a:pt x="787170" y="48428"/>
                  <a:pt x="807787" y="57637"/>
                  <a:pt x="829340" y="63795"/>
                </a:cubicBezTo>
                <a:cubicBezTo>
                  <a:pt x="854149" y="70883"/>
                  <a:pt x="879519" y="76242"/>
                  <a:pt x="903768" y="85060"/>
                </a:cubicBezTo>
                <a:cubicBezTo>
                  <a:pt x="918664" y="90477"/>
                  <a:pt x="931402" y="100908"/>
                  <a:pt x="946298" y="106325"/>
                </a:cubicBezTo>
                <a:cubicBezTo>
                  <a:pt x="1135306" y="175056"/>
                  <a:pt x="938760" y="96725"/>
                  <a:pt x="1063256" y="138223"/>
                </a:cubicBezTo>
                <a:cubicBezTo>
                  <a:pt x="1081363" y="144258"/>
                  <a:pt x="1099348" y="150952"/>
                  <a:pt x="1116419" y="159488"/>
                </a:cubicBezTo>
                <a:cubicBezTo>
                  <a:pt x="1213500" y="208028"/>
                  <a:pt x="1040615" y="150997"/>
                  <a:pt x="1233377" y="223284"/>
                </a:cubicBezTo>
                <a:cubicBezTo>
                  <a:pt x="1260742" y="233546"/>
                  <a:pt x="1291301" y="233695"/>
                  <a:pt x="1318437" y="244549"/>
                </a:cubicBezTo>
                <a:cubicBezTo>
                  <a:pt x="1543671" y="334642"/>
                  <a:pt x="1211846" y="196569"/>
                  <a:pt x="1414130" y="297711"/>
                </a:cubicBezTo>
                <a:cubicBezTo>
                  <a:pt x="1446378" y="313835"/>
                  <a:pt x="1520863" y="328130"/>
                  <a:pt x="1552354" y="340242"/>
                </a:cubicBezTo>
                <a:cubicBezTo>
                  <a:pt x="1574544" y="348777"/>
                  <a:pt x="1594203" y="362995"/>
                  <a:pt x="1616149" y="372139"/>
                </a:cubicBezTo>
                <a:cubicBezTo>
                  <a:pt x="1688251" y="402182"/>
                  <a:pt x="1677005" y="386537"/>
                  <a:pt x="1754372" y="414670"/>
                </a:cubicBezTo>
                <a:cubicBezTo>
                  <a:pt x="1769268" y="420087"/>
                  <a:pt x="1781865" y="430923"/>
                  <a:pt x="1796902" y="435935"/>
                </a:cubicBezTo>
                <a:cubicBezTo>
                  <a:pt x="1814047" y="441650"/>
                  <a:pt x="1832423" y="442647"/>
                  <a:pt x="1850065" y="446567"/>
                </a:cubicBezTo>
                <a:cubicBezTo>
                  <a:pt x="1864330" y="449737"/>
                  <a:pt x="1878418" y="453656"/>
                  <a:pt x="1892595" y="457200"/>
                </a:cubicBezTo>
                <a:cubicBezTo>
                  <a:pt x="1921696" y="479026"/>
                  <a:pt x="1942629" y="498687"/>
                  <a:pt x="1977656" y="510363"/>
                </a:cubicBezTo>
                <a:cubicBezTo>
                  <a:pt x="1994801" y="516078"/>
                  <a:pt x="2013098" y="517451"/>
                  <a:pt x="2030819" y="520995"/>
                </a:cubicBezTo>
                <a:cubicBezTo>
                  <a:pt x="2044996" y="528083"/>
                  <a:pt x="2059587" y="534396"/>
                  <a:pt x="2073349" y="542260"/>
                </a:cubicBezTo>
                <a:cubicBezTo>
                  <a:pt x="2084444" y="548600"/>
                  <a:pt x="2093817" y="557810"/>
                  <a:pt x="2105247" y="563525"/>
                </a:cubicBezTo>
                <a:cubicBezTo>
                  <a:pt x="2161951" y="591877"/>
                  <a:pt x="2113303" y="551176"/>
                  <a:pt x="2179674" y="595423"/>
                </a:cubicBezTo>
                <a:cubicBezTo>
                  <a:pt x="2237372" y="633888"/>
                  <a:pt x="2248277" y="655966"/>
                  <a:pt x="2296633" y="712381"/>
                </a:cubicBezTo>
                <a:cubicBezTo>
                  <a:pt x="2300177" y="723014"/>
                  <a:pt x="2301822" y="734482"/>
                  <a:pt x="2307265" y="744279"/>
                </a:cubicBezTo>
                <a:cubicBezTo>
                  <a:pt x="2345100" y="812383"/>
                  <a:pt x="2344532" y="794864"/>
                  <a:pt x="2381693" y="850605"/>
                </a:cubicBezTo>
                <a:cubicBezTo>
                  <a:pt x="2393156" y="867800"/>
                  <a:pt x="2402958" y="886046"/>
                  <a:pt x="2413591" y="903767"/>
                </a:cubicBezTo>
                <a:cubicBezTo>
                  <a:pt x="2420679" y="928576"/>
                  <a:pt x="2429450" y="952966"/>
                  <a:pt x="2434856" y="978195"/>
                </a:cubicBezTo>
                <a:cubicBezTo>
                  <a:pt x="2448105" y="1040026"/>
                  <a:pt x="2452471" y="1150379"/>
                  <a:pt x="2456121" y="1201479"/>
                </a:cubicBezTo>
                <a:cubicBezTo>
                  <a:pt x="2415910" y="1422641"/>
                  <a:pt x="2455836" y="1234374"/>
                  <a:pt x="2413591" y="1382232"/>
                </a:cubicBezTo>
                <a:cubicBezTo>
                  <a:pt x="2404507" y="1414026"/>
                  <a:pt x="2388056" y="1497098"/>
                  <a:pt x="2371061" y="1531088"/>
                </a:cubicBezTo>
                <a:cubicBezTo>
                  <a:pt x="2366578" y="1540054"/>
                  <a:pt x="2356884" y="1545265"/>
                  <a:pt x="2349795" y="1552353"/>
                </a:cubicBezTo>
                <a:cubicBezTo>
                  <a:pt x="2317530" y="1649155"/>
                  <a:pt x="2367029" y="1496251"/>
                  <a:pt x="2328530" y="1637414"/>
                </a:cubicBezTo>
                <a:cubicBezTo>
                  <a:pt x="2322632" y="1659039"/>
                  <a:pt x="2313163" y="1679584"/>
                  <a:pt x="2307265" y="1701209"/>
                </a:cubicBezTo>
                <a:cubicBezTo>
                  <a:pt x="2302510" y="1718644"/>
                  <a:pt x="2302348" y="1737227"/>
                  <a:pt x="2296633" y="1754372"/>
                </a:cubicBezTo>
                <a:cubicBezTo>
                  <a:pt x="2291621" y="1769409"/>
                  <a:pt x="2281805" y="1782418"/>
                  <a:pt x="2275368" y="1796902"/>
                </a:cubicBezTo>
                <a:cubicBezTo>
                  <a:pt x="2240686" y="1874934"/>
                  <a:pt x="2270494" y="1825477"/>
                  <a:pt x="2232837" y="1881963"/>
                </a:cubicBezTo>
                <a:cubicBezTo>
                  <a:pt x="2229293" y="1892595"/>
                  <a:pt x="2227648" y="1904063"/>
                  <a:pt x="2222205" y="1913860"/>
                </a:cubicBezTo>
                <a:cubicBezTo>
                  <a:pt x="2157561" y="2030220"/>
                  <a:pt x="2203526" y="1930987"/>
                  <a:pt x="2147777" y="2020186"/>
                </a:cubicBezTo>
                <a:cubicBezTo>
                  <a:pt x="2113202" y="2075507"/>
                  <a:pt x="2147416" y="2055748"/>
                  <a:pt x="2094614" y="2073349"/>
                </a:cubicBezTo>
                <a:cubicBezTo>
                  <a:pt x="2054710" y="2133204"/>
                  <a:pt x="2076103" y="2109975"/>
                  <a:pt x="1977656" y="2169042"/>
                </a:cubicBezTo>
                <a:cubicBezTo>
                  <a:pt x="1959935" y="2179674"/>
                  <a:pt x="1942018" y="2189986"/>
                  <a:pt x="1924493" y="2200939"/>
                </a:cubicBezTo>
                <a:cubicBezTo>
                  <a:pt x="1913656" y="2207712"/>
                  <a:pt x="1903553" y="2215630"/>
                  <a:pt x="1892595" y="2222205"/>
                </a:cubicBezTo>
                <a:cubicBezTo>
                  <a:pt x="1868093" y="2236906"/>
                  <a:pt x="1841943" y="2248885"/>
                  <a:pt x="1818168" y="2264735"/>
                </a:cubicBezTo>
                <a:cubicBezTo>
                  <a:pt x="1809827" y="2270296"/>
                  <a:pt x="1805243" y="2280439"/>
                  <a:pt x="1796902" y="2286000"/>
                </a:cubicBezTo>
                <a:cubicBezTo>
                  <a:pt x="1783714" y="2294792"/>
                  <a:pt x="1767270" y="2298052"/>
                  <a:pt x="1754372" y="2307265"/>
                </a:cubicBezTo>
                <a:cubicBezTo>
                  <a:pt x="1742136" y="2316005"/>
                  <a:pt x="1736215" y="2333056"/>
                  <a:pt x="1722474" y="2339163"/>
                </a:cubicBezTo>
                <a:cubicBezTo>
                  <a:pt x="1702774" y="2347919"/>
                  <a:pt x="1679944" y="2346251"/>
                  <a:pt x="1658679" y="2349795"/>
                </a:cubicBezTo>
                <a:cubicBezTo>
                  <a:pt x="1481063" y="2438603"/>
                  <a:pt x="1641014" y="2366315"/>
                  <a:pt x="1531088" y="2402958"/>
                </a:cubicBezTo>
                <a:cubicBezTo>
                  <a:pt x="1512982" y="2408994"/>
                  <a:pt x="1495797" y="2417521"/>
                  <a:pt x="1477926" y="2424223"/>
                </a:cubicBezTo>
                <a:cubicBezTo>
                  <a:pt x="1450430" y="2434534"/>
                  <a:pt x="1422276" y="2442392"/>
                  <a:pt x="1392865" y="2445488"/>
                </a:cubicBezTo>
                <a:cubicBezTo>
                  <a:pt x="1343393" y="2450696"/>
                  <a:pt x="1293550" y="2451617"/>
                  <a:pt x="1244009" y="2456121"/>
                </a:cubicBezTo>
                <a:cubicBezTo>
                  <a:pt x="1185448" y="2461445"/>
                  <a:pt x="1151002" y="2468078"/>
                  <a:pt x="1095154" y="2477386"/>
                </a:cubicBezTo>
                <a:cubicBezTo>
                  <a:pt x="967354" y="2471300"/>
                  <a:pt x="896003" y="2493992"/>
                  <a:pt x="797442" y="2434856"/>
                </a:cubicBezTo>
                <a:cubicBezTo>
                  <a:pt x="784548" y="2427120"/>
                  <a:pt x="776961" y="2412744"/>
                  <a:pt x="765544" y="2402958"/>
                </a:cubicBezTo>
                <a:cubicBezTo>
                  <a:pt x="698098" y="2345146"/>
                  <a:pt x="670126" y="2361249"/>
                  <a:pt x="627321" y="2232837"/>
                </a:cubicBezTo>
                <a:cubicBezTo>
                  <a:pt x="623777" y="2222204"/>
                  <a:pt x="622905" y="2210265"/>
                  <a:pt x="616688" y="2200939"/>
                </a:cubicBezTo>
                <a:cubicBezTo>
                  <a:pt x="582054" y="2148987"/>
                  <a:pt x="546668" y="2131113"/>
                  <a:pt x="520995" y="2073349"/>
                </a:cubicBezTo>
                <a:cubicBezTo>
                  <a:pt x="506818" y="2041451"/>
                  <a:pt x="493328" y="2009240"/>
                  <a:pt x="478465" y="1977656"/>
                </a:cubicBezTo>
                <a:cubicBezTo>
                  <a:pt x="464967" y="1948973"/>
                  <a:pt x="444644" y="1923076"/>
                  <a:pt x="435935" y="1892595"/>
                </a:cubicBezTo>
                <a:cubicBezTo>
                  <a:pt x="421758" y="1842976"/>
                  <a:pt x="407966" y="1793246"/>
                  <a:pt x="393405" y="1743739"/>
                </a:cubicBezTo>
                <a:cubicBezTo>
                  <a:pt x="390243" y="1732987"/>
                  <a:pt x="388215" y="1721639"/>
                  <a:pt x="382772" y="1711842"/>
                </a:cubicBezTo>
                <a:cubicBezTo>
                  <a:pt x="352663" y="1657646"/>
                  <a:pt x="318977" y="1605516"/>
                  <a:pt x="287079" y="1552353"/>
                </a:cubicBezTo>
                <a:cubicBezTo>
                  <a:pt x="283535" y="1538176"/>
                  <a:pt x="282203" y="1523254"/>
                  <a:pt x="276447" y="1509823"/>
                </a:cubicBezTo>
                <a:cubicBezTo>
                  <a:pt x="271413" y="1498077"/>
                  <a:pt x="259548" y="1489935"/>
                  <a:pt x="255181" y="1477925"/>
                </a:cubicBezTo>
                <a:cubicBezTo>
                  <a:pt x="245193" y="1450459"/>
                  <a:pt x="241606" y="1421061"/>
                  <a:pt x="233916" y="1392865"/>
                </a:cubicBezTo>
                <a:cubicBezTo>
                  <a:pt x="223180" y="1353499"/>
                  <a:pt x="193783" y="1291332"/>
                  <a:pt x="180754" y="1265274"/>
                </a:cubicBezTo>
                <a:cubicBezTo>
                  <a:pt x="175039" y="1253844"/>
                  <a:pt x="166577" y="1244009"/>
                  <a:pt x="159488" y="1233377"/>
                </a:cubicBezTo>
                <a:cubicBezTo>
                  <a:pt x="146676" y="1194937"/>
                  <a:pt x="131683" y="1144945"/>
                  <a:pt x="106326" y="1116418"/>
                </a:cubicBezTo>
                <a:cubicBezTo>
                  <a:pt x="96617" y="1105496"/>
                  <a:pt x="77972" y="1109330"/>
                  <a:pt x="63795" y="1105786"/>
                </a:cubicBezTo>
                <a:cubicBezTo>
                  <a:pt x="3276" y="1025093"/>
                  <a:pt x="40632" y="1090599"/>
                  <a:pt x="21265" y="935665"/>
                </a:cubicBezTo>
                <a:cubicBezTo>
                  <a:pt x="15917" y="892881"/>
                  <a:pt x="0" y="808074"/>
                  <a:pt x="0" y="808074"/>
                </a:cubicBezTo>
                <a:cubicBezTo>
                  <a:pt x="3544" y="684028"/>
                  <a:pt x="4277" y="559869"/>
                  <a:pt x="10633" y="435935"/>
                </a:cubicBezTo>
                <a:cubicBezTo>
                  <a:pt x="11381" y="421341"/>
                  <a:pt x="18399" y="407734"/>
                  <a:pt x="21265" y="393405"/>
                </a:cubicBezTo>
                <a:cubicBezTo>
                  <a:pt x="35186" y="323798"/>
                  <a:pt x="26069" y="344693"/>
                  <a:pt x="42530" y="287079"/>
                </a:cubicBezTo>
                <a:cubicBezTo>
                  <a:pt x="45609" y="276302"/>
                  <a:pt x="50084" y="265958"/>
                  <a:pt x="53163" y="255181"/>
                </a:cubicBezTo>
                <a:cubicBezTo>
                  <a:pt x="57177" y="241130"/>
                  <a:pt x="58039" y="226082"/>
                  <a:pt x="63795" y="212651"/>
                </a:cubicBezTo>
                <a:cubicBezTo>
                  <a:pt x="68829" y="200905"/>
                  <a:pt x="77972" y="191386"/>
                  <a:pt x="85061" y="180753"/>
                </a:cubicBezTo>
                <a:cubicBezTo>
                  <a:pt x="92680" y="150276"/>
                  <a:pt x="103698" y="85937"/>
                  <a:pt x="138223" y="74428"/>
                </a:cubicBezTo>
                <a:lnTo>
                  <a:pt x="170121" y="63795"/>
                </a:lnTo>
              </a:path>
            </a:pathLst>
          </a:cu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E7A4893-69FE-4F63-ADDB-CA62ECE996C1}"/>
              </a:ext>
            </a:extLst>
          </p:cNvPr>
          <p:cNvSpPr/>
          <p:nvPr/>
        </p:nvSpPr>
        <p:spPr>
          <a:xfrm>
            <a:off x="2316364" y="2393795"/>
            <a:ext cx="2881423" cy="2136776"/>
          </a:xfrm>
          <a:custGeom>
            <a:avLst/>
            <a:gdLst>
              <a:gd name="connsiteX0" fmla="*/ 1818167 w 2881423"/>
              <a:gd name="connsiteY0" fmla="*/ 10264 h 2136776"/>
              <a:gd name="connsiteX1" fmla="*/ 1648046 w 2881423"/>
              <a:gd name="connsiteY1" fmla="*/ 20897 h 2136776"/>
              <a:gd name="connsiteX2" fmla="*/ 1424762 w 2881423"/>
              <a:gd name="connsiteY2" fmla="*/ 42162 h 2136776"/>
              <a:gd name="connsiteX3" fmla="*/ 1339702 w 2881423"/>
              <a:gd name="connsiteY3" fmla="*/ 63427 h 2136776"/>
              <a:gd name="connsiteX4" fmla="*/ 1031358 w 2881423"/>
              <a:gd name="connsiteY4" fmla="*/ 127223 h 2136776"/>
              <a:gd name="connsiteX5" fmla="*/ 829339 w 2881423"/>
              <a:gd name="connsiteY5" fmla="*/ 191018 h 2136776"/>
              <a:gd name="connsiteX6" fmla="*/ 786809 w 2881423"/>
              <a:gd name="connsiteY6" fmla="*/ 201651 h 2136776"/>
              <a:gd name="connsiteX7" fmla="*/ 584790 w 2881423"/>
              <a:gd name="connsiteY7" fmla="*/ 297344 h 2136776"/>
              <a:gd name="connsiteX8" fmla="*/ 552893 w 2881423"/>
              <a:gd name="connsiteY8" fmla="*/ 318609 h 2136776"/>
              <a:gd name="connsiteX9" fmla="*/ 520995 w 2881423"/>
              <a:gd name="connsiteY9" fmla="*/ 350506 h 2136776"/>
              <a:gd name="connsiteX10" fmla="*/ 404037 w 2881423"/>
              <a:gd name="connsiteY10" fmla="*/ 393037 h 2136776"/>
              <a:gd name="connsiteX11" fmla="*/ 265814 w 2881423"/>
              <a:gd name="connsiteY11" fmla="*/ 478097 h 2136776"/>
              <a:gd name="connsiteX12" fmla="*/ 212651 w 2881423"/>
              <a:gd name="connsiteY12" fmla="*/ 520627 h 2136776"/>
              <a:gd name="connsiteX13" fmla="*/ 127590 w 2881423"/>
              <a:gd name="connsiteY13" fmla="*/ 648218 h 2136776"/>
              <a:gd name="connsiteX14" fmla="*/ 95693 w 2881423"/>
              <a:gd name="connsiteY14" fmla="*/ 669483 h 2136776"/>
              <a:gd name="connsiteX15" fmla="*/ 42530 w 2881423"/>
              <a:gd name="connsiteY15" fmla="*/ 786441 h 2136776"/>
              <a:gd name="connsiteX16" fmla="*/ 31897 w 2881423"/>
              <a:gd name="connsiteY16" fmla="*/ 828971 h 2136776"/>
              <a:gd name="connsiteX17" fmla="*/ 10632 w 2881423"/>
              <a:gd name="connsiteY17" fmla="*/ 914032 h 2136776"/>
              <a:gd name="connsiteX18" fmla="*/ 0 w 2881423"/>
              <a:gd name="connsiteY18" fmla="*/ 1169213 h 2136776"/>
              <a:gd name="connsiteX19" fmla="*/ 10632 w 2881423"/>
              <a:gd name="connsiteY19" fmla="*/ 1233009 h 2136776"/>
              <a:gd name="connsiteX20" fmla="*/ 42530 w 2881423"/>
              <a:gd name="connsiteY20" fmla="*/ 1264906 h 2136776"/>
              <a:gd name="connsiteX21" fmla="*/ 95693 w 2881423"/>
              <a:gd name="connsiteY21" fmla="*/ 1318069 h 2136776"/>
              <a:gd name="connsiteX22" fmla="*/ 116958 w 2881423"/>
              <a:gd name="connsiteY22" fmla="*/ 1349967 h 2136776"/>
              <a:gd name="connsiteX23" fmla="*/ 223283 w 2881423"/>
              <a:gd name="connsiteY23" fmla="*/ 1413762 h 2136776"/>
              <a:gd name="connsiteX24" fmla="*/ 276446 w 2881423"/>
              <a:gd name="connsiteY24" fmla="*/ 1445660 h 2136776"/>
              <a:gd name="connsiteX25" fmla="*/ 308344 w 2881423"/>
              <a:gd name="connsiteY25" fmla="*/ 1466925 h 2136776"/>
              <a:gd name="connsiteX26" fmla="*/ 340241 w 2881423"/>
              <a:gd name="connsiteY26" fmla="*/ 1477557 h 2136776"/>
              <a:gd name="connsiteX27" fmla="*/ 372139 w 2881423"/>
              <a:gd name="connsiteY27" fmla="*/ 1509455 h 2136776"/>
              <a:gd name="connsiteX28" fmla="*/ 425302 w 2881423"/>
              <a:gd name="connsiteY28" fmla="*/ 1541353 h 2136776"/>
              <a:gd name="connsiteX29" fmla="*/ 510362 w 2881423"/>
              <a:gd name="connsiteY29" fmla="*/ 1637046 h 2136776"/>
              <a:gd name="connsiteX30" fmla="*/ 595423 w 2881423"/>
              <a:gd name="connsiteY30" fmla="*/ 1679576 h 2136776"/>
              <a:gd name="connsiteX31" fmla="*/ 627320 w 2881423"/>
              <a:gd name="connsiteY31" fmla="*/ 1754004 h 2136776"/>
              <a:gd name="connsiteX32" fmla="*/ 691116 w 2881423"/>
              <a:gd name="connsiteY32" fmla="*/ 1764637 h 2136776"/>
              <a:gd name="connsiteX33" fmla="*/ 733646 w 2881423"/>
              <a:gd name="connsiteY33" fmla="*/ 1785902 h 2136776"/>
              <a:gd name="connsiteX34" fmla="*/ 765544 w 2881423"/>
              <a:gd name="connsiteY34" fmla="*/ 1817799 h 2136776"/>
              <a:gd name="connsiteX35" fmla="*/ 808074 w 2881423"/>
              <a:gd name="connsiteY35" fmla="*/ 1828432 h 2136776"/>
              <a:gd name="connsiteX36" fmla="*/ 925032 w 2881423"/>
              <a:gd name="connsiteY36" fmla="*/ 1881595 h 2136776"/>
              <a:gd name="connsiteX37" fmla="*/ 1010093 w 2881423"/>
              <a:gd name="connsiteY37" fmla="*/ 1913492 h 2136776"/>
              <a:gd name="connsiteX38" fmla="*/ 1073888 w 2881423"/>
              <a:gd name="connsiteY38" fmla="*/ 1945390 h 2136776"/>
              <a:gd name="connsiteX39" fmla="*/ 1222744 w 2881423"/>
              <a:gd name="connsiteY39" fmla="*/ 1998553 h 2136776"/>
              <a:gd name="connsiteX40" fmla="*/ 1265274 w 2881423"/>
              <a:gd name="connsiteY40" fmla="*/ 2030451 h 2136776"/>
              <a:gd name="connsiteX41" fmla="*/ 1297172 w 2881423"/>
              <a:gd name="connsiteY41" fmla="*/ 2041083 h 2136776"/>
              <a:gd name="connsiteX42" fmla="*/ 1403497 w 2881423"/>
              <a:gd name="connsiteY42" fmla="*/ 2083613 h 2136776"/>
              <a:gd name="connsiteX43" fmla="*/ 1605516 w 2881423"/>
              <a:gd name="connsiteY43" fmla="*/ 2136776 h 2136776"/>
              <a:gd name="connsiteX44" fmla="*/ 2041451 w 2881423"/>
              <a:gd name="connsiteY44" fmla="*/ 2126144 h 2136776"/>
              <a:gd name="connsiteX45" fmla="*/ 2190307 w 2881423"/>
              <a:gd name="connsiteY45" fmla="*/ 2104878 h 2136776"/>
              <a:gd name="connsiteX46" fmla="*/ 2243469 w 2881423"/>
              <a:gd name="connsiteY46" fmla="*/ 2062348 h 2136776"/>
              <a:gd name="connsiteX47" fmla="*/ 2307265 w 2881423"/>
              <a:gd name="connsiteY47" fmla="*/ 2041083 h 2136776"/>
              <a:gd name="connsiteX48" fmla="*/ 2360427 w 2881423"/>
              <a:gd name="connsiteY48" fmla="*/ 1998553 h 2136776"/>
              <a:gd name="connsiteX49" fmla="*/ 2392325 w 2881423"/>
              <a:gd name="connsiteY49" fmla="*/ 1977288 h 2136776"/>
              <a:gd name="connsiteX50" fmla="*/ 2477386 w 2881423"/>
              <a:gd name="connsiteY50" fmla="*/ 1870962 h 2136776"/>
              <a:gd name="connsiteX51" fmla="*/ 2519916 w 2881423"/>
              <a:gd name="connsiteY51" fmla="*/ 1828432 h 2136776"/>
              <a:gd name="connsiteX52" fmla="*/ 2604976 w 2881423"/>
              <a:gd name="connsiteY52" fmla="*/ 1637046 h 2136776"/>
              <a:gd name="connsiteX53" fmla="*/ 2679404 w 2881423"/>
              <a:gd name="connsiteY53" fmla="*/ 1509455 h 2136776"/>
              <a:gd name="connsiteX54" fmla="*/ 2700669 w 2881423"/>
              <a:gd name="connsiteY54" fmla="*/ 1445660 h 2136776"/>
              <a:gd name="connsiteX55" fmla="*/ 2732567 w 2881423"/>
              <a:gd name="connsiteY55" fmla="*/ 1381864 h 2136776"/>
              <a:gd name="connsiteX56" fmla="*/ 2817627 w 2881423"/>
              <a:gd name="connsiteY56" fmla="*/ 1158581 h 2136776"/>
              <a:gd name="connsiteX57" fmla="*/ 2828260 w 2881423"/>
              <a:gd name="connsiteY57" fmla="*/ 1116051 h 2136776"/>
              <a:gd name="connsiteX58" fmla="*/ 2849525 w 2881423"/>
              <a:gd name="connsiteY58" fmla="*/ 1062888 h 2136776"/>
              <a:gd name="connsiteX59" fmla="*/ 2881423 w 2881423"/>
              <a:gd name="connsiteY59" fmla="*/ 860869 h 2136776"/>
              <a:gd name="connsiteX60" fmla="*/ 2870790 w 2881423"/>
              <a:gd name="connsiteY60" fmla="*/ 456832 h 2136776"/>
              <a:gd name="connsiteX61" fmla="*/ 2838893 w 2881423"/>
              <a:gd name="connsiteY61" fmla="*/ 382404 h 2136776"/>
              <a:gd name="connsiteX62" fmla="*/ 2828260 w 2881423"/>
              <a:gd name="connsiteY62" fmla="*/ 350506 h 2136776"/>
              <a:gd name="connsiteX63" fmla="*/ 2764465 w 2881423"/>
              <a:gd name="connsiteY63" fmla="*/ 286711 h 2136776"/>
              <a:gd name="connsiteX64" fmla="*/ 2732567 w 2881423"/>
              <a:gd name="connsiteY64" fmla="*/ 244181 h 2136776"/>
              <a:gd name="connsiteX65" fmla="*/ 2700669 w 2881423"/>
              <a:gd name="connsiteY65" fmla="*/ 191018 h 2136776"/>
              <a:gd name="connsiteX66" fmla="*/ 2658139 w 2881423"/>
              <a:gd name="connsiteY66" fmla="*/ 159120 h 2136776"/>
              <a:gd name="connsiteX67" fmla="*/ 2498651 w 2881423"/>
              <a:gd name="connsiteY67" fmla="*/ 84692 h 2136776"/>
              <a:gd name="connsiteX68" fmla="*/ 2349795 w 2881423"/>
              <a:gd name="connsiteY68" fmla="*/ 31530 h 2136776"/>
              <a:gd name="connsiteX69" fmla="*/ 2286000 w 2881423"/>
              <a:gd name="connsiteY69" fmla="*/ 10264 h 2136776"/>
              <a:gd name="connsiteX70" fmla="*/ 1818167 w 2881423"/>
              <a:gd name="connsiteY70" fmla="*/ 10264 h 213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881423" h="2136776">
                <a:moveTo>
                  <a:pt x="1818167" y="10264"/>
                </a:moveTo>
                <a:cubicBezTo>
                  <a:pt x="1711841" y="12036"/>
                  <a:pt x="1704738" y="17117"/>
                  <a:pt x="1648046" y="20897"/>
                </a:cubicBezTo>
                <a:cubicBezTo>
                  <a:pt x="1585622" y="25059"/>
                  <a:pt x="1492298" y="28655"/>
                  <a:pt x="1424762" y="42162"/>
                </a:cubicBezTo>
                <a:cubicBezTo>
                  <a:pt x="1396104" y="47894"/>
                  <a:pt x="1368268" y="57251"/>
                  <a:pt x="1339702" y="63427"/>
                </a:cubicBezTo>
                <a:cubicBezTo>
                  <a:pt x="1237114" y="85608"/>
                  <a:pt x="1131444" y="95617"/>
                  <a:pt x="1031358" y="127223"/>
                </a:cubicBezTo>
                <a:cubicBezTo>
                  <a:pt x="964018" y="148488"/>
                  <a:pt x="897848" y="173890"/>
                  <a:pt x="829339" y="191018"/>
                </a:cubicBezTo>
                <a:cubicBezTo>
                  <a:pt x="815162" y="194562"/>
                  <a:pt x="800210" y="195824"/>
                  <a:pt x="786809" y="201651"/>
                </a:cubicBezTo>
                <a:cubicBezTo>
                  <a:pt x="718476" y="231361"/>
                  <a:pt x="646788" y="256012"/>
                  <a:pt x="584790" y="297344"/>
                </a:cubicBezTo>
                <a:cubicBezTo>
                  <a:pt x="574158" y="304432"/>
                  <a:pt x="562710" y="310428"/>
                  <a:pt x="552893" y="318609"/>
                </a:cubicBezTo>
                <a:cubicBezTo>
                  <a:pt x="541341" y="328235"/>
                  <a:pt x="534444" y="343781"/>
                  <a:pt x="520995" y="350506"/>
                </a:cubicBezTo>
                <a:cubicBezTo>
                  <a:pt x="483891" y="369058"/>
                  <a:pt x="443023" y="378860"/>
                  <a:pt x="404037" y="393037"/>
                </a:cubicBezTo>
                <a:cubicBezTo>
                  <a:pt x="306238" y="490833"/>
                  <a:pt x="485414" y="318387"/>
                  <a:pt x="265814" y="478097"/>
                </a:cubicBezTo>
                <a:cubicBezTo>
                  <a:pt x="177927" y="542015"/>
                  <a:pt x="360754" y="483603"/>
                  <a:pt x="212651" y="520627"/>
                </a:cubicBezTo>
                <a:cubicBezTo>
                  <a:pt x="126713" y="606565"/>
                  <a:pt x="256580" y="470856"/>
                  <a:pt x="127590" y="648218"/>
                </a:cubicBezTo>
                <a:cubicBezTo>
                  <a:pt x="120074" y="658552"/>
                  <a:pt x="106325" y="662395"/>
                  <a:pt x="95693" y="669483"/>
                </a:cubicBezTo>
                <a:cubicBezTo>
                  <a:pt x="71765" y="765192"/>
                  <a:pt x="104756" y="649545"/>
                  <a:pt x="42530" y="786441"/>
                </a:cubicBezTo>
                <a:cubicBezTo>
                  <a:pt x="36483" y="799744"/>
                  <a:pt x="35911" y="814920"/>
                  <a:pt x="31897" y="828971"/>
                </a:cubicBezTo>
                <a:cubicBezTo>
                  <a:pt x="10103" y="905252"/>
                  <a:pt x="32247" y="805959"/>
                  <a:pt x="10632" y="914032"/>
                </a:cubicBezTo>
                <a:cubicBezTo>
                  <a:pt x="7088" y="999092"/>
                  <a:pt x="0" y="1084079"/>
                  <a:pt x="0" y="1169213"/>
                </a:cubicBezTo>
                <a:cubicBezTo>
                  <a:pt x="0" y="1190772"/>
                  <a:pt x="1876" y="1213308"/>
                  <a:pt x="10632" y="1233009"/>
                </a:cubicBezTo>
                <a:cubicBezTo>
                  <a:pt x="16739" y="1246750"/>
                  <a:pt x="32904" y="1253355"/>
                  <a:pt x="42530" y="1264906"/>
                </a:cubicBezTo>
                <a:cubicBezTo>
                  <a:pt x="86834" y="1318070"/>
                  <a:pt x="37212" y="1279082"/>
                  <a:pt x="95693" y="1318069"/>
                </a:cubicBezTo>
                <a:cubicBezTo>
                  <a:pt x="102781" y="1328702"/>
                  <a:pt x="107341" y="1341552"/>
                  <a:pt x="116958" y="1349967"/>
                </a:cubicBezTo>
                <a:cubicBezTo>
                  <a:pt x="162071" y="1389441"/>
                  <a:pt x="177659" y="1388415"/>
                  <a:pt x="223283" y="1413762"/>
                </a:cubicBezTo>
                <a:cubicBezTo>
                  <a:pt x="241348" y="1423798"/>
                  <a:pt x="258921" y="1434707"/>
                  <a:pt x="276446" y="1445660"/>
                </a:cubicBezTo>
                <a:cubicBezTo>
                  <a:pt x="287282" y="1452433"/>
                  <a:pt x="296914" y="1461210"/>
                  <a:pt x="308344" y="1466925"/>
                </a:cubicBezTo>
                <a:cubicBezTo>
                  <a:pt x="318368" y="1471937"/>
                  <a:pt x="329609" y="1474013"/>
                  <a:pt x="340241" y="1477557"/>
                </a:cubicBezTo>
                <a:cubicBezTo>
                  <a:pt x="350874" y="1488190"/>
                  <a:pt x="360110" y="1500433"/>
                  <a:pt x="372139" y="1509455"/>
                </a:cubicBezTo>
                <a:cubicBezTo>
                  <a:pt x="388672" y="1521855"/>
                  <a:pt x="410689" y="1526740"/>
                  <a:pt x="425302" y="1541353"/>
                </a:cubicBezTo>
                <a:cubicBezTo>
                  <a:pt x="504161" y="1620212"/>
                  <a:pt x="429012" y="1589592"/>
                  <a:pt x="510362" y="1637046"/>
                </a:cubicBezTo>
                <a:cubicBezTo>
                  <a:pt x="537744" y="1653019"/>
                  <a:pt x="595423" y="1679576"/>
                  <a:pt x="595423" y="1679576"/>
                </a:cubicBezTo>
                <a:cubicBezTo>
                  <a:pt x="600310" y="1694239"/>
                  <a:pt x="616255" y="1747088"/>
                  <a:pt x="627320" y="1754004"/>
                </a:cubicBezTo>
                <a:cubicBezTo>
                  <a:pt x="645602" y="1765430"/>
                  <a:pt x="669851" y="1761093"/>
                  <a:pt x="691116" y="1764637"/>
                </a:cubicBezTo>
                <a:cubicBezTo>
                  <a:pt x="705293" y="1771725"/>
                  <a:pt x="720748" y="1776689"/>
                  <a:pt x="733646" y="1785902"/>
                </a:cubicBezTo>
                <a:cubicBezTo>
                  <a:pt x="745882" y="1794642"/>
                  <a:pt x="752489" y="1810339"/>
                  <a:pt x="765544" y="1817799"/>
                </a:cubicBezTo>
                <a:cubicBezTo>
                  <a:pt x="778232" y="1825049"/>
                  <a:pt x="794506" y="1823005"/>
                  <a:pt x="808074" y="1828432"/>
                </a:cubicBezTo>
                <a:cubicBezTo>
                  <a:pt x="847836" y="1844337"/>
                  <a:pt x="885563" y="1864977"/>
                  <a:pt x="925032" y="1881595"/>
                </a:cubicBezTo>
                <a:cubicBezTo>
                  <a:pt x="952941" y="1893346"/>
                  <a:pt x="982260" y="1901564"/>
                  <a:pt x="1010093" y="1913492"/>
                </a:cubicBezTo>
                <a:cubicBezTo>
                  <a:pt x="1031946" y="1922857"/>
                  <a:pt x="1052244" y="1935552"/>
                  <a:pt x="1073888" y="1945390"/>
                </a:cubicBezTo>
                <a:cubicBezTo>
                  <a:pt x="1120293" y="1966483"/>
                  <a:pt x="1175845" y="1982920"/>
                  <a:pt x="1222744" y="1998553"/>
                </a:cubicBezTo>
                <a:cubicBezTo>
                  <a:pt x="1236921" y="2009186"/>
                  <a:pt x="1249888" y="2021659"/>
                  <a:pt x="1265274" y="2030451"/>
                </a:cubicBezTo>
                <a:cubicBezTo>
                  <a:pt x="1275005" y="2036012"/>
                  <a:pt x="1286766" y="2036921"/>
                  <a:pt x="1297172" y="2041083"/>
                </a:cubicBezTo>
                <a:cubicBezTo>
                  <a:pt x="1353492" y="2063611"/>
                  <a:pt x="1357789" y="2070169"/>
                  <a:pt x="1403497" y="2083613"/>
                </a:cubicBezTo>
                <a:cubicBezTo>
                  <a:pt x="1554894" y="2128142"/>
                  <a:pt x="1506946" y="2117063"/>
                  <a:pt x="1605516" y="2136776"/>
                </a:cubicBezTo>
                <a:lnTo>
                  <a:pt x="2041451" y="2126144"/>
                </a:lnTo>
                <a:cubicBezTo>
                  <a:pt x="2146782" y="2122093"/>
                  <a:pt x="2127796" y="2125716"/>
                  <a:pt x="2190307" y="2104878"/>
                </a:cubicBezTo>
                <a:cubicBezTo>
                  <a:pt x="2208028" y="2090701"/>
                  <a:pt x="2223546" y="2073215"/>
                  <a:pt x="2243469" y="2062348"/>
                </a:cubicBezTo>
                <a:cubicBezTo>
                  <a:pt x="2263148" y="2051614"/>
                  <a:pt x="2287586" y="2051817"/>
                  <a:pt x="2307265" y="2041083"/>
                </a:cubicBezTo>
                <a:cubicBezTo>
                  <a:pt x="2327188" y="2030216"/>
                  <a:pt x="2342272" y="2012169"/>
                  <a:pt x="2360427" y="1998553"/>
                </a:cubicBezTo>
                <a:cubicBezTo>
                  <a:pt x="2370650" y="1990886"/>
                  <a:pt x="2383690" y="1986708"/>
                  <a:pt x="2392325" y="1977288"/>
                </a:cubicBezTo>
                <a:cubicBezTo>
                  <a:pt x="2422995" y="1943830"/>
                  <a:pt x="2447848" y="1905423"/>
                  <a:pt x="2477386" y="1870962"/>
                </a:cubicBezTo>
                <a:cubicBezTo>
                  <a:pt x="2490434" y="1855740"/>
                  <a:pt x="2505739" y="1842609"/>
                  <a:pt x="2519916" y="1828432"/>
                </a:cubicBezTo>
                <a:cubicBezTo>
                  <a:pt x="2548122" y="1757917"/>
                  <a:pt x="2567047" y="1702067"/>
                  <a:pt x="2604976" y="1637046"/>
                </a:cubicBezTo>
                <a:cubicBezTo>
                  <a:pt x="2629785" y="1594516"/>
                  <a:pt x="2657384" y="1553494"/>
                  <a:pt x="2679404" y="1509455"/>
                </a:cubicBezTo>
                <a:cubicBezTo>
                  <a:pt x="2689428" y="1489406"/>
                  <a:pt x="2692048" y="1466351"/>
                  <a:pt x="2700669" y="1445660"/>
                </a:cubicBezTo>
                <a:cubicBezTo>
                  <a:pt x="2709813" y="1423714"/>
                  <a:pt x="2723597" y="1403882"/>
                  <a:pt x="2732567" y="1381864"/>
                </a:cubicBezTo>
                <a:cubicBezTo>
                  <a:pt x="2762617" y="1308105"/>
                  <a:pt x="2790649" y="1233518"/>
                  <a:pt x="2817627" y="1158581"/>
                </a:cubicBezTo>
                <a:cubicBezTo>
                  <a:pt x="2822577" y="1144832"/>
                  <a:pt x="2823639" y="1129914"/>
                  <a:pt x="2828260" y="1116051"/>
                </a:cubicBezTo>
                <a:cubicBezTo>
                  <a:pt x="2834296" y="1097944"/>
                  <a:pt x="2844607" y="1081330"/>
                  <a:pt x="2849525" y="1062888"/>
                </a:cubicBezTo>
                <a:cubicBezTo>
                  <a:pt x="2870522" y="984149"/>
                  <a:pt x="2872625" y="940044"/>
                  <a:pt x="2881423" y="860869"/>
                </a:cubicBezTo>
                <a:cubicBezTo>
                  <a:pt x="2877879" y="726190"/>
                  <a:pt x="2882719" y="591029"/>
                  <a:pt x="2870790" y="456832"/>
                </a:cubicBezTo>
                <a:cubicBezTo>
                  <a:pt x="2868400" y="429946"/>
                  <a:pt x="2848917" y="407465"/>
                  <a:pt x="2838893" y="382404"/>
                </a:cubicBezTo>
                <a:cubicBezTo>
                  <a:pt x="2834731" y="371998"/>
                  <a:pt x="2835141" y="359353"/>
                  <a:pt x="2828260" y="350506"/>
                </a:cubicBezTo>
                <a:cubicBezTo>
                  <a:pt x="2809797" y="326768"/>
                  <a:pt x="2784583" y="309064"/>
                  <a:pt x="2764465" y="286711"/>
                </a:cubicBezTo>
                <a:cubicBezTo>
                  <a:pt x="2752610" y="273539"/>
                  <a:pt x="2742397" y="258926"/>
                  <a:pt x="2732567" y="244181"/>
                </a:cubicBezTo>
                <a:cubicBezTo>
                  <a:pt x="2721103" y="226986"/>
                  <a:pt x="2714278" y="206571"/>
                  <a:pt x="2700669" y="191018"/>
                </a:cubicBezTo>
                <a:cubicBezTo>
                  <a:pt x="2689000" y="177682"/>
                  <a:pt x="2673525" y="167912"/>
                  <a:pt x="2658139" y="159120"/>
                </a:cubicBezTo>
                <a:cubicBezTo>
                  <a:pt x="2559089" y="102519"/>
                  <a:pt x="2576878" y="118218"/>
                  <a:pt x="2498651" y="84692"/>
                </a:cubicBezTo>
                <a:cubicBezTo>
                  <a:pt x="2296223" y="-2062"/>
                  <a:pt x="2483896" y="68103"/>
                  <a:pt x="2349795" y="31530"/>
                </a:cubicBezTo>
                <a:cubicBezTo>
                  <a:pt x="2328169" y="25632"/>
                  <a:pt x="2308074" y="14159"/>
                  <a:pt x="2286000" y="10264"/>
                </a:cubicBezTo>
                <a:cubicBezTo>
                  <a:pt x="2160298" y="-11919"/>
                  <a:pt x="1924493" y="8492"/>
                  <a:pt x="1818167" y="10264"/>
                </a:cubicBezTo>
                <a:close/>
              </a:path>
            </a:pathLst>
          </a:custGeom>
          <a:noFill/>
          <a:ln w="254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4E2610-66C6-4AA7-84C2-222DD9B6B50E}"/>
              </a:ext>
            </a:extLst>
          </p:cNvPr>
          <p:cNvSpPr/>
          <p:nvPr/>
        </p:nvSpPr>
        <p:spPr>
          <a:xfrm>
            <a:off x="4432515" y="4774612"/>
            <a:ext cx="1190540" cy="954456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Edges</a:t>
            </a:r>
          </a:p>
        </p:txBody>
      </p:sp>
      <p:sp>
        <p:nvSpPr>
          <p:cNvPr id="80" name="Content Placeholder 7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SCC EFH and DGJ have edges inside</a:t>
            </a:r>
          </a:p>
          <a:p>
            <a:pPr lvl="1"/>
            <a:r>
              <a:rPr lang="en-US" dirty="0"/>
              <a:t>Cycle edges</a:t>
            </a:r>
          </a:p>
          <a:p>
            <a:r>
              <a:rPr lang="en-US" dirty="0"/>
              <a:t>Only need to store these edges for cycle encoding</a:t>
            </a:r>
          </a:p>
          <a:p>
            <a:pPr lvl="1"/>
            <a:r>
              <a:rPr lang="en-US" dirty="0"/>
              <a:t>Store in a dynamic bit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41</a:t>
            </a:fld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503679" y="1731416"/>
            <a:ext cx="444766" cy="44476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1938" y="1731417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1238943" y="2540679"/>
            <a:ext cx="444766" cy="4447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7202" y="2540680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3778492" y="2540679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54040" y="2547619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45" name="Oval 44"/>
          <p:cNvSpPr/>
          <p:nvPr/>
        </p:nvSpPr>
        <p:spPr>
          <a:xfrm>
            <a:off x="2503679" y="3358052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31938" y="3358053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7" name="Oval 46"/>
          <p:cNvSpPr/>
          <p:nvPr/>
        </p:nvSpPr>
        <p:spPr>
          <a:xfrm>
            <a:off x="1016560" y="3788939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60048" y="3795879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9" name="Oval 48"/>
          <p:cNvSpPr/>
          <p:nvPr/>
        </p:nvSpPr>
        <p:spPr>
          <a:xfrm>
            <a:off x="3694219" y="4018261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22478" y="401826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1" name="Oval 50"/>
          <p:cNvSpPr/>
          <p:nvPr/>
        </p:nvSpPr>
        <p:spPr>
          <a:xfrm>
            <a:off x="2503679" y="4382673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62396" y="438267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3" name="Oval 52"/>
          <p:cNvSpPr/>
          <p:nvPr/>
        </p:nvSpPr>
        <p:spPr>
          <a:xfrm>
            <a:off x="4611576" y="5070281"/>
            <a:ext cx="444766" cy="44476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94337" y="5077221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5" name="Oval 54"/>
          <p:cNvSpPr/>
          <p:nvPr/>
        </p:nvSpPr>
        <p:spPr>
          <a:xfrm>
            <a:off x="1859377" y="5337168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887636" y="5337169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57" name="Straight Arrow Connector 56"/>
          <p:cNvCxnSpPr>
            <a:stCxn id="39" idx="3"/>
            <a:endCxn id="41" idx="7"/>
          </p:cNvCxnSpPr>
          <p:nvPr/>
        </p:nvCxnSpPr>
        <p:spPr>
          <a:xfrm flipH="1">
            <a:off x="1618575" y="2111049"/>
            <a:ext cx="950238" cy="49476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5"/>
            <a:endCxn id="43" idx="1"/>
          </p:cNvCxnSpPr>
          <p:nvPr/>
        </p:nvCxnSpPr>
        <p:spPr>
          <a:xfrm>
            <a:off x="2883312" y="2111049"/>
            <a:ext cx="960315" cy="49476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5"/>
            <a:endCxn id="45" idx="1"/>
          </p:cNvCxnSpPr>
          <p:nvPr/>
        </p:nvCxnSpPr>
        <p:spPr>
          <a:xfrm>
            <a:off x="1618575" y="2920312"/>
            <a:ext cx="950238" cy="50287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  <a:endCxn id="45" idx="7"/>
          </p:cNvCxnSpPr>
          <p:nvPr/>
        </p:nvCxnSpPr>
        <p:spPr>
          <a:xfrm flipH="1">
            <a:off x="2883312" y="2920312"/>
            <a:ext cx="960315" cy="50287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5"/>
            <a:endCxn id="54" idx="0"/>
          </p:cNvCxnSpPr>
          <p:nvPr/>
        </p:nvCxnSpPr>
        <p:spPr>
          <a:xfrm>
            <a:off x="4158124" y="2920311"/>
            <a:ext cx="675835" cy="21569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5"/>
            <a:endCxn id="53" idx="1"/>
          </p:cNvCxnSpPr>
          <p:nvPr/>
        </p:nvCxnSpPr>
        <p:spPr>
          <a:xfrm>
            <a:off x="4073851" y="4397893"/>
            <a:ext cx="602859" cy="7375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5"/>
            <a:endCxn id="53" idx="2"/>
          </p:cNvCxnSpPr>
          <p:nvPr/>
        </p:nvCxnSpPr>
        <p:spPr>
          <a:xfrm>
            <a:off x="2883311" y="4762305"/>
            <a:ext cx="1728265" cy="53035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3"/>
            <a:endCxn id="55" idx="7"/>
          </p:cNvCxnSpPr>
          <p:nvPr/>
        </p:nvCxnSpPr>
        <p:spPr>
          <a:xfrm flipH="1">
            <a:off x="2239009" y="4762306"/>
            <a:ext cx="329804" cy="63999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1" idx="3"/>
            <a:endCxn id="47" idx="0"/>
          </p:cNvCxnSpPr>
          <p:nvPr/>
        </p:nvCxnSpPr>
        <p:spPr>
          <a:xfrm flipH="1">
            <a:off x="1238943" y="2920311"/>
            <a:ext cx="65134" cy="86862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161"/>
          <p:cNvSpPr/>
          <p:nvPr/>
        </p:nvSpPr>
        <p:spPr>
          <a:xfrm>
            <a:off x="2411430" y="3759636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162"/>
          <p:cNvSpPr/>
          <p:nvPr/>
        </p:nvSpPr>
        <p:spPr>
          <a:xfrm flipH="1">
            <a:off x="2787594" y="3766813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45" idx="5"/>
          </p:cNvCxnSpPr>
          <p:nvPr/>
        </p:nvCxnSpPr>
        <p:spPr>
          <a:xfrm>
            <a:off x="2883311" y="3737684"/>
            <a:ext cx="875428" cy="36441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164"/>
          <p:cNvSpPr/>
          <p:nvPr/>
        </p:nvSpPr>
        <p:spPr>
          <a:xfrm>
            <a:off x="3734204" y="2971179"/>
            <a:ext cx="193695" cy="1047083"/>
          </a:xfrm>
          <a:custGeom>
            <a:avLst/>
            <a:gdLst>
              <a:gd name="connsiteX0" fmla="*/ 198928 w 198928"/>
              <a:gd name="connsiteY0" fmla="*/ 0 h 1050387"/>
              <a:gd name="connsiteX1" fmla="*/ 1980 w 198928"/>
              <a:gd name="connsiteY1" fmla="*/ 525194 h 1050387"/>
              <a:gd name="connsiteX2" fmla="*/ 114522 w 198928"/>
              <a:gd name="connsiteY2" fmla="*/ 1050387 h 10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28" h="1050387">
                <a:moveTo>
                  <a:pt x="198928" y="0"/>
                </a:moveTo>
                <a:cubicBezTo>
                  <a:pt x="107488" y="175065"/>
                  <a:pt x="16048" y="350130"/>
                  <a:pt x="1980" y="525194"/>
                </a:cubicBezTo>
                <a:cubicBezTo>
                  <a:pt x="-12088" y="700258"/>
                  <a:pt x="51217" y="875322"/>
                  <a:pt x="114522" y="105038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165"/>
          <p:cNvSpPr/>
          <p:nvPr/>
        </p:nvSpPr>
        <p:spPr>
          <a:xfrm>
            <a:off x="3975296" y="2985245"/>
            <a:ext cx="174522" cy="1033016"/>
          </a:xfrm>
          <a:custGeom>
            <a:avLst/>
            <a:gdLst>
              <a:gd name="connsiteX0" fmla="*/ 51582 w 155624"/>
              <a:gd name="connsiteY0" fmla="*/ 0 h 1012874"/>
              <a:gd name="connsiteX1" fmla="*/ 154745 w 155624"/>
              <a:gd name="connsiteY1" fmla="*/ 647114 h 1012874"/>
              <a:gd name="connsiteX2" fmla="*/ 0 w 155624"/>
              <a:gd name="connsiteY2" fmla="*/ 1012874 h 101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24" h="1012874">
                <a:moveTo>
                  <a:pt x="51582" y="0"/>
                </a:moveTo>
                <a:cubicBezTo>
                  <a:pt x="107462" y="239151"/>
                  <a:pt x="163342" y="478302"/>
                  <a:pt x="154745" y="647114"/>
                </a:cubicBezTo>
                <a:cubicBezTo>
                  <a:pt x="146148" y="815926"/>
                  <a:pt x="73074" y="914400"/>
                  <a:pt x="0" y="101287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47" idx="5"/>
            <a:endCxn id="51" idx="1"/>
          </p:cNvCxnSpPr>
          <p:nvPr/>
        </p:nvCxnSpPr>
        <p:spPr>
          <a:xfrm>
            <a:off x="1396193" y="4168571"/>
            <a:ext cx="1172621" cy="27923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</p:cNvCxnSpPr>
          <p:nvPr/>
        </p:nvCxnSpPr>
        <p:spPr>
          <a:xfrm>
            <a:off x="1238944" y="4226766"/>
            <a:ext cx="682659" cy="11755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42</a:t>
            </a:fld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503679" y="1731416"/>
            <a:ext cx="444766" cy="44476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1938" y="1731417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1238943" y="2540679"/>
            <a:ext cx="444766" cy="4447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7202" y="2540680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3778492" y="2540679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54040" y="2547619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45" name="Oval 44"/>
          <p:cNvSpPr/>
          <p:nvPr/>
        </p:nvSpPr>
        <p:spPr>
          <a:xfrm>
            <a:off x="2503679" y="3358052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31938" y="3358053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7" name="Oval 46"/>
          <p:cNvSpPr/>
          <p:nvPr/>
        </p:nvSpPr>
        <p:spPr>
          <a:xfrm>
            <a:off x="1016560" y="3788939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60048" y="3795879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9" name="Oval 48"/>
          <p:cNvSpPr/>
          <p:nvPr/>
        </p:nvSpPr>
        <p:spPr>
          <a:xfrm>
            <a:off x="3694219" y="4018261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22478" y="401826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1" name="Oval 50"/>
          <p:cNvSpPr/>
          <p:nvPr/>
        </p:nvSpPr>
        <p:spPr>
          <a:xfrm>
            <a:off x="2503679" y="4382673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62396" y="438267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3" name="Oval 52"/>
          <p:cNvSpPr/>
          <p:nvPr/>
        </p:nvSpPr>
        <p:spPr>
          <a:xfrm>
            <a:off x="4611576" y="5070281"/>
            <a:ext cx="444766" cy="44476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94337" y="5077221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5" name="Oval 54"/>
          <p:cNvSpPr/>
          <p:nvPr/>
        </p:nvSpPr>
        <p:spPr>
          <a:xfrm>
            <a:off x="1859377" y="5337168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887636" y="5337169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57" name="Straight Arrow Connector 56"/>
          <p:cNvCxnSpPr>
            <a:stCxn id="39" idx="3"/>
            <a:endCxn id="41" idx="7"/>
          </p:cNvCxnSpPr>
          <p:nvPr/>
        </p:nvCxnSpPr>
        <p:spPr>
          <a:xfrm flipH="1">
            <a:off x="1618575" y="2111049"/>
            <a:ext cx="950238" cy="49476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5"/>
            <a:endCxn id="43" idx="1"/>
          </p:cNvCxnSpPr>
          <p:nvPr/>
        </p:nvCxnSpPr>
        <p:spPr>
          <a:xfrm>
            <a:off x="2883312" y="2111049"/>
            <a:ext cx="960315" cy="49476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1" idx="5"/>
            <a:endCxn id="45" idx="1"/>
          </p:cNvCxnSpPr>
          <p:nvPr/>
        </p:nvCxnSpPr>
        <p:spPr>
          <a:xfrm>
            <a:off x="1618575" y="2920312"/>
            <a:ext cx="950238" cy="50287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  <a:endCxn id="45" idx="7"/>
          </p:cNvCxnSpPr>
          <p:nvPr/>
        </p:nvCxnSpPr>
        <p:spPr>
          <a:xfrm flipH="1">
            <a:off x="2883312" y="2920312"/>
            <a:ext cx="960315" cy="50287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5"/>
            <a:endCxn id="54" idx="0"/>
          </p:cNvCxnSpPr>
          <p:nvPr/>
        </p:nvCxnSpPr>
        <p:spPr>
          <a:xfrm>
            <a:off x="4158124" y="2920311"/>
            <a:ext cx="675835" cy="21569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5"/>
            <a:endCxn id="53" idx="1"/>
          </p:cNvCxnSpPr>
          <p:nvPr/>
        </p:nvCxnSpPr>
        <p:spPr>
          <a:xfrm>
            <a:off x="4073851" y="4397893"/>
            <a:ext cx="602859" cy="7375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5"/>
            <a:endCxn id="53" idx="2"/>
          </p:cNvCxnSpPr>
          <p:nvPr/>
        </p:nvCxnSpPr>
        <p:spPr>
          <a:xfrm>
            <a:off x="2883311" y="4762305"/>
            <a:ext cx="1728265" cy="53035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3"/>
            <a:endCxn id="55" idx="7"/>
          </p:cNvCxnSpPr>
          <p:nvPr/>
        </p:nvCxnSpPr>
        <p:spPr>
          <a:xfrm flipH="1">
            <a:off x="2239009" y="4762306"/>
            <a:ext cx="329804" cy="63999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1" idx="3"/>
            <a:endCxn id="47" idx="0"/>
          </p:cNvCxnSpPr>
          <p:nvPr/>
        </p:nvCxnSpPr>
        <p:spPr>
          <a:xfrm flipH="1">
            <a:off x="1238943" y="2920311"/>
            <a:ext cx="65134" cy="86862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161"/>
          <p:cNvSpPr/>
          <p:nvPr/>
        </p:nvSpPr>
        <p:spPr>
          <a:xfrm>
            <a:off x="2411430" y="3759636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162"/>
          <p:cNvSpPr/>
          <p:nvPr/>
        </p:nvSpPr>
        <p:spPr>
          <a:xfrm flipH="1">
            <a:off x="2787594" y="3766813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45" idx="5"/>
          </p:cNvCxnSpPr>
          <p:nvPr/>
        </p:nvCxnSpPr>
        <p:spPr>
          <a:xfrm>
            <a:off x="2883311" y="3737684"/>
            <a:ext cx="875428" cy="36441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164"/>
          <p:cNvSpPr/>
          <p:nvPr/>
        </p:nvSpPr>
        <p:spPr>
          <a:xfrm>
            <a:off x="3734204" y="2971179"/>
            <a:ext cx="193695" cy="1047083"/>
          </a:xfrm>
          <a:custGeom>
            <a:avLst/>
            <a:gdLst>
              <a:gd name="connsiteX0" fmla="*/ 198928 w 198928"/>
              <a:gd name="connsiteY0" fmla="*/ 0 h 1050387"/>
              <a:gd name="connsiteX1" fmla="*/ 1980 w 198928"/>
              <a:gd name="connsiteY1" fmla="*/ 525194 h 1050387"/>
              <a:gd name="connsiteX2" fmla="*/ 114522 w 198928"/>
              <a:gd name="connsiteY2" fmla="*/ 1050387 h 10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28" h="1050387">
                <a:moveTo>
                  <a:pt x="198928" y="0"/>
                </a:moveTo>
                <a:cubicBezTo>
                  <a:pt x="107488" y="175065"/>
                  <a:pt x="16048" y="350130"/>
                  <a:pt x="1980" y="525194"/>
                </a:cubicBezTo>
                <a:cubicBezTo>
                  <a:pt x="-12088" y="700258"/>
                  <a:pt x="51217" y="875322"/>
                  <a:pt x="114522" y="105038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165"/>
          <p:cNvSpPr/>
          <p:nvPr/>
        </p:nvSpPr>
        <p:spPr>
          <a:xfrm>
            <a:off x="3975296" y="2985245"/>
            <a:ext cx="174522" cy="1033016"/>
          </a:xfrm>
          <a:custGeom>
            <a:avLst/>
            <a:gdLst>
              <a:gd name="connsiteX0" fmla="*/ 51582 w 155624"/>
              <a:gd name="connsiteY0" fmla="*/ 0 h 1012874"/>
              <a:gd name="connsiteX1" fmla="*/ 154745 w 155624"/>
              <a:gd name="connsiteY1" fmla="*/ 647114 h 1012874"/>
              <a:gd name="connsiteX2" fmla="*/ 0 w 155624"/>
              <a:gd name="connsiteY2" fmla="*/ 1012874 h 101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24" h="1012874">
                <a:moveTo>
                  <a:pt x="51582" y="0"/>
                </a:moveTo>
                <a:cubicBezTo>
                  <a:pt x="107462" y="239151"/>
                  <a:pt x="163342" y="478302"/>
                  <a:pt x="154745" y="647114"/>
                </a:cubicBezTo>
                <a:cubicBezTo>
                  <a:pt x="146148" y="815926"/>
                  <a:pt x="73074" y="914400"/>
                  <a:pt x="0" y="101287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47" idx="5"/>
            <a:endCxn id="51" idx="1"/>
          </p:cNvCxnSpPr>
          <p:nvPr/>
        </p:nvCxnSpPr>
        <p:spPr>
          <a:xfrm>
            <a:off x="1396193" y="4168571"/>
            <a:ext cx="1172621" cy="279236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</p:cNvCxnSpPr>
          <p:nvPr/>
        </p:nvCxnSpPr>
        <p:spPr>
          <a:xfrm>
            <a:off x="1238944" y="4226766"/>
            <a:ext cx="682659" cy="11755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B84414-9D50-9B44-AF89-E9CED4CE9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Cyclic context: EF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C80300-7C68-8049-A40F-BA3536B8C738}"/>
              </a:ext>
            </a:extLst>
          </p:cNvPr>
          <p:cNvSpPr/>
          <p:nvPr/>
        </p:nvSpPr>
        <p:spPr>
          <a:xfrm>
            <a:off x="2998252" y="4717931"/>
            <a:ext cx="1159872" cy="57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cc: EF</a:t>
            </a:r>
          </a:p>
        </p:txBody>
      </p:sp>
    </p:spTree>
    <p:extLst>
      <p:ext uri="{BB962C8B-B14F-4D97-AF65-F5344CB8AC3E}">
        <p14:creationId xmlns:p14="http://schemas.microsoft.com/office/powerpoint/2010/main" val="2696898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43</a:t>
            </a:fld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503679" y="1731416"/>
            <a:ext cx="444766" cy="44476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1938" y="1731417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1238943" y="2540679"/>
            <a:ext cx="444766" cy="4447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7202" y="2540680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3778492" y="2540679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54040" y="2547619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45" name="Oval 44"/>
          <p:cNvSpPr/>
          <p:nvPr/>
        </p:nvSpPr>
        <p:spPr>
          <a:xfrm>
            <a:off x="2503679" y="3358052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31938" y="3358053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7" name="Oval 46"/>
          <p:cNvSpPr/>
          <p:nvPr/>
        </p:nvSpPr>
        <p:spPr>
          <a:xfrm>
            <a:off x="1016560" y="3788939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60048" y="3795879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9" name="Oval 48"/>
          <p:cNvSpPr/>
          <p:nvPr/>
        </p:nvSpPr>
        <p:spPr>
          <a:xfrm>
            <a:off x="3694219" y="4018261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22478" y="401826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1" name="Oval 50"/>
          <p:cNvSpPr/>
          <p:nvPr/>
        </p:nvSpPr>
        <p:spPr>
          <a:xfrm>
            <a:off x="2503679" y="4382673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62396" y="438267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3" name="Oval 52"/>
          <p:cNvSpPr/>
          <p:nvPr/>
        </p:nvSpPr>
        <p:spPr>
          <a:xfrm>
            <a:off x="4611576" y="5070281"/>
            <a:ext cx="444766" cy="44476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94337" y="5077221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5" name="Oval 54"/>
          <p:cNvSpPr/>
          <p:nvPr/>
        </p:nvSpPr>
        <p:spPr>
          <a:xfrm>
            <a:off x="1859377" y="5337168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887636" y="5337169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57" name="Straight Arrow Connector 56"/>
          <p:cNvCxnSpPr>
            <a:stCxn id="39" idx="3"/>
            <a:endCxn id="41" idx="7"/>
          </p:cNvCxnSpPr>
          <p:nvPr/>
        </p:nvCxnSpPr>
        <p:spPr>
          <a:xfrm flipH="1">
            <a:off x="1618575" y="2111049"/>
            <a:ext cx="950238" cy="49476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5"/>
            <a:endCxn id="43" idx="1"/>
          </p:cNvCxnSpPr>
          <p:nvPr/>
        </p:nvCxnSpPr>
        <p:spPr>
          <a:xfrm>
            <a:off x="2883312" y="2111049"/>
            <a:ext cx="960315" cy="49476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1" idx="5"/>
            <a:endCxn id="45" idx="1"/>
          </p:cNvCxnSpPr>
          <p:nvPr/>
        </p:nvCxnSpPr>
        <p:spPr>
          <a:xfrm>
            <a:off x="1618575" y="2920312"/>
            <a:ext cx="950238" cy="50287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  <a:endCxn id="45" idx="7"/>
          </p:cNvCxnSpPr>
          <p:nvPr/>
        </p:nvCxnSpPr>
        <p:spPr>
          <a:xfrm flipH="1">
            <a:off x="2883312" y="2920312"/>
            <a:ext cx="960315" cy="50287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5"/>
            <a:endCxn id="54" idx="0"/>
          </p:cNvCxnSpPr>
          <p:nvPr/>
        </p:nvCxnSpPr>
        <p:spPr>
          <a:xfrm>
            <a:off x="4158124" y="2920311"/>
            <a:ext cx="675835" cy="21569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5"/>
            <a:endCxn id="53" idx="1"/>
          </p:cNvCxnSpPr>
          <p:nvPr/>
        </p:nvCxnSpPr>
        <p:spPr>
          <a:xfrm>
            <a:off x="4073851" y="4397893"/>
            <a:ext cx="602859" cy="7375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5"/>
            <a:endCxn id="53" idx="2"/>
          </p:cNvCxnSpPr>
          <p:nvPr/>
        </p:nvCxnSpPr>
        <p:spPr>
          <a:xfrm>
            <a:off x="2883311" y="4762305"/>
            <a:ext cx="1728265" cy="53035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3"/>
            <a:endCxn id="55" idx="7"/>
          </p:cNvCxnSpPr>
          <p:nvPr/>
        </p:nvCxnSpPr>
        <p:spPr>
          <a:xfrm flipH="1">
            <a:off x="2239009" y="4762306"/>
            <a:ext cx="329804" cy="639997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1" idx="3"/>
            <a:endCxn id="47" idx="0"/>
          </p:cNvCxnSpPr>
          <p:nvPr/>
        </p:nvCxnSpPr>
        <p:spPr>
          <a:xfrm flipH="1">
            <a:off x="1238943" y="2920311"/>
            <a:ext cx="65134" cy="86862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161"/>
          <p:cNvSpPr/>
          <p:nvPr/>
        </p:nvSpPr>
        <p:spPr>
          <a:xfrm>
            <a:off x="2411430" y="3759636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162"/>
          <p:cNvSpPr/>
          <p:nvPr/>
        </p:nvSpPr>
        <p:spPr>
          <a:xfrm flipH="1">
            <a:off x="2787594" y="3766813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45" idx="5"/>
          </p:cNvCxnSpPr>
          <p:nvPr/>
        </p:nvCxnSpPr>
        <p:spPr>
          <a:xfrm>
            <a:off x="2883311" y="3737684"/>
            <a:ext cx="875428" cy="36441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164"/>
          <p:cNvSpPr/>
          <p:nvPr/>
        </p:nvSpPr>
        <p:spPr>
          <a:xfrm>
            <a:off x="3734204" y="2971179"/>
            <a:ext cx="193695" cy="1047083"/>
          </a:xfrm>
          <a:custGeom>
            <a:avLst/>
            <a:gdLst>
              <a:gd name="connsiteX0" fmla="*/ 198928 w 198928"/>
              <a:gd name="connsiteY0" fmla="*/ 0 h 1050387"/>
              <a:gd name="connsiteX1" fmla="*/ 1980 w 198928"/>
              <a:gd name="connsiteY1" fmla="*/ 525194 h 1050387"/>
              <a:gd name="connsiteX2" fmla="*/ 114522 w 198928"/>
              <a:gd name="connsiteY2" fmla="*/ 1050387 h 10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28" h="1050387">
                <a:moveTo>
                  <a:pt x="198928" y="0"/>
                </a:moveTo>
                <a:cubicBezTo>
                  <a:pt x="107488" y="175065"/>
                  <a:pt x="16048" y="350130"/>
                  <a:pt x="1980" y="525194"/>
                </a:cubicBezTo>
                <a:cubicBezTo>
                  <a:pt x="-12088" y="700258"/>
                  <a:pt x="51217" y="875322"/>
                  <a:pt x="114522" y="105038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165"/>
          <p:cNvSpPr/>
          <p:nvPr/>
        </p:nvSpPr>
        <p:spPr>
          <a:xfrm>
            <a:off x="3975296" y="2985245"/>
            <a:ext cx="174522" cy="1033016"/>
          </a:xfrm>
          <a:custGeom>
            <a:avLst/>
            <a:gdLst>
              <a:gd name="connsiteX0" fmla="*/ 51582 w 155624"/>
              <a:gd name="connsiteY0" fmla="*/ 0 h 1012874"/>
              <a:gd name="connsiteX1" fmla="*/ 154745 w 155624"/>
              <a:gd name="connsiteY1" fmla="*/ 647114 h 1012874"/>
              <a:gd name="connsiteX2" fmla="*/ 0 w 155624"/>
              <a:gd name="connsiteY2" fmla="*/ 1012874 h 101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24" h="1012874">
                <a:moveTo>
                  <a:pt x="51582" y="0"/>
                </a:moveTo>
                <a:cubicBezTo>
                  <a:pt x="107462" y="239151"/>
                  <a:pt x="163342" y="478302"/>
                  <a:pt x="154745" y="647114"/>
                </a:cubicBezTo>
                <a:cubicBezTo>
                  <a:pt x="146148" y="815926"/>
                  <a:pt x="73074" y="914400"/>
                  <a:pt x="0" y="101287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47" idx="5"/>
            <a:endCxn id="51" idx="1"/>
          </p:cNvCxnSpPr>
          <p:nvPr/>
        </p:nvCxnSpPr>
        <p:spPr>
          <a:xfrm>
            <a:off x="1396193" y="4168571"/>
            <a:ext cx="1172621" cy="279236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</p:cNvCxnSpPr>
          <p:nvPr/>
        </p:nvCxnSpPr>
        <p:spPr>
          <a:xfrm>
            <a:off x="1238944" y="4226766"/>
            <a:ext cx="682659" cy="11755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B84414-9D50-9B44-AF89-E9CED4CE9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Cyclic context: EFH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C80300-7C68-8049-A40F-BA3536B8C738}"/>
              </a:ext>
            </a:extLst>
          </p:cNvPr>
          <p:cNvSpPr/>
          <p:nvPr/>
        </p:nvSpPr>
        <p:spPr>
          <a:xfrm>
            <a:off x="1788573" y="5893199"/>
            <a:ext cx="1677958" cy="57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cc: EF, FH</a:t>
            </a:r>
          </a:p>
        </p:txBody>
      </p:sp>
    </p:spTree>
    <p:extLst>
      <p:ext uri="{BB962C8B-B14F-4D97-AF65-F5344CB8AC3E}">
        <p14:creationId xmlns:p14="http://schemas.microsoft.com/office/powerpoint/2010/main" val="4210201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44</a:t>
            </a:fld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503679" y="1731416"/>
            <a:ext cx="444766" cy="44476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1938" y="1731417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1238943" y="2540679"/>
            <a:ext cx="444766" cy="4447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7202" y="2540680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3778492" y="2540679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54040" y="2547619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45" name="Oval 44"/>
          <p:cNvSpPr/>
          <p:nvPr/>
        </p:nvSpPr>
        <p:spPr>
          <a:xfrm>
            <a:off x="2503679" y="3358052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31938" y="3358053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7" name="Oval 46"/>
          <p:cNvSpPr/>
          <p:nvPr/>
        </p:nvSpPr>
        <p:spPr>
          <a:xfrm>
            <a:off x="1016560" y="3788939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60048" y="3795879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9" name="Oval 48"/>
          <p:cNvSpPr/>
          <p:nvPr/>
        </p:nvSpPr>
        <p:spPr>
          <a:xfrm>
            <a:off x="3694219" y="4018261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22478" y="401826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1" name="Oval 50"/>
          <p:cNvSpPr/>
          <p:nvPr/>
        </p:nvSpPr>
        <p:spPr>
          <a:xfrm>
            <a:off x="2503679" y="4382673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62396" y="438267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3" name="Oval 52"/>
          <p:cNvSpPr/>
          <p:nvPr/>
        </p:nvSpPr>
        <p:spPr>
          <a:xfrm>
            <a:off x="4611576" y="5070281"/>
            <a:ext cx="444766" cy="44476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94337" y="5077221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5" name="Oval 54"/>
          <p:cNvSpPr/>
          <p:nvPr/>
        </p:nvSpPr>
        <p:spPr>
          <a:xfrm>
            <a:off x="1859377" y="5337168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887636" y="5337169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57" name="Straight Arrow Connector 56"/>
          <p:cNvCxnSpPr>
            <a:stCxn id="39" idx="3"/>
            <a:endCxn id="41" idx="7"/>
          </p:cNvCxnSpPr>
          <p:nvPr/>
        </p:nvCxnSpPr>
        <p:spPr>
          <a:xfrm flipH="1">
            <a:off x="1618575" y="2111049"/>
            <a:ext cx="950238" cy="49476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5"/>
            <a:endCxn id="43" idx="1"/>
          </p:cNvCxnSpPr>
          <p:nvPr/>
        </p:nvCxnSpPr>
        <p:spPr>
          <a:xfrm>
            <a:off x="2883312" y="2111049"/>
            <a:ext cx="960315" cy="49476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1" idx="5"/>
            <a:endCxn id="45" idx="1"/>
          </p:cNvCxnSpPr>
          <p:nvPr/>
        </p:nvCxnSpPr>
        <p:spPr>
          <a:xfrm>
            <a:off x="1618575" y="2920312"/>
            <a:ext cx="950238" cy="50287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  <a:endCxn id="45" idx="7"/>
          </p:cNvCxnSpPr>
          <p:nvPr/>
        </p:nvCxnSpPr>
        <p:spPr>
          <a:xfrm flipH="1">
            <a:off x="2883312" y="2920312"/>
            <a:ext cx="960315" cy="50287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5"/>
            <a:endCxn id="54" idx="0"/>
          </p:cNvCxnSpPr>
          <p:nvPr/>
        </p:nvCxnSpPr>
        <p:spPr>
          <a:xfrm>
            <a:off x="4158124" y="2920311"/>
            <a:ext cx="675835" cy="21569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5"/>
            <a:endCxn id="53" idx="1"/>
          </p:cNvCxnSpPr>
          <p:nvPr/>
        </p:nvCxnSpPr>
        <p:spPr>
          <a:xfrm>
            <a:off x="4073851" y="4397893"/>
            <a:ext cx="602859" cy="7375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5"/>
            <a:endCxn id="53" idx="2"/>
          </p:cNvCxnSpPr>
          <p:nvPr/>
        </p:nvCxnSpPr>
        <p:spPr>
          <a:xfrm>
            <a:off x="2883311" y="4762305"/>
            <a:ext cx="1728265" cy="53035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3"/>
            <a:endCxn id="55" idx="7"/>
          </p:cNvCxnSpPr>
          <p:nvPr/>
        </p:nvCxnSpPr>
        <p:spPr>
          <a:xfrm flipH="1">
            <a:off x="2239009" y="4762306"/>
            <a:ext cx="329804" cy="639997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1" idx="3"/>
            <a:endCxn id="47" idx="0"/>
          </p:cNvCxnSpPr>
          <p:nvPr/>
        </p:nvCxnSpPr>
        <p:spPr>
          <a:xfrm flipH="1">
            <a:off x="1238943" y="2920311"/>
            <a:ext cx="65134" cy="86862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161"/>
          <p:cNvSpPr/>
          <p:nvPr/>
        </p:nvSpPr>
        <p:spPr>
          <a:xfrm>
            <a:off x="2411430" y="3759636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162"/>
          <p:cNvSpPr/>
          <p:nvPr/>
        </p:nvSpPr>
        <p:spPr>
          <a:xfrm flipH="1">
            <a:off x="2787594" y="3766813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45" idx="5"/>
          </p:cNvCxnSpPr>
          <p:nvPr/>
        </p:nvCxnSpPr>
        <p:spPr>
          <a:xfrm>
            <a:off x="2883311" y="3737684"/>
            <a:ext cx="875428" cy="36441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164"/>
          <p:cNvSpPr/>
          <p:nvPr/>
        </p:nvSpPr>
        <p:spPr>
          <a:xfrm>
            <a:off x="3734204" y="2971179"/>
            <a:ext cx="193695" cy="1047083"/>
          </a:xfrm>
          <a:custGeom>
            <a:avLst/>
            <a:gdLst>
              <a:gd name="connsiteX0" fmla="*/ 198928 w 198928"/>
              <a:gd name="connsiteY0" fmla="*/ 0 h 1050387"/>
              <a:gd name="connsiteX1" fmla="*/ 1980 w 198928"/>
              <a:gd name="connsiteY1" fmla="*/ 525194 h 1050387"/>
              <a:gd name="connsiteX2" fmla="*/ 114522 w 198928"/>
              <a:gd name="connsiteY2" fmla="*/ 1050387 h 10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28" h="1050387">
                <a:moveTo>
                  <a:pt x="198928" y="0"/>
                </a:moveTo>
                <a:cubicBezTo>
                  <a:pt x="107488" y="175065"/>
                  <a:pt x="16048" y="350130"/>
                  <a:pt x="1980" y="525194"/>
                </a:cubicBezTo>
                <a:cubicBezTo>
                  <a:pt x="-12088" y="700258"/>
                  <a:pt x="51217" y="875322"/>
                  <a:pt x="114522" y="105038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165"/>
          <p:cNvSpPr/>
          <p:nvPr/>
        </p:nvSpPr>
        <p:spPr>
          <a:xfrm>
            <a:off x="3975296" y="2985245"/>
            <a:ext cx="174522" cy="1033016"/>
          </a:xfrm>
          <a:custGeom>
            <a:avLst/>
            <a:gdLst>
              <a:gd name="connsiteX0" fmla="*/ 51582 w 155624"/>
              <a:gd name="connsiteY0" fmla="*/ 0 h 1012874"/>
              <a:gd name="connsiteX1" fmla="*/ 154745 w 155624"/>
              <a:gd name="connsiteY1" fmla="*/ 647114 h 1012874"/>
              <a:gd name="connsiteX2" fmla="*/ 0 w 155624"/>
              <a:gd name="connsiteY2" fmla="*/ 1012874 h 101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24" h="1012874">
                <a:moveTo>
                  <a:pt x="51582" y="0"/>
                </a:moveTo>
                <a:cubicBezTo>
                  <a:pt x="107462" y="239151"/>
                  <a:pt x="163342" y="478302"/>
                  <a:pt x="154745" y="647114"/>
                </a:cubicBezTo>
                <a:cubicBezTo>
                  <a:pt x="146148" y="815926"/>
                  <a:pt x="73074" y="914400"/>
                  <a:pt x="0" y="101287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47" idx="5"/>
            <a:endCxn id="51" idx="1"/>
          </p:cNvCxnSpPr>
          <p:nvPr/>
        </p:nvCxnSpPr>
        <p:spPr>
          <a:xfrm>
            <a:off x="1396193" y="4168571"/>
            <a:ext cx="1172621" cy="279236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</p:cNvCxnSpPr>
          <p:nvPr/>
        </p:nvCxnSpPr>
        <p:spPr>
          <a:xfrm>
            <a:off x="1238944" y="4226766"/>
            <a:ext cx="682659" cy="1175537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B84414-9D50-9B44-AF89-E9CED4CE9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Cyclic context: EFHE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C80300-7C68-8049-A40F-BA3536B8C738}"/>
              </a:ext>
            </a:extLst>
          </p:cNvPr>
          <p:cNvSpPr/>
          <p:nvPr/>
        </p:nvSpPr>
        <p:spPr>
          <a:xfrm>
            <a:off x="1788573" y="5893199"/>
            <a:ext cx="1677958" cy="57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cc: EF, FH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15D56C5-6166-0C49-A659-32FF5DB88BDF}"/>
              </a:ext>
            </a:extLst>
          </p:cNvPr>
          <p:cNvSpPr/>
          <p:nvPr/>
        </p:nvSpPr>
        <p:spPr>
          <a:xfrm>
            <a:off x="177580" y="3085068"/>
            <a:ext cx="1855935" cy="5776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cc: EF, FH, HE</a:t>
            </a:r>
          </a:p>
        </p:txBody>
      </p:sp>
    </p:spTree>
    <p:extLst>
      <p:ext uri="{BB962C8B-B14F-4D97-AF65-F5344CB8AC3E}">
        <p14:creationId xmlns:p14="http://schemas.microsoft.com/office/powerpoint/2010/main" val="1323456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Cycle Edges</a:t>
            </a:r>
          </a:p>
        </p:txBody>
      </p:sp>
      <p:sp>
        <p:nvSpPr>
          <p:cNvPr id="80" name="Content Placeholder 7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 every cycle edge uniquely with minimal bits</a:t>
            </a:r>
          </a:p>
          <a:p>
            <a:r>
              <a:rPr lang="en-US" dirty="0"/>
              <a:t>Before the call</a:t>
            </a:r>
          </a:p>
          <a:p>
            <a:pPr lvl="1"/>
            <a:r>
              <a:rPr lang="en-US" dirty="0"/>
              <a:t>Push the number</a:t>
            </a:r>
          </a:p>
          <a:p>
            <a:r>
              <a:rPr lang="en-US" dirty="0"/>
              <a:t>After the call</a:t>
            </a:r>
          </a:p>
          <a:p>
            <a:pPr lvl="1"/>
            <a:r>
              <a:rPr lang="en-US" dirty="0"/>
              <a:t>Pop out the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45</a:t>
            </a:fld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503679" y="1731416"/>
            <a:ext cx="444766" cy="44476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1938" y="1731417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1238943" y="2540679"/>
            <a:ext cx="444766" cy="44476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67202" y="2540680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3778492" y="2540679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54040" y="2547619"/>
            <a:ext cx="2936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45" name="Oval 44"/>
          <p:cNvSpPr/>
          <p:nvPr/>
        </p:nvSpPr>
        <p:spPr>
          <a:xfrm>
            <a:off x="2503679" y="3358052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31938" y="3358053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7" name="Oval 46"/>
          <p:cNvSpPr/>
          <p:nvPr/>
        </p:nvSpPr>
        <p:spPr>
          <a:xfrm>
            <a:off x="1016560" y="3788939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60048" y="3795879"/>
            <a:ext cx="3577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9" name="Oval 48"/>
          <p:cNvSpPr/>
          <p:nvPr/>
        </p:nvSpPr>
        <p:spPr>
          <a:xfrm>
            <a:off x="3694219" y="4018261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22478" y="4018262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1" name="Oval 50"/>
          <p:cNvSpPr/>
          <p:nvPr/>
        </p:nvSpPr>
        <p:spPr>
          <a:xfrm>
            <a:off x="2503679" y="4382673"/>
            <a:ext cx="444766" cy="444766"/>
          </a:xfrm>
          <a:prstGeom prst="ellipse">
            <a:avLst/>
          </a:prstGeom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562396" y="438267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3" name="Oval 52"/>
          <p:cNvSpPr/>
          <p:nvPr/>
        </p:nvSpPr>
        <p:spPr>
          <a:xfrm>
            <a:off x="4611576" y="5070281"/>
            <a:ext cx="444766" cy="444766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94337" y="5077221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5" name="Oval 54"/>
          <p:cNvSpPr/>
          <p:nvPr/>
        </p:nvSpPr>
        <p:spPr>
          <a:xfrm>
            <a:off x="1859377" y="5337168"/>
            <a:ext cx="444766" cy="444766"/>
          </a:xfrm>
          <a:prstGeom prst="ellipse">
            <a:avLst/>
          </a:prstGeom>
          <a:noFill/>
          <a:ln w="254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887636" y="5337169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57" name="Straight Arrow Connector 56"/>
          <p:cNvCxnSpPr>
            <a:stCxn id="39" idx="3"/>
            <a:endCxn id="41" idx="7"/>
          </p:cNvCxnSpPr>
          <p:nvPr/>
        </p:nvCxnSpPr>
        <p:spPr>
          <a:xfrm flipH="1">
            <a:off x="1618575" y="2111049"/>
            <a:ext cx="950238" cy="49476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5"/>
            <a:endCxn id="43" idx="1"/>
          </p:cNvCxnSpPr>
          <p:nvPr/>
        </p:nvCxnSpPr>
        <p:spPr>
          <a:xfrm>
            <a:off x="2883312" y="2111049"/>
            <a:ext cx="960315" cy="49476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1" idx="5"/>
            <a:endCxn id="45" idx="1"/>
          </p:cNvCxnSpPr>
          <p:nvPr/>
        </p:nvCxnSpPr>
        <p:spPr>
          <a:xfrm>
            <a:off x="1618575" y="2920312"/>
            <a:ext cx="950238" cy="50287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  <a:endCxn id="45" idx="7"/>
          </p:cNvCxnSpPr>
          <p:nvPr/>
        </p:nvCxnSpPr>
        <p:spPr>
          <a:xfrm flipH="1">
            <a:off x="2883312" y="2920312"/>
            <a:ext cx="960315" cy="50287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3" idx="5"/>
            <a:endCxn id="54" idx="0"/>
          </p:cNvCxnSpPr>
          <p:nvPr/>
        </p:nvCxnSpPr>
        <p:spPr>
          <a:xfrm>
            <a:off x="4158124" y="2920311"/>
            <a:ext cx="675835" cy="21569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9" idx="5"/>
            <a:endCxn id="53" idx="1"/>
          </p:cNvCxnSpPr>
          <p:nvPr/>
        </p:nvCxnSpPr>
        <p:spPr>
          <a:xfrm>
            <a:off x="4073851" y="4397893"/>
            <a:ext cx="602859" cy="7375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5"/>
            <a:endCxn id="53" idx="2"/>
          </p:cNvCxnSpPr>
          <p:nvPr/>
        </p:nvCxnSpPr>
        <p:spPr>
          <a:xfrm>
            <a:off x="2883311" y="4762305"/>
            <a:ext cx="1728265" cy="53035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1" idx="3"/>
            <a:endCxn id="55" idx="7"/>
          </p:cNvCxnSpPr>
          <p:nvPr/>
        </p:nvCxnSpPr>
        <p:spPr>
          <a:xfrm flipH="1">
            <a:off x="2239009" y="4762306"/>
            <a:ext cx="329804" cy="63999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1" idx="3"/>
            <a:endCxn id="47" idx="0"/>
          </p:cNvCxnSpPr>
          <p:nvPr/>
        </p:nvCxnSpPr>
        <p:spPr>
          <a:xfrm flipH="1">
            <a:off x="1238943" y="2920311"/>
            <a:ext cx="65134" cy="86862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161"/>
          <p:cNvSpPr/>
          <p:nvPr/>
        </p:nvSpPr>
        <p:spPr>
          <a:xfrm>
            <a:off x="2411430" y="3759636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162"/>
          <p:cNvSpPr/>
          <p:nvPr/>
        </p:nvSpPr>
        <p:spPr>
          <a:xfrm flipH="1">
            <a:off x="2787594" y="3766813"/>
            <a:ext cx="206010" cy="636916"/>
          </a:xfrm>
          <a:custGeom>
            <a:avLst/>
            <a:gdLst>
              <a:gd name="connsiteX0" fmla="*/ 194664 w 243216"/>
              <a:gd name="connsiteY0" fmla="*/ 0 h 736376"/>
              <a:gd name="connsiteX1" fmla="*/ 455 w 243216"/>
              <a:gd name="connsiteY1" fmla="*/ 396510 h 736376"/>
              <a:gd name="connsiteX2" fmla="*/ 243216 w 243216"/>
              <a:gd name="connsiteY2" fmla="*/ 736376 h 73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216" h="736376">
                <a:moveTo>
                  <a:pt x="194664" y="0"/>
                </a:moveTo>
                <a:cubicBezTo>
                  <a:pt x="93513" y="136890"/>
                  <a:pt x="-7637" y="273781"/>
                  <a:pt x="455" y="396510"/>
                </a:cubicBezTo>
                <a:cubicBezTo>
                  <a:pt x="8547" y="519239"/>
                  <a:pt x="125881" y="627807"/>
                  <a:pt x="243216" y="736376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45" idx="5"/>
          </p:cNvCxnSpPr>
          <p:nvPr/>
        </p:nvCxnSpPr>
        <p:spPr>
          <a:xfrm>
            <a:off x="2883311" y="3737684"/>
            <a:ext cx="875428" cy="36441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164"/>
          <p:cNvSpPr/>
          <p:nvPr/>
        </p:nvSpPr>
        <p:spPr>
          <a:xfrm>
            <a:off x="3734204" y="2971179"/>
            <a:ext cx="193695" cy="1047083"/>
          </a:xfrm>
          <a:custGeom>
            <a:avLst/>
            <a:gdLst>
              <a:gd name="connsiteX0" fmla="*/ 198928 w 198928"/>
              <a:gd name="connsiteY0" fmla="*/ 0 h 1050387"/>
              <a:gd name="connsiteX1" fmla="*/ 1980 w 198928"/>
              <a:gd name="connsiteY1" fmla="*/ 525194 h 1050387"/>
              <a:gd name="connsiteX2" fmla="*/ 114522 w 198928"/>
              <a:gd name="connsiteY2" fmla="*/ 1050387 h 105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928" h="1050387">
                <a:moveTo>
                  <a:pt x="198928" y="0"/>
                </a:moveTo>
                <a:cubicBezTo>
                  <a:pt x="107488" y="175065"/>
                  <a:pt x="16048" y="350130"/>
                  <a:pt x="1980" y="525194"/>
                </a:cubicBezTo>
                <a:cubicBezTo>
                  <a:pt x="-12088" y="700258"/>
                  <a:pt x="51217" y="875322"/>
                  <a:pt x="114522" y="1050387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165"/>
          <p:cNvSpPr/>
          <p:nvPr/>
        </p:nvSpPr>
        <p:spPr>
          <a:xfrm>
            <a:off x="3975296" y="2985245"/>
            <a:ext cx="174522" cy="1033016"/>
          </a:xfrm>
          <a:custGeom>
            <a:avLst/>
            <a:gdLst>
              <a:gd name="connsiteX0" fmla="*/ 51582 w 155624"/>
              <a:gd name="connsiteY0" fmla="*/ 0 h 1012874"/>
              <a:gd name="connsiteX1" fmla="*/ 154745 w 155624"/>
              <a:gd name="connsiteY1" fmla="*/ 647114 h 1012874"/>
              <a:gd name="connsiteX2" fmla="*/ 0 w 155624"/>
              <a:gd name="connsiteY2" fmla="*/ 1012874 h 101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24" h="1012874">
                <a:moveTo>
                  <a:pt x="51582" y="0"/>
                </a:moveTo>
                <a:cubicBezTo>
                  <a:pt x="107462" y="239151"/>
                  <a:pt x="163342" y="478302"/>
                  <a:pt x="154745" y="647114"/>
                </a:cubicBezTo>
                <a:cubicBezTo>
                  <a:pt x="146148" y="815926"/>
                  <a:pt x="73074" y="914400"/>
                  <a:pt x="0" y="101287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47" idx="5"/>
            <a:endCxn id="51" idx="1"/>
          </p:cNvCxnSpPr>
          <p:nvPr/>
        </p:nvCxnSpPr>
        <p:spPr>
          <a:xfrm>
            <a:off x="1396193" y="4168571"/>
            <a:ext cx="1172621" cy="27923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</p:cNvCxnSpPr>
          <p:nvPr/>
        </p:nvCxnSpPr>
        <p:spPr>
          <a:xfrm>
            <a:off x="1238944" y="4226766"/>
            <a:ext cx="682659" cy="11755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/>
              </p:cNvPr>
              <p:cNvSpPr txBox="1"/>
              <p:nvPr/>
            </p:nvSpPr>
            <p:spPr>
              <a:xfrm>
                <a:off x="2090325" y="4894522"/>
                <a:ext cx="64293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𝟎𝟎𝟏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325" y="4894522"/>
                <a:ext cx="642932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/>
              </p:cNvPr>
              <p:cNvSpPr txBox="1"/>
              <p:nvPr/>
            </p:nvSpPr>
            <p:spPr>
              <a:xfrm>
                <a:off x="1240490" y="4639657"/>
                <a:ext cx="64293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𝟎𝟏𝟎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90" y="4639657"/>
                <a:ext cx="642932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/>
              </p:cNvPr>
              <p:cNvSpPr txBox="1"/>
              <p:nvPr/>
            </p:nvSpPr>
            <p:spPr>
              <a:xfrm>
                <a:off x="2930523" y="2986766"/>
                <a:ext cx="64293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𝟎𝟏𝟏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23" y="2986766"/>
                <a:ext cx="642932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/>
              </p:cNvPr>
              <p:cNvSpPr txBox="1"/>
              <p:nvPr/>
            </p:nvSpPr>
            <p:spPr>
              <a:xfrm>
                <a:off x="3005330" y="3662570"/>
                <a:ext cx="64293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330" y="3662570"/>
                <a:ext cx="64293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/>
              </p:cNvPr>
              <p:cNvSpPr txBox="1"/>
              <p:nvPr/>
            </p:nvSpPr>
            <p:spPr>
              <a:xfrm>
                <a:off x="3822099" y="3558461"/>
                <a:ext cx="49284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𝟏𝟎𝟏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099" y="3558461"/>
                <a:ext cx="492848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/>
              </p:cNvPr>
              <p:cNvSpPr txBox="1"/>
              <p:nvPr/>
            </p:nvSpPr>
            <p:spPr>
              <a:xfrm>
                <a:off x="3328620" y="3293381"/>
                <a:ext cx="64293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𝟏𝟏𝟎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20" y="3293381"/>
                <a:ext cx="642933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/>
              </p:cNvPr>
              <p:cNvSpPr txBox="1"/>
              <p:nvPr/>
            </p:nvSpPr>
            <p:spPr>
              <a:xfrm>
                <a:off x="1608167" y="4150176"/>
                <a:ext cx="64293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𝟎𝟎𝟎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167" y="4150176"/>
                <a:ext cx="642932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Acyclic Edges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SCCs form an acyclic graph</a:t>
            </a:r>
          </a:p>
          <a:p>
            <a:r>
              <a:rPr lang="en-US" dirty="0"/>
              <a:t>Use the previous acyclic encoding scheme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46</a:t>
            </a:fld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796193" y="1965934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24452" y="1965935"/>
            <a:ext cx="3882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2" name="Oval 41"/>
          <p:cNvSpPr/>
          <p:nvPr/>
        </p:nvSpPr>
        <p:spPr>
          <a:xfrm>
            <a:off x="1531457" y="2775197"/>
            <a:ext cx="444766" cy="4447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59716" y="2775198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4" name="Oval 43"/>
          <p:cNvSpPr/>
          <p:nvPr/>
        </p:nvSpPr>
        <p:spPr>
          <a:xfrm>
            <a:off x="1799109" y="4359849"/>
            <a:ext cx="675391" cy="67539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74899" y="4482101"/>
            <a:ext cx="718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EFH</a:t>
            </a:r>
          </a:p>
        </p:txBody>
      </p:sp>
      <p:sp>
        <p:nvSpPr>
          <p:cNvPr id="46" name="Oval 45"/>
          <p:cNvSpPr/>
          <p:nvPr/>
        </p:nvSpPr>
        <p:spPr>
          <a:xfrm>
            <a:off x="4332097" y="4812857"/>
            <a:ext cx="444766" cy="444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414858" y="4819797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8" name="Straight Arrow Connector 47"/>
          <p:cNvCxnSpPr>
            <a:stCxn id="40" idx="3"/>
            <a:endCxn id="42" idx="7"/>
          </p:cNvCxnSpPr>
          <p:nvPr/>
        </p:nvCxnSpPr>
        <p:spPr>
          <a:xfrm flipH="1">
            <a:off x="1911089" y="2345567"/>
            <a:ext cx="950238" cy="494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5"/>
            <a:endCxn id="53" idx="0"/>
          </p:cNvCxnSpPr>
          <p:nvPr/>
        </p:nvCxnSpPr>
        <p:spPr>
          <a:xfrm>
            <a:off x="3175825" y="2345566"/>
            <a:ext cx="208244" cy="10998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5"/>
            <a:endCxn id="53" idx="1"/>
          </p:cNvCxnSpPr>
          <p:nvPr/>
        </p:nvCxnSpPr>
        <p:spPr>
          <a:xfrm>
            <a:off x="1911089" y="3154829"/>
            <a:ext cx="1234193" cy="389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5"/>
            <a:endCxn id="46" idx="2"/>
          </p:cNvCxnSpPr>
          <p:nvPr/>
        </p:nvCxnSpPr>
        <p:spPr>
          <a:xfrm>
            <a:off x="2375591" y="4936331"/>
            <a:ext cx="1956506" cy="98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3"/>
            <a:endCxn id="44" idx="1"/>
          </p:cNvCxnSpPr>
          <p:nvPr/>
        </p:nvCxnSpPr>
        <p:spPr>
          <a:xfrm>
            <a:off x="1596591" y="3154829"/>
            <a:ext cx="301427" cy="1303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046373" y="3445449"/>
            <a:ext cx="675391" cy="67539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022163" y="3567701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DGJ</a:t>
            </a:r>
          </a:p>
        </p:txBody>
      </p:sp>
      <p:sp>
        <p:nvSpPr>
          <p:cNvPr id="55" name="Freeform 213"/>
          <p:cNvSpPr/>
          <p:nvPr/>
        </p:nvSpPr>
        <p:spPr>
          <a:xfrm>
            <a:off x="2209286" y="3927571"/>
            <a:ext cx="888334" cy="453674"/>
          </a:xfrm>
          <a:custGeom>
            <a:avLst/>
            <a:gdLst>
              <a:gd name="connsiteX0" fmla="*/ 863600 w 863600"/>
              <a:gd name="connsiteY0" fmla="*/ 53624 h 453674"/>
              <a:gd name="connsiteX1" fmla="*/ 285750 w 863600"/>
              <a:gd name="connsiteY1" fmla="*/ 34574 h 453674"/>
              <a:gd name="connsiteX2" fmla="*/ 0 w 863600"/>
              <a:gd name="connsiteY2" fmla="*/ 453674 h 45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600" h="453674">
                <a:moveTo>
                  <a:pt x="863600" y="53624"/>
                </a:moveTo>
                <a:cubicBezTo>
                  <a:pt x="646641" y="10761"/>
                  <a:pt x="429683" y="-32101"/>
                  <a:pt x="285750" y="34574"/>
                </a:cubicBezTo>
                <a:cubicBezTo>
                  <a:pt x="141817" y="101249"/>
                  <a:pt x="70908" y="277461"/>
                  <a:pt x="0" y="453674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214"/>
          <p:cNvSpPr/>
          <p:nvPr/>
        </p:nvSpPr>
        <p:spPr>
          <a:xfrm>
            <a:off x="2423254" y="4108406"/>
            <a:ext cx="826970" cy="444711"/>
          </a:xfrm>
          <a:custGeom>
            <a:avLst/>
            <a:gdLst>
              <a:gd name="connsiteX0" fmla="*/ 774700 w 780525"/>
              <a:gd name="connsiteY0" fmla="*/ 0 h 438150"/>
              <a:gd name="connsiteX1" fmla="*/ 666750 w 780525"/>
              <a:gd name="connsiteY1" fmla="*/ 279400 h 438150"/>
              <a:gd name="connsiteX2" fmla="*/ 0 w 780525"/>
              <a:gd name="connsiteY2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525" h="438150">
                <a:moveTo>
                  <a:pt x="774700" y="0"/>
                </a:moveTo>
                <a:cubicBezTo>
                  <a:pt x="785283" y="103187"/>
                  <a:pt x="795867" y="206375"/>
                  <a:pt x="666750" y="279400"/>
                </a:cubicBezTo>
                <a:cubicBezTo>
                  <a:pt x="537633" y="352425"/>
                  <a:pt x="268816" y="395287"/>
                  <a:pt x="0" y="43815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215"/>
          <p:cNvSpPr/>
          <p:nvPr/>
        </p:nvSpPr>
        <p:spPr>
          <a:xfrm>
            <a:off x="3567507" y="4070307"/>
            <a:ext cx="794491" cy="806450"/>
          </a:xfrm>
          <a:custGeom>
            <a:avLst/>
            <a:gdLst>
              <a:gd name="connsiteX0" fmla="*/ 741 w 794491"/>
              <a:gd name="connsiteY0" fmla="*/ 0 h 806450"/>
              <a:gd name="connsiteX1" fmla="*/ 127741 w 794491"/>
              <a:gd name="connsiteY1" fmla="*/ 368300 h 806450"/>
              <a:gd name="connsiteX2" fmla="*/ 794491 w 794491"/>
              <a:gd name="connsiteY2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491" h="806450">
                <a:moveTo>
                  <a:pt x="741" y="0"/>
                </a:moveTo>
                <a:cubicBezTo>
                  <a:pt x="-1905" y="116946"/>
                  <a:pt x="-4551" y="233892"/>
                  <a:pt x="127741" y="368300"/>
                </a:cubicBezTo>
                <a:cubicBezTo>
                  <a:pt x="260033" y="502708"/>
                  <a:pt x="527262" y="654579"/>
                  <a:pt x="794491" y="80645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216"/>
          <p:cNvSpPr/>
          <p:nvPr/>
        </p:nvSpPr>
        <p:spPr>
          <a:xfrm>
            <a:off x="3688898" y="3914953"/>
            <a:ext cx="850900" cy="885604"/>
          </a:xfrm>
          <a:custGeom>
            <a:avLst/>
            <a:gdLst>
              <a:gd name="connsiteX0" fmla="*/ 0 w 850900"/>
              <a:gd name="connsiteY0" fmla="*/ 15654 h 885604"/>
              <a:gd name="connsiteX1" fmla="*/ 463550 w 850900"/>
              <a:gd name="connsiteY1" fmla="*/ 117254 h 885604"/>
              <a:gd name="connsiteX2" fmla="*/ 850900 w 850900"/>
              <a:gd name="connsiteY2" fmla="*/ 885604 h 88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885604">
                <a:moveTo>
                  <a:pt x="0" y="15654"/>
                </a:moveTo>
                <a:cubicBezTo>
                  <a:pt x="160866" y="-6042"/>
                  <a:pt x="321733" y="-27738"/>
                  <a:pt x="463550" y="117254"/>
                </a:cubicBezTo>
                <a:cubicBezTo>
                  <a:pt x="605367" y="262246"/>
                  <a:pt x="728133" y="573925"/>
                  <a:pt x="850900" y="88560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23F876-99BD-EC41-8254-B79B7E2017F8}"/>
              </a:ext>
            </a:extLst>
          </p:cNvPr>
          <p:cNvSpPr txBox="1"/>
          <p:nvPr/>
        </p:nvSpPr>
        <p:spPr>
          <a:xfrm>
            <a:off x="3018576" y="2614124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BFE8C-CE32-764E-96A7-77924F5BEA92}"/>
              </a:ext>
            </a:extLst>
          </p:cNvPr>
          <p:cNvSpPr txBox="1"/>
          <p:nvPr/>
        </p:nvSpPr>
        <p:spPr>
          <a:xfrm>
            <a:off x="3417216" y="4387042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FD0C36-BB5C-FA46-914B-6B53CC5F1CFD}"/>
              </a:ext>
            </a:extLst>
          </p:cNvPr>
          <p:cNvSpPr txBox="1"/>
          <p:nvPr/>
        </p:nvSpPr>
        <p:spPr>
          <a:xfrm>
            <a:off x="2422547" y="4177473"/>
            <a:ext cx="738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←11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2B4CB0-F6CE-6A47-BBA1-5E8853AE4288}"/>
              </a:ext>
            </a:extLst>
          </p:cNvPr>
          <p:cNvSpPr txBox="1"/>
          <p:nvPr/>
        </p:nvSpPr>
        <p:spPr>
          <a:xfrm>
            <a:off x="3998106" y="3887869"/>
            <a:ext cx="879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←011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C4A352-A99C-B444-B0D1-0E67C3FADDFA}"/>
              </a:ext>
            </a:extLst>
          </p:cNvPr>
          <p:cNvSpPr txBox="1"/>
          <p:nvPr/>
        </p:nvSpPr>
        <p:spPr>
          <a:xfrm>
            <a:off x="2217775" y="363994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←01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80E8-0A82-2A44-A661-8F79D057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7214-CB32-EC4F-8AF3-3D406FD5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Encode</a:t>
            </a:r>
            <a:r>
              <a:rPr lang="zh-Hans" altLang="en-US" dirty="0"/>
              <a:t> </a:t>
            </a:r>
            <a:r>
              <a:rPr lang="en-US" altLang="zh-Hans" dirty="0"/>
              <a:t>call</a:t>
            </a:r>
            <a:r>
              <a:rPr lang="zh-Hans" altLang="en-US" dirty="0"/>
              <a:t> </a:t>
            </a:r>
            <a:r>
              <a:rPr lang="en-US" altLang="zh-Hans" dirty="0"/>
              <a:t>graphs</a:t>
            </a:r>
            <a:r>
              <a:rPr lang="zh-Hans" altLang="en-US" dirty="0"/>
              <a:t> </a:t>
            </a:r>
            <a:r>
              <a:rPr lang="en-US" altLang="zh-Hans" dirty="0"/>
              <a:t>without</a:t>
            </a:r>
            <a:r>
              <a:rPr lang="zh-Hans" altLang="en-US" dirty="0"/>
              <a:t> </a:t>
            </a:r>
            <a:r>
              <a:rPr lang="en-US" altLang="zh-Hans" dirty="0"/>
              <a:t>cycles</a:t>
            </a:r>
          </a:p>
          <a:p>
            <a:pPr lvl="1"/>
            <a:r>
              <a:rPr lang="en-US" altLang="zh-Hans" dirty="0"/>
              <a:t>Use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statically-sized</a:t>
            </a:r>
            <a:r>
              <a:rPr lang="zh-Hans" altLang="en-US" dirty="0"/>
              <a:t> </a:t>
            </a:r>
            <a:r>
              <a:rPr lang="en-US" altLang="zh-Hans" dirty="0"/>
              <a:t>bit</a:t>
            </a:r>
            <a:r>
              <a:rPr lang="zh-Hans" altLang="en-US" dirty="0"/>
              <a:t> </a:t>
            </a:r>
            <a:r>
              <a:rPr lang="en-US" altLang="zh-Hans" dirty="0"/>
              <a:t>vector</a:t>
            </a:r>
          </a:p>
          <a:p>
            <a:pPr lvl="1"/>
            <a:r>
              <a:rPr lang="en-US" altLang="zh-Hans" dirty="0"/>
              <a:t>Scale</a:t>
            </a:r>
            <a:r>
              <a:rPr lang="zh-Hans" altLang="en-US" dirty="0"/>
              <a:t> </a:t>
            </a:r>
            <a:r>
              <a:rPr lang="en-US" altLang="zh-Hans" dirty="0"/>
              <a:t>efficiently</a:t>
            </a:r>
          </a:p>
          <a:p>
            <a:r>
              <a:rPr lang="en-US" altLang="zh-Hans" dirty="0"/>
              <a:t>Encode</a:t>
            </a:r>
            <a:r>
              <a:rPr lang="zh-Hans" altLang="en-US" dirty="0"/>
              <a:t> </a:t>
            </a:r>
            <a:r>
              <a:rPr lang="en-US" altLang="zh-Hans" dirty="0"/>
              <a:t>cycles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call</a:t>
            </a:r>
            <a:r>
              <a:rPr lang="zh-Hans" altLang="en-US" dirty="0"/>
              <a:t> </a:t>
            </a:r>
            <a:r>
              <a:rPr lang="en-US" altLang="zh-Hans" dirty="0"/>
              <a:t>graphs</a:t>
            </a:r>
          </a:p>
          <a:p>
            <a:pPr lvl="1"/>
            <a:r>
              <a:rPr lang="en-US" altLang="zh-Hans" dirty="0"/>
              <a:t>Use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separate</a:t>
            </a:r>
            <a:r>
              <a:rPr lang="zh-Hans" altLang="en-US" dirty="0"/>
              <a:t> </a:t>
            </a:r>
            <a:r>
              <a:rPr lang="en-US" altLang="zh-Hans" dirty="0"/>
              <a:t>dynamically-sized</a:t>
            </a:r>
            <a:r>
              <a:rPr lang="zh-Hans" altLang="en-US" dirty="0"/>
              <a:t> </a:t>
            </a:r>
            <a:r>
              <a:rPr lang="en-US" altLang="zh-Hans" dirty="0"/>
              <a:t>bit</a:t>
            </a:r>
            <a:r>
              <a:rPr lang="zh-Hans" altLang="en-US" dirty="0"/>
              <a:t> </a:t>
            </a:r>
            <a:r>
              <a:rPr lang="en-US" altLang="zh-Hans" dirty="0"/>
              <a:t>vector</a:t>
            </a:r>
          </a:p>
          <a:p>
            <a:pPr lvl="1"/>
            <a:r>
              <a:rPr lang="en-US" altLang="zh-Hans" dirty="0"/>
              <a:t>Space</a:t>
            </a:r>
            <a:r>
              <a:rPr lang="zh-Hans" altLang="en-US" dirty="0"/>
              <a:t> </a:t>
            </a:r>
            <a:r>
              <a:rPr lang="en-US" altLang="zh-Hans" dirty="0"/>
              <a:t>efficient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1C354-E0E8-5A40-A1F5-C5D3B6A7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3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F3B6-D354-44B2-8260-1C204885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BD5B-E71E-4391-9F52-0A7A8A29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Encode Acyclic Call Graphs</a:t>
            </a:r>
          </a:p>
          <a:p>
            <a:r>
              <a:rPr lang="en-US" dirty="0"/>
              <a:t>Encode Call Graphs With Cycles</a:t>
            </a:r>
          </a:p>
          <a:p>
            <a:r>
              <a:rPr lang="en-US" dirty="0">
                <a:solidFill>
                  <a:srgbClr val="0070C0"/>
                </a:solidFill>
              </a:rPr>
              <a:t>Evaluation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6F908-C5B0-42EC-8CBA-2EEEE81E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55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85EC-416F-DC47-BF71-10F8488C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D5CC-4782-6C46-A091-BCD4F1566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Acyclic call graph</a:t>
            </a:r>
          </a:p>
          <a:p>
            <a:pPr lvl="1"/>
            <a:r>
              <a:rPr lang="en-US" dirty="0"/>
              <a:t>how much more space Valence requires than PCCE?</a:t>
            </a:r>
          </a:p>
          <a:p>
            <a:r>
              <a:rPr lang="en-US" dirty="0"/>
              <a:t>Cyclic call graph</a:t>
            </a:r>
          </a:p>
          <a:p>
            <a:pPr lvl="1"/>
            <a:r>
              <a:rPr lang="en-US" dirty="0"/>
              <a:t>how much more compact Valence is?</a:t>
            </a:r>
          </a:p>
          <a:p>
            <a:pPr lvl="2"/>
            <a:r>
              <a:rPr lang="en-US" dirty="0"/>
              <a:t>A more compact encoding makes querying more efficient (less memory traffic)</a:t>
            </a:r>
          </a:p>
          <a:p>
            <a:r>
              <a:rPr lang="en-US" dirty="0"/>
              <a:t>Valence </a:t>
            </a:r>
            <a:r>
              <a:rPr lang="en-US" dirty="0" err="1"/>
              <a:t>v.s</a:t>
            </a:r>
            <a:r>
              <a:rPr lang="en-US" dirty="0"/>
              <a:t>. PCCE</a:t>
            </a:r>
          </a:p>
          <a:p>
            <a:pPr lvl="1"/>
            <a:r>
              <a:rPr lang="en-US" dirty="0"/>
              <a:t>Instrumentation overhead</a:t>
            </a:r>
          </a:p>
          <a:p>
            <a:pPr lvl="1"/>
            <a:r>
              <a:rPr lang="en-US" dirty="0"/>
              <a:t>Detection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98EE7-BB79-864C-BFB6-FA59CCD8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Library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0027" y="1582466"/>
            <a:ext cx="6291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(List</a:t>
            </a:r>
            <a:r>
              <a:rPr lang="nl-NL" sz="28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list)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list.append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unlock();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4484B-3D0A-49A0-BCFB-29569465FD9D}"/>
              </a:ext>
            </a:extLst>
          </p:cNvPr>
          <p:cNvSpPr txBox="1"/>
          <p:nvPr/>
        </p:nvSpPr>
        <p:spPr>
          <a:xfrm>
            <a:off x="3018090" y="4324948"/>
            <a:ext cx="50339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bob_call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lock();</a:t>
            </a:r>
            <a:endParaRPr lang="en-US" sz="2800" i="1" dirty="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append(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unlock();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D3391-2A9F-43AB-99E0-13CF4753C8C5}"/>
              </a:ext>
            </a:extLst>
          </p:cNvPr>
          <p:cNvSpPr txBox="1"/>
          <p:nvPr/>
        </p:nvSpPr>
        <p:spPr>
          <a:xfrm>
            <a:off x="1072425" y="3414788"/>
            <a:ext cx="137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Adam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3E726-2AAE-4CC8-BAE8-3B02BC021097}"/>
              </a:ext>
            </a:extLst>
          </p:cNvPr>
          <p:cNvSpPr txBox="1"/>
          <p:nvPr/>
        </p:nvSpPr>
        <p:spPr>
          <a:xfrm>
            <a:off x="1136048" y="6051910"/>
            <a:ext cx="137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Bob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BCAFC2-0FAA-4501-A960-EF5FE3778F76}"/>
              </a:ext>
            </a:extLst>
          </p:cNvPr>
          <p:cNvCxnSpPr/>
          <p:nvPr/>
        </p:nvCxnSpPr>
        <p:spPr>
          <a:xfrm>
            <a:off x="495299" y="4061119"/>
            <a:ext cx="112014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9BFFFE-D39C-413A-9801-C18B4E8A8ABF}"/>
              </a:ext>
            </a:extLst>
          </p:cNvPr>
          <p:cNvSpPr/>
          <p:nvPr/>
        </p:nvSpPr>
        <p:spPr>
          <a:xfrm>
            <a:off x="8513685" y="2379216"/>
            <a:ext cx="2166152" cy="692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Library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D3E591-51E4-4F11-950F-3D99655AD2ED}"/>
              </a:ext>
            </a:extLst>
          </p:cNvPr>
          <p:cNvSpPr/>
          <p:nvPr/>
        </p:nvSpPr>
        <p:spPr>
          <a:xfrm>
            <a:off x="8513685" y="5287718"/>
            <a:ext cx="2166152" cy="692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code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A8C617-99FC-C541-B106-9DDA837E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81" y="1582466"/>
            <a:ext cx="1961130" cy="19611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265CCA-DD44-EF44-A080-89718708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81" y="4237532"/>
            <a:ext cx="1961130" cy="19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059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  <a:p>
            <a:pPr lvl="1"/>
            <a:r>
              <a:rPr lang="en-US" dirty="0"/>
              <a:t>Each encoding strategy (PCCE</a:t>
            </a:r>
            <a:r>
              <a:rPr lang="en-US" altLang="zh-Hans" dirty="0"/>
              <a:t>,</a:t>
            </a:r>
            <a:r>
              <a:rPr lang="en-US" dirty="0"/>
              <a:t> Valence) is implemented as a LLVM pass.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3.30GHz Intel CPU and 16G DRAM.</a:t>
            </a:r>
          </a:p>
          <a:p>
            <a:r>
              <a:rPr lang="en-US" dirty="0"/>
              <a:t>Benchmark</a:t>
            </a:r>
          </a:p>
          <a:p>
            <a:pPr lvl="1"/>
            <a:r>
              <a:rPr lang="fr-FR" dirty="0"/>
              <a:t>SPEC CPU2017 C/C++ Benchmark suite.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F3B6-D354-44B2-8260-1C204885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BD5B-E71E-4391-9F52-0A7A8A29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Encode Acyclic Call Graphs</a:t>
            </a:r>
          </a:p>
          <a:p>
            <a:r>
              <a:rPr lang="en-US" dirty="0"/>
              <a:t>Encode Call Graphs With Cycles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altLang="zh-Hans" dirty="0">
                <a:solidFill>
                  <a:schemeClr val="accent1"/>
                </a:solidFill>
              </a:rPr>
              <a:t>Problem</a:t>
            </a:r>
            <a:r>
              <a:rPr lang="zh-Hans" altLang="en-US" dirty="0">
                <a:solidFill>
                  <a:schemeClr val="accent1"/>
                </a:solidFill>
              </a:rPr>
              <a:t> </a:t>
            </a:r>
            <a:r>
              <a:rPr lang="en-US" altLang="zh-Hans" dirty="0">
                <a:solidFill>
                  <a:schemeClr val="accent1"/>
                </a:solidFill>
              </a:rPr>
              <a:t>2</a:t>
            </a:r>
            <a:r>
              <a:rPr lang="zh-Hans" altLang="en-US" dirty="0">
                <a:solidFill>
                  <a:schemeClr val="accent1"/>
                </a:solidFill>
              </a:rPr>
              <a:t> </a:t>
            </a:r>
            <a:r>
              <a:rPr lang="en-US" altLang="zh-Hans" dirty="0">
                <a:solidFill>
                  <a:schemeClr val="accent1"/>
                </a:solidFill>
              </a:rPr>
              <a:t>Evaluation</a:t>
            </a:r>
            <a:r>
              <a:rPr lang="zh-Hans" altLang="en-US" dirty="0">
                <a:solidFill>
                  <a:schemeClr val="accent1"/>
                </a:solidFill>
              </a:rPr>
              <a:t> </a:t>
            </a:r>
            <a:r>
              <a:rPr lang="en-US" altLang="zh-Hans" dirty="0">
                <a:solidFill>
                  <a:schemeClr val="accent1"/>
                </a:solidFill>
              </a:rPr>
              <a:t>(cyclic</a:t>
            </a:r>
            <a:r>
              <a:rPr lang="zh-Hans" altLang="en-US" dirty="0">
                <a:solidFill>
                  <a:schemeClr val="accent1"/>
                </a:solidFill>
              </a:rPr>
              <a:t> </a:t>
            </a:r>
            <a:r>
              <a:rPr lang="en-US" altLang="zh-Hans" dirty="0">
                <a:solidFill>
                  <a:schemeClr val="accent1"/>
                </a:solidFill>
              </a:rPr>
              <a:t>call</a:t>
            </a:r>
            <a:r>
              <a:rPr lang="zh-Hans" altLang="en-US" dirty="0">
                <a:solidFill>
                  <a:schemeClr val="accent1"/>
                </a:solidFill>
              </a:rPr>
              <a:t> </a:t>
            </a:r>
            <a:r>
              <a:rPr lang="en-US" altLang="zh-Hans" dirty="0">
                <a:solidFill>
                  <a:schemeClr val="accent1"/>
                </a:solidFill>
              </a:rPr>
              <a:t>graphs)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altLang="zh-Hans" dirty="0"/>
              <a:t>Problem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zh-Hans" altLang="en-US" dirty="0"/>
              <a:t> </a:t>
            </a:r>
            <a:r>
              <a:rPr lang="en-US" altLang="zh-Hans" dirty="0"/>
              <a:t>Evaluation</a:t>
            </a:r>
            <a:r>
              <a:rPr lang="zh-Hans" altLang="en-US" dirty="0"/>
              <a:t> </a:t>
            </a:r>
            <a:r>
              <a:rPr lang="en-US" altLang="zh-Hans" dirty="0"/>
              <a:t>(acyclic</a:t>
            </a:r>
            <a:r>
              <a:rPr lang="zh-Hans" altLang="en-US" dirty="0"/>
              <a:t> </a:t>
            </a:r>
            <a:r>
              <a:rPr lang="en-US" altLang="zh-Hans" dirty="0"/>
              <a:t>call</a:t>
            </a:r>
            <a:r>
              <a:rPr lang="zh-Hans" altLang="en-US" dirty="0"/>
              <a:t> </a:t>
            </a:r>
            <a:r>
              <a:rPr lang="en-US" altLang="zh-Hans" dirty="0"/>
              <a:t>graphs)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6F908-C5B0-42EC-8CBA-2EEEE81E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14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Static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52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2" r="28278"/>
          <a:stretch/>
        </p:blipFill>
        <p:spPr>
          <a:xfrm>
            <a:off x="1115414" y="1502229"/>
            <a:ext cx="7144331" cy="49789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54910" y="1788607"/>
            <a:ext cx="1004835" cy="46925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127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Static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53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8278"/>
          <a:stretch/>
        </p:blipFill>
        <p:spPr>
          <a:xfrm>
            <a:off x="1115414" y="1500603"/>
            <a:ext cx="7144331" cy="49805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54910" y="1788607"/>
            <a:ext cx="1004835" cy="46925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69792" y="3849729"/>
            <a:ext cx="2303008" cy="695265"/>
          </a:xfrm>
          <a:prstGeom prst="doubleWav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2800" dirty="0">
                <a:solidFill>
                  <a:srgbClr val="FF0000"/>
                </a:solidFill>
              </a:rPr>
              <a:t>Cycle</a:t>
            </a:r>
            <a:r>
              <a:rPr lang="zh-Hans" altLang="en-US" sz="2800" dirty="0">
                <a:solidFill>
                  <a:srgbClr val="FF0000"/>
                </a:solidFill>
              </a:rPr>
              <a:t> </a:t>
            </a:r>
            <a:r>
              <a:rPr lang="en-US" altLang="zh-Hans" sz="2800" dirty="0">
                <a:solidFill>
                  <a:srgbClr val="FF0000"/>
                </a:solidFill>
              </a:rPr>
              <a:t>problem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68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Static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54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" r="28278" b="-3107"/>
          <a:stretch/>
        </p:blipFill>
        <p:spPr>
          <a:xfrm>
            <a:off x="1115414" y="1500603"/>
            <a:ext cx="7144331" cy="5135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54910" y="1788607"/>
            <a:ext cx="1004835" cy="46925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86982" y="3568375"/>
            <a:ext cx="3232691" cy="95410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At most 15 bits to encode a cycle edge</a:t>
            </a:r>
          </a:p>
        </p:txBody>
      </p:sp>
    </p:spTree>
    <p:extLst>
      <p:ext uri="{BB962C8B-B14F-4D97-AF65-F5344CB8AC3E}">
        <p14:creationId xmlns:p14="http://schemas.microsoft.com/office/powerpoint/2010/main" val="4132704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Encoding Cost Estimation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895736" y="1516531"/>
          <a:ext cx="6057763" cy="4790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4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Benchmark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PCCE (bits)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Valence (bits)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Valence/PCCE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1E+06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424950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cactusBSSN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povray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xalancbmk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deepsjeng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imagick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leela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4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EA1207F-D278-DA45-9B55-E55C096241D7}"/>
              </a:ext>
            </a:extLst>
          </p:cNvPr>
          <p:cNvSpPr/>
          <p:nvPr/>
        </p:nvSpPr>
        <p:spPr>
          <a:xfrm>
            <a:off x="9580516" y="3037627"/>
            <a:ext cx="2116183" cy="9405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Geomean: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49%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DA7AF2-1FDC-A341-86D0-635F32080E02}"/>
              </a:ext>
            </a:extLst>
          </p:cNvPr>
          <p:cNvCxnSpPr>
            <a:endCxn id="3" idx="0"/>
          </p:cNvCxnSpPr>
          <p:nvPr/>
        </p:nvCxnSpPr>
        <p:spPr>
          <a:xfrm>
            <a:off x="8953499" y="1698171"/>
            <a:ext cx="1685109" cy="13394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98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007" y="1282315"/>
            <a:ext cx="8309986" cy="53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95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Static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57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30" y="1568240"/>
            <a:ext cx="9324737" cy="48068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F3B6-D354-44B2-8260-1C204885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BD5B-E71E-4391-9F52-0A7A8A29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Encode Acyclic Call Graphs</a:t>
            </a:r>
          </a:p>
          <a:p>
            <a:r>
              <a:rPr lang="en-US" dirty="0"/>
              <a:t>Encode Call Graphs With Cycles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altLang="zh-Hans" dirty="0"/>
              <a:t>Problem</a:t>
            </a:r>
            <a:r>
              <a:rPr lang="zh-Hans" altLang="en-US" dirty="0"/>
              <a:t> </a:t>
            </a:r>
            <a:r>
              <a:rPr lang="en-US" altLang="zh-Hans" dirty="0"/>
              <a:t>2</a:t>
            </a:r>
            <a:r>
              <a:rPr lang="zh-Hans" altLang="en-US" dirty="0"/>
              <a:t> </a:t>
            </a:r>
            <a:r>
              <a:rPr lang="en-US" altLang="zh-Hans" dirty="0"/>
              <a:t>Evaluation</a:t>
            </a:r>
            <a:r>
              <a:rPr lang="zh-Hans" altLang="en-US" dirty="0"/>
              <a:t> </a:t>
            </a:r>
            <a:r>
              <a:rPr lang="en-US" altLang="zh-Hans" dirty="0"/>
              <a:t>(cyclic</a:t>
            </a:r>
            <a:r>
              <a:rPr lang="zh-Hans" altLang="en-US" dirty="0"/>
              <a:t> </a:t>
            </a:r>
            <a:r>
              <a:rPr lang="en-US" altLang="zh-Hans" dirty="0"/>
              <a:t>call</a:t>
            </a:r>
            <a:r>
              <a:rPr lang="zh-Hans" altLang="en-US" dirty="0"/>
              <a:t> </a:t>
            </a:r>
            <a:r>
              <a:rPr lang="en-US" altLang="zh-Hans" dirty="0"/>
              <a:t>graphs)</a:t>
            </a:r>
            <a:endParaRPr lang="en-US" dirty="0"/>
          </a:p>
          <a:p>
            <a:pPr lvl="1"/>
            <a:r>
              <a:rPr lang="en-US" altLang="zh-Hans" dirty="0">
                <a:solidFill>
                  <a:schemeClr val="accent1"/>
                </a:solidFill>
              </a:rPr>
              <a:t>Problem</a:t>
            </a:r>
            <a:r>
              <a:rPr lang="zh-Hans" altLang="en-US" dirty="0">
                <a:solidFill>
                  <a:schemeClr val="accent1"/>
                </a:solidFill>
              </a:rPr>
              <a:t> </a:t>
            </a:r>
            <a:r>
              <a:rPr lang="en-US" altLang="zh-Hans" dirty="0">
                <a:solidFill>
                  <a:schemeClr val="accent1"/>
                </a:solidFill>
              </a:rPr>
              <a:t>1</a:t>
            </a:r>
            <a:r>
              <a:rPr lang="zh-Hans" altLang="en-US" dirty="0">
                <a:solidFill>
                  <a:schemeClr val="accent1"/>
                </a:solidFill>
              </a:rPr>
              <a:t> </a:t>
            </a:r>
            <a:r>
              <a:rPr lang="en-US" altLang="zh-Hans" dirty="0">
                <a:solidFill>
                  <a:schemeClr val="accent1"/>
                </a:solidFill>
              </a:rPr>
              <a:t>Evaluation</a:t>
            </a:r>
            <a:r>
              <a:rPr lang="zh-Hans" altLang="en-US" dirty="0">
                <a:solidFill>
                  <a:schemeClr val="accent1"/>
                </a:solidFill>
              </a:rPr>
              <a:t> </a:t>
            </a:r>
            <a:r>
              <a:rPr lang="en-US" altLang="zh-Hans" dirty="0">
                <a:solidFill>
                  <a:schemeClr val="accent1"/>
                </a:solidFill>
              </a:rPr>
              <a:t>(acyclic</a:t>
            </a:r>
            <a:r>
              <a:rPr lang="zh-Hans" altLang="en-US" dirty="0">
                <a:solidFill>
                  <a:schemeClr val="accent1"/>
                </a:solidFill>
              </a:rPr>
              <a:t> </a:t>
            </a:r>
            <a:r>
              <a:rPr lang="en-US" altLang="zh-Hans" dirty="0">
                <a:solidFill>
                  <a:schemeClr val="accent1"/>
                </a:solidFill>
              </a:rPr>
              <a:t>call</a:t>
            </a:r>
            <a:r>
              <a:rPr lang="zh-Hans" altLang="en-US" dirty="0">
                <a:solidFill>
                  <a:schemeClr val="accent1"/>
                </a:solidFill>
              </a:rPr>
              <a:t> </a:t>
            </a:r>
            <a:r>
              <a:rPr lang="en-US" altLang="zh-Hans" dirty="0">
                <a:solidFill>
                  <a:schemeClr val="accent1"/>
                </a:solidFill>
              </a:rPr>
              <a:t>graphs)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6F908-C5B0-42EC-8CBA-2EEEE81E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436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Static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59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83921"/>
          <a:stretch/>
        </p:blipFill>
        <p:spPr>
          <a:xfrm>
            <a:off x="3714923" y="1554096"/>
            <a:ext cx="1601659" cy="498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45607-AD69-C240-A3D9-5ABA1752A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81" b="-6492"/>
          <a:stretch/>
        </p:blipFill>
        <p:spPr>
          <a:xfrm>
            <a:off x="5225142" y="1554096"/>
            <a:ext cx="2791048" cy="53039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Library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0027" y="1582466"/>
            <a:ext cx="6291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(List</a:t>
            </a:r>
            <a:r>
              <a:rPr lang="nl-NL" sz="28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list)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list.append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unlock();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4484B-3D0A-49A0-BCFB-29569465FD9D}"/>
              </a:ext>
            </a:extLst>
          </p:cNvPr>
          <p:cNvSpPr txBox="1"/>
          <p:nvPr/>
        </p:nvSpPr>
        <p:spPr>
          <a:xfrm>
            <a:off x="3018090" y="4324948"/>
            <a:ext cx="50339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bob_call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lock();</a:t>
            </a:r>
            <a:endParaRPr lang="en-US" sz="2800" i="1" dirty="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append(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unlock();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D3391-2A9F-43AB-99E0-13CF4753C8C5}"/>
              </a:ext>
            </a:extLst>
          </p:cNvPr>
          <p:cNvSpPr txBox="1"/>
          <p:nvPr/>
        </p:nvSpPr>
        <p:spPr>
          <a:xfrm>
            <a:off x="1072425" y="3414788"/>
            <a:ext cx="137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Adam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3E726-2AAE-4CC8-BAE8-3B02BC021097}"/>
              </a:ext>
            </a:extLst>
          </p:cNvPr>
          <p:cNvSpPr txBox="1"/>
          <p:nvPr/>
        </p:nvSpPr>
        <p:spPr>
          <a:xfrm>
            <a:off x="1136048" y="6051910"/>
            <a:ext cx="137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Bob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BCAFC2-0FAA-4501-A960-EF5FE3778F76}"/>
              </a:ext>
            </a:extLst>
          </p:cNvPr>
          <p:cNvCxnSpPr/>
          <p:nvPr/>
        </p:nvCxnSpPr>
        <p:spPr>
          <a:xfrm>
            <a:off x="495299" y="4061119"/>
            <a:ext cx="112014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9BFFFE-D39C-413A-9801-C18B4E8A8ABF}"/>
              </a:ext>
            </a:extLst>
          </p:cNvPr>
          <p:cNvSpPr/>
          <p:nvPr/>
        </p:nvSpPr>
        <p:spPr>
          <a:xfrm>
            <a:off x="8513685" y="2379216"/>
            <a:ext cx="2166152" cy="692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Library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D3E591-51E4-4F11-950F-3D99655AD2ED}"/>
              </a:ext>
            </a:extLst>
          </p:cNvPr>
          <p:cNvSpPr/>
          <p:nvPr/>
        </p:nvSpPr>
        <p:spPr>
          <a:xfrm>
            <a:off x="8513685" y="5287718"/>
            <a:ext cx="2166152" cy="692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EC14C-14F3-4641-8AC3-23A07EF3619F}"/>
              </a:ext>
            </a:extLst>
          </p:cNvPr>
          <p:cNvSpPr txBox="1"/>
          <p:nvPr/>
        </p:nvSpPr>
        <p:spPr>
          <a:xfrm>
            <a:off x="1883623" y="7558279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No-Symbol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41E8DA-FDF5-45C7-85BA-4B278C598D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91269" y="1907326"/>
            <a:ext cx="810427" cy="8104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048D47-C08B-40C9-955E-1DB03263F0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716034" y="2745509"/>
            <a:ext cx="810427" cy="8104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33A103-074E-784A-9149-9E7B9FE179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81" y="1582466"/>
            <a:ext cx="1961130" cy="19611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782BCB-0971-F240-A9A4-75A2236B96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81" y="4237532"/>
            <a:ext cx="1961130" cy="19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78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Static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60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83921"/>
          <a:stretch/>
        </p:blipFill>
        <p:spPr>
          <a:xfrm>
            <a:off x="3714923" y="1554096"/>
            <a:ext cx="1601659" cy="498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45607-AD69-C240-A3D9-5ABA1752A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81" b="-6492"/>
          <a:stretch/>
        </p:blipFill>
        <p:spPr>
          <a:xfrm>
            <a:off x="5287583" y="1554096"/>
            <a:ext cx="2791048" cy="530390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59B1EF-AC61-6946-B034-FBFCEF02738E}"/>
              </a:ext>
            </a:extLst>
          </p:cNvPr>
          <p:cNvSpPr/>
          <p:nvPr/>
        </p:nvSpPr>
        <p:spPr>
          <a:xfrm>
            <a:off x="5677317" y="2418638"/>
            <a:ext cx="837364" cy="37681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5844A0-E8CD-B54E-BA2D-AFD484CB4FC0}"/>
              </a:ext>
            </a:extLst>
          </p:cNvPr>
          <p:cNvSpPr/>
          <p:nvPr/>
        </p:nvSpPr>
        <p:spPr>
          <a:xfrm>
            <a:off x="6726650" y="1849704"/>
            <a:ext cx="3913859" cy="15146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3200" dirty="0">
                <a:solidFill>
                  <a:srgbClr val="FF0000"/>
                </a:solidFill>
              </a:rPr>
              <a:t>PCCE</a:t>
            </a:r>
            <a:r>
              <a:rPr lang="zh-Hans" altLang="en-US" sz="3200" dirty="0">
                <a:solidFill>
                  <a:srgbClr val="FF0000"/>
                </a:solidFill>
              </a:rPr>
              <a:t> </a:t>
            </a:r>
            <a:r>
              <a:rPr lang="en-US" altLang="zh-Hans" sz="3200" dirty="0">
                <a:solidFill>
                  <a:srgbClr val="FF0000"/>
                </a:solidFill>
              </a:rPr>
              <a:t>Cannot</a:t>
            </a:r>
            <a:r>
              <a:rPr lang="zh-Hans" altLang="en-US" sz="3200" dirty="0">
                <a:solidFill>
                  <a:srgbClr val="FF0000"/>
                </a:solidFill>
              </a:rPr>
              <a:t> </a:t>
            </a:r>
            <a:r>
              <a:rPr lang="en-US" altLang="zh-Hans" sz="3200" dirty="0">
                <a:solidFill>
                  <a:srgbClr val="FF0000"/>
                </a:solidFill>
              </a:rPr>
              <a:t>operate</a:t>
            </a:r>
            <a:r>
              <a:rPr lang="zh-Hans" altLang="en-US" sz="3200" dirty="0">
                <a:solidFill>
                  <a:srgbClr val="FF0000"/>
                </a:solidFill>
              </a:rPr>
              <a:t> </a:t>
            </a:r>
            <a:r>
              <a:rPr lang="en-US" altLang="zh-Hans" sz="3200" dirty="0">
                <a:solidFill>
                  <a:srgbClr val="FF0000"/>
                </a:solidFill>
              </a:rPr>
              <a:t>on</a:t>
            </a:r>
            <a:r>
              <a:rPr lang="zh-Hans" altLang="en-US" sz="3200" dirty="0">
                <a:solidFill>
                  <a:srgbClr val="FF0000"/>
                </a:solidFill>
              </a:rPr>
              <a:t> </a:t>
            </a:r>
            <a:r>
              <a:rPr lang="en-US" altLang="zh-Hans" sz="3200" dirty="0">
                <a:solidFill>
                  <a:srgbClr val="FF0000"/>
                </a:solidFill>
              </a:rPr>
              <a:t>214-bit</a:t>
            </a:r>
            <a:r>
              <a:rPr lang="zh-Hans" altLang="en-US" sz="3200" dirty="0">
                <a:solidFill>
                  <a:srgbClr val="FF0000"/>
                </a:solidFill>
              </a:rPr>
              <a:t> </a:t>
            </a:r>
            <a:r>
              <a:rPr lang="en-US" altLang="zh-Hans" sz="3200" dirty="0">
                <a:solidFill>
                  <a:srgbClr val="FF0000"/>
                </a:solidFill>
              </a:rPr>
              <a:t>integer</a:t>
            </a:r>
            <a:r>
              <a:rPr lang="zh-Hans" altLang="en-US" sz="3200" dirty="0">
                <a:solidFill>
                  <a:srgbClr val="FF0000"/>
                </a:solidFill>
              </a:rPr>
              <a:t> </a:t>
            </a:r>
            <a:r>
              <a:rPr lang="en-US" altLang="zh-Hans" sz="3200" dirty="0">
                <a:solidFill>
                  <a:srgbClr val="FF0000"/>
                </a:solidFill>
              </a:rPr>
              <a:t>efficiently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500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Static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61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83921"/>
          <a:stretch/>
        </p:blipFill>
        <p:spPr>
          <a:xfrm>
            <a:off x="3714923" y="1554096"/>
            <a:ext cx="1601659" cy="498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45607-AD69-C240-A3D9-5ABA1752A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81" b="-6492"/>
          <a:stretch/>
        </p:blipFill>
        <p:spPr>
          <a:xfrm>
            <a:off x="5287583" y="1554096"/>
            <a:ext cx="2791048" cy="5303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91D43A-3BA1-7E4E-BA92-5EAD58CFAE35}"/>
              </a:ext>
            </a:extLst>
          </p:cNvPr>
          <p:cNvSpPr txBox="1"/>
          <p:nvPr/>
        </p:nvSpPr>
        <p:spPr>
          <a:xfrm>
            <a:off x="2553046" y="373355"/>
            <a:ext cx="2632224" cy="95410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Average Acyclic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C8F97-DE5C-FF42-ACA0-E7586AB0DFC3}"/>
              </a:ext>
            </a:extLst>
          </p:cNvPr>
          <p:cNvSpPr txBox="1"/>
          <p:nvPr/>
        </p:nvSpPr>
        <p:spPr>
          <a:xfrm>
            <a:off x="5316582" y="373356"/>
            <a:ext cx="1034981" cy="95410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PCCE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1.21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8086E-1E2C-9F41-A6DD-89F361971A94}"/>
              </a:ext>
            </a:extLst>
          </p:cNvPr>
          <p:cNvSpPr txBox="1"/>
          <p:nvPr/>
        </p:nvSpPr>
        <p:spPr>
          <a:xfrm>
            <a:off x="6482875" y="373356"/>
            <a:ext cx="1595756" cy="95410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Valence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1.29</a:t>
            </a:r>
          </a:p>
        </p:txBody>
      </p:sp>
    </p:spTree>
    <p:extLst>
      <p:ext uri="{BB962C8B-B14F-4D97-AF65-F5344CB8AC3E}">
        <p14:creationId xmlns:p14="http://schemas.microsoft.com/office/powerpoint/2010/main" val="1052928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Static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62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83921"/>
          <a:stretch/>
        </p:blipFill>
        <p:spPr>
          <a:xfrm>
            <a:off x="3714923" y="1554096"/>
            <a:ext cx="1601659" cy="498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45607-AD69-C240-A3D9-5ABA1752A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81" b="-6492"/>
          <a:stretch/>
        </p:blipFill>
        <p:spPr>
          <a:xfrm>
            <a:off x="5287583" y="1554096"/>
            <a:ext cx="2791048" cy="5303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91D43A-3BA1-7E4E-BA92-5EAD58CFAE35}"/>
              </a:ext>
            </a:extLst>
          </p:cNvPr>
          <p:cNvSpPr txBox="1"/>
          <p:nvPr/>
        </p:nvSpPr>
        <p:spPr>
          <a:xfrm>
            <a:off x="2553046" y="373355"/>
            <a:ext cx="2632224" cy="95410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Average Acyclic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C8F97-DE5C-FF42-ACA0-E7586AB0DFC3}"/>
              </a:ext>
            </a:extLst>
          </p:cNvPr>
          <p:cNvSpPr txBox="1"/>
          <p:nvPr/>
        </p:nvSpPr>
        <p:spPr>
          <a:xfrm>
            <a:off x="5316582" y="373356"/>
            <a:ext cx="1034981" cy="95410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PCCE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1.21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8086E-1E2C-9F41-A6DD-89F361971A94}"/>
              </a:ext>
            </a:extLst>
          </p:cNvPr>
          <p:cNvSpPr txBox="1"/>
          <p:nvPr/>
        </p:nvSpPr>
        <p:spPr>
          <a:xfrm>
            <a:off x="6482875" y="373356"/>
            <a:ext cx="1595756" cy="95410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Valence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1.29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DD9FC-EB52-5A47-B3BC-E3B8C2EBA9D7}"/>
              </a:ext>
            </a:extLst>
          </p:cNvPr>
          <p:cNvSpPr txBox="1"/>
          <p:nvPr/>
        </p:nvSpPr>
        <p:spPr>
          <a:xfrm>
            <a:off x="8475633" y="2360548"/>
            <a:ext cx="2351315" cy="1267837"/>
          </a:xfrm>
          <a:prstGeom prst="doubleWav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Low cost for scalability!</a:t>
            </a:r>
          </a:p>
        </p:txBody>
      </p:sp>
    </p:spTree>
    <p:extLst>
      <p:ext uri="{BB962C8B-B14F-4D97-AF65-F5344CB8AC3E}">
        <p14:creationId xmlns:p14="http://schemas.microsoft.com/office/powerpoint/2010/main" val="23290298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Instrumentation 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63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709" y="1301013"/>
            <a:ext cx="8426579" cy="5439189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F3B6-D354-44B2-8260-1C204885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BD5B-E71E-4391-9F52-0A7A8A29A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Encode Acyclic Call Graphs</a:t>
            </a:r>
          </a:p>
          <a:p>
            <a:r>
              <a:rPr lang="en-US" dirty="0"/>
              <a:t>Encode Call Graphs With Cycles</a:t>
            </a:r>
          </a:p>
          <a:p>
            <a:r>
              <a:rPr lang="en-US" dirty="0"/>
              <a:t>Evaluation</a:t>
            </a:r>
          </a:p>
          <a:p>
            <a:r>
              <a:rPr lang="en-US" dirty="0">
                <a:solidFill>
                  <a:srgbClr val="0070C0"/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6F908-C5B0-42EC-8CBA-2EEEE81E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290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65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10" y="1288084"/>
            <a:ext cx="8482489" cy="536168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presented Valence: a precise context encoding scheme that is both scalable and low overhead to query.</a:t>
            </a:r>
          </a:p>
          <a:p>
            <a:r>
              <a:rPr lang="en-US" dirty="0"/>
              <a:t>Overall, our approach reduces the length of calling context encoding from 4.3 words to 1.6 words on average (</a:t>
            </a:r>
            <a:r>
              <a:rPr lang="en-US" i="1" dirty="0"/>
              <a:t>&gt; </a:t>
            </a:r>
            <a:r>
              <a:rPr lang="en-US" dirty="0"/>
              <a:t>60% reduction), thereby improving the efficiency of applications that frequently store or query calling contexts.</a:t>
            </a:r>
          </a:p>
          <a:p>
            <a:r>
              <a:rPr lang="en-US" dirty="0"/>
              <a:t>See how Valence can enhance some program analysis and software engineering fields</a:t>
            </a:r>
            <a:r>
              <a:rPr lang="en-US" altLang="zh-Hans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66</a:t>
            </a:fld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you! Questions?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Hans" dirty="0"/>
          </a:p>
          <a:p>
            <a:r>
              <a:rPr lang="en-US" altLang="zh-Hans" dirty="0"/>
              <a:t>Contact</a:t>
            </a:r>
            <a:r>
              <a:rPr lang="zh-Hans" altLang="en-US" dirty="0"/>
              <a:t> </a:t>
            </a:r>
            <a:r>
              <a:rPr lang="en-US" altLang="zh-Hans" dirty="0"/>
              <a:t>info:</a:t>
            </a:r>
            <a:r>
              <a:rPr lang="zh-Hans" altLang="en-US" dirty="0"/>
              <a:t> </a:t>
            </a:r>
            <a:r>
              <a:rPr lang="en-US" altLang="zh-Hans" dirty="0" err="1"/>
              <a:t>tz@gatech.edu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67</a:t>
            </a:fld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005CA9-1564-4E74-9A42-97C0C919E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8B737-1139-423F-B3A5-9DE78607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570E8-D0F2-4E49-94E0-9964C9A5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526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DeltaPath</a:t>
            </a:r>
            <a:r>
              <a:rPr lang="en-US" dirty="0"/>
              <a:t>: A Scalable Version of PCCE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1611323"/>
            <a:ext cx="11201399" cy="4122727"/>
          </a:xfrm>
        </p:spPr>
        <p:txBody>
          <a:bodyPr/>
          <a:lstStyle/>
          <a:p>
            <a:r>
              <a:rPr lang="en-US" dirty="0"/>
              <a:t>Encode context using a list of &lt;cc, anchor node&gt; pairs</a:t>
            </a:r>
          </a:p>
          <a:p>
            <a:r>
              <a:rPr lang="en-US" dirty="0"/>
              <a:t>Tuple list operation is difficult to implement efficiently</a:t>
            </a:r>
          </a:p>
          <a:p>
            <a:r>
              <a:rPr lang="en-US" dirty="0"/>
              <a:t>Still inherits PCCE’s inefficient cycle encoding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Library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0027" y="1582466"/>
            <a:ext cx="6291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(List</a:t>
            </a:r>
            <a:r>
              <a:rPr lang="nl-NL" sz="28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list)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list.append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unlock();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4484B-3D0A-49A0-BCFB-29569465FD9D}"/>
              </a:ext>
            </a:extLst>
          </p:cNvPr>
          <p:cNvSpPr txBox="1"/>
          <p:nvPr/>
        </p:nvSpPr>
        <p:spPr>
          <a:xfrm>
            <a:off x="2950027" y="4941444"/>
            <a:ext cx="6291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caleb_call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2800" i="1" dirty="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append(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D3391-2A9F-43AB-99E0-13CF4753C8C5}"/>
              </a:ext>
            </a:extLst>
          </p:cNvPr>
          <p:cNvSpPr txBox="1"/>
          <p:nvPr/>
        </p:nvSpPr>
        <p:spPr>
          <a:xfrm>
            <a:off x="1072425" y="3414788"/>
            <a:ext cx="137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Adam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3E726-2AAE-4CC8-BAE8-3B02BC021097}"/>
              </a:ext>
            </a:extLst>
          </p:cNvPr>
          <p:cNvSpPr txBox="1"/>
          <p:nvPr/>
        </p:nvSpPr>
        <p:spPr>
          <a:xfrm>
            <a:off x="1136048" y="6051910"/>
            <a:ext cx="137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Caleb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BCAFC2-0FAA-4501-A960-EF5FE3778F76}"/>
              </a:ext>
            </a:extLst>
          </p:cNvPr>
          <p:cNvCxnSpPr/>
          <p:nvPr/>
        </p:nvCxnSpPr>
        <p:spPr>
          <a:xfrm>
            <a:off x="495299" y="4061119"/>
            <a:ext cx="112014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9BFFFE-D39C-413A-9801-C18B4E8A8ABF}"/>
              </a:ext>
            </a:extLst>
          </p:cNvPr>
          <p:cNvSpPr/>
          <p:nvPr/>
        </p:nvSpPr>
        <p:spPr>
          <a:xfrm>
            <a:off x="8513685" y="2379216"/>
            <a:ext cx="2166152" cy="692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Library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D3E591-51E4-4F11-950F-3D99655AD2ED}"/>
              </a:ext>
            </a:extLst>
          </p:cNvPr>
          <p:cNvSpPr/>
          <p:nvPr/>
        </p:nvSpPr>
        <p:spPr>
          <a:xfrm>
            <a:off x="8513685" y="5287718"/>
            <a:ext cx="2166152" cy="692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code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55DF90-57D7-1346-8BFD-B1B2918E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81" y="1582466"/>
            <a:ext cx="1961130" cy="19611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B1588C-9798-FB40-BDBF-24DF9285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77" y="4175540"/>
            <a:ext cx="1965881" cy="20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047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DeltaPath</a:t>
            </a:r>
            <a:r>
              <a:rPr lang="en-US" dirty="0"/>
              <a:t>: A Scalable Version of PCCE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1611323"/>
            <a:ext cx="11201399" cy="4122727"/>
          </a:xfrm>
        </p:spPr>
        <p:txBody>
          <a:bodyPr/>
          <a:lstStyle/>
          <a:p>
            <a:r>
              <a:rPr lang="en-US" dirty="0"/>
              <a:t>Divide the call graph into sub-graphs</a:t>
            </a:r>
          </a:p>
          <a:p>
            <a:pPr lvl="1"/>
            <a:r>
              <a:rPr lang="en-US" dirty="0"/>
              <a:t>Each subgraph is encodable with PCCE</a:t>
            </a:r>
          </a:p>
          <a:p>
            <a:r>
              <a:rPr lang="en-US" dirty="0"/>
              <a:t>Introduce the notion of “anchor node” as entry point for each subgraph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294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DeltaPath</a:t>
            </a:r>
            <a:r>
              <a:rPr lang="en-US" dirty="0"/>
              <a:t>: A Scalable Version of PCCE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1310-C4FD-4B8E-84EF-AC9346559864}" type="slidenum">
              <a:rPr lang="en-US" smtClean="0"/>
              <a:t>71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5698"/>
          <a:stretch>
            <a:fillRect/>
          </a:stretch>
        </p:blipFill>
        <p:spPr>
          <a:xfrm>
            <a:off x="922858" y="2090907"/>
            <a:ext cx="10346282" cy="33992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26605" y="1619797"/>
            <a:ext cx="2562228" cy="942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Library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0027" y="1582466"/>
            <a:ext cx="6291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(List</a:t>
            </a:r>
            <a:r>
              <a:rPr lang="nl-NL" sz="28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list)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list.append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unlock();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4484B-3D0A-49A0-BCFB-29569465FD9D}"/>
              </a:ext>
            </a:extLst>
          </p:cNvPr>
          <p:cNvSpPr txBox="1"/>
          <p:nvPr/>
        </p:nvSpPr>
        <p:spPr>
          <a:xfrm>
            <a:off x="2950027" y="4941444"/>
            <a:ext cx="6291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caleb_call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2800" i="1" dirty="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append(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D3391-2A9F-43AB-99E0-13CF4753C8C5}"/>
              </a:ext>
            </a:extLst>
          </p:cNvPr>
          <p:cNvSpPr txBox="1"/>
          <p:nvPr/>
        </p:nvSpPr>
        <p:spPr>
          <a:xfrm>
            <a:off x="1072425" y="3414788"/>
            <a:ext cx="137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Adam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3E726-2AAE-4CC8-BAE8-3B02BC021097}"/>
              </a:ext>
            </a:extLst>
          </p:cNvPr>
          <p:cNvSpPr txBox="1"/>
          <p:nvPr/>
        </p:nvSpPr>
        <p:spPr>
          <a:xfrm>
            <a:off x="1136048" y="6051910"/>
            <a:ext cx="137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Caleb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BCAFC2-0FAA-4501-A960-EF5FE3778F76}"/>
              </a:ext>
            </a:extLst>
          </p:cNvPr>
          <p:cNvCxnSpPr/>
          <p:nvPr/>
        </p:nvCxnSpPr>
        <p:spPr>
          <a:xfrm>
            <a:off x="495299" y="4061119"/>
            <a:ext cx="112014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9BFFFE-D39C-413A-9801-C18B4E8A8ABF}"/>
              </a:ext>
            </a:extLst>
          </p:cNvPr>
          <p:cNvSpPr/>
          <p:nvPr/>
        </p:nvSpPr>
        <p:spPr>
          <a:xfrm>
            <a:off x="8513685" y="2379216"/>
            <a:ext cx="2166152" cy="692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Library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D3E591-51E4-4F11-950F-3D99655AD2ED}"/>
              </a:ext>
            </a:extLst>
          </p:cNvPr>
          <p:cNvSpPr/>
          <p:nvPr/>
        </p:nvSpPr>
        <p:spPr>
          <a:xfrm>
            <a:off x="8513685" y="5287718"/>
            <a:ext cx="2166152" cy="692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code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55DF90-57D7-1346-8BFD-B1B2918E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81" y="1582466"/>
            <a:ext cx="1961130" cy="19611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B1588C-9798-FB40-BDBF-24DF9285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77" y="4175540"/>
            <a:ext cx="1965881" cy="2085114"/>
          </a:xfrm>
          <a:prstGeom prst="rect">
            <a:avLst/>
          </a:prstGeom>
        </p:spPr>
      </p:pic>
      <p:sp>
        <p:nvSpPr>
          <p:cNvPr id="17" name="Cloud Callout 16">
            <a:extLst>
              <a:ext uri="{FF2B5EF4-FFF2-40B4-BE49-F238E27FC236}">
                <a16:creationId xmlns:a16="http://schemas.microsoft.com/office/drawing/2014/main" id="{C4716B0B-D491-3343-BD23-131781E1A89C}"/>
              </a:ext>
            </a:extLst>
          </p:cNvPr>
          <p:cNvSpPr/>
          <p:nvPr/>
        </p:nvSpPr>
        <p:spPr>
          <a:xfrm>
            <a:off x="2173560" y="3829235"/>
            <a:ext cx="4077790" cy="1018903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" sz="2400" dirty="0"/>
              <a:t>Everything</a:t>
            </a:r>
            <a:r>
              <a:rPr lang="zh-Hans" altLang="en-US" sz="2400" dirty="0"/>
              <a:t> </a:t>
            </a:r>
            <a:r>
              <a:rPr lang="en-US" altLang="zh-Hans" sz="2400" dirty="0"/>
              <a:t>is</a:t>
            </a:r>
            <a:r>
              <a:rPr lang="zh-Hans" altLang="en-US" sz="2400" dirty="0"/>
              <a:t> </a:t>
            </a:r>
            <a:r>
              <a:rPr lang="en-US" altLang="zh-Hans" sz="2400" dirty="0"/>
              <a:t>thread-safe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444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Library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568C-0978-41EC-AD7C-1AFEE5F1962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0027" y="1582466"/>
            <a:ext cx="6291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nl-NL" sz="2800" dirty="0">
                <a:solidFill>
                  <a:srgbClr val="0000FF"/>
                </a:solidFill>
                <a:latin typeface="Consolas" panose="020B0609020204030204" pitchFamily="49" charset="0"/>
              </a:rPr>
              <a:t>append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(List</a:t>
            </a:r>
            <a:r>
              <a:rPr lang="nl-NL" sz="28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nl-NL" sz="2800" dirty="0">
                <a:solidFill>
                  <a:srgbClr val="000000"/>
                </a:solidFill>
                <a:latin typeface="Consolas" panose="020B0609020204030204" pitchFamily="49" charset="0"/>
              </a:rPr>
              <a:t>list)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list.append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unlock();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4484B-3D0A-49A0-BCFB-29569465FD9D}"/>
              </a:ext>
            </a:extLst>
          </p:cNvPr>
          <p:cNvSpPr txBox="1"/>
          <p:nvPr/>
        </p:nvSpPr>
        <p:spPr>
          <a:xfrm>
            <a:off x="2950027" y="4941444"/>
            <a:ext cx="6291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10040"/>
                </a:solidFill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caleb_call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2800" i="1" dirty="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append(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D3391-2A9F-43AB-99E0-13CF4753C8C5}"/>
              </a:ext>
            </a:extLst>
          </p:cNvPr>
          <p:cNvSpPr txBox="1"/>
          <p:nvPr/>
        </p:nvSpPr>
        <p:spPr>
          <a:xfrm>
            <a:off x="1072425" y="3414788"/>
            <a:ext cx="137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Adam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3E726-2AAE-4CC8-BAE8-3B02BC021097}"/>
              </a:ext>
            </a:extLst>
          </p:cNvPr>
          <p:cNvSpPr txBox="1"/>
          <p:nvPr/>
        </p:nvSpPr>
        <p:spPr>
          <a:xfrm>
            <a:off x="1136048" y="6051910"/>
            <a:ext cx="137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Caleb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BCAFC2-0FAA-4501-A960-EF5FE3778F76}"/>
              </a:ext>
            </a:extLst>
          </p:cNvPr>
          <p:cNvCxnSpPr/>
          <p:nvPr/>
        </p:nvCxnSpPr>
        <p:spPr>
          <a:xfrm>
            <a:off x="495299" y="4061119"/>
            <a:ext cx="112014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9BFFFE-D39C-413A-9801-C18B4E8A8ABF}"/>
              </a:ext>
            </a:extLst>
          </p:cNvPr>
          <p:cNvSpPr/>
          <p:nvPr/>
        </p:nvSpPr>
        <p:spPr>
          <a:xfrm>
            <a:off x="8513685" y="2379216"/>
            <a:ext cx="2166152" cy="692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Library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D3E591-51E4-4F11-950F-3D99655AD2ED}"/>
              </a:ext>
            </a:extLst>
          </p:cNvPr>
          <p:cNvSpPr/>
          <p:nvPr/>
        </p:nvSpPr>
        <p:spPr>
          <a:xfrm>
            <a:off x="8513685" y="5287718"/>
            <a:ext cx="2166152" cy="6924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code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3DD2DCBB-D96C-4C9C-A849-9D466E054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78316" y="1668295"/>
            <a:ext cx="793605" cy="842021"/>
          </a:xfrm>
          <a:prstGeom prst="rect">
            <a:avLst/>
          </a:prstGeom>
        </p:spPr>
      </p:pic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9988376C-5DA5-4F31-846A-F71EDD7C46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12455" y="2760114"/>
            <a:ext cx="793605" cy="8420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AA7976-7FEB-F44D-AB4A-0175F72E2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81" y="1582466"/>
            <a:ext cx="1961130" cy="19611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4A19B9-BF3E-694F-9E76-055A69357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277" y="4175540"/>
            <a:ext cx="1965881" cy="20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6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9850</TotalTime>
  <Words>2466</Words>
  <Application>Microsoft Macintosh PowerPoint</Application>
  <PresentationFormat>Widescreen</PresentationFormat>
  <Paragraphs>797</Paragraphs>
  <Slides>71</Slides>
  <Notes>40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等线</vt:lpstr>
      <vt:lpstr>等线 Light</vt:lpstr>
      <vt:lpstr>游ゴシック</vt:lpstr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Valence: Variable Length Calling Context Encoding</vt:lpstr>
      <vt:lpstr>Dynamic Calling Context Is Useful</vt:lpstr>
      <vt:lpstr>Common Library Code</vt:lpstr>
      <vt:lpstr>Common Library Code</vt:lpstr>
      <vt:lpstr>Common Library Code</vt:lpstr>
      <vt:lpstr>Common Library Code</vt:lpstr>
      <vt:lpstr>Common Library Code</vt:lpstr>
      <vt:lpstr>Common Library Code</vt:lpstr>
      <vt:lpstr>Common Library Code</vt:lpstr>
      <vt:lpstr>Common Library Code</vt:lpstr>
      <vt:lpstr>After Code Transformation</vt:lpstr>
      <vt:lpstr>After Code Transformation</vt:lpstr>
      <vt:lpstr>Also Useful For …</vt:lpstr>
      <vt:lpstr>However…</vt:lpstr>
      <vt:lpstr>Traditional Approach PCCE</vt:lpstr>
      <vt:lpstr>Traditional Approach PCCE</vt:lpstr>
      <vt:lpstr>Traditional Approach PCCE</vt:lpstr>
      <vt:lpstr>Traditional Approach PCCE</vt:lpstr>
      <vt:lpstr>Problem 1</vt:lpstr>
      <vt:lpstr>Problem 1</vt:lpstr>
      <vt:lpstr>Problem 1</vt:lpstr>
      <vt:lpstr>PCCE Deals With Cycles</vt:lpstr>
      <vt:lpstr>Context: AJGI</vt:lpstr>
      <vt:lpstr>Context: AJGIJ</vt:lpstr>
      <vt:lpstr>Problem 2</vt:lpstr>
      <vt:lpstr>Problem 2</vt:lpstr>
      <vt:lpstr>Two Identified Problems</vt:lpstr>
      <vt:lpstr>Valence Solved Them All</vt:lpstr>
      <vt:lpstr>Table of Contents</vt:lpstr>
      <vt:lpstr>Solution To Scalability Problem</vt:lpstr>
      <vt:lpstr>Valence Acyclic Encoding</vt:lpstr>
      <vt:lpstr>Valence Acyclic Encoding</vt:lpstr>
      <vt:lpstr>Valence Acyclic Encoding</vt:lpstr>
      <vt:lpstr>Valence Acyclic Encoding</vt:lpstr>
      <vt:lpstr>Details Are In The Paper</vt:lpstr>
      <vt:lpstr>Implementation &amp; Scalability</vt:lpstr>
      <vt:lpstr>Table of Contents</vt:lpstr>
      <vt:lpstr>Solution To Cycle Problem</vt:lpstr>
      <vt:lpstr>A Call Graph With Cycles</vt:lpstr>
      <vt:lpstr>A Call Graph With Cycles</vt:lpstr>
      <vt:lpstr>Cycle Edges</vt:lpstr>
      <vt:lpstr>Cycle Encoding</vt:lpstr>
      <vt:lpstr>Cycle Encoding</vt:lpstr>
      <vt:lpstr>Cycle Encoding</vt:lpstr>
      <vt:lpstr>Instrument Cycle Edges</vt:lpstr>
      <vt:lpstr>Instrument Acyclic Edges</vt:lpstr>
      <vt:lpstr>Takeaways</vt:lpstr>
      <vt:lpstr>Table of Contents</vt:lpstr>
      <vt:lpstr>We Want To Know…</vt:lpstr>
      <vt:lpstr>Evaluation</vt:lpstr>
      <vt:lpstr>Table of Contents</vt:lpstr>
      <vt:lpstr>Benchmark Static Characteristics</vt:lpstr>
      <vt:lpstr>Benchmark Static Characteristics</vt:lpstr>
      <vt:lpstr>Benchmark Static Characteristics</vt:lpstr>
      <vt:lpstr>Cyclic Encoding Cost Estimation</vt:lpstr>
      <vt:lpstr>Detection Overhead</vt:lpstr>
      <vt:lpstr>Benchmark Static Characteristics</vt:lpstr>
      <vt:lpstr>Table of Contents</vt:lpstr>
      <vt:lpstr>Benchmark Static Characteristics</vt:lpstr>
      <vt:lpstr>Benchmark Static Characteristics</vt:lpstr>
      <vt:lpstr>Benchmark Static Characteristics</vt:lpstr>
      <vt:lpstr>Benchmark Static Characteristics</vt:lpstr>
      <vt:lpstr>Instrumentation Overhead</vt:lpstr>
      <vt:lpstr>Table of Contents</vt:lpstr>
      <vt:lpstr>PowerPoint Presentation</vt:lpstr>
      <vt:lpstr>Conclusion &amp; Future</vt:lpstr>
      <vt:lpstr>Thank you! Questions?</vt:lpstr>
      <vt:lpstr>PowerPoint Presentation</vt:lpstr>
      <vt:lpstr>DeltaPath: A Scalable Version of PCCE</vt:lpstr>
      <vt:lpstr>DeltaPath: A Scalable Version of PCCE</vt:lpstr>
      <vt:lpstr>DeltaPath: A Scalable Version of PCCE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B</dc:creator>
  <cp:lastModifiedBy>Zhou, Tong</cp:lastModifiedBy>
  <cp:revision>102</cp:revision>
  <cp:lastPrinted>2019-02-17T14:14:33Z</cp:lastPrinted>
  <dcterms:created xsi:type="dcterms:W3CDTF">2019-02-06T14:55:00Z</dcterms:created>
  <dcterms:modified xsi:type="dcterms:W3CDTF">2019-02-17T14:16:27Z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