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handoutMasterIdLst>
    <p:handoutMasterId r:id="rId11"/>
  </p:handoutMasterIdLst>
  <p:sldIdLst>
    <p:sldId id="256" r:id="rId3"/>
    <p:sldId id="264" r:id="rId4"/>
    <p:sldId id="261" r:id="rId5"/>
    <p:sldId id="273" r:id="rId6"/>
    <p:sldId id="275" r:id="rId7"/>
    <p:sldId id="274" r:id="rId8"/>
    <p:sldId id="277"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1" autoAdjust="0"/>
    <p:restoredTop sz="94660"/>
  </p:normalViewPr>
  <p:slideViewPr>
    <p:cSldViewPr showGuides="1">
      <p:cViewPr varScale="1">
        <p:scale>
          <a:sx n="59" d="100"/>
          <a:sy n="59" d="100"/>
        </p:scale>
        <p:origin x="86" y="56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1/28/2017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1/28/2017</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1/28/2017</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1/28/2017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1/28/2017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1/28/2017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C2C6F8EA-316C-41DE-B9A4-EDCC3A85ED9A}" type="datetimeFigureOut">
              <a:rPr lang="en-US"/>
              <a:pPr/>
              <a:t>1/28/2017</a:t>
            </a:fld>
            <a:endParaRPr/>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pPr/>
              <a:t>‹#›</a:t>
            </a:fld>
            <a:endParaRPr/>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Capstone </a:t>
            </a:r>
            <a:r>
              <a:rPr lang="en-US" sz="4800" dirty="0" smtClean="0"/>
              <a:t>Project</a:t>
            </a:r>
            <a:endParaRPr lang="en-US" sz="4800" dirty="0"/>
          </a:p>
        </p:txBody>
      </p:sp>
      <p:sp>
        <p:nvSpPr>
          <p:cNvPr id="3" name="Subtitle 2"/>
          <p:cNvSpPr>
            <a:spLocks noGrp="1"/>
          </p:cNvSpPr>
          <p:nvPr>
            <p:ph type="subTitle" idx="1"/>
          </p:nvPr>
        </p:nvSpPr>
        <p:spPr/>
        <p:txBody>
          <a:bodyPr>
            <a:normAutofit fontScale="92500" lnSpcReduction="20000"/>
          </a:bodyPr>
          <a:lstStyle/>
          <a:p>
            <a:r>
              <a:rPr lang="en-US" altLang="zh-CN" dirty="0" smtClean="0"/>
              <a:t>Using Reinforcement Learning to Train a </a:t>
            </a:r>
            <a:r>
              <a:rPr lang="en-US" altLang="zh-CN" dirty="0" err="1" smtClean="0"/>
              <a:t>Gomoku</a:t>
            </a:r>
            <a:r>
              <a:rPr lang="en-US" altLang="zh-CN" dirty="0" smtClean="0"/>
              <a:t> Playing Agent</a:t>
            </a:r>
          </a:p>
          <a:p>
            <a:r>
              <a:rPr lang="en-US" altLang="zh-CN" dirty="0" smtClean="0"/>
              <a:t>Tong Zou</a:t>
            </a:r>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Background</a:t>
            </a:r>
            <a:endParaRPr lang="en-US" dirty="0"/>
          </a:p>
        </p:txBody>
      </p:sp>
      <p:sp>
        <p:nvSpPr>
          <p:cNvPr id="4" name="Text Placeholder 3"/>
          <p:cNvSpPr>
            <a:spLocks noGrp="1"/>
          </p:cNvSpPr>
          <p:nvPr>
            <p:ph type="body" sz="half" idx="2"/>
          </p:nvPr>
        </p:nvSpPr>
        <p:spPr/>
        <p:txBody>
          <a:bodyPr>
            <a:normAutofit fontScale="85000" lnSpcReduction="20000"/>
          </a:bodyPr>
          <a:lstStyle/>
          <a:p>
            <a:r>
              <a:rPr lang="en-US" dirty="0" err="1"/>
              <a:t>Gomoku</a:t>
            </a:r>
            <a:r>
              <a:rPr lang="en-US" dirty="0"/>
              <a:t> is an abstract strategy board game. Also called </a:t>
            </a:r>
            <a:r>
              <a:rPr lang="en-US" dirty="0" err="1"/>
              <a:t>Gobang</a:t>
            </a:r>
            <a:r>
              <a:rPr lang="en-US" dirty="0"/>
              <a:t> or Five in a Row, it is traditionally played with Go pieces (black and white stones) on a go board with 19x19 (15x15) intersections; This game is known in several countries under different names.</a:t>
            </a:r>
          </a:p>
          <a:p>
            <a:r>
              <a:rPr lang="en-US" dirty="0"/>
              <a:t>Black plays first if white did not win in the previous game, and players alternate in placing a stone of their color on an empty intersection. The winner is the first player to get an unbroken row of five stones horizontally, vertically, or diagonally.</a:t>
            </a:r>
          </a:p>
          <a:p>
            <a:endParaRPr lang="en-US" dirty="0"/>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t="5168" b="5168"/>
          <a:stretch>
            <a:fillRect/>
          </a:stretch>
        </p:blipFill>
        <p:spPr bwMode="white"/>
      </p:pic>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Problem Statement</a:t>
            </a:r>
            <a:endParaRPr lang="en-US" dirty="0"/>
          </a:p>
        </p:txBody>
      </p:sp>
      <p:sp>
        <p:nvSpPr>
          <p:cNvPr id="6" name="Content Placeholder 5"/>
          <p:cNvSpPr>
            <a:spLocks noGrp="1"/>
          </p:cNvSpPr>
          <p:nvPr>
            <p:ph idx="1"/>
          </p:nvPr>
        </p:nvSpPr>
        <p:spPr/>
        <p:txBody>
          <a:bodyPr>
            <a:normAutofit/>
          </a:bodyPr>
          <a:lstStyle/>
          <a:p>
            <a:r>
              <a:rPr lang="en-US" dirty="0" err="1"/>
              <a:t>Gomoku</a:t>
            </a:r>
            <a:r>
              <a:rPr lang="en-US" dirty="0"/>
              <a:t> can be really challenging to win </a:t>
            </a:r>
            <a:r>
              <a:rPr lang="en-US" dirty="0" smtClean="0"/>
              <a:t>even though the rules are easy. </a:t>
            </a:r>
            <a:r>
              <a:rPr lang="en-US" dirty="0" err="1" smtClean="0"/>
              <a:t>Gomoku</a:t>
            </a:r>
            <a:r>
              <a:rPr lang="en-US" dirty="0" smtClean="0"/>
              <a:t> is still new and it attracts many people to try to create a good AI for it, but it is nowhere near being totally solved.</a:t>
            </a:r>
          </a:p>
          <a:p>
            <a:r>
              <a:rPr lang="en-US" dirty="0" smtClean="0"/>
              <a:t>Our task is to make a </a:t>
            </a:r>
            <a:r>
              <a:rPr lang="en-US" dirty="0" err="1" smtClean="0"/>
              <a:t>Gomoku</a:t>
            </a:r>
            <a:r>
              <a:rPr lang="en-US" dirty="0" smtClean="0"/>
              <a:t> game AI which can learn the rules of </a:t>
            </a:r>
            <a:r>
              <a:rPr lang="en-US" dirty="0" err="1" smtClean="0"/>
              <a:t>Gomoku</a:t>
            </a:r>
            <a:r>
              <a:rPr lang="en-US" dirty="0" smtClean="0"/>
              <a:t> by playing games with </a:t>
            </a:r>
            <a:r>
              <a:rPr lang="en-US" dirty="0" smtClean="0"/>
              <a:t>itself, which is similar to the </a:t>
            </a:r>
            <a:r>
              <a:rPr lang="en-US" dirty="0" err="1" smtClean="0"/>
              <a:t>AlphaGo</a:t>
            </a:r>
            <a:r>
              <a:rPr lang="en-US" dirty="0" smtClean="0"/>
              <a:t> AI by Google Deep Mind.</a:t>
            </a:r>
          </a:p>
          <a:p>
            <a:endParaRPr lang="en-US" dirty="0"/>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Datasets and Inputs</a:t>
            </a:r>
          </a:p>
        </p:txBody>
      </p:sp>
      <p:sp>
        <p:nvSpPr>
          <p:cNvPr id="6" name="Content Placeholder 5"/>
          <p:cNvSpPr>
            <a:spLocks noGrp="1"/>
          </p:cNvSpPr>
          <p:nvPr>
            <p:ph idx="1"/>
          </p:nvPr>
        </p:nvSpPr>
        <p:spPr/>
        <p:txBody>
          <a:bodyPr>
            <a:normAutofit/>
          </a:bodyPr>
          <a:lstStyle/>
          <a:p>
            <a:r>
              <a:rPr lang="en-US" dirty="0" smtClean="0"/>
              <a:t>I will use </a:t>
            </a:r>
            <a:r>
              <a:rPr lang="en-US" dirty="0" err="1" smtClean="0"/>
              <a:t>OpenAI</a:t>
            </a:r>
            <a:r>
              <a:rPr lang="en-US" dirty="0" smtClean="0"/>
              <a:t> Gym to simulate the environment. Gym doesn’t have a </a:t>
            </a:r>
            <a:r>
              <a:rPr lang="en-US" dirty="0" err="1" smtClean="0"/>
              <a:t>Gomoku</a:t>
            </a:r>
            <a:r>
              <a:rPr lang="en-US" dirty="0" smtClean="0"/>
              <a:t> environment yet, I will have to create the environment first.</a:t>
            </a:r>
          </a:p>
          <a:p>
            <a:r>
              <a:rPr lang="en-US" dirty="0" smtClean="0"/>
              <a:t>Training data will be recorded by </a:t>
            </a:r>
            <a:r>
              <a:rPr lang="en-US" dirty="0" err="1" smtClean="0"/>
              <a:t>OpenAI</a:t>
            </a:r>
            <a:r>
              <a:rPr lang="en-US" dirty="0" smtClean="0"/>
              <a:t> Gym. Training video can also be recorded.</a:t>
            </a:r>
            <a:endParaRPr lang="en-US" dirty="0"/>
          </a:p>
        </p:txBody>
      </p:sp>
    </p:spTree>
    <p:extLst>
      <p:ext uri="{BB962C8B-B14F-4D97-AF65-F5344CB8AC3E}">
        <p14:creationId xmlns:p14="http://schemas.microsoft.com/office/powerpoint/2010/main" val="236884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Solution Statement</a:t>
            </a:r>
          </a:p>
        </p:txBody>
      </p:sp>
      <p:sp>
        <p:nvSpPr>
          <p:cNvPr id="6" name="Content Placeholder 5"/>
          <p:cNvSpPr>
            <a:spLocks noGrp="1"/>
          </p:cNvSpPr>
          <p:nvPr>
            <p:ph idx="1"/>
          </p:nvPr>
        </p:nvSpPr>
        <p:spPr/>
        <p:txBody>
          <a:bodyPr>
            <a:normAutofit/>
          </a:bodyPr>
          <a:lstStyle/>
          <a:p>
            <a:r>
              <a:rPr lang="en-US" dirty="0" smtClean="0"/>
              <a:t>Use </a:t>
            </a:r>
            <a:r>
              <a:rPr lang="en-US" dirty="0" err="1" smtClean="0"/>
              <a:t>OpenAI</a:t>
            </a:r>
            <a:r>
              <a:rPr lang="en-US" dirty="0" smtClean="0"/>
              <a:t> Gym as reinforcement framework.</a:t>
            </a:r>
          </a:p>
          <a:p>
            <a:r>
              <a:rPr lang="en-US" dirty="0" smtClean="0"/>
              <a:t>I plan to use Policy Gradient similar to </a:t>
            </a:r>
            <a:r>
              <a:rPr lang="en-US" dirty="0" err="1" smtClean="0"/>
              <a:t>AlphaGo</a:t>
            </a:r>
            <a:r>
              <a:rPr lang="en-US" dirty="0" smtClean="0"/>
              <a:t>. I will use a NN to handle the policy function, and use policy gradient method to train the NN.</a:t>
            </a:r>
          </a:p>
          <a:p>
            <a:r>
              <a:rPr lang="en-US" dirty="0" smtClean="0"/>
              <a:t>I will use a classic AI acting as the opponent and train my agent.</a:t>
            </a:r>
          </a:p>
          <a:p>
            <a:endParaRPr lang="en-US" dirty="0"/>
          </a:p>
        </p:txBody>
      </p:sp>
    </p:spTree>
    <p:extLst>
      <p:ext uri="{BB962C8B-B14F-4D97-AF65-F5344CB8AC3E}">
        <p14:creationId xmlns:p14="http://schemas.microsoft.com/office/powerpoint/2010/main" val="40679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Benchmark Model</a:t>
            </a:r>
            <a:endParaRPr lang="en-US" dirty="0"/>
          </a:p>
        </p:txBody>
      </p:sp>
      <p:sp>
        <p:nvSpPr>
          <p:cNvPr id="6" name="Content Placeholder 5"/>
          <p:cNvSpPr>
            <a:spLocks noGrp="1"/>
          </p:cNvSpPr>
          <p:nvPr>
            <p:ph idx="1"/>
          </p:nvPr>
        </p:nvSpPr>
        <p:spPr/>
        <p:txBody>
          <a:bodyPr>
            <a:normAutofit/>
          </a:bodyPr>
          <a:lstStyle/>
          <a:p>
            <a:r>
              <a:rPr lang="en-US" dirty="0" smtClean="0"/>
              <a:t>There is a </a:t>
            </a:r>
            <a:r>
              <a:rPr lang="en-US" dirty="0" err="1" smtClean="0"/>
              <a:t>Gomocup</a:t>
            </a:r>
            <a:r>
              <a:rPr lang="en-US" dirty="0" smtClean="0"/>
              <a:t> which is a competition between </a:t>
            </a:r>
            <a:r>
              <a:rPr lang="en-US" dirty="0" err="1" smtClean="0"/>
              <a:t>Gomoku</a:t>
            </a:r>
            <a:r>
              <a:rPr lang="en-US" dirty="0" smtClean="0"/>
              <a:t> AI agents. But unfortunately it only supports windows and is mostly C/C++ based.</a:t>
            </a:r>
          </a:p>
          <a:p>
            <a:r>
              <a:rPr lang="en-US" dirty="0" smtClean="0"/>
              <a:t>I have found a couple python based AI agent. One is a more classical tree search/board evaluation kind of AI, and the other uses Q-Learning. I will compare my agent against these two.</a:t>
            </a:r>
            <a:endParaRPr lang="en-US" dirty="0"/>
          </a:p>
        </p:txBody>
      </p:sp>
    </p:spTree>
    <p:extLst>
      <p:ext uri="{BB962C8B-B14F-4D97-AF65-F5344CB8AC3E}">
        <p14:creationId xmlns:p14="http://schemas.microsoft.com/office/powerpoint/2010/main" val="112374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Evaluation Metrics</a:t>
            </a:r>
          </a:p>
        </p:txBody>
      </p:sp>
      <p:sp>
        <p:nvSpPr>
          <p:cNvPr id="6" name="Content Placeholder 5"/>
          <p:cNvSpPr>
            <a:spLocks noGrp="1"/>
          </p:cNvSpPr>
          <p:nvPr>
            <p:ph idx="1"/>
          </p:nvPr>
        </p:nvSpPr>
        <p:spPr/>
        <p:txBody>
          <a:bodyPr>
            <a:normAutofit/>
          </a:bodyPr>
          <a:lstStyle/>
          <a:p>
            <a:r>
              <a:rPr lang="en-US" dirty="0" smtClean="0"/>
              <a:t>The trained agent will be evaluated against the benchmark model.</a:t>
            </a:r>
          </a:p>
          <a:p>
            <a:r>
              <a:rPr lang="en-US" dirty="0" smtClean="0"/>
              <a:t>It will also be evaluated by playing against itself with trained model at different stage, i.e., new models played against the old model and this should show whether our agent is learning or not.</a:t>
            </a:r>
            <a:endParaRPr lang="en-US" dirty="0"/>
          </a:p>
        </p:txBody>
      </p:sp>
    </p:spTree>
    <p:extLst>
      <p:ext uri="{BB962C8B-B14F-4D97-AF65-F5344CB8AC3E}">
        <p14:creationId xmlns:p14="http://schemas.microsoft.com/office/powerpoint/2010/main" val="417199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0C675A-9AD3-40BB-AC57-0E9EFA3E4F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Math education presentation with Pi  (widescreen)</Template>
  <TotalTime>0</TotalTime>
  <Words>410</Words>
  <Application>Microsoft Office PowerPoint</Application>
  <PresentationFormat>Custom</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Euphemia</vt:lpstr>
      <vt:lpstr>Arial</vt:lpstr>
      <vt:lpstr>Math 16x9</vt:lpstr>
      <vt:lpstr>Capstone Project</vt:lpstr>
      <vt:lpstr>Domain Background</vt:lpstr>
      <vt:lpstr>Problem Statement</vt:lpstr>
      <vt:lpstr>Datasets and Inputs</vt:lpstr>
      <vt:lpstr>Solution Statement</vt:lpstr>
      <vt:lpstr>Benchmark Model</vt:lpstr>
      <vt:lpstr>Evaluation Metrics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2017-01-21T04:29:02Z</dcterms:created>
  <dcterms:modified xsi:type="dcterms:W3CDTF">2017-01-28T09:46:31Z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