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7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942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1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784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319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14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28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4705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251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242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94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57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7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317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879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12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43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019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1" y="385865"/>
            <a:ext cx="8676222" cy="1049866"/>
          </a:xfrm>
        </p:spPr>
        <p:txBody>
          <a:bodyPr>
            <a:normAutofit fontScale="90000"/>
          </a:bodyPr>
          <a:lstStyle/>
          <a:p>
            <a:r>
              <a:rPr lang="es-ES" sz="5400" dirty="0" smtClean="0">
                <a:cs typeface="Arial" panose="020B0604020202020204" pitchFamily="34" charset="0"/>
              </a:rPr>
              <a:t>Man in the middle (mitm)</a:t>
            </a:r>
            <a:endParaRPr lang="es-ES" sz="5400" dirty="0"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1" y="5396744"/>
            <a:ext cx="8676222" cy="1153538"/>
          </a:xfrm>
        </p:spPr>
        <p:txBody>
          <a:bodyPr>
            <a:normAutofit/>
          </a:bodyPr>
          <a:lstStyle/>
          <a:p>
            <a:r>
              <a:rPr lang="es-ES" sz="2400" dirty="0" smtClean="0">
                <a:cs typeface="Arial" panose="020B0604020202020204" pitchFamily="34" charset="0"/>
              </a:rPr>
              <a:t>Javier prieto infante</a:t>
            </a:r>
          </a:p>
          <a:p>
            <a:r>
              <a:rPr lang="es-ES" sz="2400" dirty="0" smtClean="0">
                <a:cs typeface="Arial" panose="020B0604020202020204" pitchFamily="34" charset="0"/>
              </a:rPr>
              <a:t>Antonio martos rodríguez</a:t>
            </a:r>
            <a:endParaRPr lang="es-ES" sz="2400" dirty="0"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4579" y="1794249"/>
            <a:ext cx="4689087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01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Demo: Realizando el ataque</a:t>
            </a:r>
            <a:endParaRPr lang="es-ES" sz="3600" dirty="0">
              <a:cs typeface="Arial" panose="020B0604020202020204" pitchFamily="34" charset="0"/>
            </a:endParaRPr>
          </a:p>
        </p:txBody>
      </p:sp>
      <p:pic>
        <p:nvPicPr>
          <p:cNvPr id="4" name="3 Marcador de contenido" descr="cap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490" y="1631497"/>
            <a:ext cx="8564037" cy="4702175"/>
          </a:xfrm>
        </p:spPr>
      </p:pic>
    </p:spTree>
    <p:extLst>
      <p:ext uri="{BB962C8B-B14F-4D97-AF65-F5344CB8AC3E}">
        <p14:creationId xmlns:p14="http://schemas.microsoft.com/office/powerpoint/2010/main" xmlns="" val="42035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Demo: Realizando el ataque</a:t>
            </a:r>
            <a:endParaRPr lang="es-ES" sz="3600" dirty="0">
              <a:cs typeface="Arial" panose="020B0604020202020204" pitchFamily="34" charset="0"/>
            </a:endParaRPr>
          </a:p>
        </p:txBody>
      </p:sp>
      <p:pic>
        <p:nvPicPr>
          <p:cNvPr id="4" name="3 Marcador de contenido" descr="cap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018" y="1422491"/>
            <a:ext cx="5185953" cy="4756240"/>
          </a:xfrm>
        </p:spPr>
      </p:pic>
    </p:spTree>
    <p:extLst>
      <p:ext uri="{BB962C8B-B14F-4D97-AF65-F5344CB8AC3E}">
        <p14:creationId xmlns:p14="http://schemas.microsoft.com/office/powerpoint/2010/main" xmlns="" val="42035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 fontScale="90000"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Proteger nuestro servidor web con HSTS</a:t>
            </a:r>
            <a:r>
              <a:rPr lang="es-ES" sz="3600" dirty="0" smtClean="0">
                <a:cs typeface="Arial" panose="020B0604020202020204" pitchFamily="34" charset="0"/>
              </a:rPr>
              <a:t> </a:t>
            </a:r>
            <a:endParaRPr lang="es-ES" sz="3600" dirty="0"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6099" y="2049470"/>
            <a:ext cx="9905998" cy="48085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accent1"/>
                </a:solidFill>
                <a:effectLst/>
              </a:rPr>
              <a:t>* </a:t>
            </a:r>
            <a:r>
              <a:rPr lang="es-ES" b="1" dirty="0" smtClean="0">
                <a:solidFill>
                  <a:schemeClr val="accent1"/>
                </a:solidFill>
                <a:effectLst/>
              </a:rPr>
              <a:t>apache</a:t>
            </a:r>
            <a:r>
              <a:rPr lang="es-ES" dirty="0" smtClean="0">
                <a:solidFill>
                  <a:schemeClr val="accent1"/>
                </a:solidFill>
                <a:effectLst/>
              </a:rPr>
              <a:t>: </a:t>
            </a:r>
            <a:r>
              <a:rPr lang="es-ES" dirty="0" smtClean="0">
                <a:effectLst/>
              </a:rPr>
              <a:t>agregar al archivo </a:t>
            </a:r>
            <a:r>
              <a:rPr lang="es-ES" b="1" dirty="0" smtClean="0">
                <a:effectLst/>
              </a:rPr>
              <a:t>.</a:t>
            </a:r>
            <a:r>
              <a:rPr lang="es-ES" b="1" dirty="0" err="1" smtClean="0">
                <a:effectLst/>
              </a:rPr>
              <a:t>htaccess</a:t>
            </a:r>
            <a:r>
              <a:rPr lang="es-ES" dirty="0" smtClean="0">
                <a:effectLst/>
              </a:rPr>
              <a:t> la siguiente línea:</a:t>
            </a:r>
            <a:endParaRPr lang="es-ES" dirty="0" smtClean="0">
              <a:effectLst/>
            </a:endParaRPr>
          </a:p>
          <a:p>
            <a:pPr marL="0" indent="0">
              <a:buNone/>
            </a:pPr>
            <a:r>
              <a:rPr lang="es-ES" b="1" dirty="0" err="1" smtClean="0">
                <a:effectLst/>
                <a:latin typeface="Arial" pitchFamily="34" charset="0"/>
                <a:cs typeface="Arial" pitchFamily="34" charset="0"/>
              </a:rPr>
              <a:t>Header</a:t>
            </a:r>
            <a:r>
              <a:rPr lang="es-ES" b="1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 smtClean="0">
                <a:effectLst/>
                <a:latin typeface="Arial" pitchFamily="34" charset="0"/>
                <a:cs typeface="Arial" pitchFamily="34" charset="0"/>
              </a:rPr>
              <a:t>always</a:t>
            </a:r>
            <a:r>
              <a:rPr lang="es-ES" b="1" dirty="0" smtClean="0">
                <a:effectLst/>
                <a:latin typeface="Arial" pitchFamily="34" charset="0"/>
                <a:cs typeface="Arial" pitchFamily="34" charset="0"/>
              </a:rPr>
              <a:t> set </a:t>
            </a:r>
            <a:r>
              <a:rPr lang="es-ES" b="1" dirty="0" err="1" smtClean="0">
                <a:effectLst/>
                <a:latin typeface="Arial" pitchFamily="34" charset="0"/>
                <a:cs typeface="Arial" pitchFamily="34" charset="0"/>
              </a:rPr>
              <a:t>strict-transport-security</a:t>
            </a:r>
            <a:r>
              <a:rPr lang="es-ES" b="1" dirty="0" smtClean="0">
                <a:effectLst/>
                <a:latin typeface="Arial" pitchFamily="34" charset="0"/>
                <a:cs typeface="Arial" pitchFamily="34" charset="0"/>
              </a:rPr>
              <a:t> “</a:t>
            </a:r>
            <a:r>
              <a:rPr lang="es-ES" b="1" dirty="0" err="1" smtClean="0">
                <a:effectLst/>
                <a:latin typeface="Arial" pitchFamily="34" charset="0"/>
                <a:cs typeface="Arial" pitchFamily="34" charset="0"/>
              </a:rPr>
              <a:t>max_age</a:t>
            </a:r>
            <a:r>
              <a:rPr lang="es-ES" b="1" dirty="0" smtClean="0">
                <a:effectLst/>
                <a:latin typeface="Arial" pitchFamily="34" charset="0"/>
                <a:cs typeface="Arial" pitchFamily="34" charset="0"/>
              </a:rPr>
              <a:t>=31536000; </a:t>
            </a:r>
            <a:r>
              <a:rPr lang="es-ES" b="1" dirty="0" err="1" smtClean="0">
                <a:effectLst/>
                <a:latin typeface="Arial" pitchFamily="34" charset="0"/>
                <a:cs typeface="Arial" pitchFamily="34" charset="0"/>
              </a:rPr>
              <a:t>includesubdomains</a:t>
            </a:r>
            <a:r>
              <a:rPr lang="es-ES" b="1" dirty="0" smtClean="0">
                <a:effectLst/>
                <a:latin typeface="Arial" pitchFamily="34" charset="0"/>
                <a:cs typeface="Arial" pitchFamily="34" charset="0"/>
              </a:rPr>
              <a:t>”</a:t>
            </a:r>
            <a:endParaRPr lang="es-ES" b="1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b="1" dirty="0" smtClean="0">
                <a:solidFill>
                  <a:schemeClr val="accent1"/>
                </a:solidFill>
                <a:effectLst/>
              </a:rPr>
              <a:t>* </a:t>
            </a:r>
            <a:r>
              <a:rPr lang="es-ES" b="1" dirty="0" err="1" smtClean="0">
                <a:solidFill>
                  <a:schemeClr val="accent1"/>
                </a:solidFill>
                <a:effectLst/>
              </a:rPr>
              <a:t>nginx</a:t>
            </a:r>
            <a:r>
              <a:rPr lang="es-ES" b="1" dirty="0" smtClean="0">
                <a:solidFill>
                  <a:schemeClr val="accent1"/>
                </a:solidFill>
                <a:effectLst/>
              </a:rPr>
              <a:t>: </a:t>
            </a:r>
            <a:r>
              <a:rPr lang="es-ES" b="1" dirty="0" smtClean="0">
                <a:effectLst/>
              </a:rPr>
              <a:t> </a:t>
            </a:r>
            <a:r>
              <a:rPr lang="es-ES" dirty="0" smtClean="0">
                <a:effectLst/>
              </a:rPr>
              <a:t>añadir en </a:t>
            </a:r>
            <a:r>
              <a:rPr lang="es-ES" b="1" dirty="0" err="1" smtClean="0">
                <a:effectLst/>
              </a:rPr>
              <a:t>nginx.con</a:t>
            </a:r>
            <a:r>
              <a:rPr lang="es-ES" dirty="0" err="1" smtClean="0">
                <a:effectLst/>
              </a:rPr>
              <a:t>f</a:t>
            </a:r>
            <a:r>
              <a:rPr lang="es-ES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s-ES" b="1" dirty="0" err="1" smtClean="0">
                <a:effectLst/>
              </a:rPr>
              <a:t>Add_header</a:t>
            </a:r>
            <a:r>
              <a:rPr lang="es-ES" b="1" dirty="0" smtClean="0">
                <a:effectLst/>
              </a:rPr>
              <a:t> </a:t>
            </a:r>
            <a:r>
              <a:rPr lang="es-ES" b="1" dirty="0" err="1" smtClean="0">
                <a:effectLst/>
              </a:rPr>
              <a:t>strict-transport-security</a:t>
            </a:r>
            <a:r>
              <a:rPr lang="es-ES" b="1" dirty="0" smtClean="0">
                <a:effectLst/>
              </a:rPr>
              <a:t> “</a:t>
            </a:r>
            <a:r>
              <a:rPr lang="es-ES" b="1" dirty="0" err="1" smtClean="0">
                <a:effectLst/>
              </a:rPr>
              <a:t>max-age</a:t>
            </a:r>
            <a:r>
              <a:rPr lang="es-ES" b="1" dirty="0" smtClean="0">
                <a:effectLst/>
              </a:rPr>
              <a:t>=31536000; </a:t>
            </a:r>
            <a:r>
              <a:rPr lang="es-ES" b="1" dirty="0" err="1" smtClean="0">
                <a:effectLst/>
              </a:rPr>
              <a:t>includesubdomains</a:t>
            </a:r>
            <a:r>
              <a:rPr lang="es-ES" b="1" dirty="0" smtClean="0">
                <a:effectLst/>
              </a:rPr>
              <a:t>”;</a:t>
            </a:r>
            <a:endParaRPr lang="es-ES" b="1" dirty="0">
              <a:effectLst/>
            </a:endParaRPr>
          </a:p>
          <a:p>
            <a:pPr marL="0" indent="0">
              <a:buNone/>
            </a:pPr>
            <a:endParaRPr lang="es-ES" dirty="0" smtClean="0">
              <a:effectLst/>
            </a:endParaRPr>
          </a:p>
          <a:p>
            <a:pPr marL="0" indent="0">
              <a:buFont typeface="Arial" charset="0"/>
              <a:buChar char="•"/>
            </a:pPr>
            <a:r>
              <a:rPr lang="es-ES" b="1" dirty="0" err="1" smtClean="0">
                <a:solidFill>
                  <a:schemeClr val="accent1"/>
                </a:solidFill>
                <a:effectLst/>
              </a:rPr>
              <a:t>Iss</a:t>
            </a:r>
            <a:r>
              <a:rPr lang="es-ES" b="1" dirty="0" smtClean="0">
                <a:solidFill>
                  <a:schemeClr val="accent1"/>
                </a:solidFill>
                <a:effectLst/>
              </a:rPr>
              <a:t> </a:t>
            </a:r>
            <a:r>
              <a:rPr lang="es-ES" dirty="0" smtClean="0">
                <a:solidFill>
                  <a:schemeClr val="accent1"/>
                </a:solidFill>
                <a:effectLst/>
              </a:rPr>
              <a:t>(servicio web de </a:t>
            </a:r>
            <a:r>
              <a:rPr lang="es-ES" dirty="0" err="1" smtClean="0">
                <a:solidFill>
                  <a:schemeClr val="accent1"/>
                </a:solidFill>
                <a:effectLst/>
              </a:rPr>
              <a:t>windows</a:t>
            </a:r>
            <a:r>
              <a:rPr lang="es-ES" dirty="0" smtClean="0">
                <a:solidFill>
                  <a:schemeClr val="accent1"/>
                </a:solidFill>
                <a:effectLst/>
              </a:rPr>
              <a:t> server</a:t>
            </a:r>
            <a:r>
              <a:rPr lang="es-ES" b="1" dirty="0" smtClean="0">
                <a:solidFill>
                  <a:schemeClr val="accent1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s-ES" b="1" dirty="0" smtClean="0">
                <a:effectLst/>
              </a:rPr>
              <a:t>&lt;</a:t>
            </a:r>
            <a:r>
              <a:rPr lang="es-ES" b="1" dirty="0" err="1" smtClean="0">
                <a:effectLst/>
              </a:rPr>
              <a:t>system.webServer</a:t>
            </a:r>
            <a:r>
              <a:rPr lang="es-ES" b="1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s-ES" b="1" dirty="0" smtClean="0">
                <a:effectLst/>
              </a:rPr>
              <a:t>&lt;</a:t>
            </a:r>
            <a:r>
              <a:rPr lang="es-ES" b="1" dirty="0" err="1" smtClean="0">
                <a:effectLst/>
              </a:rPr>
              <a:t>httpProtocol</a:t>
            </a:r>
            <a:r>
              <a:rPr lang="es-ES" b="1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s-ES" b="1" dirty="0" smtClean="0">
                <a:effectLst/>
              </a:rPr>
              <a:t>&lt;</a:t>
            </a:r>
            <a:r>
              <a:rPr lang="es-ES" b="1" dirty="0" err="1" smtClean="0">
                <a:effectLst/>
              </a:rPr>
              <a:t>customHeaders</a:t>
            </a:r>
            <a:r>
              <a:rPr lang="es-ES" b="1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s-ES" b="1" dirty="0" smtClean="0">
                <a:effectLst/>
              </a:rPr>
              <a:t>&lt;</a:t>
            </a:r>
            <a:r>
              <a:rPr lang="es-ES" b="1" dirty="0" err="1" smtClean="0">
                <a:effectLst/>
              </a:rPr>
              <a:t>add</a:t>
            </a:r>
            <a:r>
              <a:rPr lang="es-ES" b="1" dirty="0" smtClean="0">
                <a:effectLst/>
              </a:rPr>
              <a:t> </a:t>
            </a:r>
            <a:r>
              <a:rPr lang="es-ES" b="1" dirty="0" err="1" smtClean="0">
                <a:effectLst/>
              </a:rPr>
              <a:t>name”Strict-Transport-security</a:t>
            </a:r>
            <a:r>
              <a:rPr lang="es-ES" b="1" dirty="0" smtClean="0">
                <a:effectLst/>
              </a:rPr>
              <a:t>” </a:t>
            </a:r>
            <a:r>
              <a:rPr lang="es-ES" b="1" dirty="0" err="1" smtClean="0">
                <a:effectLst/>
              </a:rPr>
              <a:t>value</a:t>
            </a:r>
            <a:r>
              <a:rPr lang="es-ES" b="1" dirty="0" smtClean="0">
                <a:effectLst/>
              </a:rPr>
              <a:t>=“max-age31536000”/&gt;</a:t>
            </a:r>
          </a:p>
          <a:p>
            <a:pPr marL="0" indent="0">
              <a:buNone/>
            </a:pPr>
            <a:r>
              <a:rPr lang="es-ES" b="1" dirty="0" smtClean="0">
                <a:effectLst/>
              </a:rPr>
              <a:t>&lt;/</a:t>
            </a:r>
            <a:r>
              <a:rPr lang="es-ES" b="1" dirty="0" err="1" smtClean="0">
                <a:effectLst/>
              </a:rPr>
              <a:t>httpProtocol</a:t>
            </a:r>
            <a:r>
              <a:rPr lang="es-ES" b="1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s-ES" b="1" dirty="0" smtClean="0">
                <a:effectLst/>
              </a:rPr>
              <a:t>&lt;/</a:t>
            </a:r>
            <a:r>
              <a:rPr lang="es-ES" b="1" dirty="0" err="1" smtClean="0">
                <a:effectLst/>
              </a:rPr>
              <a:t>system.webServer</a:t>
            </a:r>
            <a:r>
              <a:rPr lang="es-ES" b="1" dirty="0" smtClean="0">
                <a:effectLst/>
              </a:rPr>
              <a:t>&gt;</a:t>
            </a:r>
          </a:p>
          <a:p>
            <a:pPr marL="0" indent="0">
              <a:buNone/>
            </a:pPr>
            <a:endParaRPr lang="es-ES" dirty="0" smtClean="0">
              <a:effectLst/>
            </a:endParaRPr>
          </a:p>
          <a:p>
            <a:pPr marL="0" indent="0">
              <a:buNone/>
            </a:pPr>
            <a:endParaRPr lang="es-ES" b="1" baseline="-2500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649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75347"/>
            <a:ext cx="9905998" cy="1109742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índice</a:t>
            </a:r>
            <a:endParaRPr lang="es-ES" sz="3600" dirty="0"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96981"/>
            <a:ext cx="9905998" cy="4066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 smtClean="0">
                <a:cs typeface="Arial" panose="020B0604020202020204" pitchFamily="34" charset="0"/>
              </a:rPr>
              <a:t>-¿Qué es un ataque mitm?</a:t>
            </a:r>
          </a:p>
          <a:p>
            <a:pPr marL="0" indent="0" algn="just">
              <a:buNone/>
            </a:pPr>
            <a:r>
              <a:rPr lang="es-ES" sz="3200" dirty="0" smtClean="0">
                <a:cs typeface="Arial" panose="020B0604020202020204" pitchFamily="34" charset="0"/>
              </a:rPr>
              <a:t>-¿Cómo funciona?</a:t>
            </a:r>
          </a:p>
          <a:p>
            <a:pPr marL="0" indent="0" algn="just">
              <a:buNone/>
            </a:pPr>
            <a:r>
              <a:rPr lang="es-ES" sz="3200" dirty="0" smtClean="0">
                <a:cs typeface="Arial" panose="020B0604020202020204" pitchFamily="34" charset="0"/>
              </a:rPr>
              <a:t>-¿Maneras de protegerse?</a:t>
            </a:r>
          </a:p>
          <a:p>
            <a:pPr marL="0" indent="0" algn="just">
              <a:buNone/>
            </a:pPr>
            <a:r>
              <a:rPr lang="es-ES" sz="3200" dirty="0" smtClean="0">
                <a:cs typeface="Arial" panose="020B0604020202020204" pitchFamily="34" charset="0"/>
              </a:rPr>
              <a:t>-</a:t>
            </a:r>
            <a:r>
              <a:rPr lang="es-ES" sz="3200" dirty="0" smtClean="0">
                <a:cs typeface="Arial" panose="020B0604020202020204" pitchFamily="34" charset="0"/>
              </a:rPr>
              <a:t>Demo: realizando el ataque</a:t>
            </a:r>
          </a:p>
          <a:p>
            <a:pPr marL="0" indent="0" algn="just">
              <a:buNone/>
            </a:pPr>
            <a:r>
              <a:rPr lang="es-ES" sz="3200" dirty="0" smtClean="0">
                <a:cs typeface="Arial" panose="020B0604020202020204" pitchFamily="34" charset="0"/>
              </a:rPr>
              <a:t>-Proteger nuestro servidor web con HSTS</a:t>
            </a:r>
            <a:endParaRPr lang="es-ES" sz="32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0249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¿Qué es un ataque mitm?</a:t>
            </a:r>
            <a:endParaRPr lang="es-ES" sz="3600" dirty="0"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20637"/>
            <a:ext cx="9905998" cy="40424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3000" dirty="0" smtClean="0">
                <a:effectLst/>
                <a:cs typeface="Arial" panose="020B0604020202020204" pitchFamily="34" charset="0"/>
              </a:rPr>
              <a:t>Un </a:t>
            </a:r>
            <a:r>
              <a:rPr lang="es-ES" sz="3000" dirty="0">
                <a:effectLst/>
                <a:cs typeface="Arial" panose="020B0604020202020204" pitchFamily="34" charset="0"/>
              </a:rPr>
              <a:t>ataque Man-in-the-Middle es un tipo de ataque cibernético en el que </a:t>
            </a:r>
            <a:r>
              <a:rPr lang="es-ES" sz="3000" dirty="0" smtClean="0">
                <a:effectLst/>
                <a:cs typeface="Arial" panose="020B0604020202020204" pitchFamily="34" charset="0"/>
              </a:rPr>
              <a:t>un </a:t>
            </a:r>
            <a:r>
              <a:rPr lang="es-ES" sz="3000" dirty="0">
                <a:effectLst/>
                <a:cs typeface="Arial" panose="020B0604020202020204" pitchFamily="34" charset="0"/>
              </a:rPr>
              <a:t>atacante se inserta entre la comunicación entre dos partes (personas o sistemas) sin que ninguno de ellos se dé cuenta y retransmite la comunicación entre ellos</a:t>
            </a:r>
            <a:r>
              <a:rPr lang="es-ES" sz="3000" dirty="0" smtClean="0">
                <a:effectLst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S" sz="3000" dirty="0" smtClean="0">
              <a:effectLst/>
              <a:cs typeface="Arial" panose="020B0604020202020204" pitchFamily="34" charset="0"/>
            </a:endParaRPr>
          </a:p>
          <a:p>
            <a:pPr algn="just"/>
            <a:r>
              <a:rPr lang="es-ES" sz="3000" dirty="0" smtClean="0">
                <a:effectLst/>
                <a:cs typeface="Arial" panose="020B0604020202020204" pitchFamily="34" charset="0"/>
              </a:rPr>
              <a:t>Como </a:t>
            </a:r>
            <a:r>
              <a:rPr lang="es-ES" sz="3000" dirty="0">
                <a:effectLst/>
                <a:cs typeface="Arial" panose="020B0604020202020204" pitchFamily="34" charset="0"/>
              </a:rPr>
              <a:t>el atacante tiene acceso completo a la comunicación, puede </a:t>
            </a:r>
            <a:r>
              <a:rPr lang="es-ES" sz="3000" b="1" dirty="0">
                <a:effectLst/>
                <a:cs typeface="Arial" panose="020B0604020202020204" pitchFamily="34" charset="0"/>
              </a:rPr>
              <a:t>interceptar, espiar o alterar la información, y luego enviar y recibir comunicaciones de las dos partes.</a:t>
            </a:r>
            <a:endParaRPr lang="es-ES" sz="30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8990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¿Qué es un ataque mitm?</a:t>
            </a:r>
            <a:endParaRPr lang="es-ES" sz="3600" dirty="0">
              <a:cs typeface="Arial" panose="020B0604020202020204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141412" y="1777055"/>
            <a:ext cx="9906000" cy="858796"/>
          </a:xfrm>
        </p:spPr>
        <p:txBody>
          <a:bodyPr>
            <a:noAutofit/>
          </a:bodyPr>
          <a:lstStyle/>
          <a:p>
            <a:r>
              <a:rPr lang="es-ES" sz="2800" dirty="0" smtClean="0"/>
              <a:t>Siempre  que el atacante pueda identificarse como los dos lados de la comunicación, </a:t>
            </a:r>
            <a:r>
              <a:rPr lang="es-ES" sz="2800" b="1" dirty="0" smtClean="0"/>
              <a:t>tendrá todo el acceso.</a:t>
            </a:r>
            <a:endParaRPr lang="es-ES" sz="28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8824" y="2921858"/>
            <a:ext cx="55911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98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¿Cómo funciona?</a:t>
            </a:r>
            <a:endParaRPr lang="es-ES" sz="3600" dirty="0"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707599"/>
            <a:ext cx="9905998" cy="46025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dirty="0" smtClean="0">
                <a:effectLst/>
              </a:rPr>
              <a:t>Consideremos </a:t>
            </a:r>
            <a:r>
              <a:rPr lang="es-ES" sz="2800" dirty="0">
                <a:effectLst/>
              </a:rPr>
              <a:t>dos </a:t>
            </a:r>
            <a:r>
              <a:rPr lang="es-ES" sz="2800" dirty="0" smtClean="0">
                <a:effectLst/>
              </a:rPr>
              <a:t>partes:</a:t>
            </a:r>
          </a:p>
          <a:p>
            <a:pPr lvl="1"/>
            <a:r>
              <a:rPr lang="es-ES" sz="2800" dirty="0" smtClean="0">
                <a:solidFill>
                  <a:schemeClr val="accent1"/>
                </a:solidFill>
                <a:effectLst/>
              </a:rPr>
              <a:t>AA </a:t>
            </a:r>
            <a:r>
              <a:rPr lang="es-ES" sz="2800" dirty="0">
                <a:solidFill>
                  <a:schemeClr val="accent1"/>
                </a:solidFill>
                <a:effectLst/>
              </a:rPr>
              <a:t>y BB</a:t>
            </a:r>
            <a:r>
              <a:rPr lang="es-ES" sz="2800" dirty="0">
                <a:effectLst/>
              </a:rPr>
              <a:t>, que necesitan comunicarse de forma segura entre sí</a:t>
            </a:r>
            <a:r>
              <a:rPr lang="es-ES" sz="2800" dirty="0" smtClean="0">
                <a:effectLst/>
              </a:rPr>
              <a:t>.</a:t>
            </a:r>
            <a:endParaRPr lang="es-ES" sz="2800" dirty="0">
              <a:effectLst/>
            </a:endParaRPr>
          </a:p>
          <a:p>
            <a:pPr lvl="1"/>
            <a:r>
              <a:rPr lang="es-ES" sz="2800" dirty="0" smtClean="0">
                <a:solidFill>
                  <a:schemeClr val="accent1"/>
                </a:solidFill>
                <a:effectLst/>
              </a:rPr>
              <a:t>CC</a:t>
            </a:r>
            <a:r>
              <a:rPr lang="es-ES" sz="2800" dirty="0">
                <a:effectLst/>
              </a:rPr>
              <a:t>, el atacante que desea interceptar la comunicación</a:t>
            </a:r>
            <a:r>
              <a:rPr lang="es-ES" sz="2800" dirty="0" smtClean="0">
                <a:effectLst/>
              </a:rPr>
              <a:t>.</a:t>
            </a:r>
          </a:p>
          <a:p>
            <a:pPr marL="457200" lvl="1" indent="0">
              <a:buNone/>
            </a:pPr>
            <a:endParaRPr lang="es-ES" sz="2800" dirty="0">
              <a:effectLst/>
            </a:endParaRPr>
          </a:p>
          <a:p>
            <a:pPr marL="0" indent="0">
              <a:buNone/>
            </a:pPr>
            <a:r>
              <a:rPr lang="es-ES" sz="2800" dirty="0" smtClean="0">
                <a:effectLst/>
              </a:rPr>
              <a:t>Cuando </a:t>
            </a:r>
            <a:r>
              <a:rPr lang="es-ES" sz="2800" dirty="0">
                <a:solidFill>
                  <a:schemeClr val="accent1"/>
                </a:solidFill>
                <a:effectLst/>
              </a:rPr>
              <a:t>AA</a:t>
            </a:r>
            <a:r>
              <a:rPr lang="es-ES" sz="2800" dirty="0">
                <a:effectLst/>
              </a:rPr>
              <a:t> desea enviar un mensaje confidencial a </a:t>
            </a:r>
            <a:r>
              <a:rPr lang="es-ES" sz="2800" dirty="0">
                <a:solidFill>
                  <a:schemeClr val="accent1"/>
                </a:solidFill>
                <a:effectLst/>
              </a:rPr>
              <a:t>BB</a:t>
            </a:r>
            <a:r>
              <a:rPr lang="es-ES" sz="2800" dirty="0">
                <a:effectLst/>
              </a:rPr>
              <a:t>, se produce el siguiente </a:t>
            </a:r>
            <a:r>
              <a:rPr lang="es-ES" sz="2800" dirty="0" smtClean="0">
                <a:effectLst/>
              </a:rPr>
              <a:t>proceso:</a:t>
            </a:r>
            <a:endParaRPr lang="es-ES" sz="2800" dirty="0">
              <a:effectLst/>
            </a:endParaRPr>
          </a:p>
          <a:p>
            <a:pPr marL="0" indent="0">
              <a:buNone/>
            </a:pPr>
            <a:r>
              <a:rPr lang="es-ES" sz="2800" dirty="0" smtClean="0">
                <a:effectLst/>
              </a:rPr>
              <a:t> </a:t>
            </a:r>
            <a:endParaRPr lang="es-ES" sz="280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530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¿Cómo funciona?</a:t>
            </a:r>
            <a:endParaRPr lang="es-ES" sz="3600" dirty="0"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80594"/>
            <a:ext cx="9905998" cy="48085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1. AA</a:t>
            </a:r>
            <a:r>
              <a:rPr lang="es-ES" dirty="0" smtClean="0">
                <a:effectLst/>
                <a:cs typeface="Arial" panose="020B0604020202020204" pitchFamily="34" charset="0"/>
              </a:rPr>
              <a:t> </a:t>
            </a:r>
            <a:r>
              <a:rPr lang="es-ES" dirty="0">
                <a:effectLst/>
                <a:cs typeface="Arial" panose="020B0604020202020204" pitchFamily="34" charset="0"/>
              </a:rPr>
              <a:t>inicialmente envía un mensaje a </a:t>
            </a:r>
            <a:r>
              <a:rPr lang="es-ES" dirty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BB</a:t>
            </a:r>
            <a:r>
              <a:rPr lang="es-ES" dirty="0">
                <a:effectLst/>
                <a:cs typeface="Arial" panose="020B0604020202020204" pitchFamily="34" charset="0"/>
              </a:rPr>
              <a:t> – solicitando </a:t>
            </a:r>
            <a:r>
              <a:rPr lang="es-ES" dirty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BB</a:t>
            </a:r>
            <a:r>
              <a:rPr lang="es-ES" dirty="0">
                <a:effectLst/>
                <a:cs typeface="Arial" panose="020B0604020202020204" pitchFamily="34" charset="0"/>
              </a:rPr>
              <a:t> por su “clave pública – una clave encriptada”. </a:t>
            </a:r>
            <a:endParaRPr lang="es-ES" dirty="0" smtClean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CC</a:t>
            </a:r>
            <a:r>
              <a:rPr lang="es-ES" dirty="0" smtClean="0">
                <a:effectLst/>
                <a:cs typeface="Arial" panose="020B0604020202020204" pitchFamily="34" charset="0"/>
              </a:rPr>
              <a:t> </a:t>
            </a:r>
            <a:r>
              <a:rPr lang="es-ES" dirty="0">
                <a:effectLst/>
                <a:cs typeface="Arial" panose="020B0604020202020204" pitchFamily="34" charset="0"/>
              </a:rPr>
              <a:t>intercepta el mensaje pero lo retransmite tal como es</a:t>
            </a:r>
            <a:r>
              <a:rPr lang="es-ES" dirty="0" smtClean="0">
                <a:effectLst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2. BB</a:t>
            </a:r>
            <a:r>
              <a:rPr lang="es-ES" dirty="0" smtClean="0">
                <a:effectLst/>
                <a:cs typeface="Arial" panose="020B0604020202020204" pitchFamily="34" charset="0"/>
              </a:rPr>
              <a:t> </a:t>
            </a:r>
            <a:r>
              <a:rPr lang="es-ES" dirty="0">
                <a:effectLst/>
                <a:cs typeface="Arial" panose="020B0604020202020204" pitchFamily="34" charset="0"/>
              </a:rPr>
              <a:t>responde con un mensaje y envía su clave pública (BBK). </a:t>
            </a:r>
            <a:endParaRPr lang="es-ES" dirty="0" smtClean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CC</a:t>
            </a:r>
            <a:r>
              <a:rPr lang="es-ES" dirty="0" smtClean="0">
                <a:effectLst/>
                <a:cs typeface="Arial" panose="020B0604020202020204" pitchFamily="34" charset="0"/>
              </a:rPr>
              <a:t> </a:t>
            </a:r>
            <a:r>
              <a:rPr lang="es-ES" dirty="0">
                <a:effectLst/>
                <a:cs typeface="Arial" panose="020B0604020202020204" pitchFamily="34" charset="0"/>
              </a:rPr>
              <a:t>intercepta el mensaje, reemplaza la clave pública de </a:t>
            </a:r>
            <a:r>
              <a:rPr lang="es-ES" dirty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BB</a:t>
            </a:r>
            <a:r>
              <a:rPr lang="es-ES" dirty="0">
                <a:effectLst/>
                <a:cs typeface="Arial" panose="020B0604020202020204" pitchFamily="34" charset="0"/>
              </a:rPr>
              <a:t> (BBK) con su propia clave pública (CCK) y luego envía el mensaje a </a:t>
            </a:r>
            <a:r>
              <a:rPr lang="es-ES" dirty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AA</a:t>
            </a:r>
            <a:r>
              <a:rPr lang="es-ES" dirty="0" smtClean="0">
                <a:effectLst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3. </a:t>
            </a:r>
            <a:r>
              <a:rPr lang="es-ES" dirty="0" smtClean="0">
                <a:effectLst/>
                <a:cs typeface="Arial" panose="020B0604020202020204" pitchFamily="34" charset="0"/>
              </a:rPr>
              <a:t>Ahora </a:t>
            </a:r>
            <a:r>
              <a:rPr lang="es-ES" dirty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AA</a:t>
            </a:r>
            <a:r>
              <a:rPr lang="es-ES" dirty="0">
                <a:effectLst/>
                <a:cs typeface="Arial" panose="020B0604020202020204" pitchFamily="34" charset="0"/>
              </a:rPr>
              <a:t> encripta el mensaje confidencial con la clave pública recibida (CCK), creyendo que la clave es de </a:t>
            </a:r>
            <a:r>
              <a:rPr lang="es-ES" dirty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BB</a:t>
            </a:r>
            <a:r>
              <a:rPr lang="es-ES" dirty="0">
                <a:effectLst/>
                <a:cs typeface="Arial" panose="020B0604020202020204" pitchFamily="34" charset="0"/>
              </a:rPr>
              <a:t>. </a:t>
            </a:r>
            <a:endParaRPr lang="es-ES" dirty="0" smtClean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AA</a:t>
            </a:r>
            <a:r>
              <a:rPr lang="es-ES" dirty="0" smtClean="0">
                <a:effectLst/>
                <a:cs typeface="Arial" panose="020B0604020202020204" pitchFamily="34" charset="0"/>
              </a:rPr>
              <a:t> </a:t>
            </a:r>
            <a:r>
              <a:rPr lang="es-ES" dirty="0">
                <a:effectLst/>
                <a:cs typeface="Arial" panose="020B0604020202020204" pitchFamily="34" charset="0"/>
              </a:rPr>
              <a:t>envía el mensaje cifrado a </a:t>
            </a:r>
            <a:r>
              <a:rPr lang="es-ES" dirty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BB</a:t>
            </a:r>
            <a:r>
              <a:rPr lang="es-ES" dirty="0">
                <a:effectLst/>
                <a:cs typeface="Arial" panose="020B0604020202020204" pitchFamily="34" charset="0"/>
              </a:rPr>
              <a:t>.</a:t>
            </a:r>
            <a:endParaRPr lang="es-ES" sz="20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effectLst/>
              </a:rPr>
              <a:t> 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211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¿Cómo funciona?</a:t>
            </a:r>
            <a:endParaRPr lang="es-ES" sz="3600" dirty="0"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276865"/>
            <a:ext cx="9905998" cy="4808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effectLst/>
              </a:rPr>
              <a:t>4</a:t>
            </a:r>
            <a:r>
              <a:rPr lang="es-ES" dirty="0" smtClean="0">
                <a:solidFill>
                  <a:schemeClr val="accent1"/>
                </a:solidFill>
                <a:effectLst/>
              </a:rPr>
              <a:t>. </a:t>
            </a:r>
            <a:r>
              <a:rPr lang="es-ES" dirty="0">
                <a:solidFill>
                  <a:schemeClr val="accent1"/>
                </a:solidFill>
                <a:effectLst/>
              </a:rPr>
              <a:t>CC</a:t>
            </a:r>
            <a:r>
              <a:rPr lang="es-ES" dirty="0">
                <a:effectLst/>
              </a:rPr>
              <a:t> intercepta el mensaje cifrado, lo descifra y lee el mensaje. </a:t>
            </a:r>
            <a:r>
              <a:rPr lang="es-ES" dirty="0" smtClean="0">
                <a:effectLst/>
              </a:rPr>
              <a:t>(</a:t>
            </a:r>
            <a:r>
              <a:rPr lang="es-ES" dirty="0" smtClean="0">
                <a:solidFill>
                  <a:schemeClr val="accent1"/>
                </a:solidFill>
                <a:effectLst/>
              </a:rPr>
              <a:t>CC</a:t>
            </a:r>
            <a:r>
              <a:rPr lang="es-ES" dirty="0" smtClean="0">
                <a:effectLst/>
              </a:rPr>
              <a:t> </a:t>
            </a:r>
            <a:r>
              <a:rPr lang="es-ES" dirty="0">
                <a:effectLst/>
              </a:rPr>
              <a:t>ahora puede modificar el mensaje si es </a:t>
            </a:r>
            <a:r>
              <a:rPr lang="es-ES" dirty="0" smtClean="0">
                <a:effectLst/>
              </a:rPr>
              <a:t>necesario). </a:t>
            </a:r>
          </a:p>
          <a:p>
            <a:pPr marL="0" indent="0">
              <a:buNone/>
            </a:pPr>
            <a:r>
              <a:rPr lang="es-ES" dirty="0" smtClean="0">
                <a:effectLst/>
              </a:rPr>
              <a:t>Luego</a:t>
            </a:r>
            <a:r>
              <a:rPr lang="es-ES" dirty="0">
                <a:effectLst/>
              </a:rPr>
              <a:t>, </a:t>
            </a:r>
            <a:r>
              <a:rPr lang="es-ES" dirty="0">
                <a:solidFill>
                  <a:schemeClr val="accent1"/>
                </a:solidFill>
                <a:effectLst/>
              </a:rPr>
              <a:t>CC</a:t>
            </a:r>
            <a:r>
              <a:rPr lang="es-ES" dirty="0">
                <a:effectLst/>
              </a:rPr>
              <a:t> cifra este mensaje con la clave pública de </a:t>
            </a:r>
            <a:r>
              <a:rPr lang="es-ES" dirty="0">
                <a:solidFill>
                  <a:schemeClr val="accent1"/>
                </a:solidFill>
                <a:effectLst/>
              </a:rPr>
              <a:t>BB</a:t>
            </a:r>
            <a:r>
              <a:rPr lang="es-ES" dirty="0">
                <a:effectLst/>
              </a:rPr>
              <a:t> (BBK) Y lo envía a </a:t>
            </a:r>
            <a:r>
              <a:rPr lang="es-ES" dirty="0">
                <a:solidFill>
                  <a:schemeClr val="accent1"/>
                </a:solidFill>
                <a:effectLst/>
              </a:rPr>
              <a:t>BB</a:t>
            </a:r>
            <a:r>
              <a:rPr lang="es-E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effectLst/>
              </a:rPr>
              <a:t>5</a:t>
            </a:r>
            <a:r>
              <a:rPr lang="es-ES" dirty="0" smtClean="0">
                <a:solidFill>
                  <a:schemeClr val="accent1"/>
                </a:solidFill>
                <a:effectLst/>
              </a:rPr>
              <a:t>. </a:t>
            </a:r>
            <a:r>
              <a:rPr lang="es-ES" dirty="0">
                <a:solidFill>
                  <a:schemeClr val="accent1"/>
                </a:solidFill>
                <a:effectLst/>
              </a:rPr>
              <a:t>BB</a:t>
            </a:r>
            <a:r>
              <a:rPr lang="es-ES" dirty="0">
                <a:effectLst/>
              </a:rPr>
              <a:t> recibe el mensaje, lo descifra y lee el mensaje, sin sospechar que es un mensaje falso.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accent1"/>
                </a:solidFill>
                <a:effectLst/>
              </a:rPr>
              <a:t>6. </a:t>
            </a:r>
            <a:r>
              <a:rPr lang="es-ES" dirty="0">
                <a:effectLst/>
              </a:rPr>
              <a:t>El contenido de los mensajes entregados a </a:t>
            </a:r>
            <a:r>
              <a:rPr lang="es-ES" dirty="0">
                <a:solidFill>
                  <a:schemeClr val="accent1"/>
                </a:solidFill>
                <a:effectLst/>
              </a:rPr>
              <a:t>AA</a:t>
            </a:r>
            <a:r>
              <a:rPr lang="es-ES" dirty="0">
                <a:effectLst/>
              </a:rPr>
              <a:t> y </a:t>
            </a:r>
            <a:r>
              <a:rPr lang="es-ES" dirty="0">
                <a:solidFill>
                  <a:schemeClr val="accent1"/>
                </a:solidFill>
                <a:effectLst/>
              </a:rPr>
              <a:t>BB</a:t>
            </a:r>
            <a:r>
              <a:rPr lang="es-ES" dirty="0">
                <a:effectLst/>
              </a:rPr>
              <a:t> es el deseado por </a:t>
            </a:r>
            <a:r>
              <a:rPr lang="es-ES" dirty="0" smtClean="0">
                <a:solidFill>
                  <a:schemeClr val="accent1"/>
                </a:solidFill>
                <a:effectLst/>
              </a:rPr>
              <a:t>CC</a:t>
            </a:r>
            <a:r>
              <a:rPr lang="es-ES" dirty="0" smtClean="0">
                <a:effectLst/>
              </a:rPr>
              <a:t>. 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649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¿MANERAS DE PROTEGERSE?</a:t>
            </a:r>
            <a:endParaRPr lang="es-ES" sz="3600" dirty="0"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3748" y="1762898"/>
            <a:ext cx="9905998" cy="47014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b="1" dirty="0"/>
              <a:t>A</a:t>
            </a:r>
            <a:r>
              <a:rPr lang="es-ES" b="1" dirty="0" smtClean="0"/>
              <a:t>utenticación</a:t>
            </a:r>
            <a:r>
              <a:rPr lang="es-ES" dirty="0" smtClean="0"/>
              <a:t> -&gt; usar </a:t>
            </a:r>
            <a:r>
              <a:rPr lang="es-ES" dirty="0" smtClean="0">
                <a:solidFill>
                  <a:schemeClr val="accent1"/>
                </a:solidFill>
              </a:rPr>
              <a:t>https</a:t>
            </a:r>
            <a:r>
              <a:rPr lang="es-ES" dirty="0" smtClean="0"/>
              <a:t> (Hyper</a:t>
            </a:r>
            <a:r>
              <a:rPr lang="es-ES" dirty="0"/>
              <a:t> </a:t>
            </a:r>
            <a:r>
              <a:rPr lang="es-ES" dirty="0" smtClean="0"/>
              <a:t>Text Transport Protocol Secure)</a:t>
            </a:r>
          </a:p>
          <a:p>
            <a:pPr marL="0" indent="0">
              <a:buNone/>
            </a:pPr>
            <a:r>
              <a:rPr lang="es-ES" dirty="0"/>
              <a:t>	C</a:t>
            </a:r>
            <a:r>
              <a:rPr lang="es-ES" dirty="0" smtClean="0"/>
              <a:t>ombinación de  </a:t>
            </a:r>
            <a:r>
              <a:rPr lang="es-ES" dirty="0" smtClean="0">
                <a:solidFill>
                  <a:schemeClr val="accent1"/>
                </a:solidFill>
              </a:rPr>
              <a:t>http</a:t>
            </a:r>
            <a:r>
              <a:rPr lang="es-ES" dirty="0" smtClean="0"/>
              <a:t> y </a:t>
            </a:r>
            <a:r>
              <a:rPr lang="es-ES" dirty="0" smtClean="0">
                <a:solidFill>
                  <a:schemeClr val="accent1"/>
                </a:solidFill>
              </a:rPr>
              <a:t>ssl / tls </a:t>
            </a:r>
            <a:r>
              <a:rPr lang="es-ES" dirty="0" smtClean="0"/>
              <a:t>(</a:t>
            </a:r>
            <a:r>
              <a:rPr lang="es-ES" dirty="0"/>
              <a:t>S</a:t>
            </a:r>
            <a:r>
              <a:rPr lang="es-ES" dirty="0" smtClean="0"/>
              <a:t>ecure </a:t>
            </a:r>
            <a:r>
              <a:rPr lang="es-ES" dirty="0"/>
              <a:t>S</a:t>
            </a:r>
            <a:r>
              <a:rPr lang="es-ES" dirty="0" smtClean="0"/>
              <a:t>ockets </a:t>
            </a:r>
            <a:r>
              <a:rPr lang="es-ES" dirty="0"/>
              <a:t>L</a:t>
            </a:r>
            <a:r>
              <a:rPr lang="es-ES" dirty="0" smtClean="0"/>
              <a:t>ayer / Transmission layer 	security).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	</a:t>
            </a:r>
            <a:r>
              <a:rPr lang="es-ES" dirty="0">
                <a:effectLst/>
              </a:rPr>
              <a:t>Los clientes y servidores adquieren certificados SSL / TLS de </a:t>
            </a:r>
            <a:r>
              <a:rPr lang="es-ES" dirty="0" smtClean="0">
                <a:effectLst/>
              </a:rPr>
              <a:t>CA (Autoridad 	certificadora) </a:t>
            </a:r>
            <a:r>
              <a:rPr lang="es-ES" dirty="0">
                <a:effectLst/>
              </a:rPr>
              <a:t>fiables, por lo que el intercambio de certificados permite la </a:t>
            </a:r>
            <a:r>
              <a:rPr lang="es-ES" dirty="0" smtClean="0">
                <a:effectLst/>
              </a:rPr>
              <a:t>	autenticación </a:t>
            </a:r>
            <a:r>
              <a:rPr lang="es-ES" dirty="0">
                <a:effectLst/>
              </a:rPr>
              <a:t>mutua</a:t>
            </a:r>
            <a:r>
              <a:rPr lang="es-E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ES" dirty="0" smtClean="0">
              <a:effectLst/>
            </a:endParaRPr>
          </a:p>
          <a:p>
            <a:pPr marL="457200" indent="-457200">
              <a:buAutoNum type="arabicPeriod" startAt="2"/>
            </a:pPr>
            <a:r>
              <a:rPr lang="es-ES" b="1" dirty="0" smtClean="0">
                <a:effectLst/>
              </a:rPr>
              <a:t>Detección de sabotaje</a:t>
            </a:r>
            <a:r>
              <a:rPr lang="es-ES" dirty="0" smtClean="0">
                <a:effectLst/>
              </a:rPr>
              <a:t> -&gt; para </a:t>
            </a:r>
            <a:r>
              <a:rPr lang="es-ES" dirty="0" smtClean="0">
                <a:solidFill>
                  <a:schemeClr val="accent1"/>
                </a:solidFill>
                <a:effectLst/>
              </a:rPr>
              <a:t>detectar cualquier alteración </a:t>
            </a:r>
            <a:r>
              <a:rPr lang="es-ES" dirty="0" smtClean="0">
                <a:effectLst/>
              </a:rPr>
              <a:t>en un mensaje.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r>
              <a:rPr lang="es-ES" b="1" dirty="0" smtClean="0">
                <a:solidFill>
                  <a:schemeClr val="accent1"/>
                </a:solidFill>
                <a:effectLst/>
              </a:rPr>
              <a:t>3.	</a:t>
            </a:r>
            <a:r>
              <a:rPr lang="es-ES" b="1" dirty="0" smtClean="0">
                <a:effectLst/>
              </a:rPr>
              <a:t>Análisis forense </a:t>
            </a:r>
            <a:r>
              <a:rPr lang="es-ES" dirty="0" smtClean="0">
                <a:effectLst/>
              </a:rPr>
              <a:t>-&gt; </a:t>
            </a:r>
            <a:r>
              <a:rPr lang="es-ES" dirty="0">
                <a:effectLst/>
              </a:rPr>
              <a:t>se utiliza el </a:t>
            </a:r>
            <a:r>
              <a:rPr lang="es-ES" dirty="0">
                <a:solidFill>
                  <a:schemeClr val="accent1"/>
                </a:solidFill>
                <a:effectLst/>
              </a:rPr>
              <a:t>tráfico de red</a:t>
            </a:r>
            <a:r>
              <a:rPr lang="es-ES" dirty="0">
                <a:effectLst/>
              </a:rPr>
              <a:t> capturado de un presunto </a:t>
            </a:r>
            <a:r>
              <a:rPr lang="es-ES" dirty="0">
                <a:solidFill>
                  <a:schemeClr val="accent1"/>
                </a:solidFill>
                <a:effectLst/>
              </a:rPr>
              <a:t>ataque </a:t>
            </a:r>
            <a:r>
              <a:rPr lang="es-ES" dirty="0" smtClean="0">
                <a:solidFill>
                  <a:schemeClr val="accent1"/>
                </a:solidFill>
                <a:effectLst/>
              </a:rPr>
              <a:t>	MITM </a:t>
            </a:r>
            <a:r>
              <a:rPr lang="es-ES" dirty="0">
                <a:effectLst/>
              </a:rPr>
              <a:t>para confirmar si se ha producido un ataque y también para averiguar el </a:t>
            </a:r>
            <a:r>
              <a:rPr lang="es-ES" dirty="0" smtClean="0">
                <a:effectLst/>
              </a:rPr>
              <a:t>	origen </a:t>
            </a:r>
            <a:r>
              <a:rPr lang="es-ES" dirty="0">
                <a:effectLst/>
              </a:rPr>
              <a:t>del ataque.</a:t>
            </a:r>
            <a:endParaRPr lang="es-E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035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686"/>
            <a:ext cx="9905998" cy="1027363"/>
          </a:xfrm>
        </p:spPr>
        <p:txBody>
          <a:bodyPr>
            <a:normAutofit/>
          </a:bodyPr>
          <a:lstStyle/>
          <a:p>
            <a:r>
              <a:rPr lang="es-ES" sz="3600" dirty="0" smtClean="0">
                <a:cs typeface="Arial" panose="020B0604020202020204" pitchFamily="34" charset="0"/>
              </a:rPr>
              <a:t>Demo: Realizando el ataque</a:t>
            </a:r>
            <a:endParaRPr lang="es-ES" sz="3600" dirty="0">
              <a:cs typeface="Arial" panose="020B0604020202020204" pitchFamily="34" charset="0"/>
            </a:endParaRPr>
          </a:p>
        </p:txBody>
      </p:sp>
      <p:pic>
        <p:nvPicPr>
          <p:cNvPr id="4" name="3 Marcador de contenido" descr="ca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511" y="1699346"/>
            <a:ext cx="9295239" cy="647619"/>
          </a:xfrm>
        </p:spPr>
      </p:pic>
      <p:pic>
        <p:nvPicPr>
          <p:cNvPr id="5" name="4 Imagen" descr="ca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21" y="2717103"/>
            <a:ext cx="9282540" cy="457143"/>
          </a:xfrm>
          <a:prstGeom prst="rect">
            <a:avLst/>
          </a:prstGeom>
        </p:spPr>
      </p:pic>
      <p:pic>
        <p:nvPicPr>
          <p:cNvPr id="6" name="5 Imagen" descr="ca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99" y="3513937"/>
            <a:ext cx="9180953" cy="457143"/>
          </a:xfrm>
          <a:prstGeom prst="rect">
            <a:avLst/>
          </a:prstGeom>
        </p:spPr>
      </p:pic>
      <p:pic>
        <p:nvPicPr>
          <p:cNvPr id="7" name="6 Imagen" descr="cap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69" y="4440882"/>
            <a:ext cx="9282540" cy="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35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lla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117</TotalTime>
  <Words>503</Words>
  <Application>Microsoft Office PowerPoint</Application>
  <PresentationFormat>Personalizado</PresentationFormat>
  <Paragraphs>66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Malla</vt:lpstr>
      <vt:lpstr>Man in the middle (mitm)</vt:lpstr>
      <vt:lpstr>índice</vt:lpstr>
      <vt:lpstr>¿Qué es un ataque mitm?</vt:lpstr>
      <vt:lpstr>¿Qué es un ataque mitm?</vt:lpstr>
      <vt:lpstr>¿Cómo funciona?</vt:lpstr>
      <vt:lpstr>¿Cómo funciona?</vt:lpstr>
      <vt:lpstr>¿Cómo funciona?</vt:lpstr>
      <vt:lpstr>¿MANERAS DE PROTEGERSE?</vt:lpstr>
      <vt:lpstr>Demo: Realizando el ataque</vt:lpstr>
      <vt:lpstr>Demo: Realizando el ataque</vt:lpstr>
      <vt:lpstr>Demo: Realizando el ataque</vt:lpstr>
      <vt:lpstr>Proteger nuestro servidor web con HSTS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 in the middle (mitm)</dc:title>
  <dc:creator>Javi</dc:creator>
  <cp:lastModifiedBy>user</cp:lastModifiedBy>
  <cp:revision>20</cp:revision>
  <dcterms:created xsi:type="dcterms:W3CDTF">2018-05-06T17:52:24Z</dcterms:created>
  <dcterms:modified xsi:type="dcterms:W3CDTF">2018-05-11T16:53:43Z</dcterms:modified>
</cp:coreProperties>
</file>