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e81a13cb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e81a13cb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e81a13cb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e81a13cb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e81a13cb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e81a13cb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e81a13cb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e81a13cb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e81a13cb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e81a13cb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e81a13cb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e81a13cb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e81a13cb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e81a13cb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e81a13cb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e81a13cb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e81a13cb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e81a13cb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e81a13cb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e81a13cb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e81a13cb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e81a13cb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e81a13cb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e81a13cb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e81a13cb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e81a13cb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e81a13cb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e81a13cb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0"/>
            <a:ext cx="9144000" cy="3069600"/>
          </a:xfrm>
          <a:prstGeom prst="rect">
            <a:avLst/>
          </a:prstGeom>
          <a:solidFill>
            <a:srgbClr val="F6B26B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69550"/>
            <a:ext cx="8520600" cy="9543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5096">
                <a:solidFill>
                  <a:schemeClr val="dk1"/>
                </a:solidFill>
              </a:rPr>
              <a:t>Harnessing Machine Learning for Diabetes Prediction</a:t>
            </a:r>
            <a:endParaRPr b="1" sz="5096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0" y="0"/>
            <a:ext cx="9144000" cy="683400"/>
          </a:xfrm>
          <a:prstGeom prst="rect">
            <a:avLst/>
          </a:prstGeom>
          <a:solidFill>
            <a:srgbClr val="F6B26B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(Model Performance and insight)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0" y="683400"/>
            <a:ext cx="9144000" cy="42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9559"/>
            <a:ext cx="9144001" cy="3404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0" y="0"/>
            <a:ext cx="9144000" cy="637200"/>
          </a:xfrm>
          <a:prstGeom prst="rect">
            <a:avLst/>
          </a:prstGeom>
          <a:solidFill>
            <a:srgbClr val="F6B26B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Rsesults (Confusion Matrix)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0" y="698875"/>
            <a:ext cx="9144000" cy="4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8875"/>
            <a:ext cx="6073563" cy="43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0" y="0"/>
            <a:ext cx="9144000" cy="668100"/>
          </a:xfrm>
          <a:prstGeom prst="rect">
            <a:avLst/>
          </a:prstGeom>
          <a:solidFill>
            <a:srgbClr val="F6B26B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(Metric Derived from Confusion Matrix)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0" y="668100"/>
            <a:ext cx="9144000" cy="3900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</a:endParaRPr>
          </a:p>
          <a:p>
            <a:pPr indent="-348735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92"/>
              <a:buChar char="○"/>
            </a:pPr>
            <a:r>
              <a:rPr b="1" lang="en" sz="1891">
                <a:solidFill>
                  <a:schemeClr val="dk1"/>
                </a:solidFill>
              </a:rPr>
              <a:t>Accuracy : 96.6%</a:t>
            </a:r>
            <a:endParaRPr b="1" sz="1891">
              <a:solidFill>
                <a:schemeClr val="dk1"/>
              </a:solidFill>
            </a:endParaRPr>
          </a:p>
          <a:p>
            <a:pPr indent="-34873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2"/>
              <a:buChar char="○"/>
            </a:pPr>
            <a:r>
              <a:rPr b="1" lang="en" sz="1891">
                <a:solidFill>
                  <a:schemeClr val="dk1"/>
                </a:solidFill>
              </a:rPr>
              <a:t>Precision for diabetes : 86.4%</a:t>
            </a:r>
            <a:endParaRPr b="1" sz="1891">
              <a:solidFill>
                <a:schemeClr val="dk1"/>
              </a:solidFill>
            </a:endParaRPr>
          </a:p>
          <a:p>
            <a:pPr indent="-34873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2"/>
              <a:buChar char="○"/>
            </a:pPr>
            <a:r>
              <a:rPr b="1" lang="en" sz="1891">
                <a:solidFill>
                  <a:schemeClr val="dk1"/>
                </a:solidFill>
              </a:rPr>
              <a:t>Recall (sensitivity for diabetes) : 61.7%</a:t>
            </a:r>
            <a:endParaRPr b="1" sz="1891">
              <a:solidFill>
                <a:schemeClr val="dk1"/>
              </a:solidFill>
            </a:endParaRPr>
          </a:p>
          <a:p>
            <a:pPr indent="-34873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2"/>
              <a:buChar char="○"/>
            </a:pPr>
            <a:r>
              <a:rPr b="1" lang="en" sz="1891">
                <a:solidFill>
                  <a:schemeClr val="dk1"/>
                </a:solidFill>
              </a:rPr>
              <a:t>F1 Score for diabetes : 72.0%</a:t>
            </a:r>
            <a:endParaRPr b="1" sz="1891">
              <a:solidFill>
                <a:schemeClr val="dk1"/>
              </a:solidFill>
            </a:endParaRPr>
          </a:p>
          <a:p>
            <a:pPr indent="-34873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2"/>
              <a:buChar char="●"/>
            </a:pPr>
            <a:r>
              <a:rPr b="1" lang="en" sz="1891">
                <a:solidFill>
                  <a:schemeClr val="dk1"/>
                </a:solidFill>
              </a:rPr>
              <a:t>Strenghts</a:t>
            </a:r>
            <a:endParaRPr b="1" sz="1891">
              <a:solidFill>
                <a:schemeClr val="dk1"/>
              </a:solidFill>
            </a:endParaRPr>
          </a:p>
          <a:p>
            <a:pPr indent="-34873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2"/>
              <a:buChar char="●"/>
            </a:pPr>
            <a:r>
              <a:rPr b="1" lang="en" sz="1891">
                <a:solidFill>
                  <a:schemeClr val="dk1"/>
                </a:solidFill>
              </a:rPr>
              <a:t>Weaknesses</a:t>
            </a:r>
            <a:endParaRPr b="1" sz="189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0" y="0"/>
            <a:ext cx="9144000" cy="729600"/>
          </a:xfrm>
          <a:prstGeom prst="rect">
            <a:avLst/>
          </a:prstGeom>
          <a:solidFill>
            <a:srgbClr val="F6B26B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0" y="791250"/>
            <a:ext cx="9070200" cy="40794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b="1" lang="en" sz="2000">
                <a:solidFill>
                  <a:schemeClr val="dk1"/>
                </a:solidFill>
              </a:rPr>
              <a:t>Diabetes prevalence strongly correlates with obesity and age.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b="1" lang="en" sz="2000">
                <a:solidFill>
                  <a:schemeClr val="dk1"/>
                </a:solidFill>
              </a:rPr>
              <a:t>The engineered Risk Score feature effectively separates diabetic and non-diabetic groups.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b="1" lang="en" sz="2000">
                <a:solidFill>
                  <a:schemeClr val="dk1"/>
                </a:solidFill>
              </a:rPr>
              <a:t>Moderate recall indicates opportunities for improvement in detecting all diabetes</a:t>
            </a:r>
            <a:endParaRPr b="1" sz="2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          </a:t>
            </a:r>
            <a:endParaRPr sz="2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0" y="0"/>
            <a:ext cx="9144000" cy="652800"/>
          </a:xfrm>
          <a:prstGeom prst="rect">
            <a:avLst/>
          </a:prstGeom>
          <a:solidFill>
            <a:srgbClr val="F6B26B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0" y="652800"/>
            <a:ext cx="9144000" cy="41256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" sz="2000">
                <a:solidFill>
                  <a:schemeClr val="dk1"/>
                </a:solidFill>
              </a:rPr>
              <a:t>Feature Enhancement: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b="1" lang="en" sz="2000">
                <a:solidFill>
                  <a:schemeClr val="dk1"/>
                </a:solidFill>
              </a:rPr>
              <a:t>Incorporate additional features like family history and physical activity.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/>
              <a:t>2, </a:t>
            </a:r>
            <a:r>
              <a:rPr b="1" lang="en" sz="2000">
                <a:solidFill>
                  <a:schemeClr val="dk1"/>
                </a:solidFill>
              </a:rPr>
              <a:t>Awareness Campaigns: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b="1" lang="en" sz="2000">
                <a:solidFill>
                  <a:schemeClr val="dk1"/>
                </a:solidFill>
              </a:rPr>
              <a:t>Use findings to target high-risk groups (e.g., elderly and obese).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/>
              <a:t>3.</a:t>
            </a:r>
            <a:r>
              <a:rPr b="1" lang="en" sz="2000">
                <a:solidFill>
                  <a:schemeClr val="dk1"/>
                </a:solidFill>
              </a:rPr>
              <a:t>Threshold Optimization: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b="1" lang="en" sz="2000">
                <a:solidFill>
                  <a:schemeClr val="dk1"/>
                </a:solidFill>
              </a:rPr>
              <a:t>Adjust model thresholds to prioritize recall and reduce false negatives.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0" y="0"/>
            <a:ext cx="9144000" cy="775800"/>
          </a:xfrm>
          <a:prstGeom prst="rect">
            <a:avLst/>
          </a:prstGeom>
          <a:solidFill>
            <a:srgbClr val="F6B26B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Impact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0" y="775800"/>
            <a:ext cx="9144000" cy="37932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This project demonstrates the potential of machine learning to revolutionize diabetes prediction, providing accurate and actionable insights.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</a:rPr>
              <a:t>Healthcare Benefits:</a:t>
            </a:r>
            <a:endParaRPr b="1"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b="1" lang="en" sz="1900">
                <a:solidFill>
                  <a:schemeClr val="dk1"/>
                </a:solidFill>
              </a:rPr>
              <a:t>Timely interventions for high-risk patients.</a:t>
            </a:r>
            <a:endParaRPr b="1"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b="1" lang="en" sz="1900">
                <a:solidFill>
                  <a:schemeClr val="dk1"/>
                </a:solidFill>
              </a:rPr>
              <a:t>Reduced long-term healthcare costs.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</a:rPr>
              <a:t>Business Relevance:</a:t>
            </a:r>
            <a:endParaRPr b="1"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b="1" lang="en" sz="1900">
                <a:solidFill>
                  <a:schemeClr val="dk1"/>
                </a:solidFill>
              </a:rPr>
              <a:t>Enhances reputation as a leader in predictive healthcare solutions.</a:t>
            </a:r>
            <a:endParaRPr b="1"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b="1" lang="en" sz="1900">
                <a:solidFill>
                  <a:schemeClr val="dk1"/>
                </a:solidFill>
              </a:rPr>
              <a:t>Provides actionable insights for improving patient care.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9144000" cy="760500"/>
          </a:xfrm>
          <a:prstGeom prst="rect">
            <a:avLst/>
          </a:prstGeom>
          <a:solidFill>
            <a:srgbClr val="F6B26B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760500"/>
            <a:ext cx="8832300" cy="38085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Project Overview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/>
              <a:t>Project Goals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/>
              <a:t>Methods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/>
              <a:t>Results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/>
              <a:t>Recommendation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400"/>
              <a:t>Summary</a:t>
            </a:r>
            <a:endParaRPr sz="3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0" y="0"/>
            <a:ext cx="9144000" cy="714300"/>
          </a:xfrm>
          <a:prstGeom prst="rect">
            <a:avLst/>
          </a:prstGeom>
          <a:solidFill>
            <a:srgbClr val="F6B26B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0" y="714300"/>
            <a:ext cx="9144000" cy="43566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271">
                <a:solidFill>
                  <a:schemeClr val="dk1"/>
                </a:solidFill>
              </a:rPr>
              <a:t>Background</a:t>
            </a:r>
            <a:endParaRPr b="1" sz="627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271">
                <a:solidFill>
                  <a:schemeClr val="dk1"/>
                </a:solidFill>
              </a:rPr>
              <a:t>Problem Statement:</a:t>
            </a:r>
            <a:endParaRPr b="1" sz="627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271">
                <a:solidFill>
                  <a:schemeClr val="dk1"/>
                </a:solidFill>
              </a:rPr>
              <a:t>            Health risks</a:t>
            </a:r>
            <a:endParaRPr b="1" sz="627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271">
                <a:solidFill>
                  <a:schemeClr val="dk1"/>
                </a:solidFill>
              </a:rPr>
              <a:t>            Financial challenges</a:t>
            </a:r>
            <a:endParaRPr b="1" sz="627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271">
                <a:solidFill>
                  <a:schemeClr val="dk1"/>
                </a:solidFill>
              </a:rPr>
              <a:t>            Detection gaps</a:t>
            </a:r>
            <a:endParaRPr b="1" sz="627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271">
                <a:solidFill>
                  <a:schemeClr val="dk1"/>
                </a:solidFill>
              </a:rPr>
              <a:t>Significance</a:t>
            </a:r>
            <a:endParaRPr b="1" sz="627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271">
                <a:solidFill>
                  <a:schemeClr val="dk1"/>
                </a:solidFill>
              </a:rPr>
              <a:t>             Improved patient outcomes, long-term reduction cost, reputation</a:t>
            </a:r>
            <a:endParaRPr b="1" sz="627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271">
                <a:solidFill>
                  <a:schemeClr val="dk1"/>
                </a:solidFill>
              </a:rPr>
              <a:t>Dataset: Patient health data, including:</a:t>
            </a:r>
            <a:endParaRPr b="1" sz="6271">
              <a:solidFill>
                <a:schemeClr val="dk1"/>
              </a:solidFill>
            </a:endParaRPr>
          </a:p>
          <a:p>
            <a:pPr indent="0" lvl="0" marL="863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7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587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" sz="6271">
                <a:solidFill>
                  <a:schemeClr val="dk1"/>
                </a:solidFill>
              </a:rPr>
              <a:t>Demographics (age, gender)</a:t>
            </a:r>
            <a:endParaRPr b="1" sz="6271">
              <a:solidFill>
                <a:schemeClr val="dk1"/>
              </a:solidFill>
            </a:endParaRPr>
          </a:p>
          <a:p>
            <a:pPr indent="0" lvl="0" marL="863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7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587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" sz="6271">
                <a:solidFill>
                  <a:schemeClr val="dk1"/>
                </a:solidFill>
              </a:rPr>
              <a:t>Health metrics (BMI, HbA1c level, blood glucose)</a:t>
            </a:r>
            <a:endParaRPr b="1" sz="6271">
              <a:solidFill>
                <a:schemeClr val="dk1"/>
              </a:solidFill>
            </a:endParaRPr>
          </a:p>
          <a:p>
            <a:pPr indent="0" lvl="0" marL="863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7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587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" sz="6271">
                <a:solidFill>
                  <a:schemeClr val="dk1"/>
                </a:solidFill>
              </a:rPr>
              <a:t>Lifestyle factors (smoking history).</a:t>
            </a:r>
            <a:endParaRPr b="1" sz="6271">
              <a:solidFill>
                <a:schemeClr val="dk1"/>
              </a:solidFill>
            </a:endParaRPr>
          </a:p>
          <a:p>
            <a:pPr indent="0" lvl="0" marL="406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0" y="0"/>
            <a:ext cx="9144000" cy="745200"/>
          </a:xfrm>
          <a:prstGeom prst="rect">
            <a:avLst/>
          </a:prstGeom>
          <a:solidFill>
            <a:srgbClr val="F6B26B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0" y="745200"/>
            <a:ext cx="9144000" cy="38238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Objective: Develop and evaluate machine learning models to predict diabetes effectively.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Key Requirements: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</a:rPr>
              <a:t>Handle complex and diverse patient data.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</a:rPr>
              <a:t>Optimize model performance for both recall and precision.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</a:rPr>
              <a:t>Generate actionable insights for healthcare intervention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0" y="0"/>
            <a:ext cx="9144000" cy="683400"/>
          </a:xfrm>
          <a:prstGeom prst="rect">
            <a:avLst/>
          </a:prstGeom>
          <a:solidFill>
            <a:srgbClr val="F6B26B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0" y="683400"/>
            <a:ext cx="9144000" cy="38856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Data Preparation: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</a:rPr>
              <a:t>Handled missing values and cleaned data.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</a:rPr>
              <a:t>Engineered features:</a:t>
            </a:r>
            <a:endParaRPr b="1"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en" sz="1800">
                <a:solidFill>
                  <a:schemeClr val="dk1"/>
                </a:solidFill>
              </a:rPr>
              <a:t>Age Group: Young, Middle-aged, Elderly.</a:t>
            </a:r>
            <a:endParaRPr b="1"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en" sz="1800">
                <a:solidFill>
                  <a:schemeClr val="dk1"/>
                </a:solidFill>
              </a:rPr>
              <a:t>BMI Category: Underweight, Normal, Overweight, Obese.</a:t>
            </a:r>
            <a:endParaRPr b="1"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en" sz="1800">
                <a:solidFill>
                  <a:schemeClr val="dk1"/>
                </a:solidFill>
              </a:rPr>
              <a:t>Risk Score: Combined HbA1c level and blood glucose.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</a:rPr>
              <a:t>Encoded categorical variables (e.g., smoking history).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0" y="0"/>
            <a:ext cx="9144000" cy="668100"/>
          </a:xfrm>
          <a:prstGeom prst="rect">
            <a:avLst/>
          </a:prstGeom>
          <a:solidFill>
            <a:srgbClr val="F6B26B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continues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0" y="668100"/>
            <a:ext cx="9144000" cy="3900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2. Model Training:</a:t>
            </a:r>
            <a:endParaRPr b="1" sz="1600">
              <a:solidFill>
                <a:schemeClr val="dk1"/>
              </a:solidFill>
            </a:endParaRPr>
          </a:p>
          <a:p>
            <a:pPr indent="0" lvl="0" marL="5715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" sz="1600">
                <a:solidFill>
                  <a:schemeClr val="dk1"/>
                </a:solidFill>
              </a:rPr>
              <a:t>Built and tested 3 supervised models:</a:t>
            </a:r>
            <a:endParaRPr b="1" sz="16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Logistic Regression</a:t>
            </a:r>
            <a:endParaRPr b="1" sz="16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 sz="1600">
                <a:solidFill>
                  <a:schemeClr val="dk1"/>
                </a:solidFill>
              </a:rPr>
              <a:t>Random Forest Classifier</a:t>
            </a:r>
            <a:endParaRPr b="1" sz="16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 sz="1600">
                <a:solidFill>
                  <a:schemeClr val="dk1"/>
                </a:solidFill>
              </a:rPr>
              <a:t>Gradient Boosting Classifier</a:t>
            </a:r>
            <a:endParaRPr b="1" sz="1600">
              <a:solidFill>
                <a:schemeClr val="dk1"/>
              </a:solidFill>
            </a:endParaRPr>
          </a:p>
          <a:p>
            <a:pPr indent="0" lvl="0" marL="5715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" sz="1600">
                <a:solidFill>
                  <a:schemeClr val="dk1"/>
                </a:solidFill>
              </a:rPr>
              <a:t>Split dataset (80% training, 20% testing).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3. Evaluation:</a:t>
            </a:r>
            <a:endParaRPr b="1" sz="1600">
              <a:solidFill>
                <a:schemeClr val="dk1"/>
              </a:solidFill>
            </a:endParaRPr>
          </a:p>
          <a:p>
            <a:pPr indent="0" lvl="0" marL="5715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" sz="1600">
                <a:solidFill>
                  <a:schemeClr val="dk1"/>
                </a:solidFill>
              </a:rPr>
              <a:t>Assessed models using metrics: Accuracy, Precision, Recall, F1 Score.</a:t>
            </a:r>
            <a:endParaRPr b="1" sz="1600">
              <a:solidFill>
                <a:schemeClr val="dk1"/>
              </a:solidFill>
            </a:endParaRPr>
          </a:p>
          <a:p>
            <a:pPr indent="0" lvl="0" marL="5715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" sz="1600">
                <a:solidFill>
                  <a:schemeClr val="dk1"/>
                </a:solidFill>
              </a:rPr>
              <a:t>Visualized results with confusion matrices.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0" y="0"/>
            <a:ext cx="9144000" cy="699000"/>
          </a:xfrm>
          <a:prstGeom prst="rect">
            <a:avLst/>
          </a:prstGeom>
          <a:solidFill>
            <a:srgbClr val="F6B26B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(Age Group Distribution)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0" y="699000"/>
            <a:ext cx="9144000" cy="45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50" y="805825"/>
            <a:ext cx="7358301" cy="408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0" y="0"/>
            <a:ext cx="9144000" cy="652800"/>
          </a:xfrm>
          <a:prstGeom prst="rect">
            <a:avLst/>
          </a:prstGeom>
          <a:solidFill>
            <a:srgbClr val="F6B26B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continues (BMI Category)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0" y="652800"/>
            <a:ext cx="9144000" cy="48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8150"/>
            <a:ext cx="7330600" cy="459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0" y="0"/>
            <a:ext cx="9144000" cy="791400"/>
          </a:xfrm>
          <a:prstGeom prst="rect">
            <a:avLst/>
          </a:prstGeom>
          <a:solidFill>
            <a:srgbClr val="F6B26B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continues (Risk Score Distribution)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0" y="791400"/>
            <a:ext cx="9144000" cy="48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9025"/>
            <a:ext cx="7530726" cy="480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