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16" r:id="rId3"/>
    <p:sldId id="258" r:id="rId4"/>
    <p:sldId id="326" r:id="rId5"/>
    <p:sldId id="291" r:id="rId6"/>
    <p:sldId id="317" r:id="rId7"/>
    <p:sldId id="293" r:id="rId8"/>
    <p:sldId id="338" r:id="rId9"/>
    <p:sldId id="327" r:id="rId10"/>
    <p:sldId id="349" r:id="rId11"/>
    <p:sldId id="339" r:id="rId12"/>
    <p:sldId id="340" r:id="rId13"/>
    <p:sldId id="345" r:id="rId14"/>
    <p:sldId id="341" r:id="rId15"/>
    <p:sldId id="350" r:id="rId16"/>
    <p:sldId id="360" r:id="rId17"/>
    <p:sldId id="361" r:id="rId18"/>
    <p:sldId id="346" r:id="rId19"/>
    <p:sldId id="347" r:id="rId20"/>
    <p:sldId id="348" r:id="rId21"/>
    <p:sldId id="318" r:id="rId22"/>
    <p:sldId id="303" r:id="rId23"/>
    <p:sldId id="342" r:id="rId24"/>
    <p:sldId id="305" r:id="rId25"/>
    <p:sldId id="343" r:id="rId26"/>
    <p:sldId id="365" r:id="rId27"/>
    <p:sldId id="308" r:id="rId28"/>
    <p:sldId id="353" r:id="rId29"/>
    <p:sldId id="336" r:id="rId30"/>
    <p:sldId id="328" r:id="rId31"/>
    <p:sldId id="322" r:id="rId32"/>
    <p:sldId id="310" r:id="rId33"/>
    <p:sldId id="320" r:id="rId34"/>
    <p:sldId id="312" r:id="rId35"/>
    <p:sldId id="358" r:id="rId36"/>
    <p:sldId id="363" r:id="rId37"/>
    <p:sldId id="335" r:id="rId38"/>
    <p:sldId id="359" r:id="rId39"/>
    <p:sldId id="356" r:id="rId40"/>
    <p:sldId id="352" r:id="rId41"/>
    <p:sldId id="364" r:id="rId42"/>
    <p:sldId id="362" r:id="rId43"/>
    <p:sldId id="319" r:id="rId44"/>
    <p:sldId id="314" r:id="rId45"/>
    <p:sldId id="329" r:id="rId46"/>
    <p:sldId id="357" r:id="rId47"/>
    <p:sldId id="315" r:id="rId48"/>
    <p:sldId id="331"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28" autoAdjust="0"/>
  </p:normalViewPr>
  <p:slideViewPr>
    <p:cSldViewPr snapToGrid="0">
      <p:cViewPr varScale="1">
        <p:scale>
          <a:sx n="92" d="100"/>
          <a:sy n="92" d="100"/>
        </p:scale>
        <p:origin x="1176" y="66"/>
      </p:cViewPr>
      <p:guideLst>
        <p:guide orient="horz" pos="26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dirty="0" err="1"/>
            <a:t>Random</a:t>
          </a:r>
          <a:r>
            <a:rPr lang="fr-FR" dirty="0"/>
            <a:t> Forest </a:t>
          </a:r>
          <a:r>
            <a:rPr lang="fr-FR" dirty="0" err="1"/>
            <a:t>Regressor</a:t>
          </a:r>
          <a:endParaRPr lang="en-US" dirty="0"/>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dirty="0"/>
            <a:t>Plus rapide.</a:t>
          </a:r>
          <a:endParaRPr lang="en-US" dirty="0"/>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dirty="0"/>
            <a:t>Très bons résultats</a:t>
          </a:r>
          <a:endParaRPr lang="en-US" dirty="0"/>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err="1"/>
            <a:t>max_depth</a:t>
          </a:r>
          <a:r>
            <a:rPr lang="fr-FR" dirty="0"/>
            <a:t> = None</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CC3A8081-2FCA-4D22-8586-6D943AF8B185}">
      <dgm:prSet/>
      <dgm:spPr/>
      <dgm:t>
        <a:bodyPr/>
        <a:lstStyle/>
        <a:p>
          <a:r>
            <a:rPr lang="fr-FR" dirty="0" err="1"/>
            <a:t>n_estimators</a:t>
          </a:r>
          <a:r>
            <a:rPr lang="fr-FR" dirty="0"/>
            <a:t> = 50</a:t>
          </a:r>
          <a:endParaRPr lang="en-US" dirty="0"/>
        </a:p>
      </dgm:t>
    </dgm:pt>
    <dgm:pt modelId="{21E650A5-3CD4-4FF0-BA87-6D87C2A66CEF}" type="parTrans" cxnId="{6A6BB431-6563-4A95-9BC8-1F38B79D2A82}">
      <dgm:prSet/>
      <dgm:spPr/>
    </dgm:pt>
    <dgm:pt modelId="{461FE3D3-DCFC-4BBE-8859-442E71BD9141}" type="sibTrans" cxnId="{6A6BB431-6563-4A95-9BC8-1F38B79D2A82}">
      <dgm:prSet/>
      <dgm:spPr/>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6A6BB431-6563-4A95-9BC8-1F38B79D2A82}" srcId="{45171677-0342-4EFD-B076-F8A2DB5C4C8F}" destId="{CC3A8081-2FCA-4D22-8586-6D943AF8B185}" srcOrd="1" destOrd="0" parTransId="{21E650A5-3CD4-4FF0-BA87-6D87C2A66CEF}" sibTransId="{461FE3D3-DCFC-4BBE-8859-442E71BD9141}"/>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016326CD-5519-4079-83F9-FE518AF75353}" type="presOf" srcId="{CC3A8081-2FCA-4D22-8586-6D943AF8B185}" destId="{2593BB08-6E87-4928-BEEF-0D8707F97712}" srcOrd="0" destOrd="1" presId="urn:microsoft.com/office/officeart/2005/8/layout/vList5"/>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Random</a:t>
          </a:r>
          <a:r>
            <a:rPr lang="fr-FR" sz="3000" kern="1200" dirty="0"/>
            <a:t> Forest </a:t>
          </a:r>
          <a:r>
            <a:rPr lang="fr-FR" sz="3000" kern="1200" dirty="0" err="1"/>
            <a:t>Regressor</a:t>
          </a:r>
          <a:endParaRPr lang="en-US" sz="3000" kern="1200" dirty="0"/>
        </a:p>
        <a:p>
          <a:pPr marL="571500" lvl="2" indent="-285750" algn="l" defTabSz="1333500">
            <a:lnSpc>
              <a:spcPct val="90000"/>
            </a:lnSpc>
            <a:spcBef>
              <a:spcPct val="0"/>
            </a:spcBef>
            <a:spcAft>
              <a:spcPct val="15000"/>
            </a:spcAft>
            <a:buChar char="•"/>
          </a:pPr>
          <a:r>
            <a:rPr lang="fr-FR" sz="3000" kern="1200" dirty="0"/>
            <a:t>Plus rapide.</a:t>
          </a:r>
          <a:endParaRPr lang="en-US" sz="3000" kern="1200" dirty="0"/>
        </a:p>
        <a:p>
          <a:pPr marL="571500" lvl="2" indent="-285750" algn="l" defTabSz="1333500">
            <a:lnSpc>
              <a:spcPct val="90000"/>
            </a:lnSpc>
            <a:spcBef>
              <a:spcPct val="0"/>
            </a:spcBef>
            <a:spcAft>
              <a:spcPct val="15000"/>
            </a:spcAft>
            <a:buChar char="•"/>
          </a:pPr>
          <a:r>
            <a:rPr lang="fr-FR" sz="3000" kern="1200" dirty="0"/>
            <a:t>Très bons résultats</a:t>
          </a:r>
          <a:endParaRPr lang="en-US" sz="3000" kern="1200" dirty="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max_depth</a:t>
          </a:r>
          <a:r>
            <a:rPr lang="fr-FR" sz="3000" kern="1200" dirty="0"/>
            <a:t> = None</a:t>
          </a:r>
          <a:endParaRPr lang="en-US" sz="3000" kern="1200" dirty="0"/>
        </a:p>
        <a:p>
          <a:pPr marL="285750" lvl="1" indent="-285750" algn="l" defTabSz="1333500">
            <a:lnSpc>
              <a:spcPct val="90000"/>
            </a:lnSpc>
            <a:spcBef>
              <a:spcPct val="0"/>
            </a:spcBef>
            <a:spcAft>
              <a:spcPct val="15000"/>
            </a:spcAft>
            <a:buChar char="•"/>
          </a:pPr>
          <a:r>
            <a:rPr lang="fr-FR" sz="3000" kern="1200" dirty="0" err="1"/>
            <a:t>n_estimators</a:t>
          </a:r>
          <a:r>
            <a:rPr lang="fr-FR" sz="3000" kern="1200" dirty="0"/>
            <a:t> = 50</a:t>
          </a:r>
          <a:endParaRPr lang="en-US" sz="3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09/05/2018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17</a:t>
            </a:fld>
            <a:endParaRPr lang="fr-FR"/>
          </a:p>
        </p:txBody>
      </p:sp>
    </p:spTree>
    <p:extLst>
      <p:ext uri="{BB962C8B-B14F-4D97-AF65-F5344CB8AC3E}">
        <p14:creationId xmlns:p14="http://schemas.microsoft.com/office/powerpoint/2010/main" val="368008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19</a:t>
            </a:fld>
            <a:endParaRPr lang="fr-FR"/>
          </a:p>
        </p:txBody>
      </p:sp>
    </p:spTree>
    <p:extLst>
      <p:ext uri="{BB962C8B-B14F-4D97-AF65-F5344CB8AC3E}">
        <p14:creationId xmlns:p14="http://schemas.microsoft.com/office/powerpoint/2010/main" val="277290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Normaliser = pourcentage</a:t>
            </a:r>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36</a:t>
            </a:fld>
            <a:endParaRPr lang="fr-FR"/>
          </a:p>
        </p:txBody>
      </p:sp>
    </p:spTree>
    <p:extLst>
      <p:ext uri="{BB962C8B-B14F-4D97-AF65-F5344CB8AC3E}">
        <p14:creationId xmlns:p14="http://schemas.microsoft.com/office/powerpoint/2010/main" val="5359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40</a:t>
            </a:fld>
            <a:endParaRPr lang="fr-FR"/>
          </a:p>
        </p:txBody>
      </p:sp>
    </p:spTree>
    <p:extLst>
      <p:ext uri="{BB962C8B-B14F-4D97-AF65-F5344CB8AC3E}">
        <p14:creationId xmlns:p14="http://schemas.microsoft.com/office/powerpoint/2010/main" val="167782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41</a:t>
            </a:fld>
            <a:endParaRPr lang="fr-FR"/>
          </a:p>
        </p:txBody>
      </p:sp>
    </p:spTree>
    <p:extLst>
      <p:ext uri="{BB962C8B-B14F-4D97-AF65-F5344CB8AC3E}">
        <p14:creationId xmlns:p14="http://schemas.microsoft.com/office/powerpoint/2010/main" val="164679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90"/>
            <a:ext cx="1560238" cy="4413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517640"/>
            <a:ext cx="1560238" cy="5971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N°5</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Prédire le comportement des clients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88A0E-B839-453D-9859-0B0D61FDF5AB}"/>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D8E7EE7E-56EF-4B02-9DF8-C2DFA512E4F6}"/>
              </a:ext>
            </a:extLst>
          </p:cNvPr>
          <p:cNvSpPr>
            <a:spLocks noGrp="1"/>
          </p:cNvSpPr>
          <p:nvPr>
            <p:ph idx="1"/>
          </p:nvPr>
        </p:nvSpPr>
        <p:spPr/>
        <p:txBody>
          <a:bodyPr/>
          <a:lstStyle/>
          <a:p>
            <a:r>
              <a:rPr lang="fr-FR" dirty="0"/>
              <a:t>Afin de se faire une idée plus précise de ces nouvelles données, nous allons observer via des graphiques leurs répartitions.</a:t>
            </a:r>
          </a:p>
        </p:txBody>
      </p:sp>
      <p:sp>
        <p:nvSpPr>
          <p:cNvPr id="4" name="Flèche droite 4">
            <a:extLst>
              <a:ext uri="{FF2B5EF4-FFF2-40B4-BE49-F238E27FC236}">
                <a16:creationId xmlns:a16="http://schemas.microsoft.com/office/drawing/2014/main" id="{2BEF9A7C-57D9-4C27-ABCD-360EE47AD9D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09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0211209-9D9F-408E-9799-D05689B92BA1}"/>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26" name="Rectangle 22">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Espace réservé du contenu 10">
            <a:extLst>
              <a:ext uri="{FF2B5EF4-FFF2-40B4-BE49-F238E27FC236}">
                <a16:creationId xmlns:a16="http://schemas.microsoft.com/office/drawing/2014/main" id="{749A8A91-69A9-4CA5-8BA3-E44100F1866D}"/>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p>
        </p:txBody>
      </p:sp>
      <p:sp>
        <p:nvSpPr>
          <p:cNvPr id="20" name="Content Placeholder 19">
            <a:extLst>
              <a:ext uri="{FF2B5EF4-FFF2-40B4-BE49-F238E27FC236}">
                <a16:creationId xmlns:a16="http://schemas.microsoft.com/office/drawing/2014/main" id="{C8B9A79E-9AAE-4272-B328-F3D798490FE4}"/>
              </a:ext>
            </a:extLst>
          </p:cNvPr>
          <p:cNvSpPr>
            <a:spLocks noGrp="1"/>
          </p:cNvSpPr>
          <p:nvPr>
            <p:ph idx="1"/>
          </p:nvPr>
        </p:nvSpPr>
        <p:spPr>
          <a:xfrm>
            <a:off x="6119732" y="2858703"/>
            <a:ext cx="5285791" cy="3042547"/>
          </a:xfrm>
        </p:spPr>
        <p:txBody>
          <a:bodyPr>
            <a:normAutofit/>
          </a:bodyPr>
          <a:lstStyle/>
          <a:p>
            <a:r>
              <a:rPr lang="en-US" b="1" u="sng" dirty="0">
                <a:solidFill>
                  <a:srgbClr val="FFFFFF"/>
                </a:solidFill>
              </a:rPr>
              <a:t>Somme </a:t>
            </a:r>
            <a:r>
              <a:rPr lang="en-US" b="1" u="sng" dirty="0" err="1">
                <a:solidFill>
                  <a:srgbClr val="FFFFFF"/>
                </a:solidFill>
              </a:rPr>
              <a:t>moyenne</a:t>
            </a:r>
            <a:r>
              <a:rPr lang="en-US" b="1" u="sng" dirty="0">
                <a:solidFill>
                  <a:srgbClr val="FFFFFF"/>
                </a:solidFill>
              </a:rPr>
              <a:t> par facture</a:t>
            </a:r>
          </a:p>
          <a:p>
            <a:endParaRPr lang="en-US" dirty="0">
              <a:solidFill>
                <a:srgbClr val="FFFFFF"/>
              </a:solidFill>
            </a:endParaRPr>
          </a:p>
          <a:p>
            <a:r>
              <a:rPr lang="fr-FR" dirty="0">
                <a:solidFill>
                  <a:srgbClr val="FFFFFF"/>
                </a:solidFill>
              </a:rPr>
              <a:t>On devine une distribution selon une loi normale.</a:t>
            </a:r>
          </a:p>
          <a:p>
            <a:endParaRPr lang="en-US" dirty="0">
              <a:solidFill>
                <a:srgbClr val="FFFFFF"/>
              </a:solidFill>
            </a:endParaRPr>
          </a:p>
        </p:txBody>
      </p:sp>
      <p:sp>
        <p:nvSpPr>
          <p:cNvPr id="7" name="Flèche droite 4">
            <a:extLst>
              <a:ext uri="{FF2B5EF4-FFF2-40B4-BE49-F238E27FC236}">
                <a16:creationId xmlns:a16="http://schemas.microsoft.com/office/drawing/2014/main" id="{BEF8A8CB-C0BD-413D-BD7A-7A871AAFCC2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244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uiExpand="1"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F7BB1ED-FDD2-4F68-893F-370B61B95BF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F0AA5F87-2136-4365-AB31-31AA96FA0285}"/>
              </a:ext>
            </a:extLst>
          </p:cNvPr>
          <p:cNvPicPr>
            <a:picLocks noChangeAspect="1"/>
          </p:cNvPicPr>
          <p:nvPr/>
        </p:nvPicPr>
        <p:blipFill rotWithShape="1">
          <a:blip r:embed="rId3">
            <a:extLst>
              <a:ext uri="{28A0092B-C50C-407E-A947-70E740481C1C}">
                <a14:useLocalDpi xmlns:a14="http://schemas.microsoft.com/office/drawing/2010/main" val="0"/>
              </a:ext>
            </a:extLst>
          </a:blip>
          <a:srcRect l="1257" r="5745"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9B8DCCDD-A3F3-4AEC-B117-63F35A9A91BB}"/>
              </a:ext>
            </a:extLst>
          </p:cNvPr>
          <p:cNvSpPr>
            <a:spLocks noGrp="1"/>
          </p:cNvSpPr>
          <p:nvPr>
            <p:ph idx="1"/>
          </p:nvPr>
        </p:nvSpPr>
        <p:spPr>
          <a:xfrm>
            <a:off x="6119732" y="2858703"/>
            <a:ext cx="5285791" cy="3042547"/>
          </a:xfrm>
        </p:spPr>
        <p:txBody>
          <a:bodyPr>
            <a:normAutofit/>
          </a:bodyPr>
          <a:lstStyle/>
          <a:p>
            <a:r>
              <a:rPr lang="en-US" b="1" u="sng" dirty="0">
                <a:solidFill>
                  <a:srgbClr val="FFFFFF"/>
                </a:solidFill>
              </a:rPr>
              <a:t>Somme </a:t>
            </a:r>
            <a:r>
              <a:rPr lang="en-US" b="1" u="sng" dirty="0" err="1">
                <a:solidFill>
                  <a:srgbClr val="FFFFFF"/>
                </a:solidFill>
              </a:rPr>
              <a:t>moyenne</a:t>
            </a:r>
            <a:r>
              <a:rPr lang="en-US" b="1" u="sng" dirty="0">
                <a:solidFill>
                  <a:srgbClr val="FFFFFF"/>
                </a:solidFill>
              </a:rPr>
              <a:t> par article</a:t>
            </a:r>
          </a:p>
          <a:p>
            <a:endParaRPr lang="fr-FR" dirty="0">
              <a:solidFill>
                <a:srgbClr val="FFFFFF"/>
              </a:solidFill>
            </a:endParaRPr>
          </a:p>
          <a:p>
            <a:r>
              <a:rPr lang="fr-FR" dirty="0">
                <a:solidFill>
                  <a:srgbClr val="FFFFFF"/>
                </a:solidFill>
              </a:rPr>
              <a:t>C’est une distribution selon une loi normale.</a:t>
            </a:r>
          </a:p>
          <a:p>
            <a:endParaRPr lang="en-US" dirty="0">
              <a:solidFill>
                <a:srgbClr val="FFFFFF"/>
              </a:solidFill>
            </a:endParaRPr>
          </a:p>
        </p:txBody>
      </p:sp>
      <p:sp>
        <p:nvSpPr>
          <p:cNvPr id="8" name="Flèche droite 4">
            <a:extLst>
              <a:ext uri="{FF2B5EF4-FFF2-40B4-BE49-F238E27FC236}">
                <a16:creationId xmlns:a16="http://schemas.microsoft.com/office/drawing/2014/main" id="{6DD673F0-2478-4F56-B013-B03596A0758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72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6416F931-8D34-4BD3-863C-5ED17453DEC2}"/>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906E812-796E-40BE-B410-F233CC5236A6}"/>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AEC5ECB1-EBA7-43EB-9990-EEE4EEB38638}"/>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29974B48-FC07-4CA7-A104-FDBBB4058EE1}"/>
              </a:ext>
            </a:extLst>
          </p:cNvPr>
          <p:cNvSpPr>
            <a:spLocks noGrp="1"/>
          </p:cNvSpPr>
          <p:nvPr>
            <p:ph idx="1"/>
          </p:nvPr>
        </p:nvSpPr>
        <p:spPr>
          <a:xfrm>
            <a:off x="6119732" y="2858703"/>
            <a:ext cx="5285791" cy="3042547"/>
          </a:xfrm>
        </p:spPr>
        <p:txBody>
          <a:bodyPr>
            <a:normAutofit/>
          </a:bodyPr>
          <a:lstStyle/>
          <a:p>
            <a:r>
              <a:rPr lang="en-US" b="1" u="sng" dirty="0" err="1">
                <a:solidFill>
                  <a:srgbClr val="FFFFFF"/>
                </a:solidFill>
              </a:rPr>
              <a:t>Nombre</a:t>
            </a:r>
            <a:r>
              <a:rPr lang="en-US" b="1" u="sng" dirty="0">
                <a:solidFill>
                  <a:srgbClr val="FFFFFF"/>
                </a:solidFill>
              </a:rPr>
              <a:t> </a:t>
            </a:r>
            <a:r>
              <a:rPr lang="en-US" b="1" u="sng" dirty="0" err="1">
                <a:solidFill>
                  <a:srgbClr val="FFFFFF"/>
                </a:solidFill>
              </a:rPr>
              <a:t>d’articles</a:t>
            </a:r>
            <a:r>
              <a:rPr lang="en-US" b="1" u="sng" dirty="0">
                <a:solidFill>
                  <a:srgbClr val="FFFFFF"/>
                </a:solidFill>
              </a:rPr>
              <a:t> par facture</a:t>
            </a:r>
          </a:p>
          <a:p>
            <a:endParaRPr lang="fr-FR" dirty="0">
              <a:solidFill>
                <a:srgbClr val="FFFFFF"/>
              </a:solidFill>
            </a:endParaRPr>
          </a:p>
          <a:p>
            <a:r>
              <a:rPr lang="fr-FR" dirty="0">
                <a:solidFill>
                  <a:srgbClr val="FFFFFF"/>
                </a:solidFill>
              </a:rPr>
              <a:t>On devine une distribution selon une loi normale.</a:t>
            </a:r>
          </a:p>
          <a:p>
            <a:endParaRPr lang="en-US" dirty="0">
              <a:solidFill>
                <a:srgbClr val="FFFFFF"/>
              </a:solidFill>
            </a:endParaRPr>
          </a:p>
        </p:txBody>
      </p:sp>
      <p:sp>
        <p:nvSpPr>
          <p:cNvPr id="8" name="Flèche droite 4">
            <a:extLst>
              <a:ext uri="{FF2B5EF4-FFF2-40B4-BE49-F238E27FC236}">
                <a16:creationId xmlns:a16="http://schemas.microsoft.com/office/drawing/2014/main" id="{2F9527B2-C5DE-4268-9B62-515A44AB093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53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D457249-4B38-4AFA-95CF-F6D4252B3EE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E9E3C599-0187-4B4D-9188-E0B151DBCBB5}"/>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6406731A-14CC-48D3-A954-FFE1D32946EC}"/>
              </a:ext>
            </a:extLst>
          </p:cNvPr>
          <p:cNvSpPr>
            <a:spLocks noGrp="1"/>
          </p:cNvSpPr>
          <p:nvPr>
            <p:ph idx="1"/>
          </p:nvPr>
        </p:nvSpPr>
        <p:spPr>
          <a:xfrm>
            <a:off x="6119732" y="2858703"/>
            <a:ext cx="5285791" cy="3042547"/>
          </a:xfrm>
        </p:spPr>
        <p:txBody>
          <a:bodyPr>
            <a:normAutofit/>
          </a:bodyPr>
          <a:lstStyle/>
          <a:p>
            <a:r>
              <a:rPr lang="en-US" b="1" u="sng" dirty="0" err="1">
                <a:solidFill>
                  <a:srgbClr val="FFFFFF"/>
                </a:solidFill>
              </a:rPr>
              <a:t>Nombre</a:t>
            </a:r>
            <a:r>
              <a:rPr lang="en-US" b="1" u="sng" dirty="0">
                <a:solidFill>
                  <a:srgbClr val="FFFFFF"/>
                </a:solidFill>
              </a:rPr>
              <a:t> </a:t>
            </a:r>
            <a:r>
              <a:rPr lang="en-US" b="1" u="sng" dirty="0" err="1">
                <a:solidFill>
                  <a:srgbClr val="FFFFFF"/>
                </a:solidFill>
              </a:rPr>
              <a:t>d’articles</a:t>
            </a:r>
            <a:r>
              <a:rPr lang="en-US" b="1" u="sng" dirty="0">
                <a:solidFill>
                  <a:srgbClr val="FFFFFF"/>
                </a:solidFill>
              </a:rPr>
              <a:t> </a:t>
            </a:r>
            <a:r>
              <a:rPr lang="en-US" b="1" u="sng" dirty="0" err="1">
                <a:solidFill>
                  <a:srgbClr val="FFFFFF"/>
                </a:solidFill>
              </a:rPr>
              <a:t>différents</a:t>
            </a:r>
            <a:r>
              <a:rPr lang="en-US" b="1" u="sng" dirty="0">
                <a:solidFill>
                  <a:srgbClr val="FFFFFF"/>
                </a:solidFill>
              </a:rPr>
              <a:t> par facture</a:t>
            </a:r>
          </a:p>
          <a:p>
            <a:endParaRPr lang="en-US" dirty="0">
              <a:solidFill>
                <a:srgbClr val="FFFFFF"/>
              </a:solidFill>
            </a:endParaRPr>
          </a:p>
          <a:p>
            <a:r>
              <a:rPr lang="en-US" dirty="0" err="1">
                <a:solidFill>
                  <a:srgbClr val="FFFFFF"/>
                </a:solidFill>
              </a:rPr>
              <a:t>Cette</a:t>
            </a:r>
            <a:r>
              <a:rPr lang="en-US" dirty="0">
                <a:solidFill>
                  <a:srgbClr val="FFFFFF"/>
                </a:solidFill>
              </a:rPr>
              <a:t> distribution </a:t>
            </a:r>
            <a:r>
              <a:rPr lang="en-US" dirty="0" err="1">
                <a:solidFill>
                  <a:srgbClr val="FFFFFF"/>
                </a:solidFill>
              </a:rPr>
              <a:t>est</a:t>
            </a:r>
            <a:r>
              <a:rPr lang="en-US" dirty="0">
                <a:solidFill>
                  <a:srgbClr val="FFFFFF"/>
                </a:solidFill>
              </a:rPr>
              <a:t> un </a:t>
            </a:r>
            <a:r>
              <a:rPr lang="en-US" dirty="0" err="1">
                <a:solidFill>
                  <a:srgbClr val="FFFFFF"/>
                </a:solidFill>
              </a:rPr>
              <a:t>peu</a:t>
            </a:r>
            <a:r>
              <a:rPr lang="en-US" dirty="0">
                <a:solidFill>
                  <a:srgbClr val="FFFFFF"/>
                </a:solidFill>
              </a:rPr>
              <a:t> plus </a:t>
            </a:r>
            <a:r>
              <a:rPr lang="en-US" dirty="0" err="1">
                <a:solidFill>
                  <a:srgbClr val="FFFFFF"/>
                </a:solidFill>
              </a:rPr>
              <a:t>irrégulière</a:t>
            </a:r>
            <a:r>
              <a:rPr lang="en-US" dirty="0">
                <a:solidFill>
                  <a:srgbClr val="FFFFFF"/>
                </a:solidFill>
              </a:rPr>
              <a:t>.</a:t>
            </a:r>
          </a:p>
        </p:txBody>
      </p:sp>
      <p:sp>
        <p:nvSpPr>
          <p:cNvPr id="8" name="Flèche droite 4">
            <a:extLst>
              <a:ext uri="{FF2B5EF4-FFF2-40B4-BE49-F238E27FC236}">
                <a16:creationId xmlns:a16="http://schemas.microsoft.com/office/drawing/2014/main" id="{9979C1F3-3905-44B0-8E31-3D2278E4A2A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63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C5CBC-FA53-489D-86EF-1D4B9840C6DD}"/>
              </a:ext>
            </a:extLst>
          </p:cNvPr>
          <p:cNvSpPr>
            <a:spLocks noGrp="1"/>
          </p:cNvSpPr>
          <p:nvPr>
            <p:ph type="title"/>
          </p:nvPr>
        </p:nvSpPr>
        <p:spPr/>
        <p:txBody>
          <a:bodyPr/>
          <a:lstStyle/>
          <a:p>
            <a:r>
              <a:rPr lang="fr-FR" dirty="0"/>
              <a:t>Groupe de clients</a:t>
            </a:r>
          </a:p>
        </p:txBody>
      </p:sp>
      <p:sp>
        <p:nvSpPr>
          <p:cNvPr id="3" name="Espace réservé du contenu 2">
            <a:extLst>
              <a:ext uri="{FF2B5EF4-FFF2-40B4-BE49-F238E27FC236}">
                <a16:creationId xmlns:a16="http://schemas.microsoft.com/office/drawing/2014/main" id="{AC3C62CF-CE52-46F8-BF67-08833A2E4CE0}"/>
              </a:ext>
            </a:extLst>
          </p:cNvPr>
          <p:cNvSpPr>
            <a:spLocks noGrp="1"/>
          </p:cNvSpPr>
          <p:nvPr>
            <p:ph idx="1"/>
          </p:nvPr>
        </p:nvSpPr>
        <p:spPr/>
        <p:txBody>
          <a:bodyPr/>
          <a:lstStyle/>
          <a:p>
            <a:r>
              <a:rPr lang="fr-FR" dirty="0"/>
              <a:t>Afin d’avoir un modèle de référence pour les nouveaux clients, il a été nécessaire de travailler sur les données préexistantes.</a:t>
            </a:r>
          </a:p>
          <a:p>
            <a:r>
              <a:rPr lang="fr-FR" dirty="0"/>
              <a:t>Pour cela, une méthode de classification non-supervisée est utilisée.</a:t>
            </a:r>
          </a:p>
          <a:p>
            <a:r>
              <a:rPr lang="fr-FR" dirty="0"/>
              <a:t>On va utiliser le </a:t>
            </a:r>
            <a:r>
              <a:rPr lang="fr-FR" dirty="0" err="1"/>
              <a:t>KMeans</a:t>
            </a:r>
            <a:r>
              <a:rPr lang="fr-FR" dirty="0"/>
              <a:t>.</a:t>
            </a:r>
          </a:p>
        </p:txBody>
      </p:sp>
      <p:sp>
        <p:nvSpPr>
          <p:cNvPr id="4" name="Flèche droite 4">
            <a:extLst>
              <a:ext uri="{FF2B5EF4-FFF2-40B4-BE49-F238E27FC236}">
                <a16:creationId xmlns:a16="http://schemas.microsoft.com/office/drawing/2014/main" id="{56BF2849-1FE9-429F-8C93-4EC4FCB3F3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41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A8BDE-43FC-4527-A972-8A181E36615F}"/>
              </a:ext>
            </a:extLst>
          </p:cNvPr>
          <p:cNvSpPr>
            <a:spLocks noGrp="1"/>
          </p:cNvSpPr>
          <p:nvPr>
            <p:ph type="title"/>
          </p:nvPr>
        </p:nvSpPr>
        <p:spPr/>
        <p:txBody>
          <a:bodyPr/>
          <a:lstStyle/>
          <a:p>
            <a:r>
              <a:rPr lang="fr-FR" dirty="0"/>
              <a:t>Groupe de clients</a:t>
            </a:r>
          </a:p>
        </p:txBody>
      </p:sp>
      <p:pic>
        <p:nvPicPr>
          <p:cNvPr id="7" name="Image 6">
            <a:extLst>
              <a:ext uri="{FF2B5EF4-FFF2-40B4-BE49-F238E27FC236}">
                <a16:creationId xmlns:a16="http://schemas.microsoft.com/office/drawing/2014/main" id="{B374CC25-AE84-44DE-AFE2-D14516D31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514" y="1420597"/>
            <a:ext cx="5629823" cy="5437403"/>
          </a:xfrm>
          <a:prstGeom prst="rect">
            <a:avLst/>
          </a:prstGeom>
        </p:spPr>
      </p:pic>
      <p:sp>
        <p:nvSpPr>
          <p:cNvPr id="13" name="Rectangle : coins arrondis 12">
            <a:extLst>
              <a:ext uri="{FF2B5EF4-FFF2-40B4-BE49-F238E27FC236}">
                <a16:creationId xmlns:a16="http://schemas.microsoft.com/office/drawing/2014/main" id="{60ADBFCB-31C6-4EE2-B131-A660F942BDBE}"/>
              </a:ext>
            </a:extLst>
          </p:cNvPr>
          <p:cNvSpPr/>
          <p:nvPr/>
        </p:nvSpPr>
        <p:spPr>
          <a:xfrm>
            <a:off x="3999433" y="4489191"/>
            <a:ext cx="683664" cy="225217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7B13A78E-84DD-4AEF-9DE2-96D7A1DBB100}"/>
              </a:ext>
            </a:extLst>
          </p:cNvPr>
          <p:cNvSpPr txBox="1"/>
          <p:nvPr/>
        </p:nvSpPr>
        <p:spPr>
          <a:xfrm>
            <a:off x="7834638" y="1512605"/>
            <a:ext cx="3537959" cy="5139869"/>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La méthode du coude va nous permettre d'obtenir un nombre de clusters optimal, ou du moins une approximation de ce nombre.</a:t>
            </a:r>
          </a:p>
          <a:p>
            <a:pPr marL="228600" indent="-228600">
              <a:spcBef>
                <a:spcPts val="600"/>
              </a:spcBef>
              <a:spcAft>
                <a:spcPts val="600"/>
              </a:spcAft>
              <a:buClr>
                <a:schemeClr val="accent2"/>
              </a:buClr>
              <a:buFont typeface="Arial" panose="020B0604020202020204" pitchFamily="34" charset="0"/>
              <a:buChar char="•"/>
            </a:pPr>
            <a:endParaRPr lang="fr-FR" sz="2800" dirty="0">
              <a:solidFill>
                <a:schemeClr val="tx1">
                  <a:lumMod val="85000"/>
                  <a:lumOff val="15000"/>
                </a:schemeClr>
              </a:solidFill>
            </a:endParaRPr>
          </a:p>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Le nombre choisi de cluster est de 20</a:t>
            </a:r>
          </a:p>
        </p:txBody>
      </p:sp>
      <p:sp>
        <p:nvSpPr>
          <p:cNvPr id="9" name="Flèche droite 4">
            <a:extLst>
              <a:ext uri="{FF2B5EF4-FFF2-40B4-BE49-F238E27FC236}">
                <a16:creationId xmlns:a16="http://schemas.microsoft.com/office/drawing/2014/main" id="{7C9DAB53-CD33-421D-9F47-69665228D8F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930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C5EBCC-AD22-4053-8657-BCBDF6735EAB}"/>
              </a:ext>
            </a:extLst>
          </p:cNvPr>
          <p:cNvSpPr>
            <a:spLocks noGrp="1"/>
          </p:cNvSpPr>
          <p:nvPr>
            <p:ph type="title"/>
          </p:nvPr>
        </p:nvSpPr>
        <p:spPr/>
        <p:txBody>
          <a:bodyPr/>
          <a:lstStyle/>
          <a:p>
            <a:r>
              <a:rPr lang="fr-FR" dirty="0"/>
              <a:t>Groupe de clients</a:t>
            </a:r>
          </a:p>
        </p:txBody>
      </p:sp>
      <p:pic>
        <p:nvPicPr>
          <p:cNvPr id="5" name="Espace réservé du contenu 4">
            <a:extLst>
              <a:ext uri="{FF2B5EF4-FFF2-40B4-BE49-F238E27FC236}">
                <a16:creationId xmlns:a16="http://schemas.microsoft.com/office/drawing/2014/main" id="{39FE8A02-BEBE-4441-ACC0-3014970090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6032" y="1341438"/>
            <a:ext cx="9001124" cy="5400675"/>
          </a:xfrm>
          <a:prstGeom prst="rect">
            <a:avLst/>
          </a:prstGeom>
        </p:spPr>
      </p:pic>
      <p:sp>
        <p:nvSpPr>
          <p:cNvPr id="7" name="Flèche droite 4">
            <a:extLst>
              <a:ext uri="{FF2B5EF4-FFF2-40B4-BE49-F238E27FC236}">
                <a16:creationId xmlns:a16="http://schemas.microsoft.com/office/drawing/2014/main" id="{2D7A767D-2406-40B3-A952-335C0A7FD70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C0A5B019-CAF6-46AD-82FC-0FDCDBF7A62D}"/>
              </a:ext>
            </a:extLst>
          </p:cNvPr>
          <p:cNvSpPr/>
          <p:nvPr/>
        </p:nvSpPr>
        <p:spPr>
          <a:xfrm>
            <a:off x="4965107" y="5742774"/>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46AFC75F-65FD-4312-B626-724E6B531596}"/>
              </a:ext>
            </a:extLst>
          </p:cNvPr>
          <p:cNvSpPr/>
          <p:nvPr/>
        </p:nvSpPr>
        <p:spPr>
          <a:xfrm>
            <a:off x="8954569" y="5742773"/>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4989C2BF-D95E-431F-AFF0-DB3BCB064FBF}"/>
              </a:ext>
            </a:extLst>
          </p:cNvPr>
          <p:cNvSpPr/>
          <p:nvPr/>
        </p:nvSpPr>
        <p:spPr>
          <a:xfrm>
            <a:off x="7394182" y="5742773"/>
            <a:ext cx="459403"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609FF77B-4357-4A9F-8C6C-8B5199B687C3}"/>
              </a:ext>
            </a:extLst>
          </p:cNvPr>
          <p:cNvSpPr/>
          <p:nvPr/>
        </p:nvSpPr>
        <p:spPr>
          <a:xfrm>
            <a:off x="6063496" y="5742773"/>
            <a:ext cx="459403"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54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A3186B69-5F48-40E0-B5D8-E2A45FEA1D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2" r="1470" b="-6"/>
          <a:stretch/>
        </p:blipFill>
        <p:spPr>
          <a:xfrm>
            <a:off x="3439770" y="970705"/>
            <a:ext cx="2569078" cy="2651760"/>
          </a:xfrm>
          <a:prstGeom prst="rect">
            <a:avLst/>
          </a:prstGeom>
        </p:spPr>
      </p:pic>
      <p:pic>
        <p:nvPicPr>
          <p:cNvPr id="9" name="Image 8">
            <a:extLst>
              <a:ext uri="{FF2B5EF4-FFF2-40B4-BE49-F238E27FC236}">
                <a16:creationId xmlns:a16="http://schemas.microsoft.com/office/drawing/2014/main" id="{D4729105-0320-46B6-8F43-4C1F1E5A6144}"/>
              </a:ext>
            </a:extLst>
          </p:cNvPr>
          <p:cNvPicPr>
            <a:picLocks noChangeAspect="1"/>
          </p:cNvPicPr>
          <p:nvPr/>
        </p:nvPicPr>
        <p:blipFill rotWithShape="1">
          <a:blip r:embed="rId3">
            <a:extLst>
              <a:ext uri="{28A0092B-C50C-407E-A947-70E740481C1C}">
                <a14:useLocalDpi xmlns:a14="http://schemas.microsoft.com/office/drawing/2010/main" val="0"/>
              </a:ext>
            </a:extLst>
          </a:blip>
          <a:srcRect l="355" r="1188" b="-6"/>
          <a:stretch/>
        </p:blipFill>
        <p:spPr>
          <a:xfrm>
            <a:off x="830682" y="970704"/>
            <a:ext cx="2605079" cy="2651760"/>
          </a:xfrm>
          <a:prstGeom prst="rect">
            <a:avLst/>
          </a:prstGeom>
        </p:spPr>
      </p:pic>
      <p:pic>
        <p:nvPicPr>
          <p:cNvPr id="11" name="Image 10">
            <a:extLst>
              <a:ext uri="{FF2B5EF4-FFF2-40B4-BE49-F238E27FC236}">
                <a16:creationId xmlns:a16="http://schemas.microsoft.com/office/drawing/2014/main" id="{62A44D75-2246-47A6-B471-5B465886361D}"/>
              </a:ext>
            </a:extLst>
          </p:cNvPr>
          <p:cNvPicPr>
            <a:picLocks noChangeAspect="1"/>
          </p:cNvPicPr>
          <p:nvPr/>
        </p:nvPicPr>
        <p:blipFill rotWithShape="1">
          <a:blip r:embed="rId4">
            <a:extLst>
              <a:ext uri="{28A0092B-C50C-407E-A947-70E740481C1C}">
                <a14:useLocalDpi xmlns:a14="http://schemas.microsoft.com/office/drawing/2010/main" val="0"/>
              </a:ext>
            </a:extLst>
          </a:blip>
          <a:srcRect l="2047" r="-4" b="-4"/>
          <a:stretch/>
        </p:blipFill>
        <p:spPr>
          <a:xfrm>
            <a:off x="8612405" y="970705"/>
            <a:ext cx="2608807" cy="2663308"/>
          </a:xfrm>
          <a:prstGeom prst="rect">
            <a:avLst/>
          </a:prstGeom>
        </p:spPr>
      </p:pic>
      <p:pic>
        <p:nvPicPr>
          <p:cNvPr id="7" name="Image 6">
            <a:extLst>
              <a:ext uri="{FF2B5EF4-FFF2-40B4-BE49-F238E27FC236}">
                <a16:creationId xmlns:a16="http://schemas.microsoft.com/office/drawing/2014/main" id="{52C14D90-3203-43B1-8AFB-FA9DAB806880}"/>
              </a:ext>
            </a:extLst>
          </p:cNvPr>
          <p:cNvPicPr>
            <a:picLocks noChangeAspect="1"/>
          </p:cNvPicPr>
          <p:nvPr/>
        </p:nvPicPr>
        <p:blipFill rotWithShape="1">
          <a:blip r:embed="rId5">
            <a:extLst>
              <a:ext uri="{28A0092B-C50C-407E-A947-70E740481C1C}">
                <a14:useLocalDpi xmlns:a14="http://schemas.microsoft.com/office/drawing/2010/main" val="0"/>
              </a:ext>
            </a:extLst>
          </a:blip>
          <a:srcRect l="1619" r="-6" b="-6"/>
          <a:stretch/>
        </p:blipFill>
        <p:spPr>
          <a:xfrm>
            <a:off x="6003600" y="970705"/>
            <a:ext cx="2608806"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grpSp>
        <p:nvGrpSpPr>
          <p:cNvPr id="12" name="Groupe 11">
            <a:extLst>
              <a:ext uri="{FF2B5EF4-FFF2-40B4-BE49-F238E27FC236}">
                <a16:creationId xmlns:a16="http://schemas.microsoft.com/office/drawing/2014/main" id="{2D7372E3-13EF-489D-9753-2C2B4B5CC218}"/>
              </a:ext>
            </a:extLst>
          </p:cNvPr>
          <p:cNvGrpSpPr/>
          <p:nvPr/>
        </p:nvGrpSpPr>
        <p:grpSpPr>
          <a:xfrm>
            <a:off x="2035819" y="1162573"/>
            <a:ext cx="7987630" cy="2272998"/>
            <a:chOff x="2035819" y="1162573"/>
            <a:chExt cx="7987630" cy="2272998"/>
          </a:xfrm>
        </p:grpSpPr>
        <p:sp>
          <p:nvSpPr>
            <p:cNvPr id="14" name="Rectangle : coins arrondis 13">
              <a:extLst>
                <a:ext uri="{FF2B5EF4-FFF2-40B4-BE49-F238E27FC236}">
                  <a16:creationId xmlns:a16="http://schemas.microsoft.com/office/drawing/2014/main" id="{5FDA634A-BD08-4294-BB00-2F7EE317375C}"/>
                </a:ext>
              </a:extLst>
            </p:cNvPr>
            <p:cNvSpPr/>
            <p:nvPr/>
          </p:nvSpPr>
          <p:spPr>
            <a:xfrm>
              <a:off x="2035819"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9EB1C7FC-BBBB-4A14-A46E-6104CA42D078}"/>
                </a:ext>
              </a:extLst>
            </p:cNvPr>
            <p:cNvSpPr/>
            <p:nvPr/>
          </p:nvSpPr>
          <p:spPr>
            <a:xfrm>
              <a:off x="4650807" y="116257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6FF0ABB0-AA0A-4869-B875-E6A408D0CCE2}"/>
                </a:ext>
              </a:extLst>
            </p:cNvPr>
            <p:cNvSpPr/>
            <p:nvPr/>
          </p:nvSpPr>
          <p:spPr>
            <a:xfrm>
              <a:off x="7201461" y="116914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F6968568-28F5-42E7-A807-1CC5F645D306}"/>
                </a:ext>
              </a:extLst>
            </p:cNvPr>
            <p:cNvSpPr/>
            <p:nvPr/>
          </p:nvSpPr>
          <p:spPr>
            <a:xfrm>
              <a:off x="9744075" y="116257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0" name="Flèche droite 4">
            <a:extLst>
              <a:ext uri="{FF2B5EF4-FFF2-40B4-BE49-F238E27FC236}">
                <a16:creationId xmlns:a16="http://schemas.microsoft.com/office/drawing/2014/main" id="{CD82A2CD-F2FB-464E-B9D3-EE722E94107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grpSp>
        <p:nvGrpSpPr>
          <p:cNvPr id="21" name="Groupe 20">
            <a:extLst>
              <a:ext uri="{FF2B5EF4-FFF2-40B4-BE49-F238E27FC236}">
                <a16:creationId xmlns:a16="http://schemas.microsoft.com/office/drawing/2014/main" id="{CDC4FB22-9B43-427B-B6E4-A7E7574EF391}"/>
              </a:ext>
            </a:extLst>
          </p:cNvPr>
          <p:cNvGrpSpPr/>
          <p:nvPr/>
        </p:nvGrpSpPr>
        <p:grpSpPr>
          <a:xfrm>
            <a:off x="1116479" y="1777524"/>
            <a:ext cx="7965508" cy="1627979"/>
            <a:chOff x="2057941" y="1162573"/>
            <a:chExt cx="7965508" cy="2272998"/>
          </a:xfrm>
        </p:grpSpPr>
        <p:sp>
          <p:nvSpPr>
            <p:cNvPr id="22" name="Rectangle : coins arrondis 21">
              <a:extLst>
                <a:ext uri="{FF2B5EF4-FFF2-40B4-BE49-F238E27FC236}">
                  <a16:creationId xmlns:a16="http://schemas.microsoft.com/office/drawing/2014/main" id="{CFD01071-47A5-488D-91DA-99B4B775C34B}"/>
                </a:ext>
              </a:extLst>
            </p:cNvPr>
            <p:cNvSpPr/>
            <p:nvPr/>
          </p:nvSpPr>
          <p:spPr>
            <a:xfrm>
              <a:off x="2057941" y="116257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8DFC3EC5-50F0-457B-8CB7-DB9ED3611CD8}"/>
                </a:ext>
              </a:extLst>
            </p:cNvPr>
            <p:cNvSpPr/>
            <p:nvPr/>
          </p:nvSpPr>
          <p:spPr>
            <a:xfrm>
              <a:off x="4650807" y="116257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B980B90A-19D7-4067-8FAF-1A1179AE3455}"/>
                </a:ext>
              </a:extLst>
            </p:cNvPr>
            <p:cNvSpPr/>
            <p:nvPr/>
          </p:nvSpPr>
          <p:spPr>
            <a:xfrm>
              <a:off x="7201461" y="1169146"/>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5125A4B7-68BA-434B-AD7F-4417114F6C61}"/>
                </a:ext>
              </a:extLst>
            </p:cNvPr>
            <p:cNvSpPr/>
            <p:nvPr/>
          </p:nvSpPr>
          <p:spPr>
            <a:xfrm>
              <a:off x="9744075" y="1162573"/>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6" name="Flèche : droite à entaille 25">
            <a:extLst>
              <a:ext uri="{FF2B5EF4-FFF2-40B4-BE49-F238E27FC236}">
                <a16:creationId xmlns:a16="http://schemas.microsoft.com/office/drawing/2014/main" id="{D51C80BF-797A-4B9A-82FD-FCFEFBF3A77B}"/>
              </a:ext>
            </a:extLst>
          </p:cNvPr>
          <p:cNvSpPr/>
          <p:nvPr/>
        </p:nvSpPr>
        <p:spPr>
          <a:xfrm rot="8479259">
            <a:off x="1443015" y="123070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E27A727-9F80-4402-A882-A912587A79DF}"/>
              </a:ext>
            </a:extLst>
          </p:cNvPr>
          <p:cNvSpPr txBox="1"/>
          <p:nvPr/>
        </p:nvSpPr>
        <p:spPr>
          <a:xfrm>
            <a:off x="2828658" y="5897306"/>
            <a:ext cx="6915417" cy="646331"/>
          </a:xfrm>
          <a:prstGeom prst="rect">
            <a:avLst/>
          </a:prstGeom>
          <a:noFill/>
          <a:ln>
            <a:solidFill>
              <a:schemeClr val="tx1"/>
            </a:solidFill>
          </a:ln>
        </p:spPr>
        <p:txBody>
          <a:bodyPr wrap="square" rtlCol="0">
            <a:spAutoFit/>
          </a:bodyPr>
          <a:lstStyle/>
          <a:p>
            <a:r>
              <a:rPr lang="en-US" b="1" u="sng" dirty="0">
                <a:solidFill>
                  <a:schemeClr val="bg1"/>
                </a:solidFill>
              </a:rPr>
              <a:t>Groupe 9 </a:t>
            </a:r>
            <a:r>
              <a:rPr lang="en-US" dirty="0">
                <a:solidFill>
                  <a:schemeClr val="bg1"/>
                </a:solidFill>
              </a:rPr>
              <a:t>: Gros </a:t>
            </a:r>
            <a:r>
              <a:rPr lang="en-US" dirty="0" err="1">
                <a:solidFill>
                  <a:schemeClr val="bg1"/>
                </a:solidFill>
              </a:rPr>
              <a:t>acheteur,s</a:t>
            </a:r>
            <a:r>
              <a:rPr lang="en-US" dirty="0">
                <a:solidFill>
                  <a:schemeClr val="bg1"/>
                </a:solidFill>
              </a:rPr>
              <a:t> </a:t>
            </a:r>
            <a:r>
              <a:rPr lang="en-US" dirty="0" err="1">
                <a:solidFill>
                  <a:schemeClr val="bg1"/>
                </a:solidFill>
              </a:rPr>
              <a:t>grandes</a:t>
            </a:r>
            <a:r>
              <a:rPr lang="en-US" dirty="0">
                <a:solidFill>
                  <a:schemeClr val="bg1"/>
                </a:solidFill>
              </a:rPr>
              <a:t> </a:t>
            </a:r>
            <a:r>
              <a:rPr lang="en-US" dirty="0" err="1">
                <a:solidFill>
                  <a:schemeClr val="bg1"/>
                </a:solidFill>
              </a:rPr>
              <a:t>quantités</a:t>
            </a:r>
            <a:r>
              <a:rPr lang="en-US" dirty="0">
                <a:solidFill>
                  <a:schemeClr val="bg1"/>
                </a:solidFill>
              </a:rPr>
              <a:t>, articles </a:t>
            </a:r>
            <a:r>
              <a:rPr lang="en-US" dirty="0" err="1">
                <a:solidFill>
                  <a:schemeClr val="bg1"/>
                </a:solidFill>
              </a:rPr>
              <a:t>très</a:t>
            </a:r>
            <a:r>
              <a:rPr lang="en-US" dirty="0">
                <a:solidFill>
                  <a:schemeClr val="bg1"/>
                </a:solidFill>
              </a:rPr>
              <a:t> varies</a:t>
            </a:r>
          </a:p>
          <a:p>
            <a:r>
              <a:rPr lang="en-US" b="1" u="sng" dirty="0">
                <a:solidFill>
                  <a:schemeClr val="bg1"/>
                </a:solidFill>
              </a:rPr>
              <a:t>Groupe 0 </a:t>
            </a:r>
            <a:r>
              <a:rPr lang="en-US" dirty="0">
                <a:solidFill>
                  <a:schemeClr val="bg1"/>
                </a:solidFill>
              </a:rPr>
              <a:t>: </a:t>
            </a:r>
            <a:r>
              <a:rPr lang="en-US" dirty="0" err="1">
                <a:solidFill>
                  <a:schemeClr val="bg1"/>
                </a:solidFill>
              </a:rPr>
              <a:t>Moins</a:t>
            </a:r>
            <a:r>
              <a:rPr lang="en-US" dirty="0">
                <a:solidFill>
                  <a:schemeClr val="bg1"/>
                </a:solidFill>
              </a:rPr>
              <a:t> </a:t>
            </a:r>
            <a:r>
              <a:rPr lang="en-US" dirty="0" err="1">
                <a:solidFill>
                  <a:schemeClr val="bg1"/>
                </a:solidFill>
              </a:rPr>
              <a:t>gros</a:t>
            </a:r>
            <a:r>
              <a:rPr lang="en-US" dirty="0">
                <a:solidFill>
                  <a:schemeClr val="bg1"/>
                </a:solidFill>
              </a:rPr>
              <a:t> </a:t>
            </a:r>
            <a:r>
              <a:rPr lang="en-US" dirty="0" err="1">
                <a:solidFill>
                  <a:schemeClr val="bg1"/>
                </a:solidFill>
              </a:rPr>
              <a:t>acheteurs</a:t>
            </a:r>
            <a:r>
              <a:rPr lang="en-US" dirty="0">
                <a:solidFill>
                  <a:schemeClr val="bg1"/>
                </a:solidFill>
              </a:rPr>
              <a:t>, articles </a:t>
            </a:r>
            <a:r>
              <a:rPr lang="en-US" dirty="0" err="1">
                <a:solidFill>
                  <a:schemeClr val="bg1"/>
                </a:solidFill>
              </a:rPr>
              <a:t>variés</a:t>
            </a:r>
            <a:endParaRPr lang="fr-FR" dirty="0">
              <a:solidFill>
                <a:schemeClr val="bg1"/>
              </a:solidFill>
            </a:endParaRPr>
          </a:p>
        </p:txBody>
      </p:sp>
    </p:spTree>
    <p:extLst>
      <p:ext uri="{BB962C8B-B14F-4D97-AF65-F5344CB8AC3E}">
        <p14:creationId xmlns:p14="http://schemas.microsoft.com/office/powerpoint/2010/main" val="418415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6"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15D53B8F-914E-4FE1-822F-47953556BA4F}"/>
              </a:ext>
            </a:extLst>
          </p:cNvPr>
          <p:cNvPicPr>
            <a:picLocks noChangeAspect="1"/>
          </p:cNvPicPr>
          <p:nvPr/>
        </p:nvPicPr>
        <p:blipFill rotWithShape="1">
          <a:blip r:embed="rId3">
            <a:extLst>
              <a:ext uri="{28A0092B-C50C-407E-A947-70E740481C1C}">
                <a14:useLocalDpi xmlns:a14="http://schemas.microsoft.com/office/drawing/2010/main" val="0"/>
              </a:ext>
            </a:extLst>
          </a:blip>
          <a:srcRect l="2843" r="476" b="-6"/>
          <a:stretch/>
        </p:blipFill>
        <p:spPr>
          <a:xfrm>
            <a:off x="970789" y="970704"/>
            <a:ext cx="2563587" cy="2651760"/>
          </a:xfrm>
          <a:prstGeom prst="rect">
            <a:avLst/>
          </a:prstGeom>
        </p:spPr>
      </p:pic>
      <p:pic>
        <p:nvPicPr>
          <p:cNvPr id="7" name="Image 6">
            <a:extLst>
              <a:ext uri="{FF2B5EF4-FFF2-40B4-BE49-F238E27FC236}">
                <a16:creationId xmlns:a16="http://schemas.microsoft.com/office/drawing/2014/main" id="{A747F4B0-DE0D-4281-949F-77ADBDAEB403}"/>
              </a:ext>
            </a:extLst>
          </p:cNvPr>
          <p:cNvPicPr>
            <a:picLocks noChangeAspect="1"/>
          </p:cNvPicPr>
          <p:nvPr/>
        </p:nvPicPr>
        <p:blipFill rotWithShape="1">
          <a:blip r:embed="rId4">
            <a:extLst>
              <a:ext uri="{28A0092B-C50C-407E-A947-70E740481C1C}">
                <a14:useLocalDpi xmlns:a14="http://schemas.microsoft.com/office/drawing/2010/main" val="0"/>
              </a:ext>
            </a:extLst>
          </a:blip>
          <a:srcRect r="2380" b="-4"/>
          <a:stretch/>
        </p:blipFill>
        <p:spPr>
          <a:xfrm>
            <a:off x="8779255" y="970705"/>
            <a:ext cx="2599829" cy="2663308"/>
          </a:xfrm>
          <a:prstGeom prst="rect">
            <a:avLst/>
          </a:prstGeom>
        </p:spPr>
      </p:pic>
      <p:pic>
        <p:nvPicPr>
          <p:cNvPr id="9" name="Image 8">
            <a:extLst>
              <a:ext uri="{FF2B5EF4-FFF2-40B4-BE49-F238E27FC236}">
                <a16:creationId xmlns:a16="http://schemas.microsoft.com/office/drawing/2014/main" id="{1CFBE1C3-FC9B-4830-87A2-56478B7743F7}"/>
              </a:ext>
            </a:extLst>
          </p:cNvPr>
          <p:cNvPicPr>
            <a:picLocks noChangeAspect="1"/>
          </p:cNvPicPr>
          <p:nvPr/>
        </p:nvPicPr>
        <p:blipFill rotWithShape="1">
          <a:blip r:embed="rId5">
            <a:extLst>
              <a:ext uri="{28A0092B-C50C-407E-A947-70E740481C1C}">
                <a14:useLocalDpi xmlns:a14="http://schemas.microsoft.com/office/drawing/2010/main" val="0"/>
              </a:ext>
            </a:extLst>
          </a:blip>
          <a:srcRect l="1556" r="397" b="-6"/>
          <a:stretch/>
        </p:blipFill>
        <p:spPr>
          <a:xfrm>
            <a:off x="3534376" y="970705"/>
            <a:ext cx="2599830" cy="2651760"/>
          </a:xfrm>
          <a:prstGeom prst="rect">
            <a:avLst/>
          </a:prstGeom>
        </p:spPr>
      </p:pic>
      <p:pic>
        <p:nvPicPr>
          <p:cNvPr id="5" name="Espace réservé du contenu 4">
            <a:extLst>
              <a:ext uri="{FF2B5EF4-FFF2-40B4-BE49-F238E27FC236}">
                <a16:creationId xmlns:a16="http://schemas.microsoft.com/office/drawing/2014/main" id="{6D904A8D-7AA1-4361-AF6E-AB4B355E5553}"/>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2650" r="-838" b="-6"/>
          <a:stretch/>
        </p:blipFill>
        <p:spPr>
          <a:xfrm>
            <a:off x="6175698" y="970705"/>
            <a:ext cx="260355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p>
        </p:txBody>
      </p:sp>
      <p:sp>
        <p:nvSpPr>
          <p:cNvPr id="10" name="Flèche droite 4">
            <a:extLst>
              <a:ext uri="{FF2B5EF4-FFF2-40B4-BE49-F238E27FC236}">
                <a16:creationId xmlns:a16="http://schemas.microsoft.com/office/drawing/2014/main" id="{81DCE99B-CAD8-4170-AC63-EAD6A6F1890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1736889F-957E-4AE7-9865-EF9BF9F4F0F8}"/>
              </a:ext>
            </a:extLst>
          </p:cNvPr>
          <p:cNvSpPr/>
          <p:nvPr/>
        </p:nvSpPr>
        <p:spPr>
          <a:xfrm>
            <a:off x="1541192" y="1160087"/>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9592FCA1-AC7E-49D7-A0E5-30C2E4F7FE2A}"/>
              </a:ext>
            </a:extLst>
          </p:cNvPr>
          <p:cNvSpPr/>
          <p:nvPr/>
        </p:nvSpPr>
        <p:spPr>
          <a:xfrm>
            <a:off x="3949708" y="116008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307C1072-581D-4F3C-A75E-12111235EEC9}"/>
              </a:ext>
            </a:extLst>
          </p:cNvPr>
          <p:cNvSpPr/>
          <p:nvPr/>
        </p:nvSpPr>
        <p:spPr>
          <a:xfrm>
            <a:off x="6759182" y="116008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F3B1EB6F-B5C4-44FF-9A77-FF8A4BE602AE}"/>
              </a:ext>
            </a:extLst>
          </p:cNvPr>
          <p:cNvSpPr/>
          <p:nvPr/>
        </p:nvSpPr>
        <p:spPr>
          <a:xfrm>
            <a:off x="9431745" y="116008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A211C1EF-271E-4E09-9976-FC047C3F3D2B}"/>
              </a:ext>
            </a:extLst>
          </p:cNvPr>
          <p:cNvSpPr txBox="1"/>
          <p:nvPr/>
        </p:nvSpPr>
        <p:spPr>
          <a:xfrm>
            <a:off x="2828658" y="5897306"/>
            <a:ext cx="6915417" cy="646331"/>
          </a:xfrm>
          <a:prstGeom prst="rect">
            <a:avLst/>
          </a:prstGeom>
          <a:noFill/>
          <a:ln>
            <a:solidFill>
              <a:schemeClr val="tx1"/>
            </a:solidFill>
          </a:ln>
        </p:spPr>
        <p:txBody>
          <a:bodyPr wrap="square" rtlCol="0">
            <a:spAutoFit/>
          </a:bodyPr>
          <a:lstStyle/>
          <a:p>
            <a:r>
              <a:rPr lang="en-US" b="1" u="sng" dirty="0">
                <a:solidFill>
                  <a:schemeClr val="bg1"/>
                </a:solidFill>
              </a:rPr>
              <a:t>Groupe 2 </a:t>
            </a:r>
            <a:r>
              <a:rPr lang="en-US" dirty="0">
                <a:solidFill>
                  <a:schemeClr val="bg1"/>
                </a:solidFill>
              </a:rPr>
              <a:t>: </a:t>
            </a:r>
            <a:r>
              <a:rPr lang="en-US" dirty="0" err="1">
                <a:solidFill>
                  <a:schemeClr val="bg1"/>
                </a:solidFill>
              </a:rPr>
              <a:t>Professionel</a:t>
            </a:r>
            <a:r>
              <a:rPr lang="en-US" dirty="0">
                <a:solidFill>
                  <a:schemeClr val="bg1"/>
                </a:solidFill>
              </a:rPr>
              <a:t>, </a:t>
            </a:r>
            <a:r>
              <a:rPr lang="en-US" dirty="0" err="1">
                <a:solidFill>
                  <a:schemeClr val="bg1"/>
                </a:solidFill>
              </a:rPr>
              <a:t>groupe</a:t>
            </a:r>
            <a:r>
              <a:rPr lang="en-US" dirty="0">
                <a:solidFill>
                  <a:schemeClr val="bg1"/>
                </a:solidFill>
              </a:rPr>
              <a:t> qui </a:t>
            </a:r>
            <a:r>
              <a:rPr lang="en-US" dirty="0" err="1">
                <a:solidFill>
                  <a:schemeClr val="bg1"/>
                </a:solidFill>
              </a:rPr>
              <a:t>dépense</a:t>
            </a:r>
            <a:r>
              <a:rPr lang="en-US" dirty="0">
                <a:solidFill>
                  <a:schemeClr val="bg1"/>
                </a:solidFill>
              </a:rPr>
              <a:t> le plus, avec beaucoup </a:t>
            </a:r>
            <a:r>
              <a:rPr lang="en-US" dirty="0" err="1">
                <a:solidFill>
                  <a:schemeClr val="bg1"/>
                </a:solidFill>
              </a:rPr>
              <a:t>d’articles</a:t>
            </a:r>
            <a:r>
              <a:rPr lang="en-US" dirty="0">
                <a:solidFill>
                  <a:schemeClr val="bg1"/>
                </a:solidFill>
              </a:rPr>
              <a:t> par facture </a:t>
            </a:r>
            <a:r>
              <a:rPr lang="en-US" dirty="0" err="1">
                <a:solidFill>
                  <a:schemeClr val="bg1"/>
                </a:solidFill>
              </a:rPr>
              <a:t>mais</a:t>
            </a:r>
            <a:r>
              <a:rPr lang="en-US" dirty="0">
                <a:solidFill>
                  <a:schemeClr val="bg1"/>
                </a:solidFill>
              </a:rPr>
              <a:t> </a:t>
            </a:r>
            <a:r>
              <a:rPr lang="en-US" dirty="0" err="1">
                <a:solidFill>
                  <a:schemeClr val="bg1"/>
                </a:solidFill>
              </a:rPr>
              <a:t>peu</a:t>
            </a:r>
            <a:r>
              <a:rPr lang="en-US" dirty="0">
                <a:solidFill>
                  <a:schemeClr val="bg1"/>
                </a:solidFill>
              </a:rPr>
              <a:t> </a:t>
            </a:r>
            <a:r>
              <a:rPr lang="en-US" dirty="0" err="1">
                <a:solidFill>
                  <a:schemeClr val="bg1"/>
                </a:solidFill>
              </a:rPr>
              <a:t>cher</a:t>
            </a:r>
            <a:r>
              <a:rPr lang="en-US" dirty="0">
                <a:solidFill>
                  <a:schemeClr val="bg1"/>
                </a:solidFill>
              </a:rPr>
              <a:t>, articles </a:t>
            </a:r>
            <a:r>
              <a:rPr lang="en-US" dirty="0" err="1">
                <a:solidFill>
                  <a:schemeClr val="bg1"/>
                </a:solidFill>
              </a:rPr>
              <a:t>très</a:t>
            </a:r>
            <a:r>
              <a:rPr lang="en-US" dirty="0">
                <a:solidFill>
                  <a:schemeClr val="bg1"/>
                </a:solidFill>
              </a:rPr>
              <a:t> </a:t>
            </a:r>
            <a:r>
              <a:rPr lang="en-US" dirty="0" err="1">
                <a:solidFill>
                  <a:schemeClr val="bg1"/>
                </a:solidFill>
              </a:rPr>
              <a:t>variés</a:t>
            </a:r>
            <a:endParaRPr lang="en-US" dirty="0">
              <a:solidFill>
                <a:schemeClr val="bg1"/>
              </a:solidFill>
            </a:endParaRPr>
          </a:p>
        </p:txBody>
      </p:sp>
    </p:spTree>
    <p:extLst>
      <p:ext uri="{BB962C8B-B14F-4D97-AF65-F5344CB8AC3E}">
        <p14:creationId xmlns:p14="http://schemas.microsoft.com/office/powerpoint/2010/main" val="41135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2928E62-1675-416D-BBE3-DDA2BE226EFE}"/>
              </a:ext>
            </a:extLst>
          </p:cNvPr>
          <p:cNvPicPr>
            <a:picLocks noChangeAspect="1"/>
          </p:cNvPicPr>
          <p:nvPr/>
        </p:nvPicPr>
        <p:blipFill rotWithShape="1">
          <a:blip r:embed="rId2">
            <a:extLst>
              <a:ext uri="{28A0092B-C50C-407E-A947-70E740481C1C}">
                <a14:useLocalDpi xmlns:a14="http://schemas.microsoft.com/office/drawing/2010/main" val="0"/>
              </a:ext>
            </a:extLst>
          </a:blip>
          <a:srcRect l="-348" r="2188" b="-6"/>
          <a:stretch/>
        </p:blipFill>
        <p:spPr>
          <a:xfrm>
            <a:off x="806197" y="970704"/>
            <a:ext cx="2602822" cy="2651760"/>
          </a:xfrm>
          <a:prstGeom prst="rect">
            <a:avLst/>
          </a:prstGeom>
        </p:spPr>
      </p:pic>
      <p:pic>
        <p:nvPicPr>
          <p:cNvPr id="11" name="Image 10">
            <a:extLst>
              <a:ext uri="{FF2B5EF4-FFF2-40B4-BE49-F238E27FC236}">
                <a16:creationId xmlns:a16="http://schemas.microsoft.com/office/drawing/2014/main" id="{E51D89E3-C3EA-40D8-AE64-7F317391DBB1}"/>
              </a:ext>
            </a:extLst>
          </p:cNvPr>
          <p:cNvPicPr>
            <a:picLocks noChangeAspect="1"/>
          </p:cNvPicPr>
          <p:nvPr/>
        </p:nvPicPr>
        <p:blipFill rotWithShape="1">
          <a:blip r:embed="rId3">
            <a:extLst>
              <a:ext uri="{28A0092B-C50C-407E-A947-70E740481C1C}">
                <a14:useLocalDpi xmlns:a14="http://schemas.microsoft.com/office/drawing/2010/main" val="0"/>
              </a:ext>
            </a:extLst>
          </a:blip>
          <a:srcRect l="2624" r="5684" b="-4"/>
          <a:stretch/>
        </p:blipFill>
        <p:spPr>
          <a:xfrm>
            <a:off x="8779256" y="970705"/>
            <a:ext cx="2441956" cy="2663308"/>
          </a:xfrm>
          <a:prstGeom prst="rect">
            <a:avLst/>
          </a:prstGeom>
        </p:spPr>
      </p:pic>
      <p:pic>
        <p:nvPicPr>
          <p:cNvPr id="5" name="Espace réservé du contenu 4">
            <a:extLst>
              <a:ext uri="{FF2B5EF4-FFF2-40B4-BE49-F238E27FC236}">
                <a16:creationId xmlns:a16="http://schemas.microsoft.com/office/drawing/2014/main" id="{8DFC54E0-FEFC-4E45-AC16-EBC9ED76BD0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660" r="567" b="-6"/>
          <a:stretch/>
        </p:blipFill>
        <p:spPr>
          <a:xfrm>
            <a:off x="3416280" y="970705"/>
            <a:ext cx="2592568" cy="2651760"/>
          </a:xfrm>
          <a:prstGeom prst="rect">
            <a:avLst/>
          </a:prstGeom>
        </p:spPr>
      </p:pic>
      <p:pic>
        <p:nvPicPr>
          <p:cNvPr id="9" name="Image 8">
            <a:extLst>
              <a:ext uri="{FF2B5EF4-FFF2-40B4-BE49-F238E27FC236}">
                <a16:creationId xmlns:a16="http://schemas.microsoft.com/office/drawing/2014/main" id="{4393E253-0857-45E7-BE3A-E76B0535FE0E}"/>
              </a:ext>
            </a:extLst>
          </p:cNvPr>
          <p:cNvPicPr>
            <a:picLocks noChangeAspect="1"/>
          </p:cNvPicPr>
          <p:nvPr/>
        </p:nvPicPr>
        <p:blipFill rotWithShape="1">
          <a:blip r:embed="rId5">
            <a:extLst>
              <a:ext uri="{28A0092B-C50C-407E-A947-70E740481C1C}">
                <a14:useLocalDpi xmlns:a14="http://schemas.microsoft.com/office/drawing/2010/main" val="0"/>
              </a:ext>
            </a:extLst>
          </a:blip>
          <a:srcRect l="2600" r="-6" b="-6"/>
          <a:stretch/>
        </p:blipFill>
        <p:spPr>
          <a:xfrm>
            <a:off x="6029596" y="970705"/>
            <a:ext cx="2582810"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sp>
        <p:nvSpPr>
          <p:cNvPr id="12" name="Flèche droite 4">
            <a:extLst>
              <a:ext uri="{FF2B5EF4-FFF2-40B4-BE49-F238E27FC236}">
                <a16:creationId xmlns:a16="http://schemas.microsoft.com/office/drawing/2014/main" id="{1FFEA637-A57D-45DC-8A1D-EEC4FDA5786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8BABBD02-04E6-4FC5-8FAA-DD169D2169C3}"/>
              </a:ext>
            </a:extLst>
          </p:cNvPr>
          <p:cNvGrpSpPr/>
          <p:nvPr/>
        </p:nvGrpSpPr>
        <p:grpSpPr>
          <a:xfrm>
            <a:off x="1801082" y="1156002"/>
            <a:ext cx="8162550" cy="2272998"/>
            <a:chOff x="1801082" y="1156002"/>
            <a:chExt cx="8162550" cy="2272998"/>
          </a:xfrm>
        </p:grpSpPr>
        <p:sp>
          <p:nvSpPr>
            <p:cNvPr id="14" name="Rectangle : coins arrondis 13">
              <a:extLst>
                <a:ext uri="{FF2B5EF4-FFF2-40B4-BE49-F238E27FC236}">
                  <a16:creationId xmlns:a16="http://schemas.microsoft.com/office/drawing/2014/main" id="{A130316F-EB44-4A1C-A3B4-32B2F2CBA4E9}"/>
                </a:ext>
              </a:extLst>
            </p:cNvPr>
            <p:cNvSpPr/>
            <p:nvPr/>
          </p:nvSpPr>
          <p:spPr>
            <a:xfrm>
              <a:off x="1801082" y="115600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883DA3-10E5-4B99-90FE-8DF07AA8E23A}"/>
                </a:ext>
              </a:extLst>
            </p:cNvPr>
            <p:cNvSpPr/>
            <p:nvPr/>
          </p:nvSpPr>
          <p:spPr>
            <a:xfrm>
              <a:off x="4377339" y="115600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8438286E-6176-44AB-A7B0-5C299950784B}"/>
                </a:ext>
              </a:extLst>
            </p:cNvPr>
            <p:cNvSpPr/>
            <p:nvPr/>
          </p:nvSpPr>
          <p:spPr>
            <a:xfrm>
              <a:off x="6979272"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85534BD6-DC31-46BB-9C27-2AF368F11783}"/>
                </a:ext>
              </a:extLst>
            </p:cNvPr>
            <p:cNvSpPr/>
            <p:nvPr/>
          </p:nvSpPr>
          <p:spPr>
            <a:xfrm>
              <a:off x="9684258" y="1156002"/>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20" name="Groupe 19">
            <a:extLst>
              <a:ext uri="{FF2B5EF4-FFF2-40B4-BE49-F238E27FC236}">
                <a16:creationId xmlns:a16="http://schemas.microsoft.com/office/drawing/2014/main" id="{A966C08F-B9A5-4A20-8071-6CA8D6EF249D}"/>
              </a:ext>
            </a:extLst>
          </p:cNvPr>
          <p:cNvGrpSpPr/>
          <p:nvPr/>
        </p:nvGrpSpPr>
        <p:grpSpPr>
          <a:xfrm>
            <a:off x="1617921" y="1149429"/>
            <a:ext cx="8162550" cy="2272998"/>
            <a:chOff x="1801082" y="1156002"/>
            <a:chExt cx="8162550" cy="2272998"/>
          </a:xfrm>
        </p:grpSpPr>
        <p:sp>
          <p:nvSpPr>
            <p:cNvPr id="21" name="Rectangle : coins arrondis 20">
              <a:extLst>
                <a:ext uri="{FF2B5EF4-FFF2-40B4-BE49-F238E27FC236}">
                  <a16:creationId xmlns:a16="http://schemas.microsoft.com/office/drawing/2014/main" id="{136E2186-490C-4407-B936-9B37FBBBD3CA}"/>
                </a:ext>
              </a:extLst>
            </p:cNvPr>
            <p:cNvSpPr/>
            <p:nvPr/>
          </p:nvSpPr>
          <p:spPr>
            <a:xfrm>
              <a:off x="1801082" y="115600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8FAFEDE4-1F87-431E-A635-F921E237C2FC}"/>
                </a:ext>
              </a:extLst>
            </p:cNvPr>
            <p:cNvSpPr/>
            <p:nvPr/>
          </p:nvSpPr>
          <p:spPr>
            <a:xfrm>
              <a:off x="4377339" y="1156003"/>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2E18A6E5-39B3-4374-9466-5BB2A2E7DFD4}"/>
                </a:ext>
              </a:extLst>
            </p:cNvPr>
            <p:cNvSpPr/>
            <p:nvPr/>
          </p:nvSpPr>
          <p:spPr>
            <a:xfrm>
              <a:off x="6979272" y="1162575"/>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87230A1B-2478-4780-A884-D55D2C1CCCEC}"/>
                </a:ext>
              </a:extLst>
            </p:cNvPr>
            <p:cNvSpPr/>
            <p:nvPr/>
          </p:nvSpPr>
          <p:spPr>
            <a:xfrm>
              <a:off x="9684258" y="1156002"/>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25" name="Groupe 24">
            <a:extLst>
              <a:ext uri="{FF2B5EF4-FFF2-40B4-BE49-F238E27FC236}">
                <a16:creationId xmlns:a16="http://schemas.microsoft.com/office/drawing/2014/main" id="{66FD8D6C-03D2-4E37-BE85-59A380764AD5}"/>
              </a:ext>
            </a:extLst>
          </p:cNvPr>
          <p:cNvGrpSpPr/>
          <p:nvPr/>
        </p:nvGrpSpPr>
        <p:grpSpPr>
          <a:xfrm>
            <a:off x="2544427" y="1142856"/>
            <a:ext cx="8199420" cy="2272998"/>
            <a:chOff x="1801082" y="1156002"/>
            <a:chExt cx="8199420" cy="2272998"/>
          </a:xfrm>
        </p:grpSpPr>
        <p:sp>
          <p:nvSpPr>
            <p:cNvPr id="26" name="Rectangle : coins arrondis 25">
              <a:extLst>
                <a:ext uri="{FF2B5EF4-FFF2-40B4-BE49-F238E27FC236}">
                  <a16:creationId xmlns:a16="http://schemas.microsoft.com/office/drawing/2014/main" id="{3FF995D3-F92E-4979-AB50-9A7728016066}"/>
                </a:ext>
              </a:extLst>
            </p:cNvPr>
            <p:cNvSpPr/>
            <p:nvPr/>
          </p:nvSpPr>
          <p:spPr>
            <a:xfrm>
              <a:off x="1801082" y="1156004"/>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867B98AA-B64F-468A-B67D-8303174C0BE9}"/>
                </a:ext>
              </a:extLst>
            </p:cNvPr>
            <p:cNvSpPr/>
            <p:nvPr/>
          </p:nvSpPr>
          <p:spPr>
            <a:xfrm>
              <a:off x="4377339" y="1156003"/>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DBB64720-DE3E-4A6D-8C65-ADF88570FA51}"/>
                </a:ext>
              </a:extLst>
            </p:cNvPr>
            <p:cNvSpPr/>
            <p:nvPr/>
          </p:nvSpPr>
          <p:spPr>
            <a:xfrm>
              <a:off x="6979272" y="1162575"/>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8A95BF1E-4262-46B7-8F14-2BEA96D6D507}"/>
                </a:ext>
              </a:extLst>
            </p:cNvPr>
            <p:cNvSpPr/>
            <p:nvPr/>
          </p:nvSpPr>
          <p:spPr>
            <a:xfrm>
              <a:off x="9721128" y="1156002"/>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6" name="Flèche : droite à entaille 5">
            <a:extLst>
              <a:ext uri="{FF2B5EF4-FFF2-40B4-BE49-F238E27FC236}">
                <a16:creationId xmlns:a16="http://schemas.microsoft.com/office/drawing/2014/main" id="{849E6821-3427-41F6-9915-DD812DA9F40A}"/>
              </a:ext>
            </a:extLst>
          </p:cNvPr>
          <p:cNvSpPr/>
          <p:nvPr/>
        </p:nvSpPr>
        <p:spPr>
          <a:xfrm rot="8479259">
            <a:off x="2108978" y="545374"/>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Flèche : droite à entaille 30">
            <a:extLst>
              <a:ext uri="{FF2B5EF4-FFF2-40B4-BE49-F238E27FC236}">
                <a16:creationId xmlns:a16="http://schemas.microsoft.com/office/drawing/2014/main" id="{6629383E-4B9B-47DF-B270-9E6E3305ADFD}"/>
              </a:ext>
            </a:extLst>
          </p:cNvPr>
          <p:cNvSpPr/>
          <p:nvPr/>
        </p:nvSpPr>
        <p:spPr>
          <a:xfrm rot="8479259">
            <a:off x="5370057" y="57600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Flèche : droite à entaille 31">
            <a:extLst>
              <a:ext uri="{FF2B5EF4-FFF2-40B4-BE49-F238E27FC236}">
                <a16:creationId xmlns:a16="http://schemas.microsoft.com/office/drawing/2014/main" id="{266FE420-DB4D-4BF7-AEF2-A01E9E7B7971}"/>
              </a:ext>
            </a:extLst>
          </p:cNvPr>
          <p:cNvSpPr/>
          <p:nvPr/>
        </p:nvSpPr>
        <p:spPr>
          <a:xfrm rot="8479259">
            <a:off x="4387244" y="201505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91A315A0-C54B-44AF-B18A-E6ADBDDD714C}"/>
              </a:ext>
            </a:extLst>
          </p:cNvPr>
          <p:cNvSpPr txBox="1"/>
          <p:nvPr/>
        </p:nvSpPr>
        <p:spPr>
          <a:xfrm>
            <a:off x="2828658" y="5897306"/>
            <a:ext cx="6915417" cy="923330"/>
          </a:xfrm>
          <a:prstGeom prst="rect">
            <a:avLst/>
          </a:prstGeom>
          <a:noFill/>
          <a:ln>
            <a:solidFill>
              <a:schemeClr val="tx1"/>
            </a:solidFill>
          </a:ln>
        </p:spPr>
        <p:txBody>
          <a:bodyPr wrap="square" rtlCol="0">
            <a:spAutoFit/>
          </a:bodyPr>
          <a:lstStyle/>
          <a:p>
            <a:r>
              <a:rPr lang="en-US" b="1" u="sng" dirty="0">
                <a:solidFill>
                  <a:schemeClr val="bg1"/>
                </a:solidFill>
              </a:rPr>
              <a:t>Groupe 8 </a:t>
            </a:r>
            <a:r>
              <a:rPr lang="en-US" dirty="0">
                <a:solidFill>
                  <a:schemeClr val="bg1"/>
                </a:solidFill>
              </a:rPr>
              <a:t>: Clients du week-end</a:t>
            </a:r>
          </a:p>
          <a:p>
            <a:r>
              <a:rPr lang="en-US" b="1" u="sng" dirty="0">
                <a:solidFill>
                  <a:schemeClr val="bg1"/>
                </a:solidFill>
              </a:rPr>
              <a:t>Groupe 6 :</a:t>
            </a:r>
            <a:r>
              <a:rPr lang="en-US" dirty="0">
                <a:solidFill>
                  <a:schemeClr val="bg1"/>
                </a:solidFill>
              </a:rPr>
              <a:t> Clients </a:t>
            </a:r>
            <a:r>
              <a:rPr lang="en-US" dirty="0" err="1">
                <a:solidFill>
                  <a:schemeClr val="bg1"/>
                </a:solidFill>
              </a:rPr>
              <a:t>matinaux</a:t>
            </a:r>
            <a:endParaRPr lang="en-US" dirty="0">
              <a:solidFill>
                <a:schemeClr val="bg1"/>
              </a:solidFill>
            </a:endParaRPr>
          </a:p>
          <a:p>
            <a:r>
              <a:rPr lang="en-US" b="1" u="sng" dirty="0">
                <a:solidFill>
                  <a:schemeClr val="bg1"/>
                </a:solidFill>
              </a:rPr>
              <a:t>Groupe 13 :</a:t>
            </a:r>
            <a:r>
              <a:rPr lang="en-US" dirty="0">
                <a:solidFill>
                  <a:schemeClr val="bg1"/>
                </a:solidFill>
              </a:rPr>
              <a:t> Clients du </a:t>
            </a:r>
            <a:r>
              <a:rPr lang="en-US" dirty="0" err="1">
                <a:solidFill>
                  <a:schemeClr val="bg1"/>
                </a:solidFill>
              </a:rPr>
              <a:t>soir</a:t>
            </a:r>
            <a:endParaRPr lang="en-US" dirty="0">
              <a:solidFill>
                <a:schemeClr val="bg1"/>
              </a:solidFill>
            </a:endParaRPr>
          </a:p>
        </p:txBody>
      </p:sp>
    </p:spTree>
    <p:extLst>
      <p:ext uri="{BB962C8B-B14F-4D97-AF65-F5344CB8AC3E}">
        <p14:creationId xmlns:p14="http://schemas.microsoft.com/office/powerpoint/2010/main" val="36115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6" grpId="0" animBg="1"/>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Dans un premier temps, quatre algorithmes sont confrontés sans optimisations particulières :</a:t>
            </a:r>
          </a:p>
          <a:p>
            <a:pPr lvl="1"/>
            <a:r>
              <a:rPr lang="fr-FR" dirty="0" err="1"/>
              <a:t>KNeighborsClassifier</a:t>
            </a:r>
            <a:r>
              <a:rPr lang="fr-FR" dirty="0"/>
              <a:t>.</a:t>
            </a:r>
          </a:p>
          <a:p>
            <a:pPr lvl="1"/>
            <a:r>
              <a:rPr lang="fr-FR" dirty="0" err="1"/>
              <a:t>AdaBoostClassifier</a:t>
            </a:r>
            <a:r>
              <a:rPr lang="fr-FR" dirty="0"/>
              <a:t>.</a:t>
            </a:r>
          </a:p>
          <a:p>
            <a:pPr lvl="1"/>
            <a:r>
              <a:rPr lang="fr-FR" dirty="0" err="1"/>
              <a:t>GradientBoostingClassifier</a:t>
            </a:r>
            <a:r>
              <a:rPr lang="fr-FR" dirty="0"/>
              <a:t>.</a:t>
            </a:r>
          </a:p>
          <a:p>
            <a:pPr lvl="1"/>
            <a:r>
              <a:rPr lang="fr-FR" dirty="0" err="1"/>
              <a:t>RandomForestClassifier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err="1"/>
              <a:t>Kneighbors</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fontScale="92500" lnSpcReduction="20000"/>
          </a:bodyPr>
          <a:lstStyle/>
          <a:p>
            <a:r>
              <a:rPr lang="fr-FR" dirty="0"/>
              <a:t>La méthode des k plus proches voisins est une méthode d’apprentissage supervisé. </a:t>
            </a:r>
          </a:p>
          <a:p>
            <a:r>
              <a:rPr lang="fr-FR" dirty="0"/>
              <a:t>On dispose d’une base de données d'apprentissage constituée de N couples « entrée-sortie ». </a:t>
            </a:r>
          </a:p>
          <a:p>
            <a:r>
              <a:rPr lang="fr-FR" dirty="0"/>
              <a:t>Pour estimer la sortie associée à une nouvelle entrée x, la méthode des k plus proches voisins consiste à prendre en compte (de façon identique) les k échantillons d'apprentissage dont l’entrée est la plus proche de la nouvelle entrée x, selon une distance à définir.</a:t>
            </a:r>
          </a:p>
          <a:p>
            <a:r>
              <a:rPr lang="fr-FR" dirty="0"/>
              <a:t>Dans un problème de classification, on retiendra la classe la plus représentée parmi les k sorties associées aux k entrées les plus proches de la nouvelle entrée x.</a:t>
            </a:r>
          </a:p>
        </p:txBody>
      </p:sp>
      <p:sp>
        <p:nvSpPr>
          <p:cNvPr id="4" name="Flèche droite 4">
            <a:extLst>
              <a:ext uri="{FF2B5EF4-FFF2-40B4-BE49-F238E27FC236}">
                <a16:creationId xmlns:a16="http://schemas.microsoft.com/office/drawing/2014/main" id="{C67E1060-6B84-403B-9DDE-1AACF68A534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56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classifier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classification, on garde la valeur la plus probable.</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Le </a:t>
            </a:r>
            <a:r>
              <a:rPr lang="fr-FR" dirty="0" err="1"/>
              <a:t>Boosting</a:t>
            </a:r>
            <a:endParaRPr lang="fr-FR" dirty="0"/>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lnSpcReduction="10000"/>
          </a:bodyPr>
          <a:lstStyle/>
          <a:p>
            <a:r>
              <a:rPr lang="fr-FR" dirty="0"/>
              <a:t>Par addition au bagging, il existe le </a:t>
            </a:r>
            <a:r>
              <a:rPr lang="fr-FR" dirty="0" err="1"/>
              <a:t>boosting</a:t>
            </a:r>
            <a:r>
              <a:rPr lang="fr-FR" dirty="0"/>
              <a:t>.</a:t>
            </a:r>
          </a:p>
          <a:p>
            <a:r>
              <a:rPr lang="fr-FR" dirty="0"/>
              <a:t>Les différents classifieurs sont pondérés de manière à ce qu’à chaque prédiction, les classifieurs ayant prédit correctement auront un poids plus fort que ceux dont la prédiction est incorrecte.</a:t>
            </a:r>
          </a:p>
          <a:p>
            <a:r>
              <a:rPr lang="fr-FR" dirty="0" err="1"/>
              <a:t>Adaboost</a:t>
            </a:r>
            <a:r>
              <a:rPr lang="fr-FR" dirty="0"/>
              <a:t> est un algorithme de </a:t>
            </a:r>
            <a:r>
              <a:rPr lang="fr-FR" dirty="0" err="1"/>
              <a:t>boosting</a:t>
            </a:r>
            <a:r>
              <a:rPr lang="fr-FR" dirty="0"/>
              <a:t> qui s’appuie sur ce principe, avec un paramètre de mise à jour adaptatif permettant de donner plus d’importance aux valeurs difficiles à prédire.</a:t>
            </a:r>
          </a:p>
          <a:p>
            <a:r>
              <a:rPr lang="fr-FR" dirty="0"/>
              <a:t>Il « booste » donc les classifieurs qui réussissent.</a:t>
            </a:r>
          </a:p>
        </p:txBody>
      </p:sp>
      <p:sp>
        <p:nvSpPr>
          <p:cNvPr id="4" name="Flèche droite 4">
            <a:extLst>
              <a:ext uri="{FF2B5EF4-FFF2-40B4-BE49-F238E27FC236}">
                <a16:creationId xmlns:a16="http://schemas.microsoft.com/office/drawing/2014/main" id="{0C5FBBEE-0051-4543-A25C-B388E502A99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441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6870C-2DFD-4606-9076-0AE2EAEA5D47}"/>
              </a:ext>
            </a:extLst>
          </p:cNvPr>
          <p:cNvSpPr>
            <a:spLocks noGrp="1"/>
          </p:cNvSpPr>
          <p:nvPr>
            <p:ph type="title"/>
          </p:nvPr>
        </p:nvSpPr>
        <p:spPr/>
        <p:txBody>
          <a:bodyPr/>
          <a:lstStyle/>
          <a:p>
            <a:r>
              <a:rPr lang="fr-FR" dirty="0"/>
              <a:t>Le principe du </a:t>
            </a:r>
            <a:r>
              <a:rPr lang="fr-FR" dirty="0" err="1"/>
              <a:t>boosting</a:t>
            </a:r>
            <a:br>
              <a:rPr lang="fr-FR" dirty="0"/>
            </a:br>
            <a:r>
              <a:rPr lang="fr-FR" sz="1800" dirty="0"/>
              <a:t>Gradient </a:t>
            </a:r>
            <a:r>
              <a:rPr lang="fr-FR" sz="1800" dirty="0" err="1"/>
              <a:t>Boosting</a:t>
            </a:r>
            <a:r>
              <a:rPr lang="fr-FR" sz="1800" dirty="0"/>
              <a:t> Classifier - ADABOOST</a:t>
            </a:r>
            <a:endParaRPr lang="fr-FR" dirty="0"/>
          </a:p>
        </p:txBody>
      </p:sp>
      <p:sp>
        <p:nvSpPr>
          <p:cNvPr id="3" name="Espace réservé du contenu 2">
            <a:extLst>
              <a:ext uri="{FF2B5EF4-FFF2-40B4-BE49-F238E27FC236}">
                <a16:creationId xmlns:a16="http://schemas.microsoft.com/office/drawing/2014/main" id="{0AA39A3C-2264-4C20-B24E-53C8BFFD46D9}"/>
              </a:ext>
            </a:extLst>
          </p:cNvPr>
          <p:cNvSpPr>
            <a:spLocks noGrp="1"/>
          </p:cNvSpPr>
          <p:nvPr>
            <p:ph idx="1"/>
          </p:nvPr>
        </p:nvSpPr>
        <p:spPr/>
        <p:txBody>
          <a:bodyPr>
            <a:normAutofit fontScale="70000" lnSpcReduction="20000"/>
          </a:bodyPr>
          <a:lstStyle/>
          <a:p>
            <a:r>
              <a:rPr lang="fr-FR" dirty="0"/>
              <a:t>L’idée de base ressemble à celle du bagging. </a:t>
            </a:r>
          </a:p>
          <a:p>
            <a:r>
              <a:rPr lang="fr-FR" dirty="0"/>
              <a:t>Plutôt que d’utiliser un seul modèle, on en utilise plusieurs qui sont agrégés ensuite pour obtenir un seul résultat.</a:t>
            </a:r>
          </a:p>
          <a:p>
            <a:r>
              <a:rPr lang="fr-FR" dirty="0"/>
              <a:t>Dans  la construction des modèles, cet algorithme travaille de manière séquentielle. </a:t>
            </a:r>
          </a:p>
          <a:p>
            <a:r>
              <a:rPr lang="fr-FR" dirty="0"/>
              <a:t>Il commence par construire un premier modèle qu’il va évaluer puis à partir de cette mesure, chaque individu va être pondéré en fonction de la performance de la prédiction. </a:t>
            </a:r>
          </a:p>
          <a:p>
            <a:r>
              <a:rPr lang="fr-FR" dirty="0"/>
              <a:t>L’objectif est de donner un poids plus important aux individus pour lesquels la valeur a été mal prédite pour la construction du modèle suivant. </a:t>
            </a:r>
          </a:p>
          <a:p>
            <a:r>
              <a:rPr lang="fr-FR" dirty="0"/>
              <a:t>Le fait de corriger les poids au fur et à mesure permet de mieux prédire les valeurs difficiles.</a:t>
            </a:r>
          </a:p>
          <a:p>
            <a:r>
              <a:rPr lang="fr-FR" dirty="0"/>
              <a:t>Ces algorithmes utilisent le </a:t>
            </a:r>
            <a:r>
              <a:rPr lang="fr-FR" b="1" dirty="0"/>
              <a:t>gradient de la fonction de perte</a:t>
            </a:r>
            <a:r>
              <a:rPr lang="fr-FR" dirty="0"/>
              <a:t> pour le calcul des poids des individus lors de la construction de chaque nouveau modèle</a:t>
            </a:r>
          </a:p>
        </p:txBody>
      </p:sp>
      <p:sp>
        <p:nvSpPr>
          <p:cNvPr id="4" name="Flèche droite 4">
            <a:extLst>
              <a:ext uri="{FF2B5EF4-FFF2-40B4-BE49-F238E27FC236}">
                <a16:creationId xmlns:a16="http://schemas.microsoft.com/office/drawing/2014/main" id="{40D137F7-D3FC-43A8-AA61-3F47FC2D84F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5076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u="sng" dirty="0"/>
              <a:t>Evaluation suivant l’</a:t>
            </a:r>
            <a:r>
              <a:rPr lang="fr-FR" u="sng" dirty="0" err="1"/>
              <a:t>accuracy</a:t>
            </a:r>
            <a:endParaRPr lang="fr-FR" u="sng" dirty="0"/>
          </a:p>
          <a:p>
            <a:pPr lvl="1" algn="just"/>
            <a:r>
              <a:rPr lang="fr-FR" dirty="0"/>
              <a:t>Il s’agit du pourcentage de bonnes prédictions de la part de l’algorithme.</a:t>
            </a:r>
          </a:p>
          <a:p>
            <a:pPr lvl="1" algn="just"/>
            <a:r>
              <a:rPr lang="fr-FR" dirty="0"/>
              <a:t>C’est donc un score entre 0 et 1, par extension on le représente sous forme d’un pourcentage.</a:t>
            </a:r>
          </a:p>
          <a:p>
            <a:endParaRPr lang="fr-FR" dirty="0"/>
          </a:p>
          <a:p>
            <a:r>
              <a:rPr lang="fr-FR" u="sng" dirty="0"/>
              <a:t>Explications de l’</a:t>
            </a:r>
            <a:r>
              <a:rPr lang="fr-FR" u="sng" dirty="0" err="1"/>
              <a:t>accuracy</a:t>
            </a:r>
            <a:endParaRPr lang="fr-FR" u="sng" dirty="0"/>
          </a:p>
          <a:p>
            <a:pPr lvl="1"/>
            <a:r>
              <a:rPr lang="fr-FR" dirty="0"/>
              <a:t>L’</a:t>
            </a:r>
            <a:r>
              <a:rPr lang="fr-FR" dirty="0" err="1"/>
              <a:t>accuracy</a:t>
            </a:r>
            <a:r>
              <a:rPr lang="fr-FR" dirty="0"/>
              <a:t> que nous allons retrouver dans nos calculs représente donc le pourcentage de bonnes prédictions pour la catégorie de client.</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4">
            <a:extLst>
              <a:ext uri="{FF2B5EF4-FFF2-40B4-BE49-F238E27FC236}">
                <a16:creationId xmlns:a16="http://schemas.microsoft.com/office/drawing/2014/main" id="{C3F29343-0FD6-4D67-8DC1-23C754741E1D}"/>
              </a:ext>
            </a:extLst>
          </p:cNvPr>
          <p:cNvPicPr>
            <a:picLocks noChangeAspect="1"/>
          </p:cNvPicPr>
          <p:nvPr/>
        </p:nvPicPr>
        <p:blipFill>
          <a:blip r:embed="rId2"/>
          <a:stretch>
            <a:fillRect/>
          </a:stretch>
        </p:blipFill>
        <p:spPr>
          <a:xfrm>
            <a:off x="7064692" y="2126784"/>
            <a:ext cx="4159568" cy="2287762"/>
          </a:xfrm>
          <a:prstGeom prst="rect">
            <a:avLst/>
          </a:prstGeom>
        </p:spPr>
      </p:pic>
      <p:sp>
        <p:nvSpPr>
          <p:cNvPr id="2" name="Titre 1">
            <a:extLst>
              <a:ext uri="{FF2B5EF4-FFF2-40B4-BE49-F238E27FC236}">
                <a16:creationId xmlns:a16="http://schemas.microsoft.com/office/drawing/2014/main" id="{2B248C96-8D15-444F-9A85-5C6C38333A29}"/>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fr-FR">
                <a:solidFill>
                  <a:srgbClr val="262626"/>
                </a:solidFill>
              </a:rPr>
              <a:t>Premier resultat</a:t>
            </a:r>
          </a:p>
        </p:txBody>
      </p:sp>
      <p:sp>
        <p:nvSpPr>
          <p:cNvPr id="3" name="Espace réservé du contenu 2">
            <a:extLst>
              <a:ext uri="{FF2B5EF4-FFF2-40B4-BE49-F238E27FC236}">
                <a16:creationId xmlns:a16="http://schemas.microsoft.com/office/drawing/2014/main" id="{B037F20E-A523-4B60-A0C2-6E55B7CE155C}"/>
              </a:ext>
            </a:extLst>
          </p:cNvPr>
          <p:cNvSpPr>
            <a:spLocks noGrp="1"/>
          </p:cNvSpPr>
          <p:nvPr>
            <p:ph idx="1"/>
          </p:nvPr>
        </p:nvSpPr>
        <p:spPr>
          <a:xfrm>
            <a:off x="804671" y="2858703"/>
            <a:ext cx="4570633" cy="3042547"/>
          </a:xfrm>
        </p:spPr>
        <p:txBody>
          <a:bodyPr numCol="2">
            <a:normAutofit/>
          </a:bodyPr>
          <a:lstStyle/>
          <a:p>
            <a:r>
              <a:rPr lang="fr-FR" sz="1400" dirty="0">
                <a:solidFill>
                  <a:schemeClr val="bg1"/>
                </a:solidFill>
              </a:rPr>
              <a:t>==================</a:t>
            </a:r>
          </a:p>
          <a:p>
            <a:r>
              <a:rPr lang="fr-FR" sz="1400" dirty="0" err="1">
                <a:solidFill>
                  <a:schemeClr val="bg1"/>
                </a:solidFill>
              </a:rPr>
              <a:t>KNeighborsClassifier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32.10 %</a:t>
            </a:r>
          </a:p>
          <a:p>
            <a:r>
              <a:rPr lang="fr-FR" sz="1400" dirty="0">
                <a:solidFill>
                  <a:schemeClr val="bg1"/>
                </a:solidFill>
              </a:rPr>
              <a:t>==================</a:t>
            </a:r>
          </a:p>
          <a:p>
            <a:r>
              <a:rPr lang="fr-FR" sz="1400" dirty="0" err="1">
                <a:solidFill>
                  <a:schemeClr val="bg1"/>
                </a:solidFill>
              </a:rPr>
              <a:t>RandomForestClassifier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94.90 %</a:t>
            </a:r>
          </a:p>
          <a:p>
            <a:endParaRPr lang="fr-FR" sz="1400" dirty="0">
              <a:solidFill>
                <a:schemeClr val="bg1"/>
              </a:solidFill>
            </a:endParaRPr>
          </a:p>
          <a:p>
            <a:endParaRPr lang="fr-FR" sz="1400" dirty="0">
              <a:solidFill>
                <a:schemeClr val="bg1"/>
              </a:solidFill>
            </a:endParaRPr>
          </a:p>
          <a:p>
            <a:r>
              <a:rPr lang="fr-FR" sz="1400" dirty="0">
                <a:solidFill>
                  <a:schemeClr val="bg1"/>
                </a:solidFill>
              </a:rPr>
              <a:t>==================</a:t>
            </a:r>
          </a:p>
          <a:p>
            <a:r>
              <a:rPr lang="fr-FR" sz="1400" dirty="0" err="1">
                <a:solidFill>
                  <a:schemeClr val="bg1"/>
                </a:solidFill>
              </a:rPr>
              <a:t>AdaBoostClassifier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29.93 %</a:t>
            </a:r>
          </a:p>
          <a:p>
            <a:r>
              <a:rPr lang="fr-FR" sz="1400" dirty="0">
                <a:solidFill>
                  <a:schemeClr val="bg1"/>
                </a:solidFill>
              </a:rPr>
              <a:t>==================</a:t>
            </a:r>
          </a:p>
          <a:p>
            <a:r>
              <a:rPr lang="fr-FR" sz="1400" dirty="0" err="1">
                <a:solidFill>
                  <a:schemeClr val="bg1"/>
                </a:solidFill>
              </a:rPr>
              <a:t>GradientBoostingClassifier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97.07 %</a:t>
            </a:r>
          </a:p>
        </p:txBody>
      </p:sp>
      <p:sp>
        <p:nvSpPr>
          <p:cNvPr id="8" name="Flèche droite 4">
            <a:extLst>
              <a:ext uri="{FF2B5EF4-FFF2-40B4-BE49-F238E27FC236}">
                <a16:creationId xmlns:a16="http://schemas.microsoft.com/office/drawing/2014/main" id="{9C8FDEDB-B050-4188-A841-7B120B14488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401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D7A5-4574-478A-BE66-0186A8806FFE}"/>
              </a:ext>
            </a:extLst>
          </p:cNvPr>
          <p:cNvSpPr>
            <a:spLocks noGrp="1"/>
          </p:cNvSpPr>
          <p:nvPr>
            <p:ph type="title"/>
          </p:nvPr>
        </p:nvSpPr>
        <p:spPr/>
        <p:txBody>
          <a:bodyPr/>
          <a:lstStyle/>
          <a:p>
            <a:r>
              <a:rPr lang="fr-FR" dirty="0"/>
              <a:t>VUE DE </a:t>
            </a:r>
            <a:r>
              <a:rPr lang="fr-FR" dirty="0" err="1"/>
              <a:t>l’aLGORITHME</a:t>
            </a:r>
            <a:endParaRPr lang="fr-FR" dirty="0"/>
          </a:p>
        </p:txBody>
      </p:sp>
      <p:sp>
        <p:nvSpPr>
          <p:cNvPr id="3" name="Espace réservé du contenu 2">
            <a:extLst>
              <a:ext uri="{FF2B5EF4-FFF2-40B4-BE49-F238E27FC236}">
                <a16:creationId xmlns:a16="http://schemas.microsoft.com/office/drawing/2014/main" id="{C1A6A629-F503-4DB9-A151-EE704C2E6CB2}"/>
              </a:ext>
            </a:extLst>
          </p:cNvPr>
          <p:cNvSpPr>
            <a:spLocks noGrp="1"/>
          </p:cNvSpPr>
          <p:nvPr>
            <p:ph idx="1"/>
          </p:nvPr>
        </p:nvSpPr>
        <p:spPr>
          <a:xfrm>
            <a:off x="2023539" y="1340768"/>
            <a:ext cx="5005911" cy="5400600"/>
          </a:xfrm>
        </p:spPr>
        <p:txBody>
          <a:bodyPr/>
          <a:lstStyle/>
          <a:p>
            <a:r>
              <a:rPr lang="fr-FR" dirty="0"/>
              <a:t>La fonction permet de faire passer tous les algorithmes de manière successive.</a:t>
            </a:r>
          </a:p>
          <a:p>
            <a:endParaRPr lang="fr-FR" dirty="0"/>
          </a:p>
          <a:p>
            <a:r>
              <a:rPr lang="fr-FR" dirty="0"/>
              <a:t>De plus, on peut sauvegarder les « fit » grâce aux dumps de </a:t>
            </a:r>
            <a:r>
              <a:rPr lang="fr-FR" dirty="0" err="1"/>
              <a:t>joblib</a:t>
            </a:r>
            <a:r>
              <a:rPr lang="fr-FR" dirty="0"/>
              <a:t>.</a:t>
            </a:r>
          </a:p>
        </p:txBody>
      </p:sp>
      <p:sp>
        <p:nvSpPr>
          <p:cNvPr id="5" name="Flèche droite 4">
            <a:extLst>
              <a:ext uri="{FF2B5EF4-FFF2-40B4-BE49-F238E27FC236}">
                <a16:creationId xmlns:a16="http://schemas.microsoft.com/office/drawing/2014/main" id="{7739B819-9AFC-4C0F-A22A-81E3BAF2A98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8291B76C-0B75-4D90-8B58-BF57647C75CD}"/>
              </a:ext>
            </a:extLst>
          </p:cNvPr>
          <p:cNvPicPr>
            <a:picLocks noChangeAspect="1"/>
          </p:cNvPicPr>
          <p:nvPr/>
        </p:nvPicPr>
        <p:blipFill rotWithShape="1">
          <a:blip r:embed="rId2"/>
          <a:srcRect l="911" t="18681" r="65444" b="11453"/>
          <a:stretch/>
        </p:blipFill>
        <p:spPr>
          <a:xfrm>
            <a:off x="7850667" y="1614234"/>
            <a:ext cx="4101982" cy="4658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 7">
            <a:extLst>
              <a:ext uri="{FF2B5EF4-FFF2-40B4-BE49-F238E27FC236}">
                <a16:creationId xmlns:a16="http://schemas.microsoft.com/office/drawing/2014/main" id="{675D846C-9DBC-4F69-9DD0-41AA79D4508F}"/>
              </a:ext>
            </a:extLst>
          </p:cNvPr>
          <p:cNvPicPr>
            <a:picLocks noChangeAspect="1"/>
          </p:cNvPicPr>
          <p:nvPr/>
        </p:nvPicPr>
        <p:blipFill rotWithShape="1">
          <a:blip r:embed="rId3"/>
          <a:srcRect l="630" t="26000" r="65935" b="41829"/>
          <a:stretch/>
        </p:blipFill>
        <p:spPr>
          <a:xfrm>
            <a:off x="7850667" y="2801697"/>
            <a:ext cx="4076344" cy="214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92500" lnSpcReduction="20000"/>
          </a:bodyPr>
          <a:lstStyle/>
          <a:p>
            <a:r>
              <a:rPr lang="fr-FR" dirty="0"/>
              <a:t>L’entreprise </a:t>
            </a:r>
            <a:r>
              <a:rPr lang="fr-FR" dirty="0" err="1"/>
              <a:t>Datazon</a:t>
            </a:r>
            <a:r>
              <a:rPr lang="fr-FR" dirty="0"/>
              <a:t>, via son service marketing, cherche à segmenter le comportement de ses clients au plus tôt, dans le but d’augmenter la fréquence d’achat et la valeur moyenne du panier.</a:t>
            </a:r>
          </a:p>
          <a:p>
            <a:pPr lvl="1"/>
            <a:r>
              <a:rPr lang="fr-FR" dirty="0"/>
              <a:t>Comprendre les différents types d’utilisateurs grâce à leur comportement dans la durée.</a:t>
            </a:r>
          </a:p>
          <a:p>
            <a:endParaRPr lang="fr-FR" dirty="0"/>
          </a:p>
          <a:p>
            <a:r>
              <a:rPr lang="fr-FR" dirty="0"/>
              <a:t>La mission</a:t>
            </a:r>
          </a:p>
          <a:p>
            <a:pPr lvl="1"/>
            <a:r>
              <a:rPr lang="fr-FR" dirty="0"/>
              <a:t>Pour comprendre les différents types d'utilisateurs, il faut trouver les données qui permettent de détecter les catégories dignes d'intérêt d’après le </a:t>
            </a:r>
            <a:r>
              <a:rPr lang="fr-FR" dirty="0" err="1"/>
              <a:t>dataset</a:t>
            </a:r>
            <a:r>
              <a:rPr lang="fr-FR" dirty="0"/>
              <a:t> initial.</a:t>
            </a:r>
          </a:p>
          <a:p>
            <a:pPr lvl="1"/>
            <a:r>
              <a:rPr lang="fr-FR" dirty="0"/>
              <a:t>Classer automatiquement les utilisateurs après leur premier achat.</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l’algorithme qui est conservé, nous allons mesurer les performances suivant une évaluation rigoureuse des performances de la classification,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 </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a:t>Hyperparamètres du </a:t>
            </a:r>
            <a:r>
              <a:rPr lang="fr-FR" dirty="0" err="1"/>
              <a:t>random</a:t>
            </a:r>
            <a:r>
              <a:rPr lang="fr-FR" dirty="0"/>
              <a:t> </a:t>
            </a:r>
            <a:r>
              <a:rPr lang="fr-FR" dirty="0" err="1"/>
              <a:t>forrest</a:t>
            </a:r>
            <a:r>
              <a:rPr lang="fr-FR" dirty="0"/>
              <a:t> classifier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pPr algn="just"/>
            <a:r>
              <a:rPr lang="fr-FR" dirty="0"/>
              <a:t>Certains paramètres sont plus importants que d’autres :</a:t>
            </a:r>
          </a:p>
          <a:p>
            <a:pPr algn="just"/>
            <a:endParaRPr lang="en-US" dirty="0"/>
          </a:p>
          <a:p>
            <a:pPr algn="just"/>
            <a:r>
              <a:rPr lang="en-US" dirty="0" err="1">
                <a:solidFill>
                  <a:srgbClr val="FF0000"/>
                </a:solidFill>
              </a:rPr>
              <a:t>max_depth</a:t>
            </a:r>
            <a:endParaRPr lang="en-US" dirty="0">
              <a:solidFill>
                <a:srgbClr val="FF0000"/>
              </a:solidFill>
            </a:endParaRPr>
          </a:p>
          <a:p>
            <a:pPr lvl="1" algn="just"/>
            <a:r>
              <a:rPr lang="en-US" dirty="0" err="1"/>
              <a:t>Profondeur</a:t>
            </a:r>
            <a:r>
              <a:rPr lang="en-US" dirty="0"/>
              <a:t> </a:t>
            </a:r>
            <a:r>
              <a:rPr lang="en-US" dirty="0" err="1"/>
              <a:t>maximale</a:t>
            </a:r>
            <a:r>
              <a:rPr lang="en-US" dirty="0"/>
              <a:t> des </a:t>
            </a:r>
            <a:r>
              <a:rPr lang="en-US" dirty="0" err="1"/>
              <a:t>arbres</a:t>
            </a:r>
            <a:r>
              <a:rPr lang="en-US" dirty="0"/>
              <a:t> </a:t>
            </a:r>
            <a:r>
              <a:rPr lang="en-US" dirty="0" err="1"/>
              <a:t>générés</a:t>
            </a:r>
            <a:r>
              <a:rPr lang="en-US" dirty="0"/>
              <a:t>.</a:t>
            </a:r>
          </a:p>
          <a:p>
            <a:pPr lvl="1" algn="just"/>
            <a:r>
              <a:rPr lang="fr-FR" dirty="0"/>
              <a:t>Valeurs : [None, 10, 20, 30]</a:t>
            </a:r>
          </a:p>
          <a:p>
            <a:pPr algn="just"/>
            <a:r>
              <a:rPr lang="en-US" dirty="0" err="1">
                <a:solidFill>
                  <a:srgbClr val="FF0000"/>
                </a:solidFill>
              </a:rPr>
              <a:t>n_estimators</a:t>
            </a:r>
            <a:endParaRPr lang="en-US" dirty="0">
              <a:solidFill>
                <a:srgbClr val="FF0000"/>
              </a:solidFill>
            </a:endParaRPr>
          </a:p>
          <a:p>
            <a:pPr lvl="1" algn="just"/>
            <a:r>
              <a:rPr lang="en-US" dirty="0" err="1"/>
              <a:t>Nombre</a:t>
            </a:r>
            <a:r>
              <a:rPr lang="en-US" dirty="0"/>
              <a:t> </a:t>
            </a:r>
            <a:r>
              <a:rPr lang="en-US" dirty="0" err="1"/>
              <a:t>d’arbres</a:t>
            </a:r>
            <a:r>
              <a:rPr lang="en-US" dirty="0"/>
              <a:t> de la </a:t>
            </a:r>
            <a:r>
              <a:rPr lang="en-US" dirty="0" err="1"/>
              <a:t>fôret</a:t>
            </a:r>
            <a:r>
              <a:rPr lang="en-US" dirty="0"/>
              <a:t>.</a:t>
            </a:r>
          </a:p>
          <a:p>
            <a:pPr lvl="1" algn="just"/>
            <a:r>
              <a:rPr lang="fr-FR" dirty="0"/>
              <a:t>Valeurs : [5, 20, 35, 50]</a:t>
            </a:r>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a:t>
            </a:r>
            <a:r>
              <a:rPr lang="fr-FR" dirty="0" err="1"/>
              <a:t>rfc</a:t>
            </a:r>
            <a:endParaRPr lang="fr-FR" dirty="0"/>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164019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Avant : 94,9 %</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1837362"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Après : 95, 69 %</a:t>
            </a:r>
          </a:p>
        </p:txBody>
      </p:sp>
      <p:pic>
        <p:nvPicPr>
          <p:cNvPr id="7" name="Espace réservé du contenu 6">
            <a:extLst>
              <a:ext uri="{FF2B5EF4-FFF2-40B4-BE49-F238E27FC236}">
                <a16:creationId xmlns:a16="http://schemas.microsoft.com/office/drawing/2014/main" id="{71865FFE-4F21-41D0-90F2-19A0FADEF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256136"/>
            <a:ext cx="10025062" cy="5012531"/>
          </a:xfrm>
          <a:prstGeom prst="rect">
            <a:avLst/>
          </a:prstGeom>
        </p:spPr>
      </p:pic>
      <p:sp>
        <p:nvSpPr>
          <p:cNvPr id="9" name="Rectangle : coins arrondis 8">
            <a:extLst>
              <a:ext uri="{FF2B5EF4-FFF2-40B4-BE49-F238E27FC236}">
                <a16:creationId xmlns:a16="http://schemas.microsoft.com/office/drawing/2014/main" id="{59609AD2-907F-4ECF-9D38-DBEC1CDF0E08}"/>
              </a:ext>
            </a:extLst>
          </p:cNvPr>
          <p:cNvSpPr/>
          <p:nvPr/>
        </p:nvSpPr>
        <p:spPr>
          <a:xfrm>
            <a:off x="4421900" y="1587234"/>
            <a:ext cx="512239" cy="42263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1500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FBAF1-B876-406C-A149-EAD2D92DA55D}"/>
              </a:ext>
            </a:extLst>
          </p:cNvPr>
          <p:cNvSpPr>
            <a:spLocks noGrp="1"/>
          </p:cNvSpPr>
          <p:nvPr>
            <p:ph type="title"/>
          </p:nvPr>
        </p:nvSpPr>
        <p:spPr/>
        <p:txBody>
          <a:bodyPr/>
          <a:lstStyle/>
          <a:p>
            <a:r>
              <a:rPr lang="fr-FR" dirty="0"/>
              <a:t>Matrice de confusion</a:t>
            </a:r>
          </a:p>
        </p:txBody>
      </p:sp>
      <p:sp>
        <p:nvSpPr>
          <p:cNvPr id="3" name="Espace réservé du contenu 2">
            <a:extLst>
              <a:ext uri="{FF2B5EF4-FFF2-40B4-BE49-F238E27FC236}">
                <a16:creationId xmlns:a16="http://schemas.microsoft.com/office/drawing/2014/main" id="{26239ECE-D56D-42C4-A5EF-7903F56FA62A}"/>
              </a:ext>
            </a:extLst>
          </p:cNvPr>
          <p:cNvSpPr>
            <a:spLocks noGrp="1"/>
          </p:cNvSpPr>
          <p:nvPr>
            <p:ph idx="1"/>
          </p:nvPr>
        </p:nvSpPr>
        <p:spPr/>
        <p:txBody>
          <a:bodyPr>
            <a:normAutofit/>
          </a:bodyPr>
          <a:lstStyle/>
          <a:p>
            <a:pPr algn="just"/>
            <a:r>
              <a:rPr lang="fr-FR" dirty="0"/>
              <a:t>La matrice de confusion est un outil servant à mesurer la qualité d'un système de classification.</a:t>
            </a:r>
          </a:p>
          <a:p>
            <a:pPr algn="just"/>
            <a:r>
              <a:rPr lang="fr-FR" dirty="0"/>
              <a:t>Chaque colonne de la matrice représente le nombre d'occurrences d'une classe estimée, tandis que chaque ligne représente le nombre d'occurrences d'une classe réelle (ou de référence). </a:t>
            </a:r>
          </a:p>
          <a:p>
            <a:pPr algn="just"/>
            <a:r>
              <a:rPr lang="fr-FR" dirty="0"/>
              <a:t>Un des intérêts de la matrice de confusion est qu'elle montre rapidement si le système parvient à classifier correctement.</a:t>
            </a:r>
          </a:p>
        </p:txBody>
      </p:sp>
      <p:sp>
        <p:nvSpPr>
          <p:cNvPr id="4" name="Flèche droite 4">
            <a:extLst>
              <a:ext uri="{FF2B5EF4-FFF2-40B4-BE49-F238E27FC236}">
                <a16:creationId xmlns:a16="http://schemas.microsoft.com/office/drawing/2014/main" id="{3C479D83-B88F-42DF-9979-6EC48568E6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55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4D0AE-A23B-4D24-B457-C6C58823D10B}"/>
              </a:ext>
            </a:extLst>
          </p:cNvPr>
          <p:cNvSpPr>
            <a:spLocks noGrp="1"/>
          </p:cNvSpPr>
          <p:nvPr>
            <p:ph type="title"/>
          </p:nvPr>
        </p:nvSpPr>
        <p:spPr/>
        <p:txBody>
          <a:bodyPr/>
          <a:lstStyle/>
          <a:p>
            <a:r>
              <a:rPr lang="fr-FR"/>
              <a:t>Matrice de confusion</a:t>
            </a:r>
            <a:endParaRPr lang="fr-FR" dirty="0"/>
          </a:p>
        </p:txBody>
      </p:sp>
      <p:pic>
        <p:nvPicPr>
          <p:cNvPr id="5" name="Espace réservé du contenu 4">
            <a:extLst>
              <a:ext uri="{FF2B5EF4-FFF2-40B4-BE49-F238E27FC236}">
                <a16:creationId xmlns:a16="http://schemas.microsoft.com/office/drawing/2014/main" id="{294B3868-C1F1-42F5-BC33-97240DE83B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3542" y="1666430"/>
            <a:ext cx="4892467" cy="4892467"/>
          </a:xfrm>
        </p:spPr>
      </p:pic>
      <p:pic>
        <p:nvPicPr>
          <p:cNvPr id="7" name="Image 6">
            <a:extLst>
              <a:ext uri="{FF2B5EF4-FFF2-40B4-BE49-F238E27FC236}">
                <a16:creationId xmlns:a16="http://schemas.microsoft.com/office/drawing/2014/main" id="{C3C5F74A-F699-42DF-98CA-F3436F2F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6103" y="1736570"/>
            <a:ext cx="4822327" cy="4822327"/>
          </a:xfrm>
          <a:prstGeom prst="rect">
            <a:avLst/>
          </a:prstGeom>
        </p:spPr>
      </p:pic>
      <p:sp>
        <p:nvSpPr>
          <p:cNvPr id="13" name="Flèche droite 4">
            <a:extLst>
              <a:ext uri="{FF2B5EF4-FFF2-40B4-BE49-F238E27FC236}">
                <a16:creationId xmlns:a16="http://schemas.microsoft.com/office/drawing/2014/main" id="{4B373157-6BDC-4449-9D33-95F7F00E014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04A6C38E-1769-4F7E-AAD5-0868A2163667}"/>
              </a:ext>
            </a:extLst>
          </p:cNvPr>
          <p:cNvSpPr/>
          <p:nvPr/>
        </p:nvSpPr>
        <p:spPr>
          <a:xfrm rot="18948708">
            <a:off x="4030353" y="1691677"/>
            <a:ext cx="412024" cy="491211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C5298972-494D-42A8-BAF7-C70D1D04E3E3}"/>
              </a:ext>
            </a:extLst>
          </p:cNvPr>
          <p:cNvSpPr/>
          <p:nvPr/>
        </p:nvSpPr>
        <p:spPr>
          <a:xfrm rot="18948708">
            <a:off x="8994035" y="1691675"/>
            <a:ext cx="412024" cy="491211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nvGrpSpPr>
          <p:cNvPr id="19" name="Groupe 18">
            <a:extLst>
              <a:ext uri="{FF2B5EF4-FFF2-40B4-BE49-F238E27FC236}">
                <a16:creationId xmlns:a16="http://schemas.microsoft.com/office/drawing/2014/main" id="{E9C9779B-1FF8-4B5C-99D4-5C7545E3048E}"/>
              </a:ext>
            </a:extLst>
          </p:cNvPr>
          <p:cNvGrpSpPr/>
          <p:nvPr/>
        </p:nvGrpSpPr>
        <p:grpSpPr>
          <a:xfrm>
            <a:off x="7460672" y="2396836"/>
            <a:ext cx="3141717" cy="2185555"/>
            <a:chOff x="7460672" y="2396836"/>
            <a:chExt cx="3141717" cy="2185555"/>
          </a:xfrm>
        </p:grpSpPr>
        <p:sp>
          <p:nvSpPr>
            <p:cNvPr id="3" name="Ellipse 2">
              <a:extLst>
                <a:ext uri="{FF2B5EF4-FFF2-40B4-BE49-F238E27FC236}">
                  <a16:creationId xmlns:a16="http://schemas.microsoft.com/office/drawing/2014/main" id="{B00CE8AA-1053-43FE-A7A3-F458ABCB6369}"/>
                </a:ext>
              </a:extLst>
            </p:cNvPr>
            <p:cNvSpPr/>
            <p:nvPr/>
          </p:nvSpPr>
          <p:spPr>
            <a:xfrm>
              <a:off x="7460672" y="4270663"/>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FDD6ED32-C093-4305-8CF4-9C392BCD4AC5}"/>
                </a:ext>
              </a:extLst>
            </p:cNvPr>
            <p:cNvSpPr/>
            <p:nvPr/>
          </p:nvSpPr>
          <p:spPr>
            <a:xfrm>
              <a:off x="9327770" y="2396836"/>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0E11A952-7A35-40E3-A451-DC112972585D}"/>
                </a:ext>
              </a:extLst>
            </p:cNvPr>
            <p:cNvSpPr/>
            <p:nvPr/>
          </p:nvSpPr>
          <p:spPr>
            <a:xfrm>
              <a:off x="10280270" y="3016827"/>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4" name="Groupe 3">
            <a:extLst>
              <a:ext uri="{FF2B5EF4-FFF2-40B4-BE49-F238E27FC236}">
                <a16:creationId xmlns:a16="http://schemas.microsoft.com/office/drawing/2014/main" id="{BB79020D-259D-4F67-89B0-F72223ADADF1}"/>
              </a:ext>
            </a:extLst>
          </p:cNvPr>
          <p:cNvGrpSpPr/>
          <p:nvPr/>
        </p:nvGrpSpPr>
        <p:grpSpPr>
          <a:xfrm>
            <a:off x="3085246" y="2351231"/>
            <a:ext cx="2856934" cy="2829102"/>
            <a:chOff x="3085246" y="2351231"/>
            <a:chExt cx="2856934" cy="2829102"/>
          </a:xfrm>
        </p:grpSpPr>
        <p:sp>
          <p:nvSpPr>
            <p:cNvPr id="12" name="Ellipse 11">
              <a:extLst>
                <a:ext uri="{FF2B5EF4-FFF2-40B4-BE49-F238E27FC236}">
                  <a16:creationId xmlns:a16="http://schemas.microsoft.com/office/drawing/2014/main" id="{ED264C16-EA07-4AFB-8998-82708B518F18}"/>
                </a:ext>
              </a:extLst>
            </p:cNvPr>
            <p:cNvSpPr/>
            <p:nvPr/>
          </p:nvSpPr>
          <p:spPr>
            <a:xfrm>
              <a:off x="3085246" y="2631787"/>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3A867649-AE7F-4583-98D9-F105199F1471}"/>
                </a:ext>
              </a:extLst>
            </p:cNvPr>
            <p:cNvSpPr/>
            <p:nvPr/>
          </p:nvSpPr>
          <p:spPr>
            <a:xfrm>
              <a:off x="5620061" y="4868605"/>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502A9D95-2D33-4FD8-BDC5-A52B8E0C415D}"/>
                </a:ext>
              </a:extLst>
            </p:cNvPr>
            <p:cNvSpPr/>
            <p:nvPr/>
          </p:nvSpPr>
          <p:spPr>
            <a:xfrm>
              <a:off x="5620060" y="3932448"/>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3A24909E-83B2-465C-B024-D536559DD0DE}"/>
                </a:ext>
              </a:extLst>
            </p:cNvPr>
            <p:cNvSpPr/>
            <p:nvPr/>
          </p:nvSpPr>
          <p:spPr>
            <a:xfrm>
              <a:off x="5608500" y="2351231"/>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00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Une légère amélioration des résultats a été possible.</a:t>
            </a:r>
          </a:p>
          <a:p>
            <a:pPr algn="just"/>
            <a:r>
              <a:rPr lang="fr-FR" dirty="0"/>
              <a:t>Un autre algorithme (Gradient </a:t>
            </a:r>
            <a:r>
              <a:rPr lang="fr-FR" dirty="0" err="1"/>
              <a:t>Boosting</a:t>
            </a:r>
            <a:r>
              <a:rPr lang="fr-FR" dirty="0"/>
              <a:t>) que celui choisi (</a:t>
            </a:r>
            <a:r>
              <a:rPr lang="fr-FR" dirty="0" err="1"/>
              <a:t>Random</a:t>
            </a:r>
            <a:r>
              <a:rPr lang="fr-FR" dirty="0"/>
              <a:t> Forrest) était plus performant, mais il était beaucoup plus lent.</a:t>
            </a:r>
          </a:p>
          <a:p>
            <a:pPr algn="just"/>
            <a:r>
              <a:rPr lang="fr-FR" dirty="0"/>
              <a:t>Au rapport temps de calcul/résultats, le </a:t>
            </a:r>
            <a:r>
              <a:rPr lang="fr-FR" dirty="0" err="1"/>
              <a:t>Random</a:t>
            </a:r>
            <a:r>
              <a:rPr lang="fr-FR" dirty="0"/>
              <a:t> Forrest Classifier reste le meilleur choix dans ce projet.</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949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a:bodyPr>
          <a:lstStyle/>
          <a:p>
            <a:r>
              <a:rPr lang="fr-FR" dirty="0"/>
              <a:t>Contrainte : Rajout de biais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82345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A034-CAAF-4C21-9F79-8590C5479BD4}"/>
              </a:ext>
            </a:extLst>
          </p:cNvPr>
          <p:cNvSpPr>
            <a:spLocks noGrp="1"/>
          </p:cNvSpPr>
          <p:nvPr>
            <p:ph type="title"/>
          </p:nvPr>
        </p:nvSpPr>
        <p:spPr/>
        <p:txBody>
          <a:bodyPr/>
          <a:lstStyle/>
          <a:p>
            <a:r>
              <a:rPr lang="fr-FR" dirty="0"/>
              <a:t>Contrainte : Création de biais</a:t>
            </a:r>
          </a:p>
        </p:txBody>
      </p:sp>
      <p:sp>
        <p:nvSpPr>
          <p:cNvPr id="3" name="Espace réservé du contenu 2">
            <a:extLst>
              <a:ext uri="{FF2B5EF4-FFF2-40B4-BE49-F238E27FC236}">
                <a16:creationId xmlns:a16="http://schemas.microsoft.com/office/drawing/2014/main" id="{3F703EBA-CF87-4B1A-BC18-8102FBC414E6}"/>
              </a:ext>
            </a:extLst>
          </p:cNvPr>
          <p:cNvSpPr>
            <a:spLocks noGrp="1"/>
          </p:cNvSpPr>
          <p:nvPr>
            <p:ph idx="1"/>
          </p:nvPr>
        </p:nvSpPr>
        <p:spPr/>
        <p:txBody>
          <a:bodyPr/>
          <a:lstStyle/>
          <a:p>
            <a:r>
              <a:rPr lang="fr-FR" dirty="0"/>
              <a:t>Une des contraintes du projet était de voir l’impact qu’aurait l’introduction de biais dans les données d’entrainement et de test.</a:t>
            </a:r>
          </a:p>
          <a:p>
            <a:r>
              <a:rPr lang="fr-FR" dirty="0"/>
              <a:t>Ainsi, deux biais ont été testés en comparaison avec la </a:t>
            </a:r>
            <a:r>
              <a:rPr lang="fr-FR" dirty="0" err="1"/>
              <a:t>baseline</a:t>
            </a:r>
            <a:r>
              <a:rPr lang="fr-FR" dirty="0"/>
              <a:t>:</a:t>
            </a:r>
          </a:p>
          <a:p>
            <a:pPr lvl="1"/>
            <a:r>
              <a:rPr lang="fr-FR" dirty="0"/>
              <a:t>Biais en fonction de la somme dépensé</a:t>
            </a:r>
          </a:p>
          <a:p>
            <a:pPr lvl="1"/>
            <a:r>
              <a:rPr lang="fr-FR" dirty="0"/>
              <a:t>Biais de data-</a:t>
            </a:r>
            <a:r>
              <a:rPr lang="fr-FR" dirty="0" err="1"/>
              <a:t>leakage</a:t>
            </a:r>
            <a:endParaRPr lang="fr-FR" dirty="0"/>
          </a:p>
        </p:txBody>
      </p:sp>
      <p:sp>
        <p:nvSpPr>
          <p:cNvPr id="4" name="Flèche droite 4">
            <a:extLst>
              <a:ext uri="{FF2B5EF4-FFF2-40B4-BE49-F238E27FC236}">
                <a16:creationId xmlns:a16="http://schemas.microsoft.com/office/drawing/2014/main" id="{C8E36066-1D63-46F5-A2D8-86CC6BCB8F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55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Les transformer pour être utilisables pour notre problématique.</a:t>
            </a:r>
          </a:p>
          <a:p>
            <a:pPr lvl="1"/>
            <a:r>
              <a:rPr lang="fr-FR" dirty="0"/>
              <a:t>Rechercher les types d’utilisateurs déjà existants.</a:t>
            </a:r>
          </a:p>
          <a:p>
            <a:pPr lvl="1"/>
            <a:r>
              <a:rPr lang="fr-FR" dirty="0"/>
              <a:t>Choisir des algorithmes de classification.</a:t>
            </a:r>
          </a:p>
          <a:p>
            <a:pPr lvl="1"/>
            <a:r>
              <a:rPr lang="fr-FR" dirty="0"/>
              <a:t>Les tester et les améliorer.</a:t>
            </a:r>
          </a:p>
          <a:p>
            <a:pPr lvl="1"/>
            <a:r>
              <a:rPr lang="fr-FR" dirty="0"/>
              <a:t>Utiliser le meilleur pour classer les nouveaux acheteurs.</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p:txBody>
          <a:bodyPr/>
          <a:lstStyle/>
          <a:p>
            <a:r>
              <a:rPr lang="fr-FR" dirty="0"/>
              <a:t>Résultats des biais - </a:t>
            </a:r>
            <a:r>
              <a:rPr lang="fr-FR" dirty="0" err="1"/>
              <a:t>accuracy</a:t>
            </a:r>
            <a:endParaRPr lang="fr-FR" dirty="0"/>
          </a:p>
        </p:txBody>
      </p:sp>
      <p:sp>
        <p:nvSpPr>
          <p:cNvPr id="3" name="Espace réservé du contenu 2">
            <a:extLst>
              <a:ext uri="{FF2B5EF4-FFF2-40B4-BE49-F238E27FC236}">
                <a16:creationId xmlns:a16="http://schemas.microsoft.com/office/drawing/2014/main" id="{FBACD5B2-245E-4261-82AB-A47B716F88A9}"/>
              </a:ext>
            </a:extLst>
          </p:cNvPr>
          <p:cNvSpPr>
            <a:spLocks noGrp="1"/>
          </p:cNvSpPr>
          <p:nvPr>
            <p:ph idx="1"/>
          </p:nvPr>
        </p:nvSpPr>
        <p:spPr/>
        <p:txBody>
          <a:bodyPr>
            <a:normAutofit/>
          </a:bodyPr>
          <a:lstStyle/>
          <a:p>
            <a:r>
              <a:rPr lang="fr-FR" dirty="0"/>
              <a:t>Sans biais</a:t>
            </a:r>
          </a:p>
          <a:p>
            <a:pPr lvl="1"/>
            <a:r>
              <a:rPr lang="fr-FR" dirty="0">
                <a:solidFill>
                  <a:srgbClr val="0070C0"/>
                </a:solidFill>
              </a:rPr>
              <a:t>94.9 %</a:t>
            </a:r>
          </a:p>
          <a:p>
            <a:r>
              <a:rPr lang="fr-FR" dirty="0"/>
              <a:t>Biais en fonction de la somme dépensée</a:t>
            </a:r>
          </a:p>
          <a:p>
            <a:pPr lvl="1"/>
            <a:r>
              <a:rPr lang="fr-FR" dirty="0">
                <a:solidFill>
                  <a:srgbClr val="FF0000"/>
                </a:solidFill>
              </a:rPr>
              <a:t>80.74 %</a:t>
            </a:r>
          </a:p>
          <a:p>
            <a:r>
              <a:rPr lang="fr-FR" dirty="0"/>
              <a:t>Data </a:t>
            </a:r>
            <a:r>
              <a:rPr lang="fr-FR" dirty="0" err="1"/>
              <a:t>leakage</a:t>
            </a:r>
            <a:endParaRPr lang="fr-FR" dirty="0"/>
          </a:p>
          <a:p>
            <a:pPr lvl="1"/>
            <a:r>
              <a:rPr lang="fr-FR" dirty="0">
                <a:solidFill>
                  <a:srgbClr val="00B050"/>
                </a:solidFill>
              </a:rPr>
              <a:t>98.65 %</a:t>
            </a:r>
          </a:p>
          <a:p>
            <a:endParaRPr lang="fr-FR" dirty="0"/>
          </a:p>
        </p:txBody>
      </p:sp>
      <p:sp>
        <p:nvSpPr>
          <p:cNvPr id="4" name="Flèche droite 4">
            <a:extLst>
              <a:ext uri="{FF2B5EF4-FFF2-40B4-BE49-F238E27FC236}">
                <a16:creationId xmlns:a16="http://schemas.microsoft.com/office/drawing/2014/main" id="{097AE1A3-E551-4FFA-A201-E799242256C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6E154DD-698D-4242-9B70-69E18475C1E0}"/>
              </a:ext>
            </a:extLst>
          </p:cNvPr>
          <p:cNvPicPr>
            <a:picLocks noChangeAspect="1"/>
          </p:cNvPicPr>
          <p:nvPr/>
        </p:nvPicPr>
        <p:blipFill rotWithShape="1">
          <a:blip r:embed="rId3"/>
          <a:srcRect l="2372" t="64204" r="68431" b="4110"/>
          <a:stretch/>
        </p:blipFill>
        <p:spPr>
          <a:xfrm>
            <a:off x="6871361" y="4041068"/>
            <a:ext cx="3559710" cy="211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270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4F82B-6AF4-4CE9-833B-CC9ABA961A10}"/>
              </a:ext>
            </a:extLst>
          </p:cNvPr>
          <p:cNvSpPr>
            <a:spLocks noGrp="1"/>
          </p:cNvSpPr>
          <p:nvPr>
            <p:ph type="title"/>
          </p:nvPr>
        </p:nvSpPr>
        <p:spPr>
          <a:xfrm>
            <a:off x="2023542" y="116632"/>
            <a:ext cx="10025122" cy="1143000"/>
          </a:xfrm>
        </p:spPr>
        <p:txBody>
          <a:bodyPr/>
          <a:lstStyle/>
          <a:p>
            <a:r>
              <a:rPr lang="fr-FR" dirty="0"/>
              <a:t>Résultats des biais – matrice de confusion</a:t>
            </a:r>
          </a:p>
        </p:txBody>
      </p:sp>
      <p:pic>
        <p:nvPicPr>
          <p:cNvPr id="11" name="Espace réservé du contenu 10">
            <a:extLst>
              <a:ext uri="{FF2B5EF4-FFF2-40B4-BE49-F238E27FC236}">
                <a16:creationId xmlns:a16="http://schemas.microsoft.com/office/drawing/2014/main" id="{4D093A8D-49DD-4B58-B4C5-692144743A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0654" y="2416169"/>
            <a:ext cx="3413007" cy="3534137"/>
          </a:xfrm>
        </p:spPr>
      </p:pic>
      <p:pic>
        <p:nvPicPr>
          <p:cNvPr id="15" name="Image 14">
            <a:extLst>
              <a:ext uri="{FF2B5EF4-FFF2-40B4-BE49-F238E27FC236}">
                <a16:creationId xmlns:a16="http://schemas.microsoft.com/office/drawing/2014/main" id="{8647ADE6-2ECC-4E3A-A37E-7671ECD73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0961" y="2418989"/>
            <a:ext cx="3410284" cy="3531317"/>
          </a:xfrm>
          <a:prstGeom prst="rect">
            <a:avLst/>
          </a:prstGeom>
        </p:spPr>
      </p:pic>
      <p:pic>
        <p:nvPicPr>
          <p:cNvPr id="20" name="Image 19">
            <a:extLst>
              <a:ext uri="{FF2B5EF4-FFF2-40B4-BE49-F238E27FC236}">
                <a16:creationId xmlns:a16="http://schemas.microsoft.com/office/drawing/2014/main" id="{A525969B-E0D8-4148-ADD4-C46A01ABC1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992" y="2417581"/>
            <a:ext cx="3413008" cy="3534138"/>
          </a:xfrm>
          <a:prstGeom prst="rect">
            <a:avLst/>
          </a:prstGeom>
        </p:spPr>
      </p:pic>
      <p:sp>
        <p:nvSpPr>
          <p:cNvPr id="28" name="Flèche droite 4">
            <a:extLst>
              <a:ext uri="{FF2B5EF4-FFF2-40B4-BE49-F238E27FC236}">
                <a16:creationId xmlns:a16="http://schemas.microsoft.com/office/drawing/2014/main" id="{4E2FC9C2-2E65-4CE2-83FE-4B679CB785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D32F692D-FFB2-4179-A9F8-35C5D0612FB5}"/>
              </a:ext>
            </a:extLst>
          </p:cNvPr>
          <p:cNvSpPr/>
          <p:nvPr/>
        </p:nvSpPr>
        <p:spPr>
          <a:xfrm rot="18948708">
            <a:off x="3246832" y="2302674"/>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0B1D355E-0777-4134-946D-BBE4846FE702}"/>
              </a:ext>
            </a:extLst>
          </p:cNvPr>
          <p:cNvSpPr/>
          <p:nvPr/>
        </p:nvSpPr>
        <p:spPr>
          <a:xfrm rot="18948708">
            <a:off x="6659838" y="2344575"/>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0566340F-17BE-4B3F-B35A-586B8BC8A1BA}"/>
              </a:ext>
            </a:extLst>
          </p:cNvPr>
          <p:cNvSpPr/>
          <p:nvPr/>
        </p:nvSpPr>
        <p:spPr>
          <a:xfrm rot="18948708">
            <a:off x="10187826" y="2344575"/>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4D1099A0-E151-46CA-BF83-A040604A1804}"/>
              </a:ext>
            </a:extLst>
          </p:cNvPr>
          <p:cNvGrpSpPr/>
          <p:nvPr/>
        </p:nvGrpSpPr>
        <p:grpSpPr>
          <a:xfrm>
            <a:off x="2171700" y="2850572"/>
            <a:ext cx="9536681" cy="1703275"/>
            <a:chOff x="2171700" y="2850572"/>
            <a:chExt cx="9536681" cy="1703275"/>
          </a:xfrm>
        </p:grpSpPr>
        <p:sp>
          <p:nvSpPr>
            <p:cNvPr id="12" name="Ellipse 11">
              <a:extLst>
                <a:ext uri="{FF2B5EF4-FFF2-40B4-BE49-F238E27FC236}">
                  <a16:creationId xmlns:a16="http://schemas.microsoft.com/office/drawing/2014/main" id="{E82599CB-F977-4527-BC8D-ADB4C28726FC}"/>
                </a:ext>
              </a:extLst>
            </p:cNvPr>
            <p:cNvSpPr/>
            <p:nvPr/>
          </p:nvSpPr>
          <p:spPr>
            <a:xfrm>
              <a:off x="2649682" y="28505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465822C9-2B17-4505-BD26-04A0643BD90C}"/>
                </a:ext>
              </a:extLst>
            </p:cNvPr>
            <p:cNvSpPr/>
            <p:nvPr/>
          </p:nvSpPr>
          <p:spPr>
            <a:xfrm>
              <a:off x="7903111" y="4242119"/>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9ECC472F-A45C-4675-9A6C-DCF501F7B578}"/>
                </a:ext>
              </a:extLst>
            </p:cNvPr>
            <p:cNvSpPr/>
            <p:nvPr/>
          </p:nvSpPr>
          <p:spPr>
            <a:xfrm>
              <a:off x="11386262" y="39854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D3211EBD-5E41-4CA2-9247-2649AA1D2251}"/>
                </a:ext>
              </a:extLst>
            </p:cNvPr>
            <p:cNvSpPr/>
            <p:nvPr/>
          </p:nvSpPr>
          <p:spPr>
            <a:xfrm>
              <a:off x="2171700" y="3308747"/>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8F703369-FB5F-43EE-82D1-30B48243E320}"/>
                </a:ext>
              </a:extLst>
            </p:cNvPr>
            <p:cNvSpPr/>
            <p:nvPr/>
          </p:nvSpPr>
          <p:spPr>
            <a:xfrm>
              <a:off x="7896537" y="39854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0FC6301D-ADEB-4503-B4C3-61AADE5DB05C}"/>
                </a:ext>
              </a:extLst>
            </p:cNvPr>
            <p:cNvSpPr/>
            <p:nvPr/>
          </p:nvSpPr>
          <p:spPr>
            <a:xfrm>
              <a:off x="11110443" y="3985472"/>
              <a:ext cx="322119" cy="31172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754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8270B-4848-41DC-81AE-CBE5F2EC613C}"/>
              </a:ext>
            </a:extLst>
          </p:cNvPr>
          <p:cNvSpPr>
            <a:spLocks noGrp="1"/>
          </p:cNvSpPr>
          <p:nvPr>
            <p:ph type="title"/>
          </p:nvPr>
        </p:nvSpPr>
        <p:spPr/>
        <p:txBody>
          <a:bodyPr/>
          <a:lstStyle/>
          <a:p>
            <a:r>
              <a:rPr lang="fr-FR" dirty="0"/>
              <a:t>Résultats des biais - conclusion</a:t>
            </a:r>
          </a:p>
        </p:txBody>
      </p:sp>
      <p:sp>
        <p:nvSpPr>
          <p:cNvPr id="3" name="Espace réservé du contenu 2">
            <a:extLst>
              <a:ext uri="{FF2B5EF4-FFF2-40B4-BE49-F238E27FC236}">
                <a16:creationId xmlns:a16="http://schemas.microsoft.com/office/drawing/2014/main" id="{A6775B1F-2107-4A34-996C-14FCCBBCF4C1}"/>
              </a:ext>
            </a:extLst>
          </p:cNvPr>
          <p:cNvSpPr>
            <a:spLocks noGrp="1"/>
          </p:cNvSpPr>
          <p:nvPr>
            <p:ph idx="1"/>
          </p:nvPr>
        </p:nvSpPr>
        <p:spPr/>
        <p:txBody>
          <a:bodyPr>
            <a:normAutofit lnSpcReduction="10000"/>
          </a:bodyPr>
          <a:lstStyle/>
          <a:p>
            <a:r>
              <a:rPr lang="fr-FR" dirty="0"/>
              <a:t>La création du biais par la somme dépensée </a:t>
            </a:r>
            <a:r>
              <a:rPr lang="fr-FR" u="sng" dirty="0">
                <a:solidFill>
                  <a:srgbClr val="FF0000"/>
                </a:solidFill>
              </a:rPr>
              <a:t>dégrade</a:t>
            </a:r>
            <a:r>
              <a:rPr lang="fr-FR" dirty="0"/>
              <a:t> fortement l'</a:t>
            </a:r>
            <a:r>
              <a:rPr lang="fr-FR" dirty="0" err="1"/>
              <a:t>accuracy</a:t>
            </a:r>
            <a:r>
              <a:rPr lang="fr-FR" dirty="0"/>
              <a:t> des résultats.</a:t>
            </a:r>
          </a:p>
          <a:p>
            <a:r>
              <a:rPr lang="fr-FR" dirty="0"/>
              <a:t>Par contre, la création du biais de data </a:t>
            </a:r>
            <a:r>
              <a:rPr lang="fr-FR" dirty="0" err="1"/>
              <a:t>leakage</a:t>
            </a:r>
            <a:r>
              <a:rPr lang="fr-FR" dirty="0"/>
              <a:t> </a:t>
            </a:r>
            <a:r>
              <a:rPr lang="fr-FR" u="sng" dirty="0">
                <a:solidFill>
                  <a:srgbClr val="FF0000"/>
                </a:solidFill>
              </a:rPr>
              <a:t>augmente</a:t>
            </a:r>
            <a:r>
              <a:rPr lang="fr-FR" u="sng" dirty="0"/>
              <a:t> </a:t>
            </a:r>
            <a:r>
              <a:rPr lang="fr-FR" dirty="0"/>
              <a:t>l'</a:t>
            </a:r>
            <a:r>
              <a:rPr lang="fr-FR" dirty="0" err="1"/>
              <a:t>accuracy</a:t>
            </a:r>
            <a:r>
              <a:rPr lang="fr-FR" dirty="0"/>
              <a:t> des résultats.</a:t>
            </a:r>
          </a:p>
          <a:p>
            <a:endParaRPr lang="fr-FR" dirty="0"/>
          </a:p>
          <a:p>
            <a:r>
              <a:rPr lang="fr-FR" dirty="0"/>
              <a:t>Les résultats sont cohérents.</a:t>
            </a:r>
          </a:p>
          <a:p>
            <a:r>
              <a:rPr lang="fr-FR" dirty="0"/>
              <a:t>Le data </a:t>
            </a:r>
            <a:r>
              <a:rPr lang="fr-FR" dirty="0" err="1"/>
              <a:t>leakage</a:t>
            </a:r>
            <a:r>
              <a:rPr lang="fr-FR" dirty="0"/>
              <a:t> est une forme de triche, où l’on donne les « résultats avant l’examen ».</a:t>
            </a:r>
          </a:p>
          <a:p>
            <a:r>
              <a:rPr lang="fr-FR" dirty="0"/>
              <a:t>Le biais sur la somme dépensée empêche l’algorithme d’être performant sur certaines parties de ces sommes.</a:t>
            </a:r>
          </a:p>
        </p:txBody>
      </p:sp>
      <p:sp>
        <p:nvSpPr>
          <p:cNvPr id="4" name="Flèche droite 4">
            <a:extLst>
              <a:ext uri="{FF2B5EF4-FFF2-40B4-BE49-F238E27FC236}">
                <a16:creationId xmlns:a16="http://schemas.microsoft.com/office/drawing/2014/main" id="{7F81BE98-8972-43E2-B329-B28098BEC69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96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115294707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Un générateur de facture aléatoire à été crée afin de tester de potentiels nouveaux clients.</a:t>
            </a:r>
          </a:p>
          <a:p>
            <a:r>
              <a:rPr lang="fr-FR" dirty="0"/>
              <a:t>Toute les valeurs d’un premier achat sont tirées aléatoirement, puis l’algorithme retenu pour ce projet se charge de classifier ce nouveau client dans une catégorie déjà existante.</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3B629D4-B1E1-44AB-B637-453D5D9B3950}"/>
              </a:ext>
            </a:extLst>
          </p:cNvPr>
          <p:cNvPicPr>
            <a:picLocks noChangeAspect="1"/>
          </p:cNvPicPr>
          <p:nvPr/>
        </p:nvPicPr>
        <p:blipFill rotWithShape="1">
          <a:blip r:embed="rId2"/>
          <a:srcRect l="35467" t="29204" r="48902" b="8029"/>
          <a:stretch/>
        </p:blipFill>
        <p:spPr>
          <a:xfrm>
            <a:off x="2768838" y="1589519"/>
            <a:ext cx="2262942" cy="4969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49D94380-8CD0-4386-96FF-9EB87DAC1096}"/>
              </a:ext>
            </a:extLst>
          </p:cNvPr>
          <p:cNvPicPr>
            <a:picLocks noChangeAspect="1"/>
          </p:cNvPicPr>
          <p:nvPr/>
        </p:nvPicPr>
        <p:blipFill rotWithShape="1">
          <a:blip r:embed="rId3"/>
          <a:srcRect l="35047" t="29589" r="48902" b="4109"/>
          <a:stretch/>
        </p:blipFill>
        <p:spPr>
          <a:xfrm>
            <a:off x="7036103" y="1974310"/>
            <a:ext cx="1956987" cy="442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90354058-89C8-49B2-A0EE-EEEB1AA4004E}"/>
              </a:ext>
            </a:extLst>
          </p:cNvPr>
          <p:cNvPicPr>
            <a:picLocks noChangeAspect="1"/>
          </p:cNvPicPr>
          <p:nvPr/>
        </p:nvPicPr>
        <p:blipFill rotWithShape="1">
          <a:blip r:embed="rId4"/>
          <a:srcRect l="35327" t="33306" r="48621" b="16067"/>
          <a:stretch/>
        </p:blipFill>
        <p:spPr>
          <a:xfrm>
            <a:off x="9303786" y="2496854"/>
            <a:ext cx="1956987" cy="3375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 coins arrondis 7">
            <a:extLst>
              <a:ext uri="{FF2B5EF4-FFF2-40B4-BE49-F238E27FC236}">
                <a16:creationId xmlns:a16="http://schemas.microsoft.com/office/drawing/2014/main" id="{F5EA95BE-309F-47BF-896B-E10F4B9F6F7F}"/>
              </a:ext>
            </a:extLst>
          </p:cNvPr>
          <p:cNvSpPr/>
          <p:nvPr/>
        </p:nvSpPr>
        <p:spPr>
          <a:xfrm>
            <a:off x="2768838" y="5872443"/>
            <a:ext cx="2262942" cy="79633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E450E426-BC25-41E8-ADEB-D10E7B41BB2F}"/>
              </a:ext>
            </a:extLst>
          </p:cNvPr>
          <p:cNvSpPr/>
          <p:nvPr/>
        </p:nvSpPr>
        <p:spPr>
          <a:xfrm>
            <a:off x="2768838" y="1842142"/>
            <a:ext cx="752960" cy="2220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7021BD7-113C-4C28-B6EB-AF872C82EE1A}"/>
              </a:ext>
            </a:extLst>
          </p:cNvPr>
          <p:cNvSpPr/>
          <p:nvPr/>
        </p:nvSpPr>
        <p:spPr>
          <a:xfrm>
            <a:off x="2768838" y="3821078"/>
            <a:ext cx="752960" cy="2220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BA85ACBA-F0BE-4FA9-9EA4-930B2975B615}"/>
              </a:ext>
            </a:extLst>
          </p:cNvPr>
          <p:cNvSpPr/>
          <p:nvPr/>
        </p:nvSpPr>
        <p:spPr>
          <a:xfrm>
            <a:off x="9303786" y="3024743"/>
            <a:ext cx="1877244" cy="295959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10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Tester d’autres algorithmes.</a:t>
            </a:r>
          </a:p>
          <a:p>
            <a:r>
              <a:rPr lang="fr-FR" dirty="0"/>
              <a:t>Tester plus d’hyperparamètres.</a:t>
            </a:r>
          </a:p>
          <a:p>
            <a:r>
              <a:rPr lang="fr-FR" dirty="0"/>
              <a:t>Continuer la recherche de meilleurs valeurs pour les hyperparamètres.</a:t>
            </a:r>
          </a:p>
          <a:p>
            <a:r>
              <a:rPr lang="fr-FR" dirty="0"/>
              <a:t>Avoir une base de données de départ plus grande.</a:t>
            </a:r>
          </a:p>
          <a:p>
            <a:r>
              <a:rPr lang="fr-FR" dirty="0"/>
              <a:t>Et aussi qu’elle soit plus complète (15 % d’anonymes).</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fontScale="92500" lnSpcReduction="10000"/>
          </a:bodyPr>
          <a:lstStyle/>
          <a:p>
            <a:r>
              <a:rPr lang="fr-FR" u="sng" dirty="0"/>
              <a:t>Démarche retenue :</a:t>
            </a:r>
          </a:p>
          <a:p>
            <a:pPr lvl="1"/>
            <a:r>
              <a:rPr lang="fr-FR" dirty="0"/>
              <a:t>Récupération des données.</a:t>
            </a:r>
          </a:p>
          <a:p>
            <a:pPr lvl="1"/>
            <a:r>
              <a:rPr lang="fr-FR" dirty="0"/>
              <a:t>Exploration des données.</a:t>
            </a:r>
          </a:p>
          <a:p>
            <a:pPr lvl="1"/>
            <a:r>
              <a:rPr lang="fr-FR" dirty="0"/>
              <a:t>Classification non-supervisée des clients déjà existants.</a:t>
            </a:r>
          </a:p>
          <a:p>
            <a:pPr lvl="1"/>
            <a:r>
              <a:rPr lang="fr-FR" dirty="0"/>
              <a:t>Tests de quelques algorithmes de classification supervisée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 fonction de test.</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t>Online </a:t>
            </a:r>
            <a:r>
              <a:rPr lang="fr-FR" dirty="0" err="1"/>
              <a:t>Retail</a:t>
            </a:r>
            <a:r>
              <a:rPr lang="fr-FR" dirty="0"/>
              <a:t> Data Set</a:t>
            </a:r>
          </a:p>
          <a:p>
            <a:pPr lvl="1"/>
            <a:r>
              <a:rPr lang="fr-FR" dirty="0">
                <a:hlinkClick r:id="rId2"/>
              </a:rPr>
              <a:t>https://archive.ics.uci.edu/ml/datasets/Online+Retail</a:t>
            </a:r>
            <a:endParaRPr lang="fr-FR" dirty="0"/>
          </a:p>
          <a:p>
            <a:pPr lvl="1"/>
            <a:r>
              <a:rPr lang="fr-FR" dirty="0"/>
              <a:t>Fichier d’archive.</a:t>
            </a:r>
          </a:p>
          <a:p>
            <a:pPr lvl="1"/>
            <a:r>
              <a:rPr lang="fr-FR" dirty="0"/>
              <a:t>Fiable.</a:t>
            </a:r>
          </a:p>
          <a:p>
            <a:pPr lvl="1"/>
            <a:r>
              <a:rPr lang="fr-FR" dirty="0"/>
              <a:t>Plutôt complète.</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6D896355-F645-490B-A53A-E1BA9B30003C}"/>
              </a:ext>
            </a:extLst>
          </p:cNvPr>
          <p:cNvGraphicFramePr>
            <a:graphicFrameLocks noGrp="1"/>
          </p:cNvGraphicFramePr>
          <p:nvPr>
            <p:ph idx="1"/>
            <p:extLst>
              <p:ext uri="{D42A27DB-BD31-4B8C-83A1-F6EECF244321}">
                <p14:modId xmlns:p14="http://schemas.microsoft.com/office/powerpoint/2010/main" val="200394824"/>
              </p:ext>
            </p:extLst>
          </p:nvPr>
        </p:nvGraphicFramePr>
        <p:xfrm>
          <a:off x="2900276" y="1452892"/>
          <a:ext cx="8271653" cy="1652652"/>
        </p:xfrm>
        <a:graphic>
          <a:graphicData uri="http://schemas.openxmlformats.org/drawingml/2006/table">
            <a:tbl>
              <a:tblPr/>
              <a:tblGrid>
                <a:gridCol w="1575552">
                  <a:extLst>
                    <a:ext uri="{9D8B030D-6E8A-4147-A177-3AD203B41FA5}">
                      <a16:colId xmlns:a16="http://schemas.microsoft.com/office/drawing/2014/main" val="3291747859"/>
                    </a:ext>
                  </a:extLst>
                </a:gridCol>
                <a:gridCol w="2143785">
                  <a:extLst>
                    <a:ext uri="{9D8B030D-6E8A-4147-A177-3AD203B41FA5}">
                      <a16:colId xmlns:a16="http://schemas.microsoft.com/office/drawing/2014/main" val="1585612109"/>
                    </a:ext>
                  </a:extLst>
                </a:gridCol>
                <a:gridCol w="2150244">
                  <a:extLst>
                    <a:ext uri="{9D8B030D-6E8A-4147-A177-3AD203B41FA5}">
                      <a16:colId xmlns:a16="http://schemas.microsoft.com/office/drawing/2014/main" val="3578425799"/>
                    </a:ext>
                  </a:extLst>
                </a:gridCol>
                <a:gridCol w="2402072">
                  <a:extLst>
                    <a:ext uri="{9D8B030D-6E8A-4147-A177-3AD203B41FA5}">
                      <a16:colId xmlns:a16="http://schemas.microsoft.com/office/drawing/2014/main" val="1811090281"/>
                    </a:ext>
                  </a:extLst>
                </a:gridCol>
              </a:tblGrid>
              <a:tr h="183628">
                <a:tc>
                  <a:txBody>
                    <a:bodyPr/>
                    <a:lstStyle/>
                    <a:p>
                      <a:pPr algn="ctr" fontAlgn="b"/>
                      <a:r>
                        <a:rPr lang="fr-FR" sz="1100" b="1" i="0" u="none" strike="noStrike">
                          <a:solidFill>
                            <a:srgbClr val="FFFFFF"/>
                          </a:solidFill>
                          <a:effectLst/>
                          <a:latin typeface="Calibri" panose="020F0502020204030204" pitchFamily="34" charset="0"/>
                        </a:rPr>
                        <a:t>Colonne1</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column_name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missing_count</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filling_factor</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890459066"/>
                  </a:ext>
                </a:extLst>
              </a:tr>
              <a:tr h="183628">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CustomerID</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135080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75,07</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4150499"/>
                  </a:ext>
                </a:extLst>
              </a:tr>
              <a:tr h="183628">
                <a:tc>
                  <a:txBody>
                    <a:bodyPr/>
                    <a:lstStyle/>
                    <a:p>
                      <a:pPr algn="ctr" fontAlgn="b"/>
                      <a:r>
                        <a:rPr lang="fr-FR" sz="1100" b="0" i="0" u="none" strike="noStrike">
                          <a:solidFill>
                            <a:srgbClr val="000000"/>
                          </a:solidFill>
                          <a:effectLst/>
                          <a:latin typeface="Calibri" panose="020F0502020204030204" pitchFamily="34" charset="0"/>
                        </a:rPr>
                        <a:t>1</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Description</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1454</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99,73</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73109457"/>
                  </a:ext>
                </a:extLst>
              </a:tr>
              <a:tr h="183628">
                <a:tc>
                  <a:txBody>
                    <a:bodyPr/>
                    <a:lstStyle/>
                    <a:p>
                      <a:pPr algn="ctr" fontAlgn="b"/>
                      <a:r>
                        <a:rPr lang="fr-FR" sz="1100" b="0" i="0" u="none" strike="noStrike">
                          <a:solidFill>
                            <a:srgbClr val="000000"/>
                          </a:solidFill>
                          <a:effectLst/>
                          <a:latin typeface="Calibri" panose="020F0502020204030204" pitchFamily="34" charset="0"/>
                        </a:rPr>
                        <a:t>2</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dirty="0" err="1">
                          <a:solidFill>
                            <a:srgbClr val="000000"/>
                          </a:solidFill>
                          <a:effectLst/>
                          <a:latin typeface="Calibri" panose="020F0502020204030204" pitchFamily="34" charset="0"/>
                        </a:rPr>
                        <a:t>InvoiceNo</a:t>
                      </a:r>
                      <a:endParaRPr lang="fr-FR" sz="1100" b="0" i="0" u="none" strike="noStrike" dirty="0">
                        <a:solidFill>
                          <a:srgbClr val="000000"/>
                        </a:solidFill>
                        <a:effectLst/>
                        <a:latin typeface="Calibri" panose="020F0502020204030204" pitchFamily="34" charset="0"/>
                      </a:endParaRP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388869"/>
                  </a:ext>
                </a:extLst>
              </a:tr>
              <a:tr h="183628">
                <a:tc>
                  <a:txBody>
                    <a:bodyPr/>
                    <a:lstStyle/>
                    <a:p>
                      <a:pPr algn="ctr" fontAlgn="b"/>
                      <a:r>
                        <a:rPr lang="fr-FR" sz="1100" b="0" i="0" u="none" strike="noStrike">
                          <a:solidFill>
                            <a:srgbClr val="000000"/>
                          </a:solidFill>
                          <a:effectLst/>
                          <a:latin typeface="Calibri" panose="020F0502020204030204" pitchFamily="34" charset="0"/>
                        </a:rPr>
                        <a:t>3</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StockCode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65552700"/>
                  </a:ext>
                </a:extLst>
              </a:tr>
              <a:tr h="183628">
                <a:tc>
                  <a:txBody>
                    <a:bodyPr/>
                    <a:lstStyle/>
                    <a:p>
                      <a:pPr algn="ctr" fontAlgn="b"/>
                      <a:r>
                        <a:rPr lang="fr-FR" sz="1100" b="0" i="0" u="none" strike="noStrike">
                          <a:solidFill>
                            <a:srgbClr val="000000"/>
                          </a:solidFill>
                          <a:effectLst/>
                          <a:latin typeface="Calibri" panose="020F0502020204030204" pitchFamily="34" charset="0"/>
                        </a:rPr>
                        <a:t>4</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Quantity</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37158674"/>
                  </a:ext>
                </a:extLst>
              </a:tr>
              <a:tr h="183628">
                <a:tc>
                  <a:txBody>
                    <a:bodyPr/>
                    <a:lstStyle/>
                    <a:p>
                      <a:pPr algn="ctr" fontAlgn="b"/>
                      <a:r>
                        <a:rPr lang="fr-FR" sz="1100" b="0" i="0" u="none" strike="noStrike">
                          <a:solidFill>
                            <a:srgbClr val="000000"/>
                          </a:solidFill>
                          <a:effectLst/>
                          <a:latin typeface="Calibri" panose="020F0502020204030204" pitchFamily="34" charset="0"/>
                        </a:rPr>
                        <a:t>5</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InvoiceDate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1183644"/>
                  </a:ext>
                </a:extLst>
              </a:tr>
              <a:tr h="183628">
                <a:tc>
                  <a:txBody>
                    <a:bodyPr/>
                    <a:lstStyle/>
                    <a:p>
                      <a:pPr algn="ctr" fontAlgn="b"/>
                      <a:r>
                        <a:rPr lang="fr-FR" sz="1100" b="0" i="0" u="none" strike="noStrike">
                          <a:solidFill>
                            <a:srgbClr val="000000"/>
                          </a:solidFill>
                          <a:effectLst/>
                          <a:latin typeface="Calibri" panose="020F0502020204030204" pitchFamily="34" charset="0"/>
                        </a:rPr>
                        <a:t>6</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UnitPrice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dirty="0">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4704317"/>
                  </a:ext>
                </a:extLst>
              </a:tr>
              <a:tr h="183628">
                <a:tc>
                  <a:txBody>
                    <a:bodyPr/>
                    <a:lstStyle/>
                    <a:p>
                      <a:pPr algn="ctr" fontAlgn="b"/>
                      <a:r>
                        <a:rPr lang="fr-FR" sz="1100" b="0" i="0" u="none" strike="noStrike">
                          <a:solidFill>
                            <a:srgbClr val="000000"/>
                          </a:solidFill>
                          <a:effectLst/>
                          <a:latin typeface="Calibri" panose="020F0502020204030204" pitchFamily="34" charset="0"/>
                        </a:rPr>
                        <a:t>7</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Country</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01760572"/>
                  </a:ext>
                </a:extLst>
              </a:tr>
            </a:tbl>
          </a:graphicData>
        </a:graphic>
      </p:graphicFrame>
      <p:graphicFrame>
        <p:nvGraphicFramePr>
          <p:cNvPr id="5" name="Espace réservé du contenu 3">
            <a:extLst>
              <a:ext uri="{FF2B5EF4-FFF2-40B4-BE49-F238E27FC236}">
                <a16:creationId xmlns:a16="http://schemas.microsoft.com/office/drawing/2014/main" id="{2EF60329-53DC-4562-9DB5-8D20B95C108C}"/>
              </a:ext>
            </a:extLst>
          </p:cNvPr>
          <p:cNvGraphicFramePr>
            <a:graphicFrameLocks/>
          </p:cNvGraphicFramePr>
          <p:nvPr>
            <p:extLst>
              <p:ext uri="{D42A27DB-BD31-4B8C-83A1-F6EECF244321}">
                <p14:modId xmlns:p14="http://schemas.microsoft.com/office/powerpoint/2010/main" val="875346192"/>
              </p:ext>
            </p:extLst>
          </p:nvPr>
        </p:nvGraphicFramePr>
        <p:xfrm>
          <a:off x="3548905" y="3397944"/>
          <a:ext cx="6870700" cy="952500"/>
        </p:xfrm>
        <a:graphic>
          <a:graphicData uri="http://schemas.openxmlformats.org/drawingml/2006/table">
            <a:tbl>
              <a:tblPr/>
              <a:tblGrid>
                <a:gridCol w="774700">
                  <a:extLst>
                    <a:ext uri="{9D8B030D-6E8A-4147-A177-3AD203B41FA5}">
                      <a16:colId xmlns:a16="http://schemas.microsoft.com/office/drawing/2014/main" val="2879403390"/>
                    </a:ext>
                  </a:extLst>
                </a:gridCol>
                <a:gridCol w="762000">
                  <a:extLst>
                    <a:ext uri="{9D8B030D-6E8A-4147-A177-3AD203B41FA5}">
                      <a16:colId xmlns:a16="http://schemas.microsoft.com/office/drawing/2014/main" val="320972201"/>
                    </a:ext>
                  </a:extLst>
                </a:gridCol>
                <a:gridCol w="762000">
                  <a:extLst>
                    <a:ext uri="{9D8B030D-6E8A-4147-A177-3AD203B41FA5}">
                      <a16:colId xmlns:a16="http://schemas.microsoft.com/office/drawing/2014/main" val="1563038443"/>
                    </a:ext>
                  </a:extLst>
                </a:gridCol>
                <a:gridCol w="762000">
                  <a:extLst>
                    <a:ext uri="{9D8B030D-6E8A-4147-A177-3AD203B41FA5}">
                      <a16:colId xmlns:a16="http://schemas.microsoft.com/office/drawing/2014/main" val="4085466267"/>
                    </a:ext>
                  </a:extLst>
                </a:gridCol>
                <a:gridCol w="762000">
                  <a:extLst>
                    <a:ext uri="{9D8B030D-6E8A-4147-A177-3AD203B41FA5}">
                      <a16:colId xmlns:a16="http://schemas.microsoft.com/office/drawing/2014/main" val="214222181"/>
                    </a:ext>
                  </a:extLst>
                </a:gridCol>
                <a:gridCol w="762000">
                  <a:extLst>
                    <a:ext uri="{9D8B030D-6E8A-4147-A177-3AD203B41FA5}">
                      <a16:colId xmlns:a16="http://schemas.microsoft.com/office/drawing/2014/main" val="271657439"/>
                    </a:ext>
                  </a:extLst>
                </a:gridCol>
                <a:gridCol w="762000">
                  <a:extLst>
                    <a:ext uri="{9D8B030D-6E8A-4147-A177-3AD203B41FA5}">
                      <a16:colId xmlns:a16="http://schemas.microsoft.com/office/drawing/2014/main" val="2822131090"/>
                    </a:ext>
                  </a:extLst>
                </a:gridCol>
                <a:gridCol w="762000">
                  <a:extLst>
                    <a:ext uri="{9D8B030D-6E8A-4147-A177-3AD203B41FA5}">
                      <a16:colId xmlns:a16="http://schemas.microsoft.com/office/drawing/2014/main" val="2833671038"/>
                    </a:ext>
                  </a:extLst>
                </a:gridCol>
                <a:gridCol w="762000">
                  <a:extLst>
                    <a:ext uri="{9D8B030D-6E8A-4147-A177-3AD203B41FA5}">
                      <a16:colId xmlns:a16="http://schemas.microsoft.com/office/drawing/2014/main" val="3989724136"/>
                    </a:ext>
                  </a:extLst>
                </a:gridCol>
              </a:tblGrid>
              <a:tr h="190500">
                <a:tc>
                  <a:txBody>
                    <a:bodyPr/>
                    <a:lstStyle/>
                    <a:p>
                      <a:pPr algn="ctr" fontAlgn="ctr"/>
                      <a:r>
                        <a:rPr lang="fr-FR" sz="1100" b="1" i="0" u="none" strike="noStrike">
                          <a:solidFill>
                            <a:srgbClr val="FFFFFF"/>
                          </a:solidFill>
                          <a:effectLst/>
                          <a:latin typeface="Calibri" panose="020F0502020204030204" pitchFamily="34" charset="0"/>
                        </a:rPr>
                        <a:t>Colonne1</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dirty="0">
                          <a:solidFill>
                            <a:srgbClr val="FFFFFF"/>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636702130"/>
                  </a:ext>
                </a:extLst>
              </a:tr>
              <a:tr h="190500">
                <a:tc>
                  <a:txBody>
                    <a:bodyPr/>
                    <a:lstStyle/>
                    <a:p>
                      <a:pPr algn="ctr" fontAlgn="ctr"/>
                      <a:r>
                        <a:rPr lang="fr-FR" sz="1100" b="0" i="0" u="none" strike="noStrike">
                          <a:solidFill>
                            <a:srgbClr val="000000"/>
                          </a:solidFill>
                          <a:effectLst/>
                          <a:latin typeface="Calibri" panose="020F0502020204030204" pitchFamily="34" charset="0"/>
                        </a:rPr>
                        <a:t>index</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count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std</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max</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21262312"/>
                  </a:ext>
                </a:extLst>
              </a:tr>
              <a:tr h="190500">
                <a:tc>
                  <a:txBody>
                    <a:bodyPr/>
                    <a:lstStyle/>
                    <a:p>
                      <a:pPr algn="ctr" fontAlgn="ctr"/>
                      <a:r>
                        <a:rPr lang="fr-FR" sz="1100" b="0" i="0" u="none" strike="noStrike">
                          <a:solidFill>
                            <a:srgbClr val="000000"/>
                          </a:solidFill>
                          <a:effectLst/>
                          <a:latin typeface="Calibri" panose="020F0502020204030204" pitchFamily="34" charset="0"/>
                        </a:rPr>
                        <a:t>Quantity</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9,55224955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218,081158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01674401"/>
                  </a:ext>
                </a:extLst>
              </a:tr>
              <a:tr h="190500">
                <a:tc>
                  <a:txBody>
                    <a:bodyPr/>
                    <a:lstStyle/>
                    <a:p>
                      <a:pPr algn="ctr" fontAlgn="ctr"/>
                      <a:r>
                        <a:rPr lang="fr-FR" sz="11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4,61111363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96,7598531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-11062,06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38970</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8379146"/>
                  </a:ext>
                </a:extLst>
              </a:tr>
              <a:tr h="190500">
                <a:tc>
                  <a:txBody>
                    <a:bodyPr/>
                    <a:lstStyle/>
                    <a:p>
                      <a:pPr algn="ctr" fontAlgn="ctr"/>
                      <a:r>
                        <a:rPr lang="fr-FR" sz="1100" b="0" i="0" u="none" strike="noStrike">
                          <a:solidFill>
                            <a:srgbClr val="000000"/>
                          </a:solidFill>
                          <a:effectLst/>
                          <a:latin typeface="Calibri" panose="020F0502020204030204" pitchFamily="34" charset="0"/>
                        </a:rPr>
                        <a:t>CustomerID</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406829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15287,6906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1713,6003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12346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13953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15152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16791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18287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49457428"/>
                  </a:ext>
                </a:extLst>
              </a:tr>
            </a:tbl>
          </a:graphicData>
        </a:graphic>
      </p:graphicFrame>
      <p:sp>
        <p:nvSpPr>
          <p:cNvPr id="6" name="Flèche droite 4">
            <a:extLst>
              <a:ext uri="{FF2B5EF4-FFF2-40B4-BE49-F238E27FC236}">
                <a16:creationId xmlns:a16="http://schemas.microsoft.com/office/drawing/2014/main" id="{126B5950-55C1-4E45-9DC1-F5E580AD8B0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ACAD493B-56D6-43FC-BD1D-351E3B1DD8D5}"/>
              </a:ext>
            </a:extLst>
          </p:cNvPr>
          <p:cNvSpPr/>
          <p:nvPr/>
        </p:nvSpPr>
        <p:spPr>
          <a:xfrm rot="5400000">
            <a:off x="6937541" y="-2399944"/>
            <a:ext cx="197124" cy="82716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700CB2E3-D1D0-4400-B73D-90748CEC22D4}"/>
              </a:ext>
            </a:extLst>
          </p:cNvPr>
          <p:cNvSpPr/>
          <p:nvPr/>
        </p:nvSpPr>
        <p:spPr>
          <a:xfrm rot="5400000">
            <a:off x="6882251" y="452124"/>
            <a:ext cx="204007" cy="68706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6827551C-731A-4D16-BE27-EE09C58C677E}"/>
              </a:ext>
            </a:extLst>
          </p:cNvPr>
          <p:cNvSpPr txBox="1">
            <a:spLocks/>
          </p:cNvSpPr>
          <p:nvPr/>
        </p:nvSpPr>
        <p:spPr>
          <a:xfrm>
            <a:off x="2023539" y="4413214"/>
            <a:ext cx="10025122" cy="232815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fr-FR" dirty="0"/>
              <a:t>Suppression de trois types de données :</a:t>
            </a:r>
          </a:p>
          <a:p>
            <a:pPr lvl="1"/>
            <a:r>
              <a:rPr lang="fr-FR" dirty="0"/>
              <a:t>Frais </a:t>
            </a:r>
            <a:r>
              <a:rPr lang="fr-FR" dirty="0" err="1"/>
              <a:t>Datazon</a:t>
            </a:r>
            <a:r>
              <a:rPr lang="fr-FR" dirty="0"/>
              <a:t>.</a:t>
            </a:r>
          </a:p>
          <a:p>
            <a:pPr lvl="1"/>
            <a:r>
              <a:rPr lang="fr-FR" dirty="0"/>
              <a:t>Client anonymes.</a:t>
            </a:r>
          </a:p>
          <a:p>
            <a:pPr lvl="1"/>
            <a:r>
              <a:rPr lang="fr-FR" dirty="0"/>
              <a:t>Factures annulées.</a:t>
            </a:r>
          </a:p>
        </p:txBody>
      </p:sp>
    </p:spTree>
    <p:extLst>
      <p:ext uri="{BB962C8B-B14F-4D97-AF65-F5344CB8AC3E}">
        <p14:creationId xmlns:p14="http://schemas.microsoft.com/office/powerpoint/2010/main" val="271286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2241709"/>
            <a:ext cx="10025122" cy="4499659"/>
          </a:xfrm>
        </p:spPr>
        <p:txBody>
          <a:bodyPr numCol="3">
            <a:normAutofit fontScale="85000" lnSpcReduction="10000"/>
          </a:bodyPr>
          <a:lstStyle/>
          <a:p>
            <a:r>
              <a:rPr lang="fr-FR" u="sng" dirty="0">
                <a:solidFill>
                  <a:srgbClr val="FF0000"/>
                </a:solidFill>
              </a:rPr>
              <a:t>Extraction de données</a:t>
            </a:r>
            <a:endParaRPr lang="fr-FR" dirty="0"/>
          </a:p>
          <a:p>
            <a:r>
              <a:rPr lang="fr-FR" dirty="0"/>
              <a:t>Somme totale par facture</a:t>
            </a:r>
          </a:p>
          <a:p>
            <a:r>
              <a:rPr lang="fr-FR" dirty="0"/>
              <a:t>Nombre d'articles par facture</a:t>
            </a:r>
          </a:p>
          <a:p>
            <a:r>
              <a:rPr lang="fr-FR" dirty="0"/>
              <a:t>Nombre d'articles différents par facture</a:t>
            </a:r>
          </a:p>
          <a:p>
            <a:r>
              <a:rPr lang="fr-FR" dirty="0"/>
              <a:t>Nombre de factures par client</a:t>
            </a:r>
          </a:p>
          <a:p>
            <a:r>
              <a:rPr lang="fr-FR" u="sng" dirty="0">
                <a:solidFill>
                  <a:srgbClr val="FF0000"/>
                </a:solidFill>
              </a:rPr>
              <a:t>Calculs de moyennes</a:t>
            </a:r>
          </a:p>
          <a:p>
            <a:r>
              <a:rPr lang="fr-FR" dirty="0"/>
              <a:t>Moyenne d'articles par facture</a:t>
            </a:r>
          </a:p>
          <a:p>
            <a:r>
              <a:rPr lang="fr-FR" dirty="0"/>
              <a:t>Moyenne de la somme par facture</a:t>
            </a:r>
          </a:p>
          <a:p>
            <a:r>
              <a:rPr lang="fr-FR" dirty="0"/>
              <a:t>Moyenne d'articles différents (catégorie) par facture</a:t>
            </a:r>
          </a:p>
          <a:p>
            <a:r>
              <a:rPr lang="fr-FR" dirty="0"/>
              <a:t>Moyenne de la somme par catégorie</a:t>
            </a:r>
          </a:p>
          <a:p>
            <a:r>
              <a:rPr lang="fr-FR" u="sng" dirty="0">
                <a:solidFill>
                  <a:srgbClr val="FF0000"/>
                </a:solidFill>
              </a:rPr>
              <a:t>Intervalles temporels</a:t>
            </a:r>
          </a:p>
          <a:p>
            <a:r>
              <a:rPr lang="fr-FR" dirty="0"/>
              <a:t>Heure d’achat</a:t>
            </a:r>
          </a:p>
          <a:p>
            <a:r>
              <a:rPr lang="fr-FR" dirty="0"/>
              <a:t>Jour d’achat (semaine)</a:t>
            </a:r>
          </a:p>
          <a:p>
            <a:r>
              <a:rPr lang="fr-FR" dirty="0"/>
              <a:t>Mois d’achat</a:t>
            </a:r>
          </a:p>
          <a:p>
            <a:pPr lvl="1"/>
            <a:endParaRPr lang="fr-FR" sz="2400" dirty="0"/>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83099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 créer » celles qui nous apporterons plus d’informations que celles-ci qui sont à l’état brut.</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06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2505</TotalTime>
  <Words>2006</Words>
  <Application>Microsoft Office PowerPoint</Application>
  <PresentationFormat>Grand écran</PresentationFormat>
  <Paragraphs>318</Paragraphs>
  <Slides>48</Slides>
  <Notes>5</Notes>
  <HiddenSlides>1</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Calibri</vt:lpstr>
      <vt:lpstr>Gill Sans MT</vt:lpstr>
      <vt:lpstr>1_Colis</vt:lpstr>
      <vt:lpstr>Projet N°5</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LES DONNEES</vt:lpstr>
      <vt:lpstr>LES DONNEES</vt:lpstr>
      <vt:lpstr>LES DONNEES</vt:lpstr>
      <vt:lpstr>LES DONNEES</vt:lpstr>
      <vt:lpstr>Groupe de clients</vt:lpstr>
      <vt:lpstr>Groupe de clients</vt:lpstr>
      <vt:lpstr>Groupe de clients</vt:lpstr>
      <vt:lpstr>Exemple de groupe de clients</vt:lpstr>
      <vt:lpstr>Exemple de groupe de clients</vt:lpstr>
      <vt:lpstr>Exemple de groupe de clients</vt:lpstr>
      <vt:lpstr>différentes pistes de modélisation</vt:lpstr>
      <vt:lpstr>Confrontation d’algorithmes</vt:lpstr>
      <vt:lpstr>Kneighbors Classifier</vt:lpstr>
      <vt:lpstr>RANDOM FOREST classifier</vt:lpstr>
      <vt:lpstr>Le Boosting</vt:lpstr>
      <vt:lpstr>Le principe du boosting Gradient Boosting Classifier - ADABOOST</vt:lpstr>
      <vt:lpstr>CRITERE D'évaluation</vt:lpstr>
      <vt:lpstr>Premier resultat</vt:lpstr>
      <vt:lpstr>VUE DE l’aLGORITHME</vt:lpstr>
      <vt:lpstr>OPTIMISATION</vt:lpstr>
      <vt:lpstr>GRIDSEARCH</vt:lpstr>
      <vt:lpstr>Hyperparamètres</vt:lpstr>
      <vt:lpstr>Hyperparamètres du random forrest classifier</vt:lpstr>
      <vt:lpstr>Différents résultats pour le rfc</vt:lpstr>
      <vt:lpstr>Matrice de confusion</vt:lpstr>
      <vt:lpstr>Matrice de confusion</vt:lpstr>
      <vt:lpstr>CONCLUSION</vt:lpstr>
      <vt:lpstr>Contrainte : Rajout de biais</vt:lpstr>
      <vt:lpstr>Contrainte : Création de biais</vt:lpstr>
      <vt:lpstr>Résultats des biais - accuracy</vt:lpstr>
      <vt:lpstr>Résultats des biais – matrice de confusion</vt:lpstr>
      <vt:lpstr>Résultats des biais - conclusion</vt:lpstr>
      <vt:lpstr>modèle final sélectionné,  performances et améliorations effectuées</vt:lpstr>
      <vt:lpstr>Modèle final sélectionné</vt:lpstr>
      <vt:lpstr>Modèle final sélectionné</vt:lpstr>
      <vt:lpstr>Modèle final sélectionné</vt:lpstr>
      <vt:lpstr>Pour aller plus loin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770</cp:revision>
  <dcterms:created xsi:type="dcterms:W3CDTF">2018-03-08T07:50:34Z</dcterms:created>
  <dcterms:modified xsi:type="dcterms:W3CDTF">2018-05-09T17:09:53Z</dcterms:modified>
</cp:coreProperties>
</file>