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16" r:id="rId3"/>
    <p:sldId id="258" r:id="rId4"/>
    <p:sldId id="291" r:id="rId5"/>
    <p:sldId id="317" r:id="rId6"/>
    <p:sldId id="293" r:id="rId7"/>
    <p:sldId id="366" r:id="rId8"/>
    <p:sldId id="398" r:id="rId9"/>
    <p:sldId id="318" r:id="rId10"/>
    <p:sldId id="396" r:id="rId11"/>
    <p:sldId id="397" r:id="rId12"/>
    <p:sldId id="399" r:id="rId13"/>
    <p:sldId id="427" r:id="rId14"/>
    <p:sldId id="407" r:id="rId15"/>
    <p:sldId id="423" r:id="rId16"/>
    <p:sldId id="408" r:id="rId17"/>
    <p:sldId id="409" r:id="rId18"/>
    <p:sldId id="400" r:id="rId19"/>
    <p:sldId id="405" r:id="rId20"/>
    <p:sldId id="406" r:id="rId21"/>
    <p:sldId id="410" r:id="rId22"/>
    <p:sldId id="412" r:id="rId23"/>
    <p:sldId id="401" r:id="rId24"/>
    <p:sldId id="416" r:id="rId25"/>
    <p:sldId id="402" r:id="rId26"/>
    <p:sldId id="420" r:id="rId27"/>
    <p:sldId id="417" r:id="rId28"/>
    <p:sldId id="413" r:id="rId29"/>
    <p:sldId id="414" r:id="rId30"/>
    <p:sldId id="415" r:id="rId31"/>
    <p:sldId id="403" r:id="rId32"/>
    <p:sldId id="404" r:id="rId33"/>
    <p:sldId id="419" r:id="rId34"/>
    <p:sldId id="421" r:id="rId35"/>
    <p:sldId id="422" r:id="rId36"/>
    <p:sldId id="418" r:id="rId37"/>
    <p:sldId id="426" r:id="rId38"/>
    <p:sldId id="425" r:id="rId39"/>
    <p:sldId id="428" r:id="rId40"/>
    <p:sldId id="395" r:id="rId41"/>
    <p:sldId id="387" r:id="rId42"/>
    <p:sldId id="424" r:id="rId43"/>
    <p:sldId id="331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28" autoAdjust="0"/>
  </p:normalViewPr>
  <p:slideViewPr>
    <p:cSldViewPr snapToGrid="0">
      <p:cViewPr varScale="1">
        <p:scale>
          <a:sx n="94" d="100"/>
          <a:sy n="94" d="100"/>
        </p:scale>
        <p:origin x="294" y="6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2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76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5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48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0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4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9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94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5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0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18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4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60647"/>
            <a:ext cx="1560238" cy="422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16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320487"/>
            <a:ext cx="1560238" cy="2545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595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0209" y="2657252"/>
            <a:ext cx="1560238" cy="306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12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01301" y="3065329"/>
            <a:ext cx="1560238" cy="246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229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61343" y="3407980"/>
            <a:ext cx="1560238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Approche classique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Réseau de neurones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Data augmentation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88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aditya86/ImageNetDogs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Réaliser des indexations automatiques d’images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classique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499F37-4E81-4DE7-B719-A7B01EC4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classique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FF408EB-D6B0-4E59-B4E0-1C748FFF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Dans les approches classiques, il y a deux options :</a:t>
            </a:r>
          </a:p>
          <a:p>
            <a:pPr lvl="1" algn="just"/>
            <a:r>
              <a:rPr lang="fr-FR" dirty="0"/>
              <a:t>Pré-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pPr lvl="1" algn="just"/>
            <a:r>
              <a:rPr lang="fr-FR" dirty="0"/>
              <a:t>Réduire les dimensions</a:t>
            </a:r>
          </a:p>
          <a:p>
            <a:pPr lvl="1" algn="just"/>
            <a:r>
              <a:rPr lang="fr-FR" dirty="0"/>
              <a:t>Appliquer des algorithmes de classification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/>
              <a:t>Pré-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pPr lvl="1" algn="just"/>
            <a:r>
              <a:rPr lang="fr-FR" dirty="0"/>
              <a:t>Extraire des </a:t>
            </a:r>
            <a:r>
              <a:rPr lang="fr-FR" dirty="0" err="1"/>
              <a:t>features</a:t>
            </a:r>
            <a:endParaRPr lang="fr-FR" dirty="0"/>
          </a:p>
          <a:p>
            <a:pPr lvl="1" algn="just"/>
            <a:r>
              <a:rPr lang="fr-FR" dirty="0"/>
              <a:t>Créer un bag-of </a:t>
            </a:r>
            <a:r>
              <a:rPr lang="fr-FR" dirty="0" err="1"/>
              <a:t>features</a:t>
            </a:r>
            <a:endParaRPr lang="fr-FR" dirty="0"/>
          </a:p>
          <a:p>
            <a:pPr lvl="1" algn="just"/>
            <a:r>
              <a:rPr lang="fr-FR" dirty="0"/>
              <a:t>Appliquer des algorithmes de classification</a:t>
            </a:r>
          </a:p>
          <a:p>
            <a:pPr lvl="1" algn="just"/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CF5EDD43-24B0-44B9-814B-83739262D8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FF7111B-9346-4F82-B4E4-83D3CB21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9265EBD-A444-46F4-8BEE-BAE52CFA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A ce </a:t>
            </a:r>
            <a:r>
              <a:rPr lang="fr-FR" dirty="0" err="1"/>
              <a:t>dataset</a:t>
            </a:r>
            <a:r>
              <a:rPr lang="fr-FR" dirty="0"/>
              <a:t>, on va appliquer un certain nombre de filtres pour observer s’ils ont une incidence sur les résultats.</a:t>
            </a:r>
          </a:p>
          <a:p>
            <a:pPr lvl="1" algn="just"/>
            <a:r>
              <a:rPr lang="fr-FR" u="sng" dirty="0"/>
              <a:t>Aucun filtre</a:t>
            </a:r>
          </a:p>
          <a:p>
            <a:pPr lvl="1" algn="just"/>
            <a:r>
              <a:rPr lang="fr-FR" u="sng" dirty="0"/>
              <a:t>Le filtre gaussien</a:t>
            </a:r>
          </a:p>
          <a:p>
            <a:pPr lvl="2" algn="just"/>
            <a:r>
              <a:rPr lang="fr-FR" dirty="0"/>
              <a:t>Chaque pixel est corrigé avec une moyenne dont les poids ont des valeurs différentes. Il attenue les détails et rajoute du flou.</a:t>
            </a:r>
          </a:p>
          <a:p>
            <a:pPr lvl="1" algn="just"/>
            <a:r>
              <a:rPr lang="fr-FR" u="sng" dirty="0"/>
              <a:t>Le filtre médian</a:t>
            </a:r>
          </a:p>
          <a:p>
            <a:pPr lvl="2" algn="just"/>
            <a:r>
              <a:rPr lang="fr-FR" dirty="0"/>
              <a:t>Filtre non-linéaire. La valeur de chaque pixel est remplacée par la médiane (et non la moyenne) de son voisinage. </a:t>
            </a:r>
          </a:p>
          <a:p>
            <a:pPr lvl="1" algn="just"/>
            <a:r>
              <a:rPr lang="fr-FR" u="sng" dirty="0"/>
              <a:t>Le </a:t>
            </a:r>
            <a:r>
              <a:rPr lang="fr-FR" u="sng" dirty="0" err="1"/>
              <a:t>whitening</a:t>
            </a:r>
            <a:endParaRPr lang="fr-FR" u="sng" dirty="0"/>
          </a:p>
          <a:p>
            <a:pPr lvl="2" algn="just"/>
            <a:r>
              <a:rPr lang="fr-FR" dirty="0"/>
              <a:t>Filtre qui permet de décorréler les </a:t>
            </a:r>
            <a:r>
              <a:rPr lang="fr-FR" dirty="0" err="1"/>
              <a:t>features</a:t>
            </a:r>
            <a:r>
              <a:rPr lang="fr-FR" dirty="0"/>
              <a:t> entre elles.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8B7E89B3-872A-456F-82E1-EEC4695B1BE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3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3FDBF53-8C9C-49C6-B83F-E22B7BF9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07B690-827A-4411-9E5B-5CFEEA479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52" y="4129595"/>
            <a:ext cx="3663818" cy="258473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273F78-3029-4845-9094-3E481067A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34" y="4135415"/>
            <a:ext cx="3493452" cy="26596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31C927-DE4C-468D-A722-E6187C4D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52" y="1340768"/>
            <a:ext cx="3663818" cy="25983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5CC0ED-F00B-4403-BFC0-3DB1646DD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34" y="1302640"/>
            <a:ext cx="3493452" cy="2598393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4797FF64-096E-41C6-8A69-4553F50F347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C4C292C7-4CDE-4EB5-97BB-3932DB63EC4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u="sng" dirty="0"/>
              <a:t>Aucun filtre</a:t>
            </a:r>
            <a:r>
              <a:rPr lang="fr-FR" sz="2000" dirty="0"/>
              <a:t>				</a:t>
            </a:r>
            <a:r>
              <a:rPr lang="fr-FR" sz="2000" u="sng" dirty="0"/>
              <a:t>Filtre Gaussien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u="sng" dirty="0"/>
              <a:t>Filtre Médian</a:t>
            </a:r>
            <a:r>
              <a:rPr lang="fr-FR" sz="2000" dirty="0"/>
              <a:t>				</a:t>
            </a:r>
            <a:r>
              <a:rPr lang="fr-FR" sz="2000" u="sng" dirty="0"/>
              <a:t>Filtre </a:t>
            </a:r>
            <a:r>
              <a:rPr lang="fr-FR" sz="2000" u="sng" dirty="0" err="1"/>
              <a:t>Whitening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7162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Cette réduction permet :</a:t>
            </a:r>
          </a:p>
          <a:p>
            <a:pPr lvl="1" algn="just"/>
            <a:r>
              <a:rPr lang="fr-FR" dirty="0"/>
              <a:t>De stocker moins d’informations et de réduire les temps de calcul</a:t>
            </a:r>
          </a:p>
          <a:p>
            <a:pPr lvl="1" algn="just"/>
            <a:r>
              <a:rPr lang="fr-FR" dirty="0"/>
              <a:t>Améliorer la qualité des modèles et éviter le sur-apprentissage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Deux algorithmes de réductions sont testés :</a:t>
            </a:r>
          </a:p>
          <a:p>
            <a:pPr lvl="1" algn="just"/>
            <a:r>
              <a:rPr lang="fr-FR" dirty="0">
                <a:solidFill>
                  <a:srgbClr val="0070C0"/>
                </a:solidFill>
              </a:rPr>
              <a:t>PCA</a:t>
            </a:r>
            <a:r>
              <a:rPr lang="fr-FR" dirty="0"/>
              <a:t> qui va prioriser les grandes distances.</a:t>
            </a:r>
          </a:p>
          <a:p>
            <a:pPr lvl="1" algn="just"/>
            <a:r>
              <a:rPr lang="fr-FR" dirty="0">
                <a:solidFill>
                  <a:srgbClr val="00B050"/>
                </a:solidFill>
              </a:rPr>
              <a:t>t-SNE</a:t>
            </a:r>
            <a:r>
              <a:rPr lang="fr-FR" dirty="0"/>
              <a:t> qui met l’accent sur les petites distances.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Le </a:t>
            </a:r>
            <a:r>
              <a:rPr lang="fr-FR" dirty="0">
                <a:solidFill>
                  <a:srgbClr val="0070C0"/>
                </a:solidFill>
              </a:rPr>
              <a:t>PCA</a:t>
            </a:r>
            <a:r>
              <a:rPr lang="fr-FR" dirty="0"/>
              <a:t> devrait établir les groupes, tandis que le </a:t>
            </a:r>
            <a:r>
              <a:rPr lang="fr-FR" dirty="0">
                <a:solidFill>
                  <a:srgbClr val="00B050"/>
                </a:solidFill>
              </a:rPr>
              <a:t>t-SNE</a:t>
            </a:r>
            <a:r>
              <a:rPr lang="fr-FR" dirty="0"/>
              <a:t> se concentrera sur la discrimination des chiens dans les groupes.</a:t>
            </a:r>
          </a:p>
          <a:p>
            <a:pPr algn="just"/>
            <a:r>
              <a:rPr lang="fr-FR" dirty="0"/>
              <a:t>Les résultats visuels sont similaires, mais le </a:t>
            </a:r>
            <a:r>
              <a:rPr lang="fr-FR" dirty="0">
                <a:solidFill>
                  <a:srgbClr val="00B050"/>
                </a:solidFill>
              </a:rPr>
              <a:t>t-SNE</a:t>
            </a:r>
            <a:r>
              <a:rPr lang="fr-FR" dirty="0"/>
              <a:t> est beaucoup plus lent à fonctionner pour cet exemple.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6E61E6DA-E1F1-4E9F-ABB1-5F7A0059B8E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BC558-3266-4A22-ACFF-00578C49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de dimensions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265FF0-922C-44E0-B5CC-7FC3794170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628" y="1994265"/>
            <a:ext cx="4707669" cy="4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E969C3-0D63-48C9-B438-FE794D26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49" y="1994266"/>
            <a:ext cx="4592197" cy="4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BF80A38C-1A27-44FC-8D22-4E23FC82C827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101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fr-FR" dirty="0"/>
              <a:t>	Filtre </a:t>
            </a:r>
            <a:r>
              <a:rPr lang="fr-FR" dirty="0" err="1"/>
              <a:t>Whitening</a:t>
            </a:r>
            <a:r>
              <a:rPr lang="fr-FR" dirty="0"/>
              <a:t> 			  	Filtre Gaussien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E163986E-447E-48B0-9103-0BC2826DEBA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Premiers RESULTATS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F99C0D9-A239-456C-8A5C-82AEE40B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Deux métriques différents.</a:t>
            </a:r>
          </a:p>
          <a:p>
            <a:pPr marL="0" indent="0">
              <a:buNone/>
            </a:pPr>
            <a:r>
              <a:rPr lang="fr-FR" dirty="0"/>
              <a:t>	Filtre Gaussien 			  	Sans filtre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L’utilité des filtres pour cet exemple n’est pas démontrée.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1DC90D-2F33-49C3-B350-259C251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27" y="2733433"/>
            <a:ext cx="4657485" cy="30567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423470-3F98-4CBA-B914-CE51687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263" y="2673639"/>
            <a:ext cx="4657486" cy="3116534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221FEA20-85A9-4F3C-8EB0-890888944FD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532BFF9-52AF-462D-B5C9-D62C3C173BFE}"/>
              </a:ext>
            </a:extLst>
          </p:cNvPr>
          <p:cNvSpPr/>
          <p:nvPr/>
        </p:nvSpPr>
        <p:spPr>
          <a:xfrm rot="5400000">
            <a:off x="3014414" y="2395560"/>
            <a:ext cx="377944" cy="803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21B00E-8C6E-4691-921C-5080037F0775}"/>
              </a:ext>
            </a:extLst>
          </p:cNvPr>
          <p:cNvSpPr/>
          <p:nvPr/>
        </p:nvSpPr>
        <p:spPr>
          <a:xfrm rot="5400000">
            <a:off x="8054125" y="2437187"/>
            <a:ext cx="377944" cy="803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07C5FE-543E-4EFD-A53C-5C5E544053C6}"/>
              </a:ext>
            </a:extLst>
          </p:cNvPr>
          <p:cNvSpPr/>
          <p:nvPr/>
        </p:nvSpPr>
        <p:spPr>
          <a:xfrm rot="5400000">
            <a:off x="3094735" y="3973413"/>
            <a:ext cx="377944" cy="8949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987844-1E8C-4C58-9A12-B24FD911E118}"/>
              </a:ext>
            </a:extLst>
          </p:cNvPr>
          <p:cNvSpPr/>
          <p:nvPr/>
        </p:nvSpPr>
        <p:spPr>
          <a:xfrm rot="5400000">
            <a:off x="8099928" y="3973413"/>
            <a:ext cx="377944" cy="8949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A70D51A-B1CB-4842-BC77-8B42E2D706B6}"/>
              </a:ext>
            </a:extLst>
          </p:cNvPr>
          <p:cNvSpPr/>
          <p:nvPr/>
        </p:nvSpPr>
        <p:spPr>
          <a:xfrm rot="5400000">
            <a:off x="5236451" y="3330318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6912E8A-3C12-41B5-B79E-2D3002EC0E93}"/>
              </a:ext>
            </a:extLst>
          </p:cNvPr>
          <p:cNvSpPr/>
          <p:nvPr/>
        </p:nvSpPr>
        <p:spPr>
          <a:xfrm rot="5400000">
            <a:off x="5893851" y="3326541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CA0848-A60A-4055-80B1-E5DF06D91E90}"/>
              </a:ext>
            </a:extLst>
          </p:cNvPr>
          <p:cNvSpPr/>
          <p:nvPr/>
        </p:nvSpPr>
        <p:spPr>
          <a:xfrm rot="5400000">
            <a:off x="3575649" y="1715321"/>
            <a:ext cx="483477" cy="325394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ED83916-407E-4A05-86C2-FE68AA2973D7}"/>
              </a:ext>
            </a:extLst>
          </p:cNvPr>
          <p:cNvSpPr/>
          <p:nvPr/>
        </p:nvSpPr>
        <p:spPr>
          <a:xfrm rot="5400000">
            <a:off x="9141096" y="1309933"/>
            <a:ext cx="377944" cy="1676786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ORB - </a:t>
            </a:r>
            <a:r>
              <a:rPr lang="en-US" dirty="0"/>
              <a:t>Oriented FAST and Rotated BRIEF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Extracteur de </a:t>
            </a:r>
            <a:r>
              <a:rPr lang="fr-FR" dirty="0" err="1">
                <a:solidFill>
                  <a:srgbClr val="00B0F0"/>
                </a:solidFill>
              </a:rPr>
              <a:t>features</a:t>
            </a:r>
            <a:r>
              <a:rPr lang="fr-FR" dirty="0"/>
              <a:t> et </a:t>
            </a:r>
            <a:r>
              <a:rPr lang="fr-FR" dirty="0" err="1"/>
              <a:t>descriptors</a:t>
            </a:r>
            <a:endParaRPr lang="fr-FR" dirty="0"/>
          </a:p>
          <a:p>
            <a:r>
              <a:rPr lang="fr-FR" dirty="0"/>
              <a:t>2011</a:t>
            </a:r>
          </a:p>
          <a:p>
            <a:r>
              <a:rPr lang="fr-FR" dirty="0"/>
              <a:t>Alternative au SIFT et SURF.</a:t>
            </a:r>
          </a:p>
          <a:p>
            <a:r>
              <a:rPr lang="fr-FR" dirty="0"/>
              <a:t>Gratuit à l’utilisation.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01E320B-5AAA-495A-8029-D34B07B25DE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97EF4D-9FC7-48CB-B3F0-8EEFA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BB9D99-6B3D-4709-968E-82B0E6D3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Chaque </a:t>
            </a:r>
            <a:r>
              <a:rPr lang="fr-FR" dirty="0" err="1"/>
              <a:t>feature</a:t>
            </a:r>
            <a:r>
              <a:rPr lang="fr-FR" dirty="0"/>
              <a:t> est une zone circulaire intéressante, repérée par son centre (point d'intérêt), et dont le rayon est proportionnel à son échelle caractéristique. 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Librairie cv2 : </a:t>
            </a:r>
            <a:r>
              <a:rPr lang="fr-FR" dirty="0" err="1"/>
              <a:t>extractor.detectAndCompute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E2B4A-AB36-4C4F-8C7A-A7921430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75" y="2682875"/>
            <a:ext cx="4286250" cy="3219450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D5CF3C14-D4E1-481E-9A03-4A1B3A5F334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C857B29-F144-40BD-9289-CD4DD5FC6906}"/>
              </a:ext>
            </a:extLst>
          </p:cNvPr>
          <p:cNvSpPr/>
          <p:nvPr/>
        </p:nvSpPr>
        <p:spPr>
          <a:xfrm rot="5400000">
            <a:off x="5509778" y="4438979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6EB8FD4-61C0-4866-BD49-A9FDD4FAE4EE}"/>
              </a:ext>
            </a:extLst>
          </p:cNvPr>
          <p:cNvSpPr/>
          <p:nvPr/>
        </p:nvSpPr>
        <p:spPr>
          <a:xfrm rot="5400000">
            <a:off x="8302714" y="4573918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8BC8CF-312E-42F0-B3FF-1CDEC0DF1947}"/>
              </a:ext>
            </a:extLst>
          </p:cNvPr>
          <p:cNvSpPr/>
          <p:nvPr/>
        </p:nvSpPr>
        <p:spPr>
          <a:xfrm rot="5400000">
            <a:off x="6873385" y="4702365"/>
            <a:ext cx="526773" cy="813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5F97-82D1-4F4B-A29E-27C4FAF3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6149590" cy="5400600"/>
          </a:xfrm>
        </p:spPr>
        <p:txBody>
          <a:bodyPr>
            <a:normAutofit/>
          </a:bodyPr>
          <a:lstStyle/>
          <a:p>
            <a:r>
              <a:rPr lang="fr-FR" dirty="0"/>
              <a:t>Grace aux </a:t>
            </a:r>
            <a:r>
              <a:rPr lang="fr-FR" dirty="0" err="1"/>
              <a:t>features</a:t>
            </a:r>
            <a:r>
              <a:rPr lang="fr-FR" dirty="0"/>
              <a:t> extraites, on construit le </a:t>
            </a:r>
            <a:r>
              <a:rPr lang="fr-FR" dirty="0">
                <a:solidFill>
                  <a:srgbClr val="00B0F0"/>
                </a:solidFill>
              </a:rPr>
              <a:t>bag-of-</a:t>
            </a:r>
            <a:r>
              <a:rPr lang="fr-FR" dirty="0" err="1">
                <a:solidFill>
                  <a:srgbClr val="00B0F0"/>
                </a:solidFill>
              </a:rPr>
              <a:t>features</a:t>
            </a:r>
            <a:r>
              <a:rPr lang="fr-FR" dirty="0"/>
              <a:t>.</a:t>
            </a:r>
          </a:p>
          <a:p>
            <a:r>
              <a:rPr lang="fr-FR" dirty="0"/>
              <a:t>Un bag-of-</a:t>
            </a:r>
            <a:r>
              <a:rPr lang="fr-FR" dirty="0" err="1"/>
              <a:t>features</a:t>
            </a:r>
            <a:r>
              <a:rPr lang="fr-FR" dirty="0"/>
              <a:t> représente une image par un "sac" dans lequel on a mis ses </a:t>
            </a:r>
            <a:r>
              <a:rPr lang="fr-FR" dirty="0" err="1"/>
              <a:t>features</a:t>
            </a:r>
            <a:r>
              <a:rPr lang="fr-FR" dirty="0"/>
              <a:t> en vrac.</a:t>
            </a:r>
          </a:p>
          <a:p>
            <a:r>
              <a:rPr lang="fr-FR" dirty="0"/>
              <a:t>C'est un vecteur créé en 2 temps : </a:t>
            </a:r>
          </a:p>
          <a:p>
            <a:pPr lvl="1"/>
            <a:r>
              <a:rPr lang="fr-FR" dirty="0"/>
              <a:t>d'abord, on crée les dictionnaires de "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", </a:t>
            </a:r>
          </a:p>
          <a:p>
            <a:pPr lvl="1"/>
            <a:r>
              <a:rPr lang="fr-FR" dirty="0"/>
              <a:t>puis on construit un </a:t>
            </a:r>
            <a:r>
              <a:rPr lang="fr-FR" dirty="0">
                <a:solidFill>
                  <a:srgbClr val="00B0F0"/>
                </a:solidFill>
              </a:rPr>
              <a:t>histogramme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3FABD322-79D6-4E3D-A383-39E21797F61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B44DE2-6FAD-48FF-94AB-63F71E52E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t="19550" r="9334" b="8445"/>
          <a:stretch/>
        </p:blipFill>
        <p:spPr>
          <a:xfrm>
            <a:off x="8173129" y="2768923"/>
            <a:ext cx="3779520" cy="254429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4109B6-B130-4639-9181-AF576BB88CB1}"/>
              </a:ext>
            </a:extLst>
          </p:cNvPr>
          <p:cNvSpPr/>
          <p:nvPr/>
        </p:nvSpPr>
        <p:spPr>
          <a:xfrm rot="5400000">
            <a:off x="8877601" y="3665524"/>
            <a:ext cx="287341" cy="326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CF73D5-7C19-496B-91C4-BA38EF864BC9}"/>
              </a:ext>
            </a:extLst>
          </p:cNvPr>
          <p:cNvSpPr/>
          <p:nvPr/>
        </p:nvSpPr>
        <p:spPr>
          <a:xfrm rot="5400000">
            <a:off x="10696241" y="4844084"/>
            <a:ext cx="287341" cy="326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59988F-BD1F-4FFB-991A-4C38C2F25617}"/>
              </a:ext>
            </a:extLst>
          </p:cNvPr>
          <p:cNvSpPr/>
          <p:nvPr/>
        </p:nvSpPr>
        <p:spPr>
          <a:xfrm rot="5400000">
            <a:off x="10972178" y="4394653"/>
            <a:ext cx="287341" cy="32673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2D45F8D-A185-4C5D-9C21-4C0B562C8912}"/>
              </a:ext>
            </a:extLst>
          </p:cNvPr>
          <p:cNvSpPr/>
          <p:nvPr/>
        </p:nvSpPr>
        <p:spPr>
          <a:xfrm rot="5400000">
            <a:off x="9117796" y="3877699"/>
            <a:ext cx="287341" cy="32673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732B-8441-479E-A08E-919C9BA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DB7066-59F2-4F1E-B001-8E4C5B78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5" y="1341438"/>
            <a:ext cx="4430138" cy="5400675"/>
          </a:xfr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2475E46E-B6EF-4759-994C-E0EDF2CF0F97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3F0212-42E0-4EDE-A6B2-A41206A23A9B}"/>
              </a:ext>
            </a:extLst>
          </p:cNvPr>
          <p:cNvSpPr/>
          <p:nvPr/>
        </p:nvSpPr>
        <p:spPr>
          <a:xfrm rot="5400000">
            <a:off x="6111767" y="352098"/>
            <a:ext cx="2123086" cy="762000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357E11A-4D4C-48C5-ABC3-9E656367A7A8}"/>
              </a:ext>
            </a:extLst>
          </p:cNvPr>
          <p:cNvSpPr/>
          <p:nvPr/>
        </p:nvSpPr>
        <p:spPr>
          <a:xfrm rot="5400000">
            <a:off x="6318690" y="2184179"/>
            <a:ext cx="1709240" cy="762000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39D3536-C55F-4516-97CB-E5C37A5F8285}"/>
              </a:ext>
            </a:extLst>
          </p:cNvPr>
          <p:cNvSpPr/>
          <p:nvPr/>
        </p:nvSpPr>
        <p:spPr>
          <a:xfrm rot="5400000">
            <a:off x="8416550" y="550319"/>
            <a:ext cx="368133" cy="1919890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5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517E-2EE2-467F-A0CC-3A8ECA96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d’histogrammes</a:t>
            </a:r>
          </a:p>
        </p:txBody>
      </p:sp>
      <p:pic>
        <p:nvPicPr>
          <p:cNvPr id="1026" name="Picture 2" descr="data:image/png;base64,iVBORw0KGgoAAAANSUhEUgAAAYIAAAEWCAYAAABrDZDcAAAABHNCSVQICAgIfAhkiAAAAAlwSFlzAAALEgAACxIB0t1+/AAAADl0RVh0U29mdHdhcmUAbWF0cGxvdGxpYiB2ZXJzaW9uIDIuMi4zLCBodHRwOi8vbWF0cGxvdGxpYi5vcmcvIxREBQAAFMFJREFUeJzt3X+w3XV95/HnCyKDgBiRwEZ+eMFSWtpRsXcoll1XRbvYIrC72IGqGzvUdKt1se6OjW6Xajt2yqxLy6yWNoI2XanCYiks2aqUQqmuUBJEgYYaRJBIJBHNhrCtCLz3j/NNe433x8mP7zn33s/zMXPnnO/3fL/n+7qZzHnd7+f746SqkCS1a79xB5AkjZdFIEmNswgkqXEWgSQ1ziKQpMZZBJLUOItAC1qSe5O8ctw5pIXMItC8luTBJK/ZZd5bknwOoKp+rKpumeM9JpJUkiU9RpUWLItA2ksWjBY6i0AL2tQ9hiSnJFmXZHuSR5Nc0i12a/e4LcmOJC9Psl+SX0/yUJItSf44yXOnvO+/6157LMl/2WU770tyTZKPJ9kOvKXb9heSbEuyOcmHkhww5f0qyduSbEzyeJLfSvKibp3tSa7euXySVybZlOTdXbbNSc5J8jNJvpLk20neO+W990uyKslXu7xXJzms5396LSIWgRaTS4FLq+pQ4EXA1d38V3SPS6vqkKr6AvCW7udVwPHAIcCHAJKcBPw+8EZgOfBc4KhdtnU2cA2wFLgSeBr4VeBw4OXA6cDbdlnnDOAngFOBdwOru20cA/w4cP6UZf8ZcGC33YuAjwBv6tb/F8BFSY7vlv0PwDnAvwReAHwH+PBc/1jSThaBFoI/6/7S3pZkG4MP6el8D/ihJIdX1Y6qum2W93wjcElVPVBVO4D3AOd1wzznAv+rqj5XVU8y+CDe9aZcX6iqP6uqZ6rq76tqfVXdVlVPVdWDwB8y+GCe6uKq2l5V9wL3AJ/ttv9/gT8HTt7ld/lAVX0P+CSDgrm0qh7v1r8XeHG37C8B/7mqNlXVd4H3Aec6ZKVhWQRaCM6pqqU7f/jBv7R3ugD4YeC+JHckOXOW93wB8NCU6YeAJcCR3WsP73yhqv4f8Ngu6z88dSLJDye5Ick3u+Gi32bw4T3Vo1Oe//0004dMmX6sqp6e8tp06+9c/oXAtVOKcgODPZQjkYZgEWjRqKqNVXU+cARwMXBNkoP5wb/mAR5h8AG607HAUww+bDcDR+98Icmzgefvurldpi8D7gNO6Iam3gtkz3+b3fIw8LqpZVlVB1bVN0a0fS1wFoEWjSRvSrKsqp4BtnWznwa2As8wOBaw0yeAX01yXJJDGPwFf1VVPcVg7P/1SX6qO4D7fub+UH8OsB3YkeRHgF/eZ7/Y3P4A+ECSFwIkWZbk7BFuXwucRaDF5Azg3iQ7GBw4Pq+q/qEb2vkA8Plu+ORU4KPA/2BwRtHXgH8A3gHQjcG/g8HY/GbgcWAL8N1Ztv2fgJ/vlv0IcNW+//VmdClwPfDZJI8DtwE/OcLta4GLX0wjza7bY9jGYNjna+POI+1r7hFI00jy+iQHdccYPgjcDTw43lRSPywCaXpnMzig/AhwAoNhJneftSg5NCRJjXOPQJIatyCuPDz88MNrYmJi3DEkaUFZv379t6pq2VzLLYgimJiYYN26deOOIUkLSpKH5l7KoSFJap5FIEmNswgkqXEWgSQ1ziKQpMZZBJLUOItAkhpnEUhS4ywCSWpcr0WQZGmSa5Lcl2RDkpcnOSzJjUk2do/P6zPDQjGxai0Tq9aOO4akBvW9R3Ap8Omq+hHgJQy+VHsVcFNVnQDc1E1LksaktyJIcijwCuAKgKp6sqq2MbjP+5pusTXAOX1lkCTNrc89guMZfGn4x5J8Mcnl3bc9HVlVmwG6xyOmWznJyiTrkqzbunVrjzElqW19FsES4GXAZVV1MvAEuzEMVFWrq2qyqiaXLZvzLqqSpD3UZxFsAjZV1e3d9DUMiuHRJMsBusctPWaQJM2htyKoqm8CDyc5sZt1OvC3wPXAim7eCuC6vjJIkubW9xfTvAO4MskBwAPALzAon6uTXAB8HXhDzxkkSbPotQiq6i5gcpqXTu9zu5Kk4XllsSQ1ziKQpMZZBJLUOItAkhpnEUhS4ywCSWqcRSBJjbMIJKlxFoEkNc4ikKTGWQSS1DiLQJIaZxFIUuMsAklqnEUgSY2zCCSpcRaBJDXOIpCkxlkEktQ4i0CSGmcRSFLjLAJJapxFIEmNswgkqXEWgSQ1bkmfb57kQeBx4GngqaqaTHIYcBUwATwI/FxVfafPHJKkmY1ij+BVVfXSqprsplcBN1XVCcBN3bQkaUzGMTR0NrCme74GOGcMGSRJnb6LoIDPJlmfZGU378iq2gzQPR4x3YpJViZZl2Td1q1be44pSe3q9RgBcFpVPZLkCODGJPcNu2JVrQZWA0xOTlZfASWpdb3uEVTVI93jFuBa4BTg0STLAbrHLX1mkCTNrrciSHJwkufsfA78NHAPcD2woltsBXBdXxkkSXPrc2joSODaJDu38ydV9ekkdwBXJ7kA+Drwhh4zSJLm0FsRVNUDwEummf8YcHpf25Uk7R6vLJakxlkEktQ4i0CSGmcRSFLjLAJJapxFIEmNswgkqXEWgSQ1ziKQpMZZBJLUOItAkhpnEUhS4ywCSWqcRSBJjVv0RTCxai0Tq9aOO4YkzVuLvggkSbOzCCSpcRaBJDXOIpCkxlkEktQ4i0CSGmcRSFLjLAJJapxFIEmNswgkqXG9F0GS/ZN8MckN3fRxSW5PsjHJVUkO6DuDJGlmo9gjuBDYMGX6YuB3q+oE4DvABSPIIEmaQa9FkORo4GeBy7vpAK8GrukWWQOc02cGSdLs+t4j+D3g3cAz3fTzgW1V9VQ3vQk4aroVk6xMsi7Juq1bt/YcU5La1VsRJDkT2FJV66fOnmbRmm79qlpdVZNVNbls2bJeMkqSYEmP730acFaSnwEOBA5lsIewNMmSbq/gaOCRHjNIkubQ2x5BVb2nqo6uqgngPOAvq+qNwM3Aud1iK4Dr+sogSZrbOK4j+DXgXUnuZ3DM4IoxZJAkdfocGvpHVXULcEv3/AHglFFsV5I0N68slqTGWQSS1DiLQJIaZxFIUuMsAu2RiVVrmVi1dtwxJO0Du1UESZ6X5MV9hZEkjd6cRZDkliSHJjkM+BLwsSSX9B9NkjQKw+wRPLeqtgP/BvhYVf0E8Jp+Y0mSRmWYIliSZDnwc8ANPeeRJI3YMEXwfuAzwP1VdUeS44GN/caSJI3KrLeYSLI/cExV/eMB4u4WEf+272CSpNGYdY+gqp4GzhpRFknSGAxz07n/k+RDwFXAEztnVtWdvaWSJI3MMEXwU93jb06ZVwy+e1iStMDNWQRV9apRBJEkjcecRZDkounmV9VvTjdfkrSwDDM09MSU5wcCZwIb+okjSRq1YYaG/tvU6SQfBK7vLZEkaaT25O6jBwHH7+sgkqTxGOYYwd0MzhIC2B9YxvefQSRJWsCGOUZw5pTnTwGPVtVTPeWRJI3YnENDVfUQcAzw6qr6BrA0yXG9J5MkjcQw30fwG8CvAe/pZh0AfLzPUJKk0RnmYPG/ZnC/oScAquoR4Dl9hpIkjc4wRfBkVRXdAeMkB/cbSZI0SsMUwdVJ/pDBsYG3An8BfGSulZIcmORvknwpyb1J3t/NPy7J7Uk2JrkqyQF79ytIc5tYtZaJVWvHHUOal4Y5WPxB4BrgU8CJwEVV9d+HeO/vMjjA/BLgpcAZSU4FLgZ+t6pOAL4DXLCn4SVJe2+Y00epqhuBG3fnjbvhpB3d5LO6n513Lf35bv4a4H3AZbvz3pKkfWfGIkjyOP90Idn3vcTgc/7Qud68+4az9cAPAR8Gvgpsm3IdwibgqBnWXQmsBDj22GPn2pQkaQ/NWARVtddnBnXfcPbSJEuBa4EfnW6xGdZdDawGmJycnHYZSdLeG2poCCDJEQzuPgpAVX192HWraluSW4BTGRx0XtLtFRwNPDJ8XEnSvjbMBWVnJdkIfA34K+BB4M+HWG9ZtydAkmcDr2Fw++qbgXO7xVYA1+1RcknSPjHM6aO/xeAv+a9U1XHA6cDnh1hvOXBzki8DdwA3VtUNDK5SfleS+4HnA1fsUXJJ0j4xzNDQ96rqsST7Jdmvqm5OcvFcK1XVl4GTp5n/AHDKHmSVJPVgmCLYluQQ4K+BK5NsYXAXUknSIjDM0NCtwFLgQuDTDE4BfX2foSRJozNMEQT4DHALcAhwVVU91mcoSdLoDHOLifdX1Y8BbwdeAPxVkr/oPZkkaSR25zuLtwDfBB4DjugnjiRp1Ia5juCXu4vBbgIOB95aVS/uO5gkaTSGOWvohcA7q+quvsNIkkZvziKoqlWjCCJJGo/dOUYgSVqELAJJapxFIEmNswgkqXEWgSQ1ziKQpMZZBJLUOItAkhpnEUhS4ywCSWqcRSBJjbMIJKlxFoEkNc4ikKTGWQSS1DiLQJIaZxFIUuN6K4IkxyS5OcmGJPcmubCbf1iSG5Ns7B6f11cGSdLc+twjeAr4j1X1o8CpwNuTnASsAm6qqhOAm7ppSdKY9FYEVbW5qu7snj8ObACOAs4G1nSLrQHO6SuDJGluIzlGkGQCOBm4HTiyqjbDoCyAI2ZYZ2WSdUnWbd26dRQxJalJvRdBkkOATwHvrKrtw65XVaurarKqJpctW9ZfQElqXK9FkORZDErgyqr60272o0mWd68vB7b0mUGSNLs+zxoKcAWwoaoumfLS9cCK7vkK4Lq+MkiS5rakx/c+DXgzcHeSu7p57wV+B7g6yQXA14E39JhBkjSH3oqgqj4HZIaXT+9ru5Kk3eOVxZLUOItAkhpnEUhS4ywCSWqcRSBJjbMIJKlxFoEkNc4ikKTGWQSS1DiLQJIaZxFIUuMsAklqnEUgSY2zCCSpcRaBJDXOIpCkxlkEktQ4i0CSGmcRSNorE6vWjjuC9pJFIEmNswgkqXEWgSQ1ziKQpMZZBJLUOItAmmc8C0ej1lsRJPloki1J7pky77AkNybZ2D0+r6/tS5KG0+cewR8BZ+wybxVwU1WdANzUTUuSxqi3IqiqW4Fv7zL7bGBN93wNcE5f25ckDWfUxwiOrKrNAN3jETMtmGRlknVJ1m3dunVkASWpNfP2YHFVra6qyaqaXLZs2bjjSNKiNeoieDTJcoDuccuIty9J2sWoi+B6YEX3fAVw3Yi3L0naRZ+nj34C+AJwYpJNSS4Afgd4bZKNwGu7aUnSGC3p642r6vwZXjq9r21KknbfvD1YLEkaDYtAkhpnEUhS4ywCSWqcRSBJjbMIJKlxFoEkNc4ikKTGWQSS1DiLQJIaZxFIUuMsAklqnEUgSY2zCCSpcRaBJDXOIpCkxlkEktQ4i0CSGmcRSFLjLAJJapxFIEmNswgkaR6aWLV2ZNuyCCSpcRaBJDXOIpDUjIlVa0c65LJQjKUIkpyR5O+S3J9k1TgySJIGRl4ESfYHPgy8DjgJOD/JSaPOIUkaGMcewSnA/VX1QFU9CXwSOHsMOSRJQKpqtBtMzgXOqKpf7KbfDPxkVf3KLsutBFZ2kycCf7eHmzwc+NYerjsOCymvWfuzkPIupKywsPLubdYXVtWyuRZashcb2FOZZt4PtFFVrQZW7/XGknVVNbm37zMqCymvWfuzkPIupKywsPKOKus4hoY2AcdMmT4aeGQMOSRJjKcI7gBOSHJckgOA84Drx5BDksQYhoaq6qkkvwJ8Btgf+GhV3dvjJvd6eGnEFlJes/ZnIeVdSFlhYeUdSdaRHyyWJM0vXlksSY2zCCSpcYu6CBbKrSySfDTJliT3jDvLMJIck+TmJBuS3JvkwnFnmkmSA5P8TZIvdVnfP+5Mc0myf5IvJrlh3FnmkuTBJHcnuSvJunHnmU2SpUmuSXJf93/35ePONJMkJ3b/pjt/tid5Z2/bW6zHCLpbWXwFeC2DU1bvAM6vqr8da7BpJHkFsAP446r68XHnmUuS5cDyqrozyXOA9cA58/TfNsDBVbUjybOAzwEXVtVtY442oyTvAiaBQ6vqzHHnmU2SB4HJqpr3F2glWQP8dVVd3p2xeFBVbRt3rrl0n2XfYHDh7UN9bGMx7xEsmFtZVNWtwLfHnWNYVbW5qu7snj8ObACOGm+q6dXAjm7yWd3PvP3rJ8nRwM8Cl487y2KS5FDgFcAVAFX15EIogc7pwFf7KgFY3EVwFPDwlOlNzNMPq4UsyQRwMnD7eJPMrBtquQvYAtxYVfM2K/B7wLuBZ8YdZEgFfDbJ+u62MPPV8cBW4GPdsNvlSQ4ed6ghnQd8os8NLOYiGOpWFtpzSQ4BPgW8s6q2jzvPTKrq6ap6KYOr2E9JMi+H35KcCWypqvXjzrIbTquqlzG4m/Dbu2HO+WgJ8DLgsqo6GXgCmLfHDXfqhrDOAv5nn9tZzEXgrSx61I23fwq4sqr+dNx5htENBdwCnDHmKDM5DTirG3f/JPDqJB8fb6TZVdUj3eMW4FoGQ7Lz0SZg05S9wWsYFMN89zrgzqp6tM+NLOYi8FYWPekOwF4BbKiqS8adZzZJliVZ2j1/NvAa4L7xpppeVb2nqo6uqgkG/1//sqreNOZYM0pycHeyAN0wy08D8/LMt6r6JvBwkhO7WacD8+7khmmcT8/DQjCeu4+OxBhuZbHHknwCeCVweJJNwG9U1RXjTTWr04A3A3d3Y+8A762q/z3GTDNZDqzpzrzYD7i6qub9aZkLxJHAtYO/C1gC/ElVfXq8kWb1DuDK7g/DB4BfGHOeWSU5iMFZj7/U+7YW6+mjkqThLOahIUnSECwCSWqcRSBJjbMIJKlxFoEkNc4ikGaQZGK6O8J2tyc4aRyZpD4s2usIpL5U1S+OO4O0L7lHIM1uSZI1Sb7c3cv+oCS3JJkESLIjyQe67zu4LcmR3fw3JLmnm3/reH8FaXYWgTS7E4HVVfViYDvwtl1ePxi4rapeAtwKvLWbfxHwr7r5Z40qrLQnLAJpdg9X1ee75x8H/vkurz8J7LxlxXpgonv+eeCPkryVwS1OpHnLIpBmt+s9WHad/l79031anqY77lZV/x74dQZ3wL0ryfN7TSntBYtAmt2xU77b9nwGX3U5pyQvqqrbq+oi4Ft8/y3RpXnFIpBmtwFYkeTLwGHAZUOu91+7L3W/h8Gxgy/1FVDaW959VJIa5x6BJDXOIpCkxlkEktQ4i0CSGmcRSFLjLAJJapxFIEmN+/9dQqlzXLesTAAAAABJRU5ErkJggg==%0A">
            <a:extLst>
              <a:ext uri="{FF2B5EF4-FFF2-40B4-BE49-F238E27FC236}">
                <a16:creationId xmlns:a16="http://schemas.microsoft.com/office/drawing/2014/main" id="{CDAC5398-30A1-493C-B185-EDCB24759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2770" y="2275364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:image/png;base64,iVBORw0KGgoAAAANSUhEUgAAAYIAAAEWCAYAAABrDZDcAAAABHNCSVQICAgIfAhkiAAAAAlwSFlzAAALEgAACxIB0t1+/AAAADl0RVh0U29mdHdhcmUAbWF0cGxvdGxpYiB2ZXJzaW9uIDIuMi4zLCBodHRwOi8vbWF0cGxvdGxpYi5vcmcvIxREBQAAFFFJREFUeJzt3X+0ZWV93/H3B0aDgDggFzoC8YIlRJOlktxFUNpUxTQkQYa24IKqHVMibTSG2HTpaFOMSe3SVUvCqqnNCOq0UoU1aqDQqIRAiFZYDj8UcDQYRBgZmSsyGaCJMPDtH2dPenOdufcMc/c5c8/zfq016+z9nP3ju2dmnc/Zz977OakqJEnt2m/cBUiSxssgkKTGGQSS1DiDQJIaZxBIUuMMAklqnEGgZS3JXUleMe46pOXMINA+Lcm9SV49r+2NSb4AUFU/UVU3LLKN6SSVZEWPpUrLlkEg7SUDRsudQaBlbe4ZQ5KTkmxMsj3Jg0ku6ha7sXvdluTRJC9Lsl+S30ry7SRbk/z3JM+Zs91/0b33UJJ/P28/v51kQ5KPJ9kOvLHb95eSbEuyJckHkzxzzvYqyZuT3J3kkSS/m+QF3Trbk1yxc/kkr0iyOcnbu9q2JDkzyS8m+Ysk30/yrjnb3i/J2iR/2dV7RZLDev6r1wQxCDRJLgYurqpDgBcAV3TtP9u9rqyqg6vqS8Abuz+vBI4DDgY+CJDkRcB/BV4HrAKeAxw1b1+rgQ3ASuAy4EngbcDhwMuAU4E3z1vnNOCngZOBtwPrun0cA/wkcO6cZf8ecEC33wuBDwOv79b/h8CFSY7rlv114EzgHwHPAx4G/mCxvyxpJ4NAy8Efdd+0tyXZxuBDeleeAP5+ksOr6tGqummBbb4OuKiq7qmqR4F3Aud03TxnAf+rqr5QVY8z+CCePyjXl6rqj6rqqar666q6papuqqodVXUv8IcMPpjnen9Vba+qu4A7gc93+/8r4I+BE+cdy3ur6gngkwwC5uKqeqRb/y7gxd2y/wr4d1W1uap+APw2cJZdVhqWQaDl4MyqWrnzDz/8TXun84AfA76e5MtJTl9gm88Dvj1n/tvACuDI7r37d75RVf8XeGje+vfPnUnyY0muTvLdrrvoPzL48J7rwTnTf72L+YPnzD9UVU/OeW9X6+9c/vnAZ+YE5SYGZyhHIg3BINDEqKq7q+pc4Ajg/cCGJAfxw9/mAR5g8AG6048COxh82G4Bjt75RpJnAc+dv7t58x8Cvg4c33VNvQvI0z+aPXI/8Atzw7KqDqiq74xo/1rmDAJNjCSvTzJVVU8B27rmJ4FZ4CkG1wJ2+gTwtiTHJjmYwTf4y6tqB4O+/9ckeXl3Afc9LP6h/mxgO/Bokh8HfnXJDmxx/w14b5LnAySZSrJ6hPvXMmcQaJKcBtyV5FEGF47Pqaq/6bp23gt8ses+ORn4CPA/GNxR9C3gb4C3AnR98G9l0De/BXgE2Ar8YIF9/1vgn3fLfhi4fOkPb7cuBq4CPp/kEeAm4GdGuH8tc/GHaaSFdWcM2xh0+3xr3PVIS80zAmkXkrwmyYHdNYYPAHcA9463KqkfBoG0a6sZXFB+ADieQTeTp8+aSHYNSVLjPCOQpMb1+uRhkpXAJQweny/gXwLfYHBHxTSDPtfXVtXDC23n8MMPr+np6T5LlaSJc8stt3yvqqYWW67XrqEk64E/r6pLuvuxD2TwoM33q+p9SdYCh1bVOxbazszMTG3cuLG3OiVpEiW5papmFluut66hJIcwGOzrUoCqeryqtjG4CLe+W2w9g8GyJElj0uc1guMYPNH50SS3JbmkuxXvyKraAtC9HtFjDZKkRfQZBCuAnwI+VFUnAo8Ba4ddOcn53djyG2dnZ/uqUZKa12cQbAY2V9XN3fwGBsHwYJJVAN3r1l2tXFXrqmqmqmampha91iFJepp6C4Kq+i5wf5ITuqZTga8xGBNlTde2BriyrxokSYvr+4cr3gpc1t0xdA/wywzC54ok5wH3AWf3XIMkaQG9BkFV3Q7s6talU/vcryRpeD5ZLEmNMwgkqXEGwRKaXnsN02uvGXcZkrRHDAJJapxBIEmNMwgkqXEGgSQ1ziCQpMYZBJLUOINAkhpnEEhS4wwCSWqcQSBJjTMIJKlxBoEkNc4gkKTGGQSS1DiDQJIaZxBIUuMMAklqnEEgSY0zCCSpcQaBJDXOIJCkxhkEktQ4g0CSGmcQSFLjVvS58ST3Ao8ATwI7qmomyWHA5cA0cC/w2qp6uM86JEm7N4ozgldW1UuraqabXwtcV1XHA9d185KkMRlH19BqYH03vR44cww1SJI6fQdBAZ9PckuS87u2I6tqC0D3esSuVkxyfpKNSTbOzs72XKYktavXawTAKVX1QJIjgGuTfH3YFatqHbAOYGZmpvoqUJJa1+sZQVU90L1uBT4DnAQ8mGQVQPe6tc8aJEkL6y0IkhyU5Nk7p4F/DNwJXAWs6RZbA1zZVw2SpMX12TV0JPCZJDv38z+r6rNJvgxckeQ84D7g7B5rkCQtorcgqKp7gJfsov0h4NS+9itJ2jM+WSxJjTMIJKlxBoEkNc4gkKTGGQSS1DiDQJIaZxBIUuMMAklqnEEgSY0zCCSpcQaBJDXOIJCkxhkEktQ4g0CSGmcQSFLjDAJJatzEB8H02muYXnvNuMuQpH3WxAeBJGlhBoEkNc4gkKTGGQSS1DiDQJIaZxBIUuMMAklqnEEgSY0zCCSpcQbBMuYT05KWQu9BkGT/JLclubqbPzbJzUnuTnJ5kmf2XYMkafdGcUZwAbBpzvz7gd+rquOBh4HzRlCDJGk3eg2CJEcDvwRc0s0HeBWwoVtkPXBmnzVIkhbW9xnB7wNvB57q5p8LbKuqHd38ZuCoXa2Y5PwkG5NsnJ2d7blMSWpXb0GQ5HRga1XdMrd5F4vWrtavqnVVNVNVM1NTU73UKEmCFT1u+xTgjCS/CBwAHMLgDGFlkhXdWcHRwAM91iBJWkRvZwRV9c6qOrqqpoFzgD+tqtcB1wNndYutAa7sqwZJ0uLG8RzBO4B/k+SbDK4ZXDqGGiRJnT67hv5WVd0A3NBN3wOcNIr9SpIW55PFktQ4g0CSGmcQSFLjDAJJapxBIEmNMwgkqXEGgSQ1ziCQpMYZBJLUOINAkhpnEEhS4wwCSWrcHgVBkkOTvLivYiRJo7doECS5IckhSQ4DvgJ8NMlF/ZcmSRqFYc4InlNV24F/Cny0qn4aeHW/ZUmSRmWYIFiRZBXwWuDqnuuRJI3YMEHwHuBzwDer6stJjgPu7rcsSdKoLPgLZUn2B46pqr+9QNz9wtg/67swSdJoLHhGUFVPAmeMqBZJ0hgM85vF/yfJB4HLgcd2NlbVrb1VJUkamWGC4OXd6+/MaSvgVUtfjiRp1BYNgqp65SgKkSSNx6JBkOTCXbVX1e/sql2StLwM0zX02JzpA4DTgU39lCNJGrVhuob+89z5JB8AruqtIknSSD2d0UcPBI5b6kIkSeMxzDWCOxjcJQSwPzDF372DSJK0jA1zjeD0OdM7gAerasdiKyU5ALgR+JFuPxuq6t1JjgU+CRwG3Aq8oaoe3+PKJUlLYtGuoar6NnAM8Kqq+g6wsvswX8wPunVeArwUOC3JycD7gd+rquOBh4Hznnb1kqS9NszvEbwbeAfwzq7pmcDHF1uvBh7tZp/R/dn5INqGrn09cOYe1ixJWkLDXCz+JwzGG3oMoKoeAJ49zMaT7J/kdmArcC3wl8C2OV1Lm4GjdrPu+Uk2Jtk4Ozs7zO4kSU/DMEHweFUV3QXjJAcNu/GqerKqXgocDZwEvHBXi+1m3XVVNVNVM1NTU8PuUpK0h4YJgiuS/CGDawNvAv4E+PCe7KSqtgE3ACd329l5kfpo4IE92ZYkaWkNc7H4Awz69D8FnABcWFX/ZbH1kkwlWdlNP4vBz1tuAq4HzuoWWwNc+fRKlyQthWFuH6WqrmXQx78nVgHrux+32Q+4oqquTvI14JNJ/gNwG3DpHm5XkrSEdhsESR5h1/33YXBT0CELbbiqvgqcuIv2exhcL5Ak7QN2GwRVNdSdQZKk5W2oriGAJEcwGH0UgKq6r5eKJEkjNcwDZWckuRv4FvBnwL3AH/dclyRpRIa5ffR3Gdz2+RdVdSxwKvDFXquSJI3MMEHwRFU9BOyXZL+qup7B2EGSpAkwzDWCbUkOBv4cuCzJVgajkEqSJsAwZwQ3AiuBC4DPMhgv6DV9FiVJGp1hgiDA5xgMEXEwcHnXVSRJmgDDDDHxnqr6CeAtwPOAP0vyJ71XJkkaiT35zeKtwHeBh4Aj+ilHkjRqwzxH8KtJbgCuAw4H3lRVL+67MEnSaAxz19Dzgd+oqtv7LkaSNHrDXCNYawhoeu014y5BUk/25BqBJGkCGQSS1DiDQJIaZxBIUuMMAklqnEEgSY0zCCSpcQaBJDXOIJCkxhkEktQ4g0CSGmcQSFLjDAJJalxvQZDkmCTXJ9mU5K4kF3TthyW5Nsnd3euhfdUgSVpcn2cEO4DfrKoXAicDb0nyImAtcF1VHc/gx27W9liDJGkRvQVBVW2pqlu76UeATcBRwGpgfbfYeuDMvmqQJC1uJNcIkkwDJwI3A0dW1RYYhAW7+f3jJOcn2Zhk4+zs7CjKlKQm9R4ESQ4GPsXg5y63D7teVa2rqpmqmpmamuqvQElqXK9BkOQZDELgsqr6dNf8YJJV3furgK191iBJWlifdw0FuBTYVFUXzXnrKmBNN70GuLKvGiRJi1vR47ZPAd4A3JHk9q7tXcD7gCuSnAfcB5zdYw2SpEX0FgRV9QUgu3n71L72K0naMz5ZLEmNMwgkqXEGgfZZ02uvGXcJUhMMAklqnEEgSY0zCCSpcQaBJDXOIJCkxhkEktQ4g0CSGmcQSFLjDAJJapxBIEmNMwgkqXEGgSQ1ziCQpMYZBJLUOINAkhpnEEhS4wwCSWqcQSBJjTMIJKlxBoEkNc4gkKTGGQSS1DiDQJIaZxBIUuN6C4IkH0myNcmdc9oOS3Jtkru710P72r8kaTh9nhF8DDhtXtta4LqqOh64rpuXJI1Rb0FQVTcC35/XvBpY302vB87sa/+SpOGM+hrBkVW1BaB7PWJ3CyY5P8nGJBtnZ2dHVqAktWafvVhcVeuqaqaqZqampsZdjiRNrFEHwYNJVgF0r1tHvH9J0jyjDoKrgDXd9BrgyhHvX5I0T5+3j34C+BJwQpLNSc4D3gf8XJK7gZ/r5iVJY7Sirw1X1bm7eevUvvYpSdpz++zFYknSaBgEktQ4g0CSGmcQSFLjDAJJapxBIEmNMwgkqXEGgSQ1ziCQgOm114y7BGlsDAJJapxBIEmNMwgkqXEGgSQ1ziCQpMYZBJLUOINAkhpnEEhS4wwCSWqcQSBJjTMIpBGbXnuNQ1pon2IQSFLjDAJJapxBIEmNMwikCeb1CA3DIJCkxhkEktQ4g0DSkhpld9Qkd32N8rjGEgRJTkvyjSTfTLJ2HDVIkgZGHgRJ9gf+APgF4EXAuUleNOo6JEkD4zgjOAn4ZlXdU1WPA58EVo+hDkkSkKoa7Q6Ts4DTqupXuvk3AD9TVb82b7nzgfO72ROAbzzNXR4OfO9prruvm+Rjg8k+Po9t+VpOx/f8qppabKEVo6hknuyi7YfSqKrWAev2emfJxqqa2dvt7Ism+dhgso/PY1u+JvH4xtE1tBk4Zs780cADY6hDksR4guDLwPFJjk3yTOAc4Kox1CFJYgxdQ1W1I8mvAZ8D9gc+UlV39bjLve5e2odN8rHBZB+fx7Z8TdzxjfxisSRp3+KTxZLUOINAkho30UEwqUNZJDkmyfVJNiW5K8kF465pqSXZP8ltSa4edy1LLcnKJBuSfL37N3zZuGtaKkne1v2fvDPJJ5IcMO6a9kaSjyTZmuTOOW2HJbk2yd3d66HjrHEpTGwQTPhQFjuA36yqFwInA2+ZoGPb6QJg07iL6MnFwGer6seBlzAhx5nkKODXgZmq+kkGN4OcM96q9trHgNPmta0Frquq44HruvllbWKDgAkeyqKqtlTVrd30Iww+SI4ab1VLJ8nRwC8Bl4y7lqWW5BDgZ4FLAarq8araNt6qltQK4FlJVgAHssyfEaqqG4Hvz2teDazvptcDZ460qB5MchAcBdw/Z34zE/RhuVOSaeBE4ObxVrKkfh94O/DUuAvpwXHALPDRruvrkiQHjbuopVBV3wE+ANwHbAH+qqo+P96qenFkVW2BwZcy4Igx17PXJjkIhhrKYjlLcjDwKeA3qmr7uOtZCklOB7ZW1S3jrqUnK4CfAj5UVScCjzEBXQsAXV/5auBY4HnAQUleP96qNIxJDoKJHsoiyTMYhMBlVfXpcdezhE4BzkhyL4PuvFcl+fh4S1pSm4HNVbXzDG4Dg2CYBK8GvlVVs1X1BPBp4OVjrqkPDyZZBdC9bh1zPXttkoNgYoeySBIGfcybquqicdezlKrqnVV1dFVNM/g3+9OqmphvlVX1XeD+JCd0TacCXxtjSUvpPuDkJAd2/0dPZUIuhM9zFbCmm14DXDnGWpbEOEYfHYkxDGUxSqcAbwDuSHJ71/auqvrfY6xJw3srcFn3BeUe4JfHXM+SqKqbk2wAbmVwZ9ttLPPhGJJ8AngFcHiSzcC7gfcBVyQ5j0H4nT2+CpeGQ0xIUuMmuWtIkjQEg0CSGmcQSFLjDAJJapxBIEmNMwik3UgyPXfUyTntl0zgIH9q2MQ+RyD1pap+Zdw1SEvJMwJpYSuSrE/y1e43BA5MckOSGYAkjyZ5b5KvJLkpyZFd+9ndmPxfSXLjeA9BWphBIC3sBGBdVb0Y2A68ed77BwE3VdVLgBuBN3XtFwI/37WfMapipafDIJAWdn9VfbGb/jjwD+a9/ziw81fUbgGmu+kvAh9L8iYGQ5xI+yyDQFrY/DFY5s8/Uf9/nJYn6a67VdW/Bn6LwQi4tyd5bq9VSnvBIJAW9qNzflP4XOALw6yU5AVVdXNVXQh8j787JLq0TzEIpIVtAtYk+SpwGPChIdf7T0nu6G4/vRH4Sl8FSnvL0UclqXGeEUhS4wwCSWqcQSBJjTMIJKlxBoEkNc4gkKTGGQSS1Lj/B0ShhqU5B0J9AAAAAElFTkSuQmCC%0A">
            <a:extLst>
              <a:ext uri="{FF2B5EF4-FFF2-40B4-BE49-F238E27FC236}">
                <a16:creationId xmlns:a16="http://schemas.microsoft.com/office/drawing/2014/main" id="{359B5C74-D07A-4A68-BB69-D7EE5ACC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99" y="2275365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8125198-B4E6-4C48-B39D-BA6CC8294E1A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Deux exemples d’histogrammes issus du clustering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F8866A61-153F-42FF-BE63-E87F2E88E48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C69B48-F2E1-4D2F-B3CD-DC76792D5213}"/>
              </a:ext>
            </a:extLst>
          </p:cNvPr>
          <p:cNvSpPr/>
          <p:nvPr/>
        </p:nvSpPr>
        <p:spPr>
          <a:xfrm rot="5400000">
            <a:off x="2111194" y="2984954"/>
            <a:ext cx="3045532" cy="2180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5E77CEF-2A40-481F-A673-75616AE35244}"/>
              </a:ext>
            </a:extLst>
          </p:cNvPr>
          <p:cNvSpPr/>
          <p:nvPr/>
        </p:nvSpPr>
        <p:spPr>
          <a:xfrm rot="5400000">
            <a:off x="6761235" y="3347474"/>
            <a:ext cx="3045532" cy="1455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5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D5FD-74E7-4532-9350-B97FE9B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avec </a:t>
            </a:r>
            <a:r>
              <a:rPr lang="fr-FR" dirty="0" err="1"/>
              <a:t>orb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4BFAEF-3BAA-41C5-8085-21A6C9FE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432" y="2312746"/>
            <a:ext cx="5182323" cy="345805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E3C6EB-C310-436D-999B-B3120050F3FE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sont (très) légèrement meilleurs.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30718DB-C5F2-4737-91F9-F368C680E6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23661C5-7BE5-408A-89D3-AAB980F99414}"/>
              </a:ext>
            </a:extLst>
          </p:cNvPr>
          <p:cNvSpPr/>
          <p:nvPr/>
        </p:nvSpPr>
        <p:spPr>
          <a:xfrm rot="5400000">
            <a:off x="5349184" y="3841445"/>
            <a:ext cx="459081" cy="929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FE0A8DF-70DE-4C36-845A-ADF45DFE355D}"/>
              </a:ext>
            </a:extLst>
          </p:cNvPr>
          <p:cNvSpPr/>
          <p:nvPr/>
        </p:nvSpPr>
        <p:spPr>
          <a:xfrm rot="5400000">
            <a:off x="7934363" y="4868509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82DF305-73D7-48BF-817D-E3E9760961CD}"/>
              </a:ext>
            </a:extLst>
          </p:cNvPr>
          <p:cNvSpPr/>
          <p:nvPr/>
        </p:nvSpPr>
        <p:spPr>
          <a:xfrm rot="5400000">
            <a:off x="8678483" y="4821322"/>
            <a:ext cx="1204085" cy="69346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réseau de neurones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B163C-943F-4049-A08C-2634FDE7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D65D6-54F2-4E4C-8E13-DEB17B6B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Un réseau est construit en empilant les couches de neurones : la sortie d'une couche est l'entrée de la suivante.</a:t>
            </a:r>
          </a:p>
          <a:p>
            <a:pPr algn="just"/>
            <a:r>
              <a:rPr lang="fr-FR" dirty="0"/>
              <a:t>Pour cela, elle calcule une combinaison linéaire puis applique éventuellement une fonction non-linéaire, appelée fonction d'activation. </a:t>
            </a:r>
          </a:p>
          <a:p>
            <a:pPr algn="just"/>
            <a:r>
              <a:rPr lang="fr-FR" u="sng" dirty="0"/>
              <a:t>Evaluation :</a:t>
            </a:r>
          </a:p>
          <a:p>
            <a:pPr lvl="1" algn="just"/>
            <a:r>
              <a:rPr lang="fr-FR" dirty="0"/>
              <a:t>La dernière couche calcule les probabilités finales en utilisant pour fonction d'activation la fonction logistique (classification binaire) ou la fonction </a:t>
            </a:r>
            <a:r>
              <a:rPr lang="fr-FR" dirty="0" err="1"/>
              <a:t>softmax</a:t>
            </a:r>
            <a:r>
              <a:rPr lang="fr-FR" dirty="0"/>
              <a:t> (classification multi-classes)</a:t>
            </a:r>
          </a:p>
          <a:p>
            <a:pPr lvl="1" algn="just"/>
            <a:r>
              <a:rPr lang="fr-FR" dirty="0"/>
              <a:t>Une fonction de perte (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 est associée à la couche finale pour calculer l'erreur de classification.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5C5556A-1E7A-44DD-BF4C-E4F0DB9C2FE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 convolutifs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7181421" cy="5400600"/>
          </a:xfrm>
        </p:spPr>
        <p:txBody>
          <a:bodyPr/>
          <a:lstStyle/>
          <a:p>
            <a:r>
              <a:rPr lang="fr-FR" dirty="0"/>
              <a:t>Les réseaux de neurones convolutifs désignent une sous-catégorie de réseaux de neurones. </a:t>
            </a:r>
          </a:p>
          <a:p>
            <a:r>
              <a:rPr lang="fr-FR" dirty="0"/>
              <a:t>Les CNN sont spécialement conçus pour traiter des images en entrée.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8623F7E-B898-48F3-82FF-B65D05000B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C9FC0C-3BAA-4DC7-85C8-10638434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64" y="34290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64F3A-1966-4E08-93C2-DB112E9E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4C3D-A9F6-4293-9666-EF5AE103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On utilise les connaissances acquises auparavant par un autre réseau de neurones.</a:t>
            </a:r>
          </a:p>
          <a:p>
            <a:pPr algn="just"/>
            <a:r>
              <a:rPr lang="fr-FR" dirty="0"/>
              <a:t>Cela permet d'accélérer l'entraînement du réseau.</a:t>
            </a:r>
          </a:p>
          <a:p>
            <a:pPr algn="just"/>
            <a:r>
              <a:rPr lang="fr-FR" dirty="0"/>
              <a:t>Et d'éviter le sur-apprentissage (</a:t>
            </a:r>
            <a:r>
              <a:rPr lang="fr-FR" dirty="0" err="1"/>
              <a:t>overfitting</a:t>
            </a:r>
            <a:r>
              <a:rPr lang="fr-FR" dirty="0"/>
              <a:t>). </a:t>
            </a:r>
          </a:p>
          <a:p>
            <a:pPr lvl="1" algn="just"/>
            <a:r>
              <a:rPr lang="fr-FR" dirty="0"/>
              <a:t>Lorsque la collection d'images en entrée est petite, le nombre de paramètres à apprendre peut être largement supérieur au nombre d'images, le risque d'</a:t>
            </a:r>
            <a:r>
              <a:rPr lang="fr-FR" dirty="0" err="1"/>
              <a:t>overfitting</a:t>
            </a:r>
            <a:r>
              <a:rPr lang="fr-FR" dirty="0"/>
              <a:t> est très grand.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27130C2-66B2-4EE2-A2AB-A8BA09D64FA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2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9676CF-57DE-48DB-BCB5-6944FC83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 16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FCC9061-4FD4-4E32-9F28-1626B076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2534" y="1340693"/>
            <a:ext cx="3553466" cy="5400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8AC664-5EC9-4971-991F-21A19614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96" y="2244149"/>
            <a:ext cx="5551603" cy="3260090"/>
          </a:xfrm>
          <a:prstGeom prst="rect">
            <a:avLst/>
          </a:prstGeom>
        </p:spPr>
      </p:pic>
      <p:sp>
        <p:nvSpPr>
          <p:cNvPr id="12" name="Flèche droite 4">
            <a:extLst>
              <a:ext uri="{FF2B5EF4-FFF2-40B4-BE49-F238E27FC236}">
                <a16:creationId xmlns:a16="http://schemas.microsoft.com/office/drawing/2014/main" id="{CDBA1D48-4B20-4203-A641-DF4B468408D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C06195B-7657-4690-9FC7-1AF68DF17B18}"/>
              </a:ext>
            </a:extLst>
          </p:cNvPr>
          <p:cNvSpPr/>
          <p:nvPr/>
        </p:nvSpPr>
        <p:spPr>
          <a:xfrm rot="5400000">
            <a:off x="5050653" y="3404737"/>
            <a:ext cx="3529908" cy="10398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C247CD5-6747-45F6-B0A0-D30056838D90}"/>
              </a:ext>
            </a:extLst>
          </p:cNvPr>
          <p:cNvSpPr/>
          <p:nvPr/>
        </p:nvSpPr>
        <p:spPr>
          <a:xfrm rot="5400000" flipV="1">
            <a:off x="4116069" y="-39374"/>
            <a:ext cx="254000" cy="340106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B76893-A4A8-48A5-BFFA-9C8EE54214FB}"/>
              </a:ext>
            </a:extLst>
          </p:cNvPr>
          <p:cNvSpPr/>
          <p:nvPr/>
        </p:nvSpPr>
        <p:spPr>
          <a:xfrm rot="5400000">
            <a:off x="5428147" y="3582537"/>
            <a:ext cx="3529908" cy="68422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6C2E64-B1E2-458A-A0CA-94FC92408959}"/>
              </a:ext>
            </a:extLst>
          </p:cNvPr>
          <p:cNvSpPr/>
          <p:nvPr/>
        </p:nvSpPr>
        <p:spPr>
          <a:xfrm rot="5400000" flipV="1">
            <a:off x="3948070" y="381913"/>
            <a:ext cx="589993" cy="34010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C3EBE0B-1288-4FB2-8C1A-B8BCF0D42145}"/>
              </a:ext>
            </a:extLst>
          </p:cNvPr>
          <p:cNvSpPr/>
          <p:nvPr/>
        </p:nvSpPr>
        <p:spPr>
          <a:xfrm rot="5400000">
            <a:off x="8491284" y="3472246"/>
            <a:ext cx="761998" cy="86855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1DC52D-FAC2-4A93-9BD9-DE1D15B6CDAF}"/>
              </a:ext>
            </a:extLst>
          </p:cNvPr>
          <p:cNvSpPr/>
          <p:nvPr/>
        </p:nvSpPr>
        <p:spPr>
          <a:xfrm rot="5400000" flipV="1">
            <a:off x="3744421" y="2793010"/>
            <a:ext cx="990035" cy="340106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D41A64-61A7-4C43-97EB-7F6E8CC420F8}"/>
              </a:ext>
            </a:extLst>
          </p:cNvPr>
          <p:cNvSpPr/>
          <p:nvPr/>
        </p:nvSpPr>
        <p:spPr>
          <a:xfrm rot="5400000">
            <a:off x="11183446" y="3631473"/>
            <a:ext cx="580326" cy="52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20AF39C-121F-4A2E-9575-AF2E16B93CC8}"/>
              </a:ext>
            </a:extLst>
          </p:cNvPr>
          <p:cNvSpPr/>
          <p:nvPr/>
        </p:nvSpPr>
        <p:spPr>
          <a:xfrm rot="5400000" flipV="1">
            <a:off x="4027915" y="4576699"/>
            <a:ext cx="372245" cy="3451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222C2C-09FF-4040-AB3B-004269FCC2F3}"/>
              </a:ext>
            </a:extLst>
          </p:cNvPr>
          <p:cNvSpPr txBox="1"/>
          <p:nvPr/>
        </p:nvSpPr>
        <p:spPr>
          <a:xfrm>
            <a:off x="6447231" y="5826176"/>
            <a:ext cx="5400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Entrainement de la dernière couche</a:t>
            </a:r>
          </a:p>
        </p:txBody>
      </p:sp>
    </p:spTree>
    <p:extLst>
      <p:ext uri="{BB962C8B-B14F-4D97-AF65-F5344CB8AC3E}">
        <p14:creationId xmlns:p14="http://schemas.microsoft.com/office/powerpoint/2010/main" val="36996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COUCHES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quatre types de couches pour un réseau de neurones convolutif : </a:t>
            </a:r>
          </a:p>
          <a:p>
            <a:pPr lvl="1"/>
            <a:r>
              <a:rPr lang="fr-FR" dirty="0"/>
              <a:t>la couche de convolution. </a:t>
            </a:r>
          </a:p>
          <a:p>
            <a:pPr lvl="1"/>
            <a:r>
              <a:rPr lang="fr-FR" dirty="0"/>
              <a:t>la couche de </a:t>
            </a:r>
            <a:r>
              <a:rPr lang="fr-FR" dirty="0" err="1"/>
              <a:t>pooling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la couche de correction </a:t>
            </a:r>
            <a:r>
              <a:rPr lang="fr-FR" dirty="0" err="1"/>
              <a:t>ReLU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la couche </a:t>
            </a:r>
            <a:r>
              <a:rPr lang="fr-FR" dirty="0" err="1"/>
              <a:t>fully-connected</a:t>
            </a:r>
            <a:r>
              <a:rPr lang="fr-FR" dirty="0"/>
              <a:t>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1F28278-D6F4-40E1-8BA7-B25D14C0E3E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convolution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155027" cy="54006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Elle est la composante clé des réseaux de neurones convolutifs, et constitue toujours au moins leur première couche.</a:t>
            </a:r>
          </a:p>
          <a:p>
            <a:pPr algn="just"/>
            <a:r>
              <a:rPr lang="fr-FR" dirty="0"/>
              <a:t>Son but est de repérer la présence d'un ensemble de </a:t>
            </a:r>
            <a:r>
              <a:rPr lang="fr-FR" dirty="0" err="1"/>
              <a:t>features</a:t>
            </a:r>
            <a:r>
              <a:rPr lang="fr-FR" dirty="0"/>
              <a:t> dans les images reçues en entrée. 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B71D4EE9-CA49-41F0-9A66-C632D257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FE05DB-0D96-4CEE-942B-2D245D3BF92A}"/>
              </a:ext>
            </a:extLst>
          </p:cNvPr>
          <p:cNvSpPr/>
          <p:nvPr/>
        </p:nvSpPr>
        <p:spPr>
          <a:xfrm rot="5400000">
            <a:off x="9139908" y="199173"/>
            <a:ext cx="483552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ED84DF6-C05A-4637-AD0A-2D3F237157F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5120CB-5F82-43FE-B7B4-E10788DE7F86}"/>
              </a:ext>
            </a:extLst>
          </p:cNvPr>
          <p:cNvSpPr/>
          <p:nvPr/>
        </p:nvSpPr>
        <p:spPr>
          <a:xfrm rot="5400000">
            <a:off x="9139908" y="834311"/>
            <a:ext cx="483552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BEDD750-4EFC-4E73-8499-FB6087603D24}"/>
              </a:ext>
            </a:extLst>
          </p:cNvPr>
          <p:cNvSpPr/>
          <p:nvPr/>
        </p:nvSpPr>
        <p:spPr>
          <a:xfrm rot="5400000">
            <a:off x="8973056" y="1577342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6D3D710-D8F3-419A-AAAC-A92C8DEF94A3}"/>
              </a:ext>
            </a:extLst>
          </p:cNvPr>
          <p:cNvSpPr/>
          <p:nvPr/>
        </p:nvSpPr>
        <p:spPr>
          <a:xfrm rot="5400000">
            <a:off x="8973056" y="2570712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674AFDA-0BA3-4E9F-8202-56836FDA0808}"/>
              </a:ext>
            </a:extLst>
          </p:cNvPr>
          <p:cNvSpPr/>
          <p:nvPr/>
        </p:nvSpPr>
        <p:spPr>
          <a:xfrm rot="5400000">
            <a:off x="8973055" y="3608959"/>
            <a:ext cx="817255" cy="355346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Je suis bénévole pour l'association de protection des animaux du quartier. </a:t>
            </a:r>
          </a:p>
          <a:p>
            <a:pPr algn="just"/>
            <a:r>
              <a:rPr lang="fr-FR" dirty="0"/>
              <a:t>Je viens d’adopter </a:t>
            </a:r>
            <a:r>
              <a:rPr lang="fr-FR" dirty="0" err="1"/>
              <a:t>Snooky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Je m’aperçois que la base de données des chiens s’agrandit.</a:t>
            </a:r>
          </a:p>
          <a:p>
            <a:pPr algn="just"/>
            <a:r>
              <a:rPr lang="fr-FR" dirty="0"/>
              <a:t>Il faut donc les classer automatiquement.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tant que Data </a:t>
            </a:r>
            <a:r>
              <a:rPr lang="fr-FR" dirty="0" err="1"/>
              <a:t>Scientist</a:t>
            </a:r>
            <a:r>
              <a:rPr lang="fr-FR" dirty="0"/>
              <a:t>, l'association me demande de réaliser un algorithme de détection de la race du chien sur une photo, afin d'accélérer leur travail d’indexation.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2BCA3A-F8EF-496C-A513-402872A6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320" y="1934464"/>
            <a:ext cx="1524000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E420DB-54BE-43A3-8E2D-AA0EA04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</a:t>
            </a:r>
            <a:r>
              <a:rPr lang="fr-FR" dirty="0" err="1"/>
              <a:t>pooling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6DE3B53-FFDF-407E-8212-20EF3F1D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892268" cy="5400600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Ce type de couche est souvent placé entre deux couches de convolution.</a:t>
            </a:r>
          </a:p>
          <a:p>
            <a:pPr algn="just"/>
            <a:r>
              <a:rPr lang="fr-FR" dirty="0"/>
              <a:t>Elle reçoit en entrée plusieurs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maps</a:t>
            </a:r>
            <a:r>
              <a:rPr lang="fr-FR" dirty="0"/>
              <a:t>, et réduit la taille des images, mais garde leurs caractéristiques importantes.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2143C651-D41C-4682-BC2A-7ABC3B71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B3543D7F-4A8D-4E9B-AAD3-8B78C519C4B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5C06CA-3EAB-4AB0-8804-C37E10DBCF42}"/>
              </a:ext>
            </a:extLst>
          </p:cNvPr>
          <p:cNvSpPr/>
          <p:nvPr/>
        </p:nvSpPr>
        <p:spPr>
          <a:xfrm rot="5400000">
            <a:off x="9245050" y="514522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1F256C-935E-4BA9-82C6-8D27D2F7CF0A}"/>
              </a:ext>
            </a:extLst>
          </p:cNvPr>
          <p:cNvSpPr/>
          <p:nvPr/>
        </p:nvSpPr>
        <p:spPr>
          <a:xfrm rot="5400000">
            <a:off x="9245050" y="1097846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731560A-F8E2-4FB0-A4DA-F67DB4BFB19B}"/>
              </a:ext>
            </a:extLst>
          </p:cNvPr>
          <p:cNvSpPr/>
          <p:nvPr/>
        </p:nvSpPr>
        <p:spPr>
          <a:xfrm rot="5400000">
            <a:off x="9245050" y="2127701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C4E4AE-4C2D-4FC6-B1AF-5E5DB1B2D08B}"/>
              </a:ext>
            </a:extLst>
          </p:cNvPr>
          <p:cNvSpPr/>
          <p:nvPr/>
        </p:nvSpPr>
        <p:spPr>
          <a:xfrm rot="5400000">
            <a:off x="9245050" y="3117663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584459A-14E1-4269-BA34-00239415ECAA}"/>
              </a:ext>
            </a:extLst>
          </p:cNvPr>
          <p:cNvSpPr/>
          <p:nvPr/>
        </p:nvSpPr>
        <p:spPr>
          <a:xfrm rot="5400000">
            <a:off x="9245050" y="4107625"/>
            <a:ext cx="273268" cy="355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FAF7C3F-B84E-45B4-A712-9A6C626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correction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D8F100-3268-44A8-A1A8-DF15E924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007882" cy="5400600"/>
          </a:xfrm>
        </p:spPr>
        <p:txBody>
          <a:bodyPr/>
          <a:lstStyle/>
          <a:p>
            <a:r>
              <a:rPr lang="fr-FR" dirty="0"/>
              <a:t>La couche de correction </a:t>
            </a:r>
            <a:r>
              <a:rPr lang="fr-FR" dirty="0" err="1"/>
              <a:t>ReLU</a:t>
            </a:r>
            <a:r>
              <a:rPr lang="fr-FR" dirty="0"/>
              <a:t> remplace toutes les valeurs négatives reçues en entrées par des zéros.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E523798F-8BD1-4229-ABF2-0D2E8852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45EA1615-35B5-4EF7-951D-887BFA6A44E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71153DB-9C11-4C1F-96CC-F054769FF0DC}"/>
              </a:ext>
            </a:extLst>
          </p:cNvPr>
          <p:cNvSpPr/>
          <p:nvPr/>
        </p:nvSpPr>
        <p:spPr>
          <a:xfrm rot="5400000">
            <a:off x="9139908" y="199173"/>
            <a:ext cx="483552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51F0BF-B37E-4891-8661-1CA00C60BD2E}"/>
              </a:ext>
            </a:extLst>
          </p:cNvPr>
          <p:cNvSpPr/>
          <p:nvPr/>
        </p:nvSpPr>
        <p:spPr>
          <a:xfrm rot="5400000">
            <a:off x="9139908" y="834311"/>
            <a:ext cx="483552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7F24DF-270D-4BD8-8457-01B9C8A00790}"/>
              </a:ext>
            </a:extLst>
          </p:cNvPr>
          <p:cNvSpPr/>
          <p:nvPr/>
        </p:nvSpPr>
        <p:spPr>
          <a:xfrm rot="5400000">
            <a:off x="8973056" y="1577342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0BAB510-35C1-4F02-98F9-DD7077EDC832}"/>
              </a:ext>
            </a:extLst>
          </p:cNvPr>
          <p:cNvSpPr/>
          <p:nvPr/>
        </p:nvSpPr>
        <p:spPr>
          <a:xfrm rot="5400000">
            <a:off x="8973056" y="2570712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4FAEEA0-5DD4-4567-AB14-498FD52AD0A2}"/>
              </a:ext>
            </a:extLst>
          </p:cNvPr>
          <p:cNvSpPr/>
          <p:nvPr/>
        </p:nvSpPr>
        <p:spPr>
          <a:xfrm rot="5400000">
            <a:off x="8973055" y="3608959"/>
            <a:ext cx="817255" cy="35534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019D1C-0150-45BE-BAD4-DE2699B0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</a:t>
            </a:r>
            <a:r>
              <a:rPr lang="fr-FR" dirty="0" err="1"/>
              <a:t>fully-connected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CAF9AE-A958-4A8F-A73F-5F5A17BE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965840" cy="54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La couche </a:t>
            </a:r>
            <a:r>
              <a:rPr lang="fr-FR" dirty="0" err="1"/>
              <a:t>fully-connected</a:t>
            </a:r>
            <a:r>
              <a:rPr lang="fr-FR" dirty="0"/>
              <a:t> constitue toujours la dernière couche d'un réseau de neurones et détermine le lien entre la position des </a:t>
            </a:r>
            <a:r>
              <a:rPr lang="fr-FR" i="1" dirty="0" err="1"/>
              <a:t>features</a:t>
            </a:r>
            <a:r>
              <a:rPr lang="fr-FR" dirty="0"/>
              <a:t> dans l'image et une classe. </a:t>
            </a:r>
          </a:p>
          <a:p>
            <a:pPr algn="just"/>
            <a:r>
              <a:rPr lang="fr-FR" dirty="0"/>
              <a:t>Si la localisation d'une </a:t>
            </a:r>
            <a:r>
              <a:rPr lang="fr-FR" i="1" dirty="0" err="1"/>
              <a:t>feature</a:t>
            </a:r>
            <a:r>
              <a:rPr lang="fr-FR" dirty="0"/>
              <a:t> à un certain endroit de l'image est caractéristique d'une certaine classe, alors on accorde un poids important à la valeur correspondante dans le tableau.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684EC21C-835C-4F48-8366-57FB25A2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41" y="1340768"/>
            <a:ext cx="3553466" cy="540067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A22F7E14-A37B-481D-A715-9F5B0AABF36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D075F8-3D50-43C5-810B-6E147B83C399}"/>
              </a:ext>
            </a:extLst>
          </p:cNvPr>
          <p:cNvSpPr/>
          <p:nvPr/>
        </p:nvSpPr>
        <p:spPr>
          <a:xfrm rot="5400000">
            <a:off x="9368840" y="4496508"/>
            <a:ext cx="273268" cy="355346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2CB6A-E910-40FD-8765-D31140F5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1FC2C-885B-43CD-B9CE-84E1E731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couches de convolution et de </a:t>
            </a:r>
            <a:r>
              <a:rPr lang="fr-FR" dirty="0" err="1"/>
              <a:t>pooling</a:t>
            </a:r>
            <a:r>
              <a:rPr lang="fr-FR" dirty="0"/>
              <a:t> possèdent en effet des </a:t>
            </a:r>
            <a:r>
              <a:rPr lang="fr-FR" dirty="0">
                <a:solidFill>
                  <a:srgbClr val="0070C0"/>
                </a:solidFill>
              </a:rPr>
              <a:t>hyperparamètres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</a:rPr>
              <a:t>Chaque image (ou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) est de dimensions W×H×D, où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W est sa largeur en pixels.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H sa hauteur en pixels.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 le nombre de canaux (1 ou 3).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A30837C1-1936-4811-A795-EBCF04DCA22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2AFAA-F212-4FF2-B230-6364D64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C4CEF-DBA5-450B-921A-FC0EFDAA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 couche de convolution possède quatre hyperparamètres :</a:t>
            </a:r>
          </a:p>
          <a:p>
            <a:pPr lvl="1"/>
            <a:r>
              <a:rPr lang="fr-FR" dirty="0"/>
              <a:t>Le nombre de filtres K</a:t>
            </a:r>
          </a:p>
          <a:p>
            <a:pPr lvl="1"/>
            <a:r>
              <a:rPr lang="fr-FR" dirty="0"/>
              <a:t>La taille F des filtres : chaque filtre est de dimensions F×F×D pixels. </a:t>
            </a:r>
          </a:p>
          <a:p>
            <a:pPr lvl="1"/>
            <a:r>
              <a:rPr lang="fr-FR" dirty="0"/>
              <a:t>Le pas S avec lequel on fait glisser la fenêtre correspondant au filtre sur l'image (un pas de 1 signifie qu'on déplace la fenêtre d'un pixel).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zero-padding</a:t>
            </a:r>
            <a:r>
              <a:rPr lang="fr-FR" dirty="0"/>
              <a:t>  P : on ajoute à l'image en entrée de la couche un contour noir d'épaisseur P pixels. Sans ce contour, les dimensions en sortie sont plus petites et les </a:t>
            </a:r>
            <a:r>
              <a:rPr lang="fr-FR" dirty="0" err="1"/>
              <a:t>features</a:t>
            </a:r>
            <a:r>
              <a:rPr lang="fr-FR" dirty="0"/>
              <a:t> sont plus difficiles à extraire.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8BB3386-3FF8-4279-9BAA-647323EF80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1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750D6-8123-479A-961B-7476302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paramétrage des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32436-BBC3-4FE9-9482-15E5A1DD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couche de </a:t>
            </a:r>
            <a:r>
              <a:rPr lang="fr-FR" dirty="0" err="1"/>
              <a:t>pooling</a:t>
            </a:r>
            <a:r>
              <a:rPr lang="fr-FR" dirty="0"/>
              <a:t> présente deux hyperparamètres :</a:t>
            </a:r>
          </a:p>
          <a:p>
            <a:pPr lvl="1"/>
            <a:r>
              <a:rPr lang="fr-FR" dirty="0"/>
              <a:t>La taille F des cellules : l'image est découpée en cellules carrées de taille F×F pixels</a:t>
            </a:r>
          </a:p>
          <a:p>
            <a:pPr lvl="1"/>
            <a:r>
              <a:rPr lang="fr-FR" dirty="0"/>
              <a:t>Le pas S : les cellules sont séparées les unes des autres de S pixels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280B67B-2CC0-4F2A-BC3B-37ECC4E84DF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0BC5-16C8-4B40-B8A4-9A3CD54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00374A-1274-473E-B18C-F0E1F5F3E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839" y="3082121"/>
            <a:ext cx="48196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87B8FB-4A0C-46F8-AED6-55FCB83E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42" y="3082121"/>
            <a:ext cx="48768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CB9F02-AD1E-4395-AFD4-4F2575AFC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021" y="1421851"/>
            <a:ext cx="3573641" cy="16388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E46ABD3-34FC-4189-9719-2DC03E2093B1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5078301" cy="140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largement meilleurs.</a:t>
            </a: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EC4001E4-CF73-4966-BA54-87553CFABB2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20FB0ED-25F3-40AB-803C-C442203DF25E}"/>
              </a:ext>
            </a:extLst>
          </p:cNvPr>
          <p:cNvSpPr/>
          <p:nvPr/>
        </p:nvSpPr>
        <p:spPr>
          <a:xfrm rot="5400000">
            <a:off x="8817400" y="1133829"/>
            <a:ext cx="459081" cy="929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9FDF29-83B0-4EBF-BA59-A11728AB34BB}"/>
              </a:ext>
            </a:extLst>
          </p:cNvPr>
          <p:cNvSpPr/>
          <p:nvPr/>
        </p:nvSpPr>
        <p:spPr>
          <a:xfrm rot="5400000">
            <a:off x="9773256" y="2159062"/>
            <a:ext cx="1204085" cy="599091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E168BB9-F632-435B-98C8-FFFF9802237A}"/>
              </a:ext>
            </a:extLst>
          </p:cNvPr>
          <p:cNvSpPr/>
          <p:nvPr/>
        </p:nvSpPr>
        <p:spPr>
          <a:xfrm rot="5400000">
            <a:off x="10517376" y="2111875"/>
            <a:ext cx="1204085" cy="69346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EB5DD-6525-435D-B9E9-19C57346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F875E6-EDA3-48FB-B238-3EC9576F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17" y="2682064"/>
            <a:ext cx="7435712" cy="41148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B554C-1CA1-4E04-B292-7C40E08C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62163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La data augmentation permet d’augmenter artificiellement la taille d’une base de données en créant de nouvelles images.</a:t>
            </a:r>
          </a:p>
          <a:p>
            <a:pPr algn="just"/>
            <a:r>
              <a:rPr lang="fr-FR" dirty="0"/>
              <a:t>Ceci via des transformations géométriques, telles que :</a:t>
            </a:r>
          </a:p>
          <a:p>
            <a:pPr lvl="1" algn="just"/>
            <a:r>
              <a:rPr lang="fr-FR" dirty="0"/>
              <a:t>Rotation d’image.</a:t>
            </a:r>
          </a:p>
          <a:p>
            <a:pPr lvl="1" algn="just"/>
            <a:r>
              <a:rPr lang="fr-FR" dirty="0"/>
              <a:t>Inversion d’image.</a:t>
            </a:r>
          </a:p>
          <a:p>
            <a:pPr lvl="1" algn="just"/>
            <a:r>
              <a:rPr lang="fr-FR" dirty="0"/>
              <a:t>Changement de dimension de l’image.</a:t>
            </a:r>
          </a:p>
          <a:p>
            <a:pPr lvl="1" algn="just"/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C1376AA-86C3-4732-827D-9AD10539287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EB5DD-6525-435D-B9E9-19C57346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B554C-1CA1-4E04-B292-7C40E08C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Cette méthode a été testée dans ce projet, sans qu’elle puisse améliorer les résultats.</a:t>
            </a:r>
          </a:p>
          <a:p>
            <a:pPr algn="just"/>
            <a:r>
              <a:rPr lang="fr-FR" dirty="0"/>
              <a:t>De plus, son principal inconvénient est d’augmenter considérablement les temps de calculs.</a:t>
            </a:r>
          </a:p>
          <a:p>
            <a:pPr algn="just"/>
            <a:r>
              <a:rPr lang="fr-FR" dirty="0"/>
              <a:t>Cette méthode n’est pas pertinente pour ce projet, tel qu’il a été fait.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C1376AA-86C3-4732-827D-9AD10539287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D5C-DD58-408C-9045-ECAF680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4D003-CEFA-46D5-AAD2-19CAB32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u="sng" dirty="0"/>
              <a:t>Démarche retenue :</a:t>
            </a:r>
          </a:p>
          <a:p>
            <a:pPr lvl="1" algn="just"/>
            <a:r>
              <a:rPr lang="fr-FR" dirty="0"/>
              <a:t>Récupérer une base de données de race de chiens.</a:t>
            </a:r>
          </a:p>
          <a:p>
            <a:pPr lvl="1" algn="just"/>
            <a:r>
              <a:rPr lang="fr-FR" dirty="0"/>
              <a:t>Tenter deux approches différentes pour créer la classification :</a:t>
            </a:r>
          </a:p>
          <a:p>
            <a:pPr lvl="2" algn="just"/>
            <a:r>
              <a:rPr lang="fr-FR" dirty="0"/>
              <a:t>Approche classique :</a:t>
            </a:r>
          </a:p>
          <a:p>
            <a:pPr lvl="3" algn="just"/>
            <a:r>
              <a:rPr lang="fr-FR" dirty="0"/>
              <a:t>Pre-</a:t>
            </a:r>
            <a:r>
              <a:rPr lang="fr-FR" dirty="0" err="1"/>
              <a:t>processer</a:t>
            </a:r>
            <a:r>
              <a:rPr lang="fr-FR" dirty="0"/>
              <a:t> les images</a:t>
            </a:r>
          </a:p>
          <a:p>
            <a:pPr lvl="3" algn="just"/>
            <a:r>
              <a:rPr lang="fr-FR" dirty="0"/>
              <a:t>Extraire des </a:t>
            </a:r>
            <a:r>
              <a:rPr lang="fr-FR" dirty="0" err="1"/>
              <a:t>features</a:t>
            </a:r>
            <a:endParaRPr lang="fr-FR" dirty="0"/>
          </a:p>
          <a:p>
            <a:pPr lvl="3" algn="just"/>
            <a:r>
              <a:rPr lang="fr-FR" dirty="0"/>
              <a:t>Créer un bag-of-</a:t>
            </a:r>
            <a:r>
              <a:rPr lang="fr-FR" dirty="0" err="1"/>
              <a:t>features</a:t>
            </a:r>
            <a:endParaRPr lang="fr-FR" dirty="0"/>
          </a:p>
          <a:p>
            <a:pPr lvl="3" algn="just"/>
            <a:r>
              <a:rPr lang="fr-FR" dirty="0"/>
              <a:t>Réduire les dimensions</a:t>
            </a:r>
          </a:p>
          <a:p>
            <a:pPr lvl="3" algn="just"/>
            <a:r>
              <a:rPr lang="fr-FR" dirty="0"/>
              <a:t>Appliquer des algorithmes de classification</a:t>
            </a:r>
          </a:p>
          <a:p>
            <a:pPr lvl="2" algn="just"/>
            <a:r>
              <a:rPr lang="fr-FR" dirty="0"/>
              <a:t>Approche s’appuyant sur les réseaux de neurones :</a:t>
            </a:r>
          </a:p>
          <a:p>
            <a:pPr lvl="3" algn="just"/>
            <a:r>
              <a:rPr lang="fr-FR" dirty="0"/>
              <a:t>Transfer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CE355F-9E90-47A9-BC33-0DA7503DA7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C83DE510-E66C-40C4-9E06-ECDCA38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653" y="3698780"/>
            <a:ext cx="4082893" cy="2789977"/>
          </a:xfrm>
          <a:prstGeom prst="rect">
            <a:avLst/>
          </a:prstGeo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3E382B-7186-444A-9177-336ED70DCCA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obtient de meilleurs résultats (du simple au double).</a:t>
            </a:r>
          </a:p>
          <a:p>
            <a:r>
              <a:rPr lang="fr-FR" dirty="0"/>
              <a:t>La technique est très simple, très efficace mais extrêmement gourmande en puissance.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C5D4D5-A821-4FAD-9D43-B6160C81730C}"/>
              </a:ext>
            </a:extLst>
          </p:cNvPr>
          <p:cNvSpPr/>
          <p:nvPr/>
        </p:nvSpPr>
        <p:spPr>
          <a:xfrm rot="5400000">
            <a:off x="6857352" y="4268566"/>
            <a:ext cx="529392" cy="3910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E3E6-C704-45FE-82EB-C1E77F2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00A5A-1AC5-416C-9734-7760DC32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Combiner plusieurs filtres.</a:t>
            </a:r>
          </a:p>
          <a:p>
            <a:r>
              <a:rPr lang="fr-FR" dirty="0"/>
              <a:t>Aller plus loin dans la data augmentation.</a:t>
            </a:r>
          </a:p>
          <a:p>
            <a:r>
              <a:rPr lang="fr-FR" dirty="0"/>
              <a:t>Tester d’autres hyperparamètres.</a:t>
            </a:r>
          </a:p>
          <a:p>
            <a:r>
              <a:rPr lang="fr-FR" dirty="0"/>
              <a:t>Pouvoir avoir les ressources (online ?) pour faire tourner l’algorithme avec les 120 races de chien.</a:t>
            </a:r>
          </a:p>
          <a:p>
            <a:r>
              <a:rPr lang="fr-FR" dirty="0"/>
              <a:t>S’intéresser à d’autres réseaux de neurones pré-entrainés.</a:t>
            </a:r>
          </a:p>
          <a:p>
            <a:r>
              <a:rPr lang="fr-FR" dirty="0"/>
              <a:t>Ré-entrainer un réseau entier pour ce problème ?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E97DCD9F-2CD1-431A-8342-9DC56F0CC2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Source des données :</a:t>
            </a:r>
          </a:p>
          <a:p>
            <a:pPr lvl="1" algn="just"/>
            <a:r>
              <a:rPr lang="fr-FR" dirty="0"/>
              <a:t>Stanford </a:t>
            </a:r>
            <a:r>
              <a:rPr lang="fr-FR" dirty="0" err="1"/>
              <a:t>Dogs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pPr lvl="1" algn="just"/>
            <a:r>
              <a:rPr lang="fr-FR" dirty="0">
                <a:hlinkClick r:id="rId2"/>
              </a:rPr>
              <a:t>http://vision.stanford.edu/aditya86/ImageNetDogs/</a:t>
            </a:r>
            <a:endParaRPr lang="fr-FR" dirty="0"/>
          </a:p>
          <a:p>
            <a:pPr lvl="1" algn="just"/>
            <a:r>
              <a:rPr lang="fr-FR" dirty="0"/>
              <a:t>Données réelles.</a:t>
            </a:r>
          </a:p>
          <a:p>
            <a:pPr lvl="1" algn="just"/>
            <a:r>
              <a:rPr lang="fr-FR" dirty="0"/>
              <a:t>120 races de chiens.</a:t>
            </a:r>
          </a:p>
          <a:p>
            <a:pPr lvl="1" algn="just"/>
            <a:r>
              <a:rPr lang="fr-FR" dirty="0"/>
              <a:t>20 580 images.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5C57EB-E5F5-4C84-999D-D867D77C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56" y="1650365"/>
            <a:ext cx="3571875" cy="4762500"/>
          </a:xfrm>
        </p:spPr>
      </p:pic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2C5DB-D8C2-4B91-8242-94672B7B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43" y="1386205"/>
            <a:ext cx="3273206" cy="21799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8BEA7C-E4FA-4102-A22C-E92CE1281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14" y="3649955"/>
            <a:ext cx="4044687" cy="30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E21D01-8E56-4272-BE86-B1596B85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59E8825-61D4-4A8B-9619-44E0B86E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choisi de manière aléatoire.</a:t>
            </a:r>
          </a:p>
          <a:p>
            <a:pPr algn="just"/>
            <a:r>
              <a:rPr lang="fr-FR" dirty="0"/>
              <a:t>Il suffit de choisir :</a:t>
            </a:r>
          </a:p>
          <a:p>
            <a:pPr lvl="1" algn="just"/>
            <a:r>
              <a:rPr lang="fr-FR" dirty="0"/>
              <a:t>Le nombre de races</a:t>
            </a:r>
          </a:p>
          <a:p>
            <a:pPr lvl="1" algn="just"/>
            <a:r>
              <a:rPr lang="fr-FR" dirty="0"/>
              <a:t>Le nombre d’images par races</a:t>
            </a:r>
          </a:p>
          <a:p>
            <a:pPr lvl="1" algn="just"/>
            <a:endParaRPr lang="fr-FR" dirty="0"/>
          </a:p>
          <a:p>
            <a:pPr algn="just"/>
            <a:r>
              <a:rPr lang="fr-FR" dirty="0"/>
              <a:t>Pour cet exemple, il a été choisi de prendre 5 races, avec toutes les images présentes pour chaque race.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E9CD4F5D-A7E6-4379-B97A-C339AB82A5B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approches différentes pour créer la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</TotalTime>
  <Words>1349</Words>
  <Application>Microsoft Office PowerPoint</Application>
  <PresentationFormat>Grand écran</PresentationFormat>
  <Paragraphs>206</Paragraphs>
  <Slides>43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Arial</vt:lpstr>
      <vt:lpstr>Calibri</vt:lpstr>
      <vt:lpstr>Gill Sans MT</vt:lpstr>
      <vt:lpstr>1_Colis</vt:lpstr>
      <vt:lpstr>Projet N°7</vt:lpstr>
      <vt:lpstr>Problématique</vt:lpstr>
      <vt:lpstr>Introduction de la problématique</vt:lpstr>
      <vt:lpstr>SOMMAIRE</vt:lpstr>
      <vt:lpstr>Traitement des données</vt:lpstr>
      <vt:lpstr>dataset</vt:lpstr>
      <vt:lpstr>dataset</vt:lpstr>
      <vt:lpstr>dataset</vt:lpstr>
      <vt:lpstr>deux approches différentes pour créer la classification</vt:lpstr>
      <vt:lpstr>Approche classique</vt:lpstr>
      <vt:lpstr>Approche classique</vt:lpstr>
      <vt:lpstr>filtres</vt:lpstr>
      <vt:lpstr>filtres</vt:lpstr>
      <vt:lpstr>Reduction de dimensions</vt:lpstr>
      <vt:lpstr>Reduction de dimensions</vt:lpstr>
      <vt:lpstr>Premiers RESULTATS</vt:lpstr>
      <vt:lpstr>ORB - Oriented FAST and Rotated BRIEF</vt:lpstr>
      <vt:lpstr>features</vt:lpstr>
      <vt:lpstr>features</vt:lpstr>
      <vt:lpstr>features</vt:lpstr>
      <vt:lpstr>Exemples d’histogrammes</vt:lpstr>
      <vt:lpstr>Résultat avec orb</vt:lpstr>
      <vt:lpstr>Approche réseau de neurones</vt:lpstr>
      <vt:lpstr>Réseau de neurones</vt:lpstr>
      <vt:lpstr>Réseau de neurones convolutifs</vt:lpstr>
      <vt:lpstr>Transfer learning</vt:lpstr>
      <vt:lpstr>VGG 16</vt:lpstr>
      <vt:lpstr>LES COUCHES</vt:lpstr>
      <vt:lpstr>La couche de convolution</vt:lpstr>
      <vt:lpstr>La couche de pooling</vt:lpstr>
      <vt:lpstr>La Couche de correction</vt:lpstr>
      <vt:lpstr>LA couche fully-connected</vt:lpstr>
      <vt:lpstr>Le paramétrage des couches</vt:lpstr>
      <vt:lpstr>Le paramétrage des couches</vt:lpstr>
      <vt:lpstr>Le paramétrage des couches</vt:lpstr>
      <vt:lpstr>RESULTATS</vt:lpstr>
      <vt:lpstr>Data augmentation</vt:lpstr>
      <vt:lpstr>Data augmentation</vt:lpstr>
      <vt:lpstr>Data augmentation</vt:lpstr>
      <vt:lpstr>CONCLUSION</vt:lpstr>
      <vt:lpstr>CONCLUSION</vt:lpstr>
      <vt:lpstr>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1159</cp:revision>
  <dcterms:created xsi:type="dcterms:W3CDTF">2018-03-08T07:50:34Z</dcterms:created>
  <dcterms:modified xsi:type="dcterms:W3CDTF">2018-10-30T16:37:44Z</dcterms:modified>
</cp:coreProperties>
</file>