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9" r:id="rId6"/>
    <p:sldId id="261" r:id="rId7"/>
    <p:sldId id="280" r:id="rId8"/>
    <p:sldId id="262" r:id="rId9"/>
    <p:sldId id="263" r:id="rId10"/>
    <p:sldId id="264" r:id="rId11"/>
    <p:sldId id="266" r:id="rId12"/>
    <p:sldId id="267" r:id="rId13"/>
    <p:sldId id="293" r:id="rId14"/>
    <p:sldId id="268" r:id="rId15"/>
    <p:sldId id="269" r:id="rId16"/>
    <p:sldId id="270" r:id="rId17"/>
    <p:sldId id="282" r:id="rId18"/>
    <p:sldId id="281" r:id="rId19"/>
    <p:sldId id="287" r:id="rId20"/>
    <p:sldId id="265" r:id="rId21"/>
    <p:sldId id="271" r:id="rId22"/>
    <p:sldId id="288" r:id="rId23"/>
    <p:sldId id="272" r:id="rId24"/>
    <p:sldId id="273" r:id="rId25"/>
    <p:sldId id="274" r:id="rId26"/>
    <p:sldId id="275" r:id="rId27"/>
    <p:sldId id="291" r:id="rId28"/>
    <p:sldId id="286" r:id="rId29"/>
    <p:sldId id="292" r:id="rId30"/>
    <p:sldId id="276" r:id="rId31"/>
    <p:sldId id="283" r:id="rId32"/>
    <p:sldId id="285" r:id="rId33"/>
    <p:sldId id="278" r:id="rId34"/>
    <p:sldId id="277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46064-5DD8-46B4-B261-E15948964644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A940430D-9B7F-4B69-BD8B-30A0A94B988A}">
      <dgm:prSet/>
      <dgm:spPr/>
      <dgm:t>
        <a:bodyPr/>
        <a:lstStyle/>
        <a:p>
          <a:r>
            <a:rPr lang="fr-FR" dirty="0"/>
            <a:t>Utilisation de </a:t>
          </a:r>
          <a:r>
            <a:rPr lang="fr-FR" dirty="0" err="1"/>
            <a:t>Flask</a:t>
          </a:r>
          <a:endParaRPr lang="en-US" dirty="0"/>
        </a:p>
      </dgm:t>
    </dgm:pt>
    <dgm:pt modelId="{132966C4-E58F-4635-AAA9-3F56B89F79CB}" type="parTrans" cxnId="{D0E81576-6E26-4A23-BE5F-369BE3A24DAE}">
      <dgm:prSet/>
      <dgm:spPr/>
      <dgm:t>
        <a:bodyPr/>
        <a:lstStyle/>
        <a:p>
          <a:endParaRPr lang="en-US"/>
        </a:p>
      </dgm:t>
    </dgm:pt>
    <dgm:pt modelId="{85D5FA19-DFC1-49E2-BB8B-AA7CBBEF1A56}" type="sibTrans" cxnId="{D0E81576-6E26-4A23-BE5F-369BE3A24DAE}">
      <dgm:prSet/>
      <dgm:spPr/>
      <dgm:t>
        <a:bodyPr/>
        <a:lstStyle/>
        <a:p>
          <a:endParaRPr lang="en-US"/>
        </a:p>
      </dgm:t>
    </dgm:pt>
    <dgm:pt modelId="{73EC28B7-1CA9-4F3A-A969-823B5AC179B0}">
      <dgm:prSet/>
      <dgm:spPr/>
      <dgm:t>
        <a:bodyPr/>
        <a:lstStyle/>
        <a:p>
          <a:r>
            <a:rPr lang="fr-FR" dirty="0" err="1"/>
            <a:t>Flask</a:t>
          </a:r>
          <a:r>
            <a:rPr lang="fr-FR" dirty="0"/>
            <a:t> est un </a:t>
          </a:r>
          <a:r>
            <a:rPr lang="fr-FR" dirty="0" err="1"/>
            <a:t>framework</a:t>
          </a:r>
          <a:r>
            <a:rPr lang="fr-FR" dirty="0"/>
            <a:t> open-source de développement web en Python. Son but principal est d'être léger, afin de garder la souplesse de la programmation Python.</a:t>
          </a:r>
          <a:endParaRPr lang="en-US" dirty="0"/>
        </a:p>
      </dgm:t>
    </dgm:pt>
    <dgm:pt modelId="{4AE0795A-1EDC-4995-913A-7856B531AF38}" type="parTrans" cxnId="{7EF0A2FF-F93F-4685-B0FC-6236C7C62903}">
      <dgm:prSet/>
      <dgm:spPr/>
      <dgm:t>
        <a:bodyPr/>
        <a:lstStyle/>
        <a:p>
          <a:endParaRPr lang="en-US"/>
        </a:p>
      </dgm:t>
    </dgm:pt>
    <dgm:pt modelId="{67A0609B-C796-4FF2-AA07-C739F6C21E46}" type="sibTrans" cxnId="{7EF0A2FF-F93F-4685-B0FC-6236C7C62903}">
      <dgm:prSet/>
      <dgm:spPr/>
      <dgm:t>
        <a:bodyPr/>
        <a:lstStyle/>
        <a:p>
          <a:endParaRPr lang="en-US"/>
        </a:p>
      </dgm:t>
    </dgm:pt>
    <dgm:pt modelId="{0676A273-55FD-4AE3-BED3-BB3E3E4C6A1C}">
      <dgm:prSet/>
      <dgm:spPr/>
      <dgm:t>
        <a:bodyPr/>
        <a:lstStyle/>
        <a:p>
          <a:r>
            <a:rPr lang="fr-FR"/>
            <a:t>Hébergement sur PythonAnywhere</a:t>
          </a:r>
          <a:endParaRPr lang="en-US"/>
        </a:p>
      </dgm:t>
    </dgm:pt>
    <dgm:pt modelId="{7617AB57-46EF-4455-9C84-706BA892A7ED}" type="parTrans" cxnId="{0008A506-EADF-4ED6-8295-2979AB4779A0}">
      <dgm:prSet/>
      <dgm:spPr/>
      <dgm:t>
        <a:bodyPr/>
        <a:lstStyle/>
        <a:p>
          <a:endParaRPr lang="en-US"/>
        </a:p>
      </dgm:t>
    </dgm:pt>
    <dgm:pt modelId="{E77C8DE1-97F0-4787-9755-2F7B11F24A33}" type="sibTrans" cxnId="{0008A506-EADF-4ED6-8295-2979AB4779A0}">
      <dgm:prSet/>
      <dgm:spPr/>
      <dgm:t>
        <a:bodyPr/>
        <a:lstStyle/>
        <a:p>
          <a:endParaRPr lang="en-US"/>
        </a:p>
      </dgm:t>
    </dgm:pt>
    <dgm:pt modelId="{B5DCA18F-6567-4527-9AE8-74B40B91CF52}">
      <dgm:prSet/>
      <dgm:spPr/>
      <dgm:t>
        <a:bodyPr/>
        <a:lstStyle/>
        <a:p>
          <a:r>
            <a:rPr lang="fr-FR" dirty="0" err="1"/>
            <a:t>PythonAnywhere</a:t>
          </a:r>
          <a:r>
            <a:rPr lang="fr-FR" dirty="0"/>
            <a:t> est un IDE online, et un service de stockage basé sur de la programmation Python.</a:t>
          </a:r>
          <a:endParaRPr lang="en-US" dirty="0"/>
        </a:p>
      </dgm:t>
    </dgm:pt>
    <dgm:pt modelId="{6844E0A9-A405-46F3-B536-E76E29B30C4F}" type="parTrans" cxnId="{0BAF4FC7-B68F-4803-A9FC-BFDF3A942E08}">
      <dgm:prSet/>
      <dgm:spPr/>
      <dgm:t>
        <a:bodyPr/>
        <a:lstStyle/>
        <a:p>
          <a:endParaRPr lang="en-US"/>
        </a:p>
      </dgm:t>
    </dgm:pt>
    <dgm:pt modelId="{7517DBB2-1B4B-4E05-8C18-492855121F98}" type="sibTrans" cxnId="{0BAF4FC7-B68F-4803-A9FC-BFDF3A942E08}">
      <dgm:prSet/>
      <dgm:spPr/>
      <dgm:t>
        <a:bodyPr/>
        <a:lstStyle/>
        <a:p>
          <a:endParaRPr lang="en-US"/>
        </a:p>
      </dgm:t>
    </dgm:pt>
    <dgm:pt modelId="{8BED9995-2F80-41FE-B145-244DBADBFA57}">
      <dgm:prSet/>
      <dgm:spPr/>
      <dgm:t>
        <a:bodyPr/>
        <a:lstStyle/>
        <a:p>
          <a:r>
            <a:rPr lang="fr-FR"/>
            <a:t>Le programme en Python est le même</a:t>
          </a:r>
          <a:endParaRPr lang="en-US"/>
        </a:p>
      </dgm:t>
    </dgm:pt>
    <dgm:pt modelId="{A4008BF6-B4ED-4800-BE45-34B79E38A24B}" type="parTrans" cxnId="{A42D0C99-522F-45C2-9718-5E6E00C597A7}">
      <dgm:prSet/>
      <dgm:spPr/>
      <dgm:t>
        <a:bodyPr/>
        <a:lstStyle/>
        <a:p>
          <a:endParaRPr lang="en-US"/>
        </a:p>
      </dgm:t>
    </dgm:pt>
    <dgm:pt modelId="{EC846914-4350-48C4-938E-B44647CC204F}" type="sibTrans" cxnId="{A42D0C99-522F-45C2-9718-5E6E00C597A7}">
      <dgm:prSet/>
      <dgm:spPr/>
      <dgm:t>
        <a:bodyPr/>
        <a:lstStyle/>
        <a:p>
          <a:endParaRPr lang="en-US"/>
        </a:p>
      </dgm:t>
    </dgm:pt>
    <dgm:pt modelId="{898D20F7-F693-45F1-9228-4E2C2A1BAE22}">
      <dgm:prSet/>
      <dgm:spPr/>
      <dgm:t>
        <a:bodyPr/>
        <a:lstStyle/>
        <a:p>
          <a:r>
            <a:rPr lang="fr-FR"/>
            <a:t>Seul un accès online est rajouté grâce à la ligne :</a:t>
          </a:r>
          <a:endParaRPr lang="en-US"/>
        </a:p>
      </dgm:t>
    </dgm:pt>
    <dgm:pt modelId="{6CFB74A5-E55E-46C0-8FEE-D88555DA7BBA}" type="parTrans" cxnId="{691BEAB6-A491-4E99-A913-DF67AFA7DF56}">
      <dgm:prSet/>
      <dgm:spPr/>
      <dgm:t>
        <a:bodyPr/>
        <a:lstStyle/>
        <a:p>
          <a:endParaRPr lang="en-US"/>
        </a:p>
      </dgm:t>
    </dgm:pt>
    <dgm:pt modelId="{F3656058-0A99-4564-9642-6D6A92BC0C3C}" type="sibTrans" cxnId="{691BEAB6-A491-4E99-A913-DF67AFA7DF56}">
      <dgm:prSet/>
      <dgm:spPr/>
      <dgm:t>
        <a:bodyPr/>
        <a:lstStyle/>
        <a:p>
          <a:endParaRPr lang="en-US"/>
        </a:p>
      </dgm:t>
    </dgm:pt>
    <dgm:pt modelId="{79C8E1DD-E921-4947-85C6-723CC1A15EA6}">
      <dgm:prSet/>
      <dgm:spPr/>
      <dgm:t>
        <a:bodyPr/>
        <a:lstStyle/>
        <a:p>
          <a:r>
            <a:rPr lang="fr-FR"/>
            <a:t>@app.route('/recommand/&lt;id_film&gt;')</a:t>
          </a:r>
          <a:endParaRPr lang="en-US"/>
        </a:p>
      </dgm:t>
    </dgm:pt>
    <dgm:pt modelId="{850F6EE4-8461-4C9C-8880-F24C7A6630C0}" type="parTrans" cxnId="{E5EC2EF1-A00E-4C0C-BAEB-DCE04DB9322D}">
      <dgm:prSet/>
      <dgm:spPr/>
      <dgm:t>
        <a:bodyPr/>
        <a:lstStyle/>
        <a:p>
          <a:endParaRPr lang="en-US"/>
        </a:p>
      </dgm:t>
    </dgm:pt>
    <dgm:pt modelId="{4FA19675-EDFF-451C-9645-E22E445D2D54}" type="sibTrans" cxnId="{E5EC2EF1-A00E-4C0C-BAEB-DCE04DB9322D}">
      <dgm:prSet/>
      <dgm:spPr/>
      <dgm:t>
        <a:bodyPr/>
        <a:lstStyle/>
        <a:p>
          <a:endParaRPr lang="en-US"/>
        </a:p>
      </dgm:t>
    </dgm:pt>
    <dgm:pt modelId="{103B3138-85CE-4307-8932-BA131EE7D190}" type="pres">
      <dgm:prSet presAssocID="{4D446064-5DD8-46B4-B261-E15948964644}" presName="Name0" presStyleCnt="0">
        <dgm:presLayoutVars>
          <dgm:dir/>
          <dgm:animLvl val="lvl"/>
          <dgm:resizeHandles val="exact"/>
        </dgm:presLayoutVars>
      </dgm:prSet>
      <dgm:spPr/>
    </dgm:pt>
    <dgm:pt modelId="{003CDCE2-7D24-401C-A0E9-0FA8FBBB4E94}" type="pres">
      <dgm:prSet presAssocID="{A940430D-9B7F-4B69-BD8B-30A0A94B988A}" presName="linNode" presStyleCnt="0"/>
      <dgm:spPr/>
    </dgm:pt>
    <dgm:pt modelId="{2525CF85-92FD-446A-AB9B-C8957E3453B3}" type="pres">
      <dgm:prSet presAssocID="{A940430D-9B7F-4B69-BD8B-30A0A94B988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B6E9855-8BB5-4517-BC80-DDC4424DED33}" type="pres">
      <dgm:prSet presAssocID="{A940430D-9B7F-4B69-BD8B-30A0A94B988A}" presName="descendantText" presStyleLbl="alignAccFollowNode1" presStyleIdx="0" presStyleCnt="3">
        <dgm:presLayoutVars>
          <dgm:bulletEnabled val="1"/>
        </dgm:presLayoutVars>
      </dgm:prSet>
      <dgm:spPr/>
    </dgm:pt>
    <dgm:pt modelId="{C40711A3-E71C-4D34-8E18-742159000B87}" type="pres">
      <dgm:prSet presAssocID="{85D5FA19-DFC1-49E2-BB8B-AA7CBBEF1A56}" presName="sp" presStyleCnt="0"/>
      <dgm:spPr/>
    </dgm:pt>
    <dgm:pt modelId="{387A3842-D629-468C-8807-36459F88A8F4}" type="pres">
      <dgm:prSet presAssocID="{0676A273-55FD-4AE3-BED3-BB3E3E4C6A1C}" presName="linNode" presStyleCnt="0"/>
      <dgm:spPr/>
    </dgm:pt>
    <dgm:pt modelId="{57EF89EA-CB6C-4E54-820D-524B8F8321DD}" type="pres">
      <dgm:prSet presAssocID="{0676A273-55FD-4AE3-BED3-BB3E3E4C6A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4A2D4AA-C575-469F-AC1F-B72FCEA039D7}" type="pres">
      <dgm:prSet presAssocID="{0676A273-55FD-4AE3-BED3-BB3E3E4C6A1C}" presName="descendantText" presStyleLbl="alignAccFollowNode1" presStyleIdx="1" presStyleCnt="3">
        <dgm:presLayoutVars>
          <dgm:bulletEnabled val="1"/>
        </dgm:presLayoutVars>
      </dgm:prSet>
      <dgm:spPr/>
    </dgm:pt>
    <dgm:pt modelId="{380A0922-454E-447B-93A4-9A8B6B882B67}" type="pres">
      <dgm:prSet presAssocID="{E77C8DE1-97F0-4787-9755-2F7B11F24A33}" presName="sp" presStyleCnt="0"/>
      <dgm:spPr/>
    </dgm:pt>
    <dgm:pt modelId="{7C149B73-F1BE-422A-83EE-B9D07EC24C61}" type="pres">
      <dgm:prSet presAssocID="{8BED9995-2F80-41FE-B145-244DBADBFA57}" presName="linNode" presStyleCnt="0"/>
      <dgm:spPr/>
    </dgm:pt>
    <dgm:pt modelId="{81BD0B81-0742-45BB-9A2F-43BB8246C88F}" type="pres">
      <dgm:prSet presAssocID="{8BED9995-2F80-41FE-B145-244DBADBFA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B024E9-E088-41E8-8465-0008EDE37DB6}" type="pres">
      <dgm:prSet presAssocID="{8BED9995-2F80-41FE-B145-244DBADBFA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008A506-EADF-4ED6-8295-2979AB4779A0}" srcId="{4D446064-5DD8-46B4-B261-E15948964644}" destId="{0676A273-55FD-4AE3-BED3-BB3E3E4C6A1C}" srcOrd="1" destOrd="0" parTransId="{7617AB57-46EF-4455-9C84-706BA892A7ED}" sibTransId="{E77C8DE1-97F0-4787-9755-2F7B11F24A33}"/>
    <dgm:cxn modelId="{5FDF320E-53D6-4F04-93F1-3C7B7D6A3761}" type="presOf" srcId="{8BED9995-2F80-41FE-B145-244DBADBFA57}" destId="{81BD0B81-0742-45BB-9A2F-43BB8246C88F}" srcOrd="0" destOrd="0" presId="urn:microsoft.com/office/officeart/2005/8/layout/vList5"/>
    <dgm:cxn modelId="{4AF73837-BD94-4875-89F2-FD364BE13FFB}" type="presOf" srcId="{73EC28B7-1CA9-4F3A-A969-823B5AC179B0}" destId="{5B6E9855-8BB5-4517-BC80-DDC4424DED33}" srcOrd="0" destOrd="0" presId="urn:microsoft.com/office/officeart/2005/8/layout/vList5"/>
    <dgm:cxn modelId="{CA0B6C54-563D-420C-87B4-7FE1B19B629E}" type="presOf" srcId="{898D20F7-F693-45F1-9228-4E2C2A1BAE22}" destId="{27B024E9-E088-41E8-8465-0008EDE37DB6}" srcOrd="0" destOrd="0" presId="urn:microsoft.com/office/officeart/2005/8/layout/vList5"/>
    <dgm:cxn modelId="{D0E81576-6E26-4A23-BE5F-369BE3A24DAE}" srcId="{4D446064-5DD8-46B4-B261-E15948964644}" destId="{A940430D-9B7F-4B69-BD8B-30A0A94B988A}" srcOrd="0" destOrd="0" parTransId="{132966C4-E58F-4635-AAA9-3F56B89F79CB}" sibTransId="{85D5FA19-DFC1-49E2-BB8B-AA7CBBEF1A56}"/>
    <dgm:cxn modelId="{EF651E8B-D12F-4689-9D24-36AD59CBC50E}" type="presOf" srcId="{4D446064-5DD8-46B4-B261-E15948964644}" destId="{103B3138-85CE-4307-8932-BA131EE7D190}" srcOrd="0" destOrd="0" presId="urn:microsoft.com/office/officeart/2005/8/layout/vList5"/>
    <dgm:cxn modelId="{A42D0C99-522F-45C2-9718-5E6E00C597A7}" srcId="{4D446064-5DD8-46B4-B261-E15948964644}" destId="{8BED9995-2F80-41FE-B145-244DBADBFA57}" srcOrd="2" destOrd="0" parTransId="{A4008BF6-B4ED-4800-BE45-34B79E38A24B}" sibTransId="{EC846914-4350-48C4-938E-B44647CC204F}"/>
    <dgm:cxn modelId="{D705BA9C-4636-4147-ADF3-68749476BC5E}" type="presOf" srcId="{B5DCA18F-6567-4527-9AE8-74B40B91CF52}" destId="{B4A2D4AA-C575-469F-AC1F-B72FCEA039D7}" srcOrd="0" destOrd="0" presId="urn:microsoft.com/office/officeart/2005/8/layout/vList5"/>
    <dgm:cxn modelId="{F98A61A0-1966-45D6-894A-21DED4C0362B}" type="presOf" srcId="{0676A273-55FD-4AE3-BED3-BB3E3E4C6A1C}" destId="{57EF89EA-CB6C-4E54-820D-524B8F8321DD}" srcOrd="0" destOrd="0" presId="urn:microsoft.com/office/officeart/2005/8/layout/vList5"/>
    <dgm:cxn modelId="{B67375A5-9DC4-4B3A-B564-1FE0BF80B6C2}" type="presOf" srcId="{79C8E1DD-E921-4947-85C6-723CC1A15EA6}" destId="{27B024E9-E088-41E8-8465-0008EDE37DB6}" srcOrd="0" destOrd="1" presId="urn:microsoft.com/office/officeart/2005/8/layout/vList5"/>
    <dgm:cxn modelId="{691BEAB6-A491-4E99-A913-DF67AFA7DF56}" srcId="{8BED9995-2F80-41FE-B145-244DBADBFA57}" destId="{898D20F7-F693-45F1-9228-4E2C2A1BAE22}" srcOrd="0" destOrd="0" parTransId="{6CFB74A5-E55E-46C0-8FEE-D88555DA7BBA}" sibTransId="{F3656058-0A99-4564-9642-6D6A92BC0C3C}"/>
    <dgm:cxn modelId="{0BAF4FC7-B68F-4803-A9FC-BFDF3A942E08}" srcId="{0676A273-55FD-4AE3-BED3-BB3E3E4C6A1C}" destId="{B5DCA18F-6567-4527-9AE8-74B40B91CF52}" srcOrd="0" destOrd="0" parTransId="{6844E0A9-A405-46F3-B536-E76E29B30C4F}" sibTransId="{7517DBB2-1B4B-4E05-8C18-492855121F98}"/>
    <dgm:cxn modelId="{269948CA-0225-48BE-9E59-42D92F4BC03B}" type="presOf" srcId="{A940430D-9B7F-4B69-BD8B-30A0A94B988A}" destId="{2525CF85-92FD-446A-AB9B-C8957E3453B3}" srcOrd="0" destOrd="0" presId="urn:microsoft.com/office/officeart/2005/8/layout/vList5"/>
    <dgm:cxn modelId="{E5EC2EF1-A00E-4C0C-BAEB-DCE04DB9322D}" srcId="{8BED9995-2F80-41FE-B145-244DBADBFA57}" destId="{79C8E1DD-E921-4947-85C6-723CC1A15EA6}" srcOrd="1" destOrd="0" parTransId="{850F6EE4-8461-4C9C-8880-F24C7A6630C0}" sibTransId="{4FA19675-EDFF-451C-9645-E22E445D2D54}"/>
    <dgm:cxn modelId="{7EF0A2FF-F93F-4685-B0FC-6236C7C62903}" srcId="{A940430D-9B7F-4B69-BD8B-30A0A94B988A}" destId="{73EC28B7-1CA9-4F3A-A969-823B5AC179B0}" srcOrd="0" destOrd="0" parTransId="{4AE0795A-1EDC-4995-913A-7856B531AF38}" sibTransId="{67A0609B-C796-4FF2-AA07-C739F6C21E46}"/>
    <dgm:cxn modelId="{7E2A3637-9243-4A1C-9CAB-49582CE5C629}" type="presParOf" srcId="{103B3138-85CE-4307-8932-BA131EE7D190}" destId="{003CDCE2-7D24-401C-A0E9-0FA8FBBB4E94}" srcOrd="0" destOrd="0" presId="urn:microsoft.com/office/officeart/2005/8/layout/vList5"/>
    <dgm:cxn modelId="{223393BE-6F50-4D66-9A54-5F3AAA8C9AC3}" type="presParOf" srcId="{003CDCE2-7D24-401C-A0E9-0FA8FBBB4E94}" destId="{2525CF85-92FD-446A-AB9B-C8957E3453B3}" srcOrd="0" destOrd="0" presId="urn:microsoft.com/office/officeart/2005/8/layout/vList5"/>
    <dgm:cxn modelId="{EB7AABC5-A185-4DC2-9D5C-FA0AB746F3BE}" type="presParOf" srcId="{003CDCE2-7D24-401C-A0E9-0FA8FBBB4E94}" destId="{5B6E9855-8BB5-4517-BC80-DDC4424DED33}" srcOrd="1" destOrd="0" presId="urn:microsoft.com/office/officeart/2005/8/layout/vList5"/>
    <dgm:cxn modelId="{5E256053-4944-47FA-ACA3-37324E575D66}" type="presParOf" srcId="{103B3138-85CE-4307-8932-BA131EE7D190}" destId="{C40711A3-E71C-4D34-8E18-742159000B87}" srcOrd="1" destOrd="0" presId="urn:microsoft.com/office/officeart/2005/8/layout/vList5"/>
    <dgm:cxn modelId="{B759C4F6-6B38-4474-8141-5DC9E1C6A587}" type="presParOf" srcId="{103B3138-85CE-4307-8932-BA131EE7D190}" destId="{387A3842-D629-468C-8807-36459F88A8F4}" srcOrd="2" destOrd="0" presId="urn:microsoft.com/office/officeart/2005/8/layout/vList5"/>
    <dgm:cxn modelId="{9030F1A0-CFA9-48E2-8E25-087BF9EE6B05}" type="presParOf" srcId="{387A3842-D629-468C-8807-36459F88A8F4}" destId="{57EF89EA-CB6C-4E54-820D-524B8F8321DD}" srcOrd="0" destOrd="0" presId="urn:microsoft.com/office/officeart/2005/8/layout/vList5"/>
    <dgm:cxn modelId="{6E41ADC4-F1F0-491E-8CC5-615EB29A4AD3}" type="presParOf" srcId="{387A3842-D629-468C-8807-36459F88A8F4}" destId="{B4A2D4AA-C575-469F-AC1F-B72FCEA039D7}" srcOrd="1" destOrd="0" presId="urn:microsoft.com/office/officeart/2005/8/layout/vList5"/>
    <dgm:cxn modelId="{689937C5-3735-4503-A6E8-F0F1E4A178C4}" type="presParOf" srcId="{103B3138-85CE-4307-8932-BA131EE7D190}" destId="{380A0922-454E-447B-93A4-9A8B6B882B67}" srcOrd="3" destOrd="0" presId="urn:microsoft.com/office/officeart/2005/8/layout/vList5"/>
    <dgm:cxn modelId="{C1897605-EB3B-43EC-ACCE-01663A0C5075}" type="presParOf" srcId="{103B3138-85CE-4307-8932-BA131EE7D190}" destId="{7C149B73-F1BE-422A-83EE-B9D07EC24C61}" srcOrd="4" destOrd="0" presId="urn:microsoft.com/office/officeart/2005/8/layout/vList5"/>
    <dgm:cxn modelId="{63FB47FC-5188-480D-A46A-335CBE31F93B}" type="presParOf" srcId="{7C149B73-F1BE-422A-83EE-B9D07EC24C61}" destId="{81BD0B81-0742-45BB-9A2F-43BB8246C88F}" srcOrd="0" destOrd="0" presId="urn:microsoft.com/office/officeart/2005/8/layout/vList5"/>
    <dgm:cxn modelId="{C20D053B-953E-4F89-8DC2-BB7B5482F38C}" type="presParOf" srcId="{7C149B73-F1BE-422A-83EE-B9D07EC24C61}" destId="{27B024E9-E088-41E8-8465-0008EDE37D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E9855-8BB5-4517-BC80-DDC4424DED33}">
      <dsp:nvSpPr>
        <dsp:cNvPr id="0" name=""/>
        <dsp:cNvSpPr/>
      </dsp:nvSpPr>
      <dsp:spPr>
        <a:xfrm rot="5400000">
          <a:off x="3177595" y="-997851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Flask</a:t>
          </a:r>
          <a:r>
            <a:rPr lang="fr-FR" sz="1600" kern="1200" dirty="0"/>
            <a:t> est un </a:t>
          </a:r>
          <a:r>
            <a:rPr lang="fr-FR" sz="1600" kern="1200" dirty="0" err="1"/>
            <a:t>framework</a:t>
          </a:r>
          <a:r>
            <a:rPr lang="fr-FR" sz="1600" kern="1200" dirty="0"/>
            <a:t> open-source de développement web en Python. Son but principal est d'être léger, afin de garder la souplesse de la programmation Python.</a:t>
          </a:r>
          <a:endParaRPr lang="en-US" sz="1600" kern="1200" dirty="0"/>
        </a:p>
      </dsp:txBody>
      <dsp:txXfrm rot="-5400000">
        <a:off x="2018537" y="223223"/>
        <a:ext cx="3526496" cy="1146364"/>
      </dsp:txXfrm>
    </dsp:sp>
    <dsp:sp modelId="{2525CF85-92FD-446A-AB9B-C8957E3453B3}">
      <dsp:nvSpPr>
        <dsp:cNvPr id="0" name=""/>
        <dsp:cNvSpPr/>
      </dsp:nvSpPr>
      <dsp:spPr>
        <a:xfrm>
          <a:off x="0" y="2406"/>
          <a:ext cx="2018538" cy="1587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Utilisation de </a:t>
          </a:r>
          <a:r>
            <a:rPr lang="fr-FR" sz="1800" kern="1200" dirty="0" err="1"/>
            <a:t>Flask</a:t>
          </a:r>
          <a:endParaRPr lang="en-US" sz="1800" kern="1200" dirty="0"/>
        </a:p>
      </dsp:txBody>
      <dsp:txXfrm>
        <a:off x="77520" y="79926"/>
        <a:ext cx="1863498" cy="1432956"/>
      </dsp:txXfrm>
    </dsp:sp>
    <dsp:sp modelId="{B4A2D4AA-C575-469F-AC1F-B72FCEA039D7}">
      <dsp:nvSpPr>
        <dsp:cNvPr id="0" name=""/>
        <dsp:cNvSpPr/>
      </dsp:nvSpPr>
      <dsp:spPr>
        <a:xfrm rot="5400000">
          <a:off x="3177595" y="669543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1053944"/>
            <a:satOff val="49230"/>
            <a:lumOff val="24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53944"/>
              <a:satOff val="49230"/>
              <a:lumOff val="2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PythonAnywhere</a:t>
          </a:r>
          <a:r>
            <a:rPr lang="fr-FR" sz="1600" kern="1200" dirty="0"/>
            <a:t> est un IDE online, et un service de stockage basé sur de la programmation Python.</a:t>
          </a:r>
          <a:endParaRPr lang="en-US" sz="1600" kern="1200" dirty="0"/>
        </a:p>
      </dsp:txBody>
      <dsp:txXfrm rot="-5400000">
        <a:off x="2018537" y="1890617"/>
        <a:ext cx="3526496" cy="1146364"/>
      </dsp:txXfrm>
    </dsp:sp>
    <dsp:sp modelId="{57EF89EA-CB6C-4E54-820D-524B8F8321DD}">
      <dsp:nvSpPr>
        <dsp:cNvPr id="0" name=""/>
        <dsp:cNvSpPr/>
      </dsp:nvSpPr>
      <dsp:spPr>
        <a:xfrm>
          <a:off x="0" y="1669801"/>
          <a:ext cx="2018538" cy="1587996"/>
        </a:xfrm>
        <a:prstGeom prst="roundRect">
          <a:avLst/>
        </a:prstGeom>
        <a:solidFill>
          <a:schemeClr val="accent4">
            <a:hueOff val="1371777"/>
            <a:satOff val="49600"/>
            <a:lumOff val="-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 sur PythonAnywhere</a:t>
          </a:r>
          <a:endParaRPr lang="en-US" sz="1800" kern="1200"/>
        </a:p>
      </dsp:txBody>
      <dsp:txXfrm>
        <a:off x="77520" y="1747321"/>
        <a:ext cx="1863498" cy="1432956"/>
      </dsp:txXfrm>
    </dsp:sp>
    <dsp:sp modelId="{27B024E9-E088-41E8-8465-0008EDE37DB6}">
      <dsp:nvSpPr>
        <dsp:cNvPr id="0" name=""/>
        <dsp:cNvSpPr/>
      </dsp:nvSpPr>
      <dsp:spPr>
        <a:xfrm rot="5400000">
          <a:off x="3177595" y="2336939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2107888"/>
            <a:satOff val="98460"/>
            <a:lumOff val="490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107888"/>
              <a:satOff val="98460"/>
              <a:lumOff val="49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Seul un accès online est rajouté grâce à la ligne 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@app.route('/recommand/&lt;id_film&gt;')</a:t>
          </a:r>
          <a:endParaRPr lang="en-US" sz="1600" kern="1200"/>
        </a:p>
      </dsp:txBody>
      <dsp:txXfrm rot="-5400000">
        <a:off x="2018537" y="3558013"/>
        <a:ext cx="3526496" cy="1146364"/>
      </dsp:txXfrm>
    </dsp:sp>
    <dsp:sp modelId="{81BD0B81-0742-45BB-9A2F-43BB8246C88F}">
      <dsp:nvSpPr>
        <dsp:cNvPr id="0" name=""/>
        <dsp:cNvSpPr/>
      </dsp:nvSpPr>
      <dsp:spPr>
        <a:xfrm>
          <a:off x="0" y="3337197"/>
          <a:ext cx="2018538" cy="1587996"/>
        </a:xfrm>
        <a:prstGeom prst="roundRect">
          <a:avLst/>
        </a:prstGeom>
        <a:solidFill>
          <a:schemeClr val="accent4">
            <a:hueOff val="2743554"/>
            <a:satOff val="99200"/>
            <a:lumOff val="-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programme en Python est le même</a:t>
          </a:r>
          <a:endParaRPr lang="en-US" sz="1800" kern="1200"/>
        </a:p>
      </dsp:txBody>
      <dsp:txXfrm>
        <a:off x="77520" y="3414717"/>
        <a:ext cx="1863498" cy="1432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2"/>
            <a:ext cx="1560238" cy="6839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143208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5941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703052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4439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309540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32949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664105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88948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4251935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934006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4606498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594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5" r:id="rId16"/>
    <p:sldLayoutId id="2147483677" r:id="rId17"/>
    <p:sldLayoutId id="2147483678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d’un moteur de recherches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ce réservé du contenu 3">
            <a:extLst>
              <a:ext uri="{FF2B5EF4-FFF2-40B4-BE49-F238E27FC236}">
                <a16:creationId xmlns:a16="http://schemas.microsoft.com/office/drawing/2014/main" id="{B58EF652-34F4-43FA-86B1-A049A683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42" y="1411667"/>
            <a:ext cx="3662730" cy="25547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8DCF5C-48BB-49FD-B7E4-D2DA70F7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2" y="4186615"/>
            <a:ext cx="3662730" cy="2554753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2693FA1-D557-4604-97C7-908A1575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0151C401-B69E-4D64-8666-F9108E69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1340768"/>
            <a:ext cx="6161045" cy="5400600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Les données de « content rating » ont étés retravaillées.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Plusieurs classification sont les mêmes, avec un nom qui est différant :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On obtient ensuite 6 classes.</a:t>
            </a: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994D90E-FD7B-40E0-8C40-25252A6E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53893"/>
              </p:ext>
            </p:extLst>
          </p:nvPr>
        </p:nvGraphicFramePr>
        <p:xfrm>
          <a:off x="6256688" y="3966420"/>
          <a:ext cx="5422900" cy="9525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39295075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0881277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887781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1788989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1066543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4902097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704279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Rated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17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Unrated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40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84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83859"/>
                  </a:ext>
                </a:extLst>
              </a:tr>
            </a:tbl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5EA41313-3108-43A1-943A-86636584885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Les algorithmes utilisés pour ce projet nécessitent une préparation des données.</a:t>
            </a:r>
          </a:p>
          <a:p>
            <a:r>
              <a:rPr lang="fr-FR" dirty="0"/>
              <a:t>Il s’agit d’une transformation de données littérales en données numériques (0 ou 1). C’est la technique dite « </a:t>
            </a:r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 »</a:t>
            </a:r>
          </a:p>
          <a:p>
            <a:r>
              <a:rPr lang="fr-FR" dirty="0"/>
              <a:t>Cependant, toutes les données qui sont disponibles ne sont pas nécessaires pour le moment, il faut donc faire un premier tri :</a:t>
            </a:r>
          </a:p>
          <a:p>
            <a:r>
              <a:rPr lang="fr-FR" dirty="0"/>
              <a:t>Les plus pertinentes pour classifier un film ont été sélectionnées :</a:t>
            </a:r>
          </a:p>
          <a:p>
            <a:pPr lvl="1"/>
            <a:r>
              <a:rPr lang="fr-FR" dirty="0"/>
              <a:t>actor_1_name</a:t>
            </a:r>
          </a:p>
          <a:p>
            <a:pPr lvl="1"/>
            <a:r>
              <a:rPr lang="fr-FR" dirty="0"/>
              <a:t>actor_2_name</a:t>
            </a:r>
          </a:p>
          <a:p>
            <a:pPr lvl="1"/>
            <a:r>
              <a:rPr lang="fr-FR" dirty="0"/>
              <a:t>actor_3_name</a:t>
            </a:r>
          </a:p>
          <a:p>
            <a:pPr lvl="1"/>
            <a:r>
              <a:rPr lang="fr-FR" dirty="0"/>
              <a:t>genres</a:t>
            </a:r>
          </a:p>
          <a:p>
            <a:pPr lvl="1"/>
            <a:r>
              <a:rPr lang="fr-FR" dirty="0" err="1"/>
              <a:t>content_rating</a:t>
            </a:r>
            <a:endParaRPr lang="fr-FR" dirty="0"/>
          </a:p>
          <a:p>
            <a:pPr lvl="1"/>
            <a:r>
              <a:rPr lang="fr-FR" dirty="0" err="1"/>
              <a:t>director_name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745BB1-CA84-4EC0-99B9-9A4A9C1224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8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2E10F33-8BB5-4252-B7A1-CF17D2E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La ligne en Python qui le permet est la suivante :</a:t>
            </a:r>
          </a:p>
          <a:p>
            <a:r>
              <a:rPr lang="fr-FR" i="1" dirty="0"/>
              <a:t>for </a:t>
            </a:r>
            <a:r>
              <a:rPr lang="fr-FR" i="1" dirty="0" err="1"/>
              <a:t>critere</a:t>
            </a:r>
            <a:r>
              <a:rPr lang="fr-FR" i="1" dirty="0"/>
              <a:t> in </a:t>
            </a:r>
            <a:r>
              <a:rPr lang="fr-FR" i="1" dirty="0" err="1"/>
              <a:t>liste_criteres</a:t>
            </a:r>
            <a:r>
              <a:rPr lang="fr-FR" i="1" dirty="0"/>
              <a:t>:</a:t>
            </a:r>
          </a:p>
          <a:p>
            <a:r>
              <a:rPr lang="fr-FR" i="1" dirty="0"/>
              <a:t>        </a:t>
            </a:r>
            <a:r>
              <a:rPr lang="fr-FR" i="1" dirty="0" err="1"/>
              <a:t>num</a:t>
            </a:r>
            <a:r>
              <a:rPr lang="fr-FR" i="1" dirty="0"/>
              <a:t> = </a:t>
            </a:r>
            <a:r>
              <a:rPr lang="fr-FR" i="1" dirty="0" err="1"/>
              <a:t>transpose_bool</a:t>
            </a:r>
            <a:r>
              <a:rPr lang="fr-FR" i="1" dirty="0"/>
              <a:t>(</a:t>
            </a:r>
            <a:r>
              <a:rPr lang="fr-FR" i="1" dirty="0" err="1"/>
              <a:t>datanum</a:t>
            </a:r>
            <a:r>
              <a:rPr lang="fr-FR" i="1" dirty="0"/>
              <a:t>, </a:t>
            </a:r>
            <a:r>
              <a:rPr lang="fr-FR" i="1" dirty="0" err="1"/>
              <a:t>critere</a:t>
            </a:r>
            <a:r>
              <a:rPr lang="fr-FR" i="1" dirty="0"/>
              <a:t>, </a:t>
            </a:r>
            <a:r>
              <a:rPr lang="fr-FR" i="1" dirty="0">
                <a:highlight>
                  <a:srgbClr val="FFFF00"/>
                </a:highlight>
              </a:rPr>
              <a:t>50</a:t>
            </a:r>
            <a:r>
              <a:rPr lang="fr-FR" i="1" dirty="0"/>
              <a:t>)</a:t>
            </a:r>
          </a:p>
          <a:p>
            <a:endParaRPr lang="fr-FR" dirty="0"/>
          </a:p>
          <a:p>
            <a:r>
              <a:rPr lang="fr-FR" dirty="0"/>
              <a:t>Nombre :  50     actor_1_name</a:t>
            </a:r>
          </a:p>
          <a:p>
            <a:r>
              <a:rPr lang="fr-FR" dirty="0"/>
              <a:t>Nombre :  50     actor_2_name</a:t>
            </a:r>
          </a:p>
          <a:p>
            <a:r>
              <a:rPr lang="fr-FR" dirty="0"/>
              <a:t>Nombre :  50     actor_3_name</a:t>
            </a:r>
          </a:p>
          <a:p>
            <a:r>
              <a:rPr lang="fr-FR" dirty="0"/>
              <a:t>Nombre :  26     genres</a:t>
            </a:r>
          </a:p>
          <a:p>
            <a:r>
              <a:rPr lang="fr-FR" dirty="0"/>
              <a:t>Nombre :  7       </a:t>
            </a:r>
            <a:r>
              <a:rPr lang="fr-FR" dirty="0" err="1"/>
              <a:t>content_rating</a:t>
            </a:r>
            <a:endParaRPr lang="fr-FR" dirty="0"/>
          </a:p>
          <a:p>
            <a:r>
              <a:rPr lang="fr-FR" dirty="0"/>
              <a:t>Nombre :  50     </a:t>
            </a:r>
            <a:r>
              <a:rPr lang="fr-FR" dirty="0" err="1"/>
              <a:t>director_name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nombre 50 est la limite maximale de données que l’on transpose par catégorie.</a:t>
            </a:r>
          </a:p>
          <a:p>
            <a:r>
              <a:rPr lang="fr-FR" dirty="0"/>
              <a:t>Ce chiffre pourrait être optimisé pour une amélioration future du moteur de recommandation.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613EA73D-6569-422D-9E97-64D3374023A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2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2E10F33-8BB5-4252-B7A1-CF17D2E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6117C0E4-4561-4C23-901C-87E703D6B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78" r="23618" b="52419"/>
          <a:stretch/>
        </p:blipFill>
        <p:spPr>
          <a:xfrm>
            <a:off x="3611396" y="1960150"/>
            <a:ext cx="6849414" cy="4154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613EA73D-6569-422D-9E97-64D3374023A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9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93000D-D9D4-427D-B66E-52B079C3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de plusieurs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 maintenant, nos données, uniquement numériques, sont prêtes à être exploitées via différents algorithmes.</a:t>
            </a:r>
          </a:p>
          <a:p>
            <a:r>
              <a:rPr lang="fr-FR" dirty="0"/>
              <a:t>Afin de rechercher une solution optimale, trois algorithmes sont testés :</a:t>
            </a:r>
          </a:p>
          <a:p>
            <a:pPr lvl="1"/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 err="1"/>
              <a:t>DBScan</a:t>
            </a:r>
            <a:endParaRPr lang="fr-FR" dirty="0"/>
          </a:p>
          <a:p>
            <a:pPr lvl="1"/>
            <a:r>
              <a:rPr lang="fr-FR" dirty="0" err="1"/>
              <a:t>Knn</a:t>
            </a:r>
            <a:endParaRPr lang="fr-FR" dirty="0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1C044CD8-F204-4E5E-BA22-832AD8312DD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k-</a:t>
            </a:r>
            <a:r>
              <a:rPr lang="fr-FR" dirty="0" err="1"/>
              <a:t>means</a:t>
            </a:r>
            <a:r>
              <a:rPr lang="fr-FR" dirty="0"/>
              <a:t> est une méthode de partitionnement de données et un problème d'optimisation combinatoire. On va créer N clusters à partir des données d’entrée, N devant être choisi dés le départ.</a:t>
            </a:r>
          </a:p>
          <a:p>
            <a:r>
              <a:rPr lang="fr-FR" dirty="0"/>
              <a:t>Ceci est un inconvénient, car on ne sait pas du tout combien de clusters doivent/peuvent être créés correctement.</a:t>
            </a:r>
          </a:p>
          <a:p>
            <a:r>
              <a:rPr lang="fr-FR" dirty="0"/>
              <a:t>Afin de se faire une idée sur le nombre de clusters, nous allons utiliser la méthode du coude.</a:t>
            </a:r>
          </a:p>
          <a:p>
            <a:r>
              <a:rPr lang="fr-FR" dirty="0"/>
              <a:t>Cette méthode permets de visualiser à partir de quel N, il n’est plus pertinent de continuer à faire croitre N.</a:t>
            </a:r>
          </a:p>
          <a:p>
            <a:r>
              <a:rPr lang="fr-FR" dirty="0"/>
              <a:t>Avec un temps de calcul relativement court (15 minutes) pour un nombre de N élevé, on obtient la courbe suivante.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F6DB95B5-E1D7-46B1-A35B-C712605E278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9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481" y="1340768"/>
            <a:ext cx="4556179" cy="5400600"/>
          </a:xfrm>
        </p:spPr>
        <p:txBody>
          <a:bodyPr>
            <a:normAutofit/>
          </a:bodyPr>
          <a:lstStyle/>
          <a:p>
            <a:r>
              <a:rPr lang="fr-FR" sz="2000" dirty="0"/>
              <a:t>Cette courbe a été obtenue en calculant la distorsion pour N compris dans l’intervalle [0, 400].</a:t>
            </a:r>
          </a:p>
          <a:p>
            <a:endParaRPr lang="en-US" sz="2000" dirty="0"/>
          </a:p>
          <a:p>
            <a:r>
              <a:rPr lang="fr-FR" sz="2000" u="sng" dirty="0"/>
              <a:t>Distorsion :</a:t>
            </a:r>
            <a:r>
              <a:rPr lang="fr-FR" sz="2000" dirty="0"/>
              <a:t> Somme des distances au carré de chaque point par rapport à leur centre de cluster le plus proche.</a:t>
            </a:r>
          </a:p>
          <a:p>
            <a:endParaRPr lang="fr-FR" sz="2000" dirty="0"/>
          </a:p>
          <a:p>
            <a:r>
              <a:rPr lang="fr-FR" sz="2000" dirty="0"/>
              <a:t>Le N optimal semble être entre 150 et 200.</a:t>
            </a:r>
          </a:p>
        </p:txBody>
      </p:sp>
      <p:pic>
        <p:nvPicPr>
          <p:cNvPr id="67" name="Espace réservé du contenu 4">
            <a:extLst>
              <a:ext uri="{FF2B5EF4-FFF2-40B4-BE49-F238E27FC236}">
                <a16:creationId xmlns:a16="http://schemas.microsoft.com/office/drawing/2014/main" id="{2BCE1E1C-4C67-4258-9AD2-4A5F84AB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311" y="1405202"/>
            <a:ext cx="5491079" cy="5216525"/>
          </a:xfrm>
          <a:prstGeom prst="rect">
            <a:avLst/>
          </a:prstGeom>
          <a:effectLst/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214E9AFA-A1EC-43EB-803B-F95F488A6CF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KMEANS</a:t>
            </a:r>
            <a:endParaRPr lang="fr-FR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815" y="1340768"/>
            <a:ext cx="4510846" cy="5400600"/>
          </a:xfrm>
        </p:spPr>
        <p:txBody>
          <a:bodyPr/>
          <a:lstStyle/>
          <a:p>
            <a:r>
              <a:rPr lang="fr-FR" dirty="0"/>
              <a:t>On choisit N =160</a:t>
            </a:r>
          </a:p>
          <a:p>
            <a:r>
              <a:rPr lang="fr-FR" dirty="0"/>
              <a:t>Pour N = 160, on a un </a:t>
            </a:r>
            <a:r>
              <a:rPr lang="fr-FR" dirty="0" err="1"/>
              <a:t>silhouette_score</a:t>
            </a:r>
            <a:r>
              <a:rPr lang="fr-FR" dirty="0"/>
              <a:t> de 0.198</a:t>
            </a:r>
          </a:p>
          <a:p>
            <a:r>
              <a:rPr lang="fr-FR" dirty="0"/>
              <a:t>On constate que les clusters créés ne sont pas homogènes.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E838AB1C-2D84-4889-941E-C71BD97CB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2" r="52734"/>
          <a:stretch/>
        </p:blipFill>
        <p:spPr>
          <a:xfrm>
            <a:off x="2023542" y="1618847"/>
            <a:ext cx="5514273" cy="4541093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B6830CBC-A9E7-4EB8-BEA5-6CE161714D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L’histogramme suivant est pour N =160.</a:t>
            </a:r>
          </a:p>
          <a:p>
            <a:r>
              <a:rPr lang="fr-FR" sz="2000" dirty="0"/>
              <a:t>On y voit le nombre de films par cluster.</a:t>
            </a:r>
          </a:p>
        </p:txBody>
      </p:sp>
      <p:pic>
        <p:nvPicPr>
          <p:cNvPr id="64" name="Espace réservé du contenu 63">
            <a:extLst>
              <a:ext uri="{FF2B5EF4-FFF2-40B4-BE49-F238E27FC236}">
                <a16:creationId xmlns:a16="http://schemas.microsoft.com/office/drawing/2014/main" id="{79D5CBFD-B1EB-4A24-B788-40CF9831021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2733" b="-3"/>
          <a:stretch/>
        </p:blipFill>
        <p:spPr>
          <a:xfrm>
            <a:off x="3996831" y="2528402"/>
            <a:ext cx="6078537" cy="381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E733E919-B1F9-4C22-8EED-9AB021980DF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5D3610-126A-4CD9-A0E6-FF5C1EC0F130}"/>
              </a:ext>
            </a:extLst>
          </p:cNvPr>
          <p:cNvSpPr/>
          <p:nvPr/>
        </p:nvSpPr>
        <p:spPr>
          <a:xfrm>
            <a:off x="4662535" y="3322623"/>
            <a:ext cx="334978" cy="27287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D83ECD3-0833-4922-B9DB-62DAF9384499}"/>
              </a:ext>
            </a:extLst>
          </p:cNvPr>
          <p:cNvSpPr/>
          <p:nvPr/>
        </p:nvSpPr>
        <p:spPr>
          <a:xfrm>
            <a:off x="6201624" y="5834104"/>
            <a:ext cx="3778983" cy="21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B126-E25D-4030-A22F-FD8D5E3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B9253-8EF8-48BA-818E-1104FDC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exemples de composition de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les grands clusters, on pourrait éventuellement refaire un passage de l’algorithme </a:t>
            </a:r>
            <a:r>
              <a:rPr lang="fr-FR" dirty="0" err="1"/>
              <a:t>Kmeans</a:t>
            </a:r>
            <a:r>
              <a:rPr lang="fr-FR" dirty="0"/>
              <a:t> pour les scinder en plusieurs clusters plus petits.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241DDD-A723-4F6A-A4D6-43E2A72B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60" y="2022683"/>
            <a:ext cx="4315427" cy="16290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01CC73-EAF6-4E11-9B28-2ACF753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13" y="2142946"/>
            <a:ext cx="4296375" cy="1286054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154FE4AF-65CB-48BB-8899-4D44E13308A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</a:t>
            </a:r>
            <a:r>
              <a:rPr lang="fr-FR" dirty="0" err="1"/>
              <a:t>problematique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société de cinéma souhaite lancer un moteur de recommandations de film.</a:t>
            </a:r>
          </a:p>
          <a:p>
            <a:r>
              <a:rPr lang="fr-FR" dirty="0"/>
              <a:t>Il existe 3 grandes sortes de moteurs :</a:t>
            </a:r>
          </a:p>
          <a:p>
            <a:pPr lvl="1"/>
            <a:r>
              <a:rPr lang="fr-FR" u="sng" dirty="0"/>
              <a:t>Basé sur les utilisateurs :</a:t>
            </a:r>
            <a:r>
              <a:rPr lang="fr-FR" dirty="0"/>
              <a:t> 	Recherche de similarités entre les utilisateurs.</a:t>
            </a:r>
          </a:p>
          <a:p>
            <a:pPr lvl="1"/>
            <a:r>
              <a:rPr lang="fr-FR" u="sng" dirty="0"/>
              <a:t>Basé sur le contenu :</a:t>
            </a:r>
            <a:r>
              <a:rPr lang="fr-FR" dirty="0"/>
              <a:t> 		Recherche de similarités entre les films.</a:t>
            </a:r>
          </a:p>
          <a:p>
            <a:pPr lvl="1"/>
            <a:r>
              <a:rPr lang="fr-FR" u="sng" dirty="0"/>
              <a:t>Basé sur la popularité :</a:t>
            </a:r>
            <a:r>
              <a:rPr lang="fr-FR" dirty="0"/>
              <a:t> 		Recherche de films de « même popularité ».</a:t>
            </a:r>
          </a:p>
          <a:p>
            <a:r>
              <a:rPr lang="fr-FR" dirty="0"/>
              <a:t>Il n'y a pas encore d’utilisateurs, donc la mécanique du moteur va se baser sur le contenu et la popularité.</a:t>
            </a:r>
          </a:p>
          <a:p>
            <a:r>
              <a:rPr lang="fr-FR" u="sng" dirty="0"/>
              <a:t>Source :</a:t>
            </a:r>
            <a:r>
              <a:rPr lang="fr-FR" dirty="0"/>
              <a:t> une base de données publique d’informations sur des films (</a:t>
            </a:r>
            <a:r>
              <a:rPr lang="fr-FR" dirty="0" err="1"/>
              <a:t>imbd</a:t>
            </a:r>
            <a:r>
              <a:rPr lang="fr-FR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L'idée de base de l'algorithme est, pour un point donné, de récupérer son voisinage et de vérifier qu'il contient bien N points ou plus. </a:t>
            </a:r>
          </a:p>
          <a:p>
            <a:pPr lvl="1"/>
            <a:r>
              <a:rPr lang="fr-FR" dirty="0"/>
              <a:t>Ce point est alors considéré comme faisant partie d'un cluster. </a:t>
            </a:r>
          </a:p>
          <a:p>
            <a:pPr lvl="1"/>
            <a:r>
              <a:rPr lang="fr-FR" dirty="0"/>
              <a:t>On parcourt ensuite le voisinage de proche en proche afin de trouver l'ensemble des points du cluster.</a:t>
            </a:r>
          </a:p>
          <a:p>
            <a:r>
              <a:rPr lang="fr-FR" dirty="0"/>
              <a:t>L'algorithme </a:t>
            </a:r>
            <a:r>
              <a:rPr lang="fr-FR" dirty="0">
                <a:solidFill>
                  <a:srgbClr val="FF0000"/>
                </a:solidFill>
              </a:rPr>
              <a:t>ne nécessite pas </a:t>
            </a:r>
            <a:r>
              <a:rPr lang="fr-FR" dirty="0"/>
              <a:t>qu'on lui précise le nombre de clusters à trouver. </a:t>
            </a:r>
          </a:p>
          <a:p>
            <a:r>
              <a:rPr lang="fr-FR" dirty="0"/>
              <a:t>Il a besoin d’une distance et d’un nombre de points minimum pour définir un cluster.</a:t>
            </a:r>
          </a:p>
          <a:p>
            <a:r>
              <a:rPr lang="fr-FR" dirty="0"/>
              <a:t>Il est capable de gérer les données aberrantes en les éliminant du processus de partitionnement. </a:t>
            </a:r>
          </a:p>
          <a:p>
            <a:r>
              <a:rPr lang="fr-FR" dirty="0"/>
              <a:t>Les clusters n'ont pas pour obligation d'être linéairement séparables (au contraire du k-</a:t>
            </a:r>
            <a:r>
              <a:rPr lang="fr-FR" dirty="0" err="1"/>
              <a:t>means</a:t>
            </a:r>
            <a:r>
              <a:rPr lang="fr-FR" dirty="0"/>
              <a:t>).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81C41F5-04B4-4736-8FB3-0B25CABC013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E28077E-A26C-452C-B546-060DD9EE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90696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fait un test pour quelques valeurs de N (nombre d’unités minimum par cluster)</a:t>
            </a:r>
          </a:p>
          <a:p>
            <a:endParaRPr lang="fr-FR" dirty="0"/>
          </a:p>
          <a:p>
            <a:r>
              <a:rPr lang="fr-FR" dirty="0"/>
              <a:t>Le nombre de films sans clusters augmente.</a:t>
            </a:r>
          </a:p>
          <a:p>
            <a:r>
              <a:rPr lang="fr-FR" dirty="0"/>
              <a:t>L’homogénéité diminue</a:t>
            </a:r>
          </a:p>
          <a:p>
            <a:endParaRPr lang="fr-FR" dirty="0"/>
          </a:p>
          <a:p>
            <a:r>
              <a:rPr lang="fr-FR" dirty="0"/>
              <a:t>Cet algorithme n’est pas adapté pour notre problème.</a:t>
            </a:r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BAC296-9B77-4074-B1A0-90CB9CBEC21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85038" y="1341438"/>
            <a:ext cx="4906962" cy="54006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N = 2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530</a:t>
            </a:r>
          </a:p>
          <a:p>
            <a:pPr lvl="1"/>
            <a:r>
              <a:rPr lang="fr-FR" dirty="0"/>
              <a:t>Nombre sans clusters : 2179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0.308</a:t>
            </a:r>
          </a:p>
          <a:p>
            <a:r>
              <a:rPr lang="fr-FR" dirty="0"/>
              <a:t>N = 3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277</a:t>
            </a:r>
          </a:p>
          <a:p>
            <a:pPr lvl="1"/>
            <a:r>
              <a:rPr lang="fr-FR" dirty="0"/>
              <a:t>Nombre sans clusters : 2685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0.179</a:t>
            </a:r>
          </a:p>
          <a:p>
            <a:r>
              <a:rPr lang="fr-FR" dirty="0"/>
              <a:t>N = 4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182</a:t>
            </a:r>
          </a:p>
          <a:p>
            <a:pPr lvl="1"/>
            <a:r>
              <a:rPr lang="fr-FR" dirty="0"/>
              <a:t>Nombre sans clusters : 2970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0.101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E93ED1B-C0C5-41BA-B19A-A6B9B60D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84" y="3026685"/>
            <a:ext cx="2876951" cy="276264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05ED94FA-B389-48B4-992A-108DB80CDD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2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B126-E25D-4030-A22F-FD8D5E3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B9253-8EF8-48BA-818E-1104FDC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quelques exemples de composition de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clusters sont cohérents</a:t>
            </a:r>
          </a:p>
          <a:p>
            <a:r>
              <a:rPr lang="fr-FR" dirty="0"/>
              <a:t>Ils sont petits.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D1FC8C-D10E-4BB5-8229-0072E14E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92" y="2704853"/>
            <a:ext cx="4286848" cy="17623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486179-3CFF-44DC-BFCA-676FDAD7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34" y="2704853"/>
            <a:ext cx="4353533" cy="3258005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EBA61248-358B-446D-88FC-91E51DDA2B8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des 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méthode des k plus proches voisins est une méthode d’apprentissage supervisé. </a:t>
            </a:r>
          </a:p>
          <a:p>
            <a:endParaRPr lang="fr-FR" dirty="0"/>
          </a:p>
          <a:p>
            <a:r>
              <a:rPr lang="fr-FR" dirty="0"/>
              <a:t>C’est un algorithme qui peut servir autant pour la classification que la régression. </a:t>
            </a:r>
          </a:p>
          <a:p>
            <a:endParaRPr lang="fr-FR" dirty="0"/>
          </a:p>
          <a:p>
            <a:r>
              <a:rPr lang="fr-FR" dirty="0"/>
              <a:t>Le principe de ce modèle consiste à choisir les </a:t>
            </a:r>
            <a:r>
              <a:rPr lang="fr-FR" b="1" dirty="0"/>
              <a:t>k</a:t>
            </a:r>
            <a:r>
              <a:rPr lang="fr-FR" dirty="0"/>
              <a:t> données les plus proches du point étudié afin d’en prédire sa valeur.</a:t>
            </a:r>
          </a:p>
          <a:p>
            <a:endParaRPr lang="fr-FR" dirty="0"/>
          </a:p>
          <a:p>
            <a:r>
              <a:rPr lang="fr-FR" dirty="0"/>
              <a:t>On a donc choisi de l’appliquer afin de trouver quels pourraient être les plus proches voisins d’un film, c’est le but de notre projet.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5F2BCDB9-841F-46FE-8446-68B9DF86D2E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F8AC797-E7B4-4479-B844-66B0038A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des 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655555" cy="5400600"/>
          </a:xfrm>
        </p:spPr>
        <p:txBody>
          <a:bodyPr/>
          <a:lstStyle/>
          <a:p>
            <a:r>
              <a:rPr lang="fr-FR" dirty="0"/>
              <a:t>La configuration du </a:t>
            </a:r>
            <a:r>
              <a:rPr lang="fr-FR" dirty="0" err="1"/>
              <a:t>knn</a:t>
            </a:r>
            <a:r>
              <a:rPr lang="fr-FR" dirty="0"/>
              <a:t> a été faite pour </a:t>
            </a:r>
            <a:r>
              <a:rPr lang="fr-FR" dirty="0" err="1"/>
              <a:t>n_neighbors</a:t>
            </a:r>
            <a:r>
              <a:rPr lang="fr-FR" dirty="0"/>
              <a:t>=20.</a:t>
            </a:r>
          </a:p>
          <a:p>
            <a:endParaRPr lang="fr-FR" dirty="0"/>
          </a:p>
          <a:p>
            <a:r>
              <a:rPr lang="fr-FR" dirty="0"/>
              <a:t>Ce chiffre permet un algorithme rapide, et des résultats satisfaisants.</a:t>
            </a:r>
          </a:p>
          <a:p>
            <a:endParaRPr lang="fr-FR" dirty="0"/>
          </a:p>
          <a:p>
            <a:r>
              <a:rPr lang="fr-FR" dirty="0"/>
              <a:t>Pour « Toy Story »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36BC1-7A45-4E32-84BC-3CD0AEBD4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8" r="67482" b="8413"/>
          <a:stretch/>
        </p:blipFill>
        <p:spPr>
          <a:xfrm>
            <a:off x="9042736" y="1788405"/>
            <a:ext cx="2634914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6EF680EC-AE80-4E78-87EB-CFCB323B4FD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tester la popularité, nous allons conserver les données qui nous permettent de calculer un « score de popularité ».</a:t>
            </a:r>
          </a:p>
          <a:p>
            <a:r>
              <a:rPr lang="fr-FR" dirty="0"/>
              <a:t>La liste retenue est la suivante :</a:t>
            </a:r>
          </a:p>
          <a:p>
            <a:pPr lvl="1"/>
            <a:r>
              <a:rPr lang="fr-FR" dirty="0" err="1"/>
              <a:t>cast_total_facebook_likes</a:t>
            </a:r>
            <a:endParaRPr lang="fr-FR" dirty="0"/>
          </a:p>
          <a:p>
            <a:pPr lvl="1"/>
            <a:r>
              <a:rPr lang="fr-FR" dirty="0" err="1"/>
              <a:t>imdb_score</a:t>
            </a:r>
            <a:endParaRPr lang="fr-FR" dirty="0"/>
          </a:p>
          <a:p>
            <a:pPr lvl="1"/>
            <a:r>
              <a:rPr lang="fr-FR" dirty="0" err="1"/>
              <a:t>num_user_for_reviews</a:t>
            </a:r>
            <a:endParaRPr lang="fr-FR" dirty="0"/>
          </a:p>
          <a:p>
            <a:pPr lvl="1"/>
            <a:r>
              <a:rPr lang="fr-FR" dirty="0" err="1"/>
              <a:t>num_voted_users</a:t>
            </a:r>
            <a:endParaRPr lang="fr-FR" dirty="0"/>
          </a:p>
          <a:p>
            <a:pPr lvl="1"/>
            <a:r>
              <a:rPr lang="fr-FR" dirty="0" err="1"/>
              <a:t>movie_facebook_likes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3F9A3B96-3DF9-44E3-B3E3-07259C8CA46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939E11B-6F0C-4D2E-B9DF-C6AF9C71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Après avoir mis à l’échelle les données, on effectue une simple opération pour créer un « score de popularité »</a:t>
            </a:r>
          </a:p>
          <a:p>
            <a:endParaRPr lang="fr-FR" dirty="0"/>
          </a:p>
          <a:p>
            <a:r>
              <a:rPr lang="fr-FR" dirty="0"/>
              <a:t>score = </a:t>
            </a:r>
            <a:r>
              <a:rPr lang="fr-FR" dirty="0" err="1">
                <a:solidFill>
                  <a:srgbClr val="0070C0"/>
                </a:solidFill>
              </a:rPr>
              <a:t>cast_total_facebook_likes</a:t>
            </a:r>
            <a:r>
              <a:rPr lang="fr-FR" dirty="0"/>
              <a:t> + </a:t>
            </a:r>
            <a:r>
              <a:rPr lang="fr-FR" dirty="0" err="1">
                <a:solidFill>
                  <a:srgbClr val="00B0F0"/>
                </a:solidFill>
              </a:rPr>
              <a:t>imdb_score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70C0"/>
                </a:solidFill>
              </a:rPr>
              <a:t>movie_facebook_likes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B0F0"/>
                </a:solidFill>
              </a:rPr>
              <a:t>num_user_for_reviews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70C0"/>
                </a:solidFill>
              </a:rPr>
              <a:t>num_voted_users</a:t>
            </a:r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On va ensuite rechercher parmi les 20 films déterminés par le </a:t>
            </a:r>
            <a:r>
              <a:rPr lang="fr-FR" dirty="0" err="1"/>
              <a:t>knn</a:t>
            </a:r>
            <a:r>
              <a:rPr lang="fr-FR" dirty="0"/>
              <a:t>, quels sont ceux qui ont un « score de popularité » similaire.</a:t>
            </a:r>
          </a:p>
          <a:p>
            <a:endParaRPr lang="fr-FR" dirty="0"/>
          </a:p>
          <a:p>
            <a:r>
              <a:rPr lang="fr-FR" dirty="0"/>
              <a:t>Abs(Score film – score des autres films) pour tous les films.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2F39DA96-F5CF-446F-8E7B-03F6B1F2650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9D07E-9999-4ABD-920D-D1CC3B5B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FFCD26-C433-4FDD-B614-6B76C044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033" y="1341438"/>
            <a:ext cx="9237546" cy="540067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262D7-0C26-42C1-8E6E-0C5FC6C21BEE}"/>
              </a:ext>
            </a:extLst>
          </p:cNvPr>
          <p:cNvSpPr/>
          <p:nvPr/>
        </p:nvSpPr>
        <p:spPr>
          <a:xfrm>
            <a:off x="10728355" y="1629624"/>
            <a:ext cx="706172" cy="46987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24340CCE-3A81-42D2-8063-57A1A287669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9715-3F53-4A23-8AB6-01687B6C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: Suppression des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7D31-D96C-4A01-8565-616E9C0B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des premiers tests, il a été nécessaire de prévoir d’éventuels série de films qui pourraient ressortir lors d’une requête.</a:t>
            </a:r>
          </a:p>
          <a:p>
            <a:r>
              <a:rPr lang="fr-FR" dirty="0"/>
              <a:t>Par exemple, en recherchant « Rush </a:t>
            </a:r>
            <a:r>
              <a:rPr lang="fr-FR" dirty="0" err="1"/>
              <a:t>Hour</a:t>
            </a:r>
            <a:r>
              <a:rPr lang="fr-FR" dirty="0"/>
              <a:t> », on ne devrait pas avoir comme réponse les suites de ce film, à savoir « Rush </a:t>
            </a:r>
            <a:r>
              <a:rPr lang="fr-FR" dirty="0" err="1"/>
              <a:t>Hour</a:t>
            </a:r>
            <a:r>
              <a:rPr lang="fr-FR" dirty="0"/>
              <a:t> 2 » et « Rush </a:t>
            </a:r>
            <a:r>
              <a:rPr lang="fr-FR" dirty="0" err="1"/>
              <a:t>Hour</a:t>
            </a:r>
            <a:r>
              <a:rPr lang="fr-FR" dirty="0"/>
              <a:t> 3 ».</a:t>
            </a:r>
          </a:p>
          <a:p>
            <a:r>
              <a:rPr lang="fr-FR" dirty="0"/>
              <a:t>Pour ce faire, un filtre simple qui recherche si le nom du film recherché dans les résultats est créé.</a:t>
            </a:r>
          </a:p>
          <a:p>
            <a:r>
              <a:rPr lang="fr-FR" dirty="0"/>
              <a:t>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 », 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 2 » et 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 3 ».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863C1C6-B78B-43EE-BB00-FA9264CF91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9715-3F53-4A23-8AB6-01687B6C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: complétude des noms de film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7D31-D96C-4A01-8565-616E9C0B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ne connait pas toujours les noms complets des films.</a:t>
            </a:r>
          </a:p>
          <a:p>
            <a:r>
              <a:rPr lang="fr-FR" dirty="0"/>
              <a:t>Il faut donc prévoir une complétude succincte des noms proposés.</a:t>
            </a:r>
          </a:p>
          <a:p>
            <a:r>
              <a:rPr lang="fr-FR" dirty="0"/>
              <a:t>Par exemple, en écrivant « </a:t>
            </a:r>
            <a:r>
              <a:rPr lang="fr-FR" dirty="0" err="1"/>
              <a:t>Shawshank</a:t>
            </a:r>
            <a:r>
              <a:rPr lang="fr-FR" dirty="0"/>
              <a:t> », le moteur de recommandation comprends « The </a:t>
            </a:r>
            <a:r>
              <a:rPr lang="fr-FR" dirty="0" err="1"/>
              <a:t>Shawshank</a:t>
            </a:r>
            <a:r>
              <a:rPr lang="fr-FR" dirty="0"/>
              <a:t> </a:t>
            </a:r>
            <a:r>
              <a:rPr lang="fr-FR" dirty="0" err="1"/>
              <a:t>Redemption</a:t>
            </a:r>
            <a:r>
              <a:rPr lang="fr-FR" dirty="0"/>
              <a:t> ».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Cette méthode a des limites.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217A94-33F0-4E65-A51E-69F7C88D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45" y="5069865"/>
            <a:ext cx="3477110" cy="333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4A5D57E8-23E7-49F0-83B3-36325145AE6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5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Principe retenu :</a:t>
            </a:r>
          </a:p>
          <a:p>
            <a:pPr lvl="1"/>
            <a:r>
              <a:rPr lang="fr-FR" dirty="0"/>
              <a:t>Récupération des données.</a:t>
            </a:r>
          </a:p>
          <a:p>
            <a:pPr lvl="1"/>
            <a:r>
              <a:rPr lang="fr-FR" dirty="0"/>
              <a:t>Exploration des données.</a:t>
            </a:r>
          </a:p>
          <a:p>
            <a:pPr lvl="1"/>
            <a:r>
              <a:rPr lang="fr-FR" dirty="0" err="1"/>
              <a:t>Cleaning</a:t>
            </a:r>
            <a:r>
              <a:rPr lang="fr-FR" dirty="0"/>
              <a:t> des données.</a:t>
            </a:r>
          </a:p>
          <a:p>
            <a:pPr lvl="1"/>
            <a:r>
              <a:rPr lang="fr-FR" dirty="0"/>
              <a:t>Mise au format nécessaire.</a:t>
            </a:r>
          </a:p>
          <a:p>
            <a:pPr lvl="1"/>
            <a:r>
              <a:rPr lang="fr-FR" dirty="0"/>
              <a:t>Tests de plusieurs méthodes.</a:t>
            </a:r>
          </a:p>
          <a:p>
            <a:pPr lvl="1"/>
            <a:r>
              <a:rPr lang="fr-FR" dirty="0"/>
              <a:t>Analyse des résultats.</a:t>
            </a:r>
          </a:p>
          <a:p>
            <a:pPr lvl="1"/>
            <a:r>
              <a:rPr lang="fr-FR" dirty="0"/>
              <a:t>Test de l’algorithme retenu.</a:t>
            </a:r>
          </a:p>
          <a:p>
            <a:pPr lvl="1"/>
            <a:r>
              <a:rPr lang="fr-FR" dirty="0"/>
              <a:t>Création de l’API.</a:t>
            </a:r>
          </a:p>
          <a:p>
            <a:pPr lvl="1"/>
            <a:r>
              <a:rPr lang="fr-FR" dirty="0"/>
              <a:t>Démonstration.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3099F75-CBC8-426D-ABE7-AF0169D516A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467C944-BD0B-4451-9A4F-CE6A8278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 de l’algorithme final retenu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C404D76-9FEA-4AB9-82DC-A03DB17A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693"/>
            <a:ext cx="3339036" cy="5400675"/>
          </a:xfrm>
        </p:spPr>
        <p:txBody>
          <a:bodyPr>
            <a:normAutofit/>
          </a:bodyPr>
          <a:lstStyle/>
          <a:p>
            <a:r>
              <a:rPr lang="fr-FR" sz="2800" dirty="0"/>
              <a:t>Pour le moteur de recherche final, il a donc été retenu d’utiliser le </a:t>
            </a:r>
            <a:r>
              <a:rPr lang="fr-FR" sz="2800" dirty="0" err="1">
                <a:solidFill>
                  <a:srgbClr val="00B0F0"/>
                </a:solidFill>
              </a:rPr>
              <a:t>knn</a:t>
            </a:r>
            <a:r>
              <a:rPr lang="fr-FR" sz="2800" dirty="0">
                <a:solidFill>
                  <a:srgbClr val="00B0F0"/>
                </a:solidFill>
              </a:rPr>
              <a:t> + l’indice de popularité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Avec un niveau de </a:t>
            </a:r>
            <a:r>
              <a:rPr lang="fr-FR" sz="2800" dirty="0" err="1"/>
              <a:t>debug</a:t>
            </a:r>
            <a:r>
              <a:rPr lang="fr-FR" sz="2800" dirty="0"/>
              <a:t> suffisant pour juger des résultats.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0714E8-7F30-4C19-A4E6-C2AFD58A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12" y="1518895"/>
            <a:ext cx="3267531" cy="4906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Espace réservé du contenu 2">
            <a:extLst>
              <a:ext uri="{FF2B5EF4-FFF2-40B4-BE49-F238E27FC236}">
                <a16:creationId xmlns:a16="http://schemas.microsoft.com/office/drawing/2014/main" id="{00E7F53A-FAA6-46D6-BD4D-680908EF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08" y="1340768"/>
            <a:ext cx="2893771" cy="540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lèche droite 4">
            <a:extLst>
              <a:ext uri="{FF2B5EF4-FFF2-40B4-BE49-F238E27FC236}">
                <a16:creationId xmlns:a16="http://schemas.microsoft.com/office/drawing/2014/main" id="{7FB46C68-E88E-4235-AF1B-B99CD2D5183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379EC14-D637-4765-9902-599B45C92136}"/>
              </a:ext>
            </a:extLst>
          </p:cNvPr>
          <p:cNvSpPr/>
          <p:nvPr/>
        </p:nvSpPr>
        <p:spPr>
          <a:xfrm>
            <a:off x="8710612" y="5954389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83C11DD-AF10-4358-A747-F0439C50AF5B}"/>
              </a:ext>
            </a:extLst>
          </p:cNvPr>
          <p:cNvSpPr/>
          <p:nvPr/>
        </p:nvSpPr>
        <p:spPr>
          <a:xfrm>
            <a:off x="8710612" y="5224560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1207B1-18F5-4BF4-A641-FA48736C7BAF}"/>
              </a:ext>
            </a:extLst>
          </p:cNvPr>
          <p:cNvSpPr/>
          <p:nvPr/>
        </p:nvSpPr>
        <p:spPr>
          <a:xfrm>
            <a:off x="8710612" y="4494731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E8AA5E1-3A7F-4719-97D2-0AA534E1A78A}"/>
              </a:ext>
            </a:extLst>
          </p:cNvPr>
          <p:cNvSpPr/>
          <p:nvPr/>
        </p:nvSpPr>
        <p:spPr>
          <a:xfrm>
            <a:off x="8710612" y="3805747"/>
            <a:ext cx="706172" cy="47056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3C04162-E769-4591-B347-7625EE422BD6}"/>
              </a:ext>
            </a:extLst>
          </p:cNvPr>
          <p:cNvSpPr/>
          <p:nvPr/>
        </p:nvSpPr>
        <p:spPr>
          <a:xfrm>
            <a:off x="8710612" y="2958418"/>
            <a:ext cx="706172" cy="58806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77D0352-BD9A-4F33-9443-F1A9315155E9}"/>
              </a:ext>
            </a:extLst>
          </p:cNvPr>
          <p:cNvSpPr/>
          <p:nvPr/>
        </p:nvSpPr>
        <p:spPr>
          <a:xfrm>
            <a:off x="5548962" y="2536246"/>
            <a:ext cx="706172" cy="7236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F3A6FC6-AB98-4EE1-B95C-8BD997A201C4}"/>
              </a:ext>
            </a:extLst>
          </p:cNvPr>
          <p:cNvSpPr/>
          <p:nvPr/>
        </p:nvSpPr>
        <p:spPr>
          <a:xfrm>
            <a:off x="5589708" y="3429000"/>
            <a:ext cx="706172" cy="5962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50F69F2-69C9-4E1A-82AD-4B2E5B2B8073}"/>
              </a:ext>
            </a:extLst>
          </p:cNvPr>
          <p:cNvSpPr/>
          <p:nvPr/>
        </p:nvSpPr>
        <p:spPr>
          <a:xfrm>
            <a:off x="5591658" y="4276313"/>
            <a:ext cx="706172" cy="8207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08E04E1-0E2E-4429-B300-A8854E848E9E}"/>
              </a:ext>
            </a:extLst>
          </p:cNvPr>
          <p:cNvSpPr/>
          <p:nvPr/>
        </p:nvSpPr>
        <p:spPr>
          <a:xfrm>
            <a:off x="5583996" y="5323020"/>
            <a:ext cx="706172" cy="5962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E9BE83D-42C6-4210-83A1-69FC1BAEEB96}"/>
              </a:ext>
            </a:extLst>
          </p:cNvPr>
          <p:cNvSpPr/>
          <p:nvPr/>
        </p:nvSpPr>
        <p:spPr>
          <a:xfrm>
            <a:off x="5591658" y="6113484"/>
            <a:ext cx="706172" cy="5962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59EFE0F-F72B-4A9A-81CE-B751BF22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/>
              <a:t>Création de l’api</a:t>
            </a:r>
          </a:p>
        </p:txBody>
      </p:sp>
      <p:graphicFrame>
        <p:nvGraphicFramePr>
          <p:cNvPr id="33" name="Espace réservé du contenu 4">
            <a:extLst>
              <a:ext uri="{FF2B5EF4-FFF2-40B4-BE49-F238E27FC236}">
                <a16:creationId xmlns:a16="http://schemas.microsoft.com/office/drawing/2014/main" id="{878CC1C6-E40F-4BF0-B234-465878C3D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8340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èche droite 4">
            <a:extLst>
              <a:ext uri="{FF2B5EF4-FFF2-40B4-BE49-F238E27FC236}">
                <a16:creationId xmlns:a16="http://schemas.microsoft.com/office/drawing/2014/main" id="{0FB55E69-DD4F-4FB2-A1D4-5B2A92CC385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658DF-DDEC-458C-870F-6D64D325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l’API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88963E1-3F43-42BA-AF0A-7A102DBB5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535" b="84756"/>
          <a:stretch/>
        </p:blipFill>
        <p:spPr>
          <a:xfrm>
            <a:off x="2171833" y="3217371"/>
            <a:ext cx="9813798" cy="1029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2D750A-055A-483E-A1A6-8DA272F001EC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résultat online est le suivant :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55308035-18C8-4A55-8B48-B9938FDA146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E48A2-29CD-4683-BEC9-F97AAA8E4D43}"/>
              </a:ext>
            </a:extLst>
          </p:cNvPr>
          <p:cNvSpPr/>
          <p:nvPr/>
        </p:nvSpPr>
        <p:spPr>
          <a:xfrm>
            <a:off x="2171833" y="3975132"/>
            <a:ext cx="9564792" cy="20756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937351E-257A-4391-B6B7-FC3E888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15265AC-3303-44CB-973E-1C5D8D60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faire quelques tests en réel via l’interface web.</a:t>
            </a:r>
          </a:p>
          <a:p>
            <a:endParaRPr lang="fr-FR" dirty="0"/>
          </a:p>
          <a:p>
            <a:r>
              <a:rPr lang="fr-FR" dirty="0"/>
              <a:t>http://pfroide.pythonanywhere.com/recommand/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7F48EBB5-F3CF-48D5-A437-AA31C1CA6AF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 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 :</a:t>
            </a:r>
          </a:p>
          <a:p>
            <a:pPr lvl="1"/>
            <a:r>
              <a:rPr lang="fr-FR" dirty="0"/>
              <a:t>Amélioration de la suppression des suites de films</a:t>
            </a:r>
          </a:p>
          <a:p>
            <a:pPr lvl="1"/>
            <a:r>
              <a:rPr lang="fr-FR" dirty="0"/>
              <a:t>Optimisation du nombre de données retenus lors de la binarisation.</a:t>
            </a:r>
          </a:p>
          <a:p>
            <a:endParaRPr lang="fr-FR" dirty="0"/>
          </a:p>
          <a:p>
            <a:r>
              <a:rPr lang="fr-FR" dirty="0"/>
              <a:t>Algorithmes :</a:t>
            </a:r>
          </a:p>
          <a:p>
            <a:pPr lvl="1"/>
            <a:r>
              <a:rPr lang="fr-FR" dirty="0"/>
              <a:t>Tester le résultat de plusieurs </a:t>
            </a:r>
            <a:r>
              <a:rPr lang="fr-FR" dirty="0" err="1"/>
              <a:t>kmeans</a:t>
            </a:r>
            <a:r>
              <a:rPr lang="fr-FR" dirty="0"/>
              <a:t> successifs.</a:t>
            </a:r>
          </a:p>
          <a:p>
            <a:pPr lvl="1"/>
            <a:r>
              <a:rPr lang="fr-FR" dirty="0"/>
              <a:t>Optimisation du nombre de voisins.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CECECCA-6F75-471D-9EB1-A7EFCB5F281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2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2AEE8FD-70CF-4A63-9C83-5D1096334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52671"/>
              </p:ext>
            </p:extLst>
          </p:nvPr>
        </p:nvGraphicFramePr>
        <p:xfrm>
          <a:off x="2023542" y="1438838"/>
          <a:ext cx="5952665" cy="5273853"/>
        </p:xfrm>
        <a:graphic>
          <a:graphicData uri="http://schemas.openxmlformats.org/drawingml/2006/table">
            <a:tbl>
              <a:tblPr/>
              <a:tblGrid>
                <a:gridCol w="1527110">
                  <a:extLst>
                    <a:ext uri="{9D8B030D-6E8A-4147-A177-3AD203B41FA5}">
                      <a16:colId xmlns:a16="http://schemas.microsoft.com/office/drawing/2014/main" val="11443339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5281383"/>
                    </a:ext>
                  </a:extLst>
                </a:gridCol>
                <a:gridCol w="499959">
                  <a:extLst>
                    <a:ext uri="{9D8B030D-6E8A-4147-A177-3AD203B41FA5}">
                      <a16:colId xmlns:a16="http://schemas.microsoft.com/office/drawing/2014/main" val="3475383548"/>
                    </a:ext>
                  </a:extLst>
                </a:gridCol>
                <a:gridCol w="696898">
                  <a:extLst>
                    <a:ext uri="{9D8B030D-6E8A-4147-A177-3AD203B41FA5}">
                      <a16:colId xmlns:a16="http://schemas.microsoft.com/office/drawing/2014/main" val="125952822"/>
                    </a:ext>
                  </a:extLst>
                </a:gridCol>
                <a:gridCol w="365667">
                  <a:extLst>
                    <a:ext uri="{9D8B030D-6E8A-4147-A177-3AD203B41FA5}">
                      <a16:colId xmlns:a16="http://schemas.microsoft.com/office/drawing/2014/main" val="4268629445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7761411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852747543"/>
                    </a:ext>
                  </a:extLst>
                </a:gridCol>
                <a:gridCol w="555473">
                  <a:extLst>
                    <a:ext uri="{9D8B030D-6E8A-4147-A177-3AD203B41FA5}">
                      <a16:colId xmlns:a16="http://schemas.microsoft.com/office/drawing/2014/main" val="328678478"/>
                    </a:ext>
                  </a:extLst>
                </a:gridCol>
                <a:gridCol w="534742">
                  <a:extLst>
                    <a:ext uri="{9D8B030D-6E8A-4147-A177-3AD203B41FA5}">
                      <a16:colId xmlns:a16="http://schemas.microsoft.com/office/drawing/2014/main" val="4099778080"/>
                    </a:ext>
                  </a:extLst>
                </a:gridCol>
              </a:tblGrid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42038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6490,88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15103,08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270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1621,07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4010,22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7043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630,96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1625,43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8018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aspect_ratio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14747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39288217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208557940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1,2216E+10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5571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cast_total_facebook_likes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9574,65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18159,99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13611,5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656730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9763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690,71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2832,11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19847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107,09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1121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facenumber_in_poster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4757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47621564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67363868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5008728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25035665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61099406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760505847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6556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imdb_score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2176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7345,29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19200,71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4473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num_critic_for_reviews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138,01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120,25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48223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num_user_for_reviews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267,60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372,84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3903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num_voted_users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82618,20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138285,85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8356,5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93757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1689764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9709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title_year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2002,45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35206"/>
                  </a:ext>
                </a:extLst>
              </a:tr>
            </a:tbl>
          </a:graphicData>
        </a:graphic>
      </p:graphicFrame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65F02F0-B495-43BF-A221-12F1F26E336B}"/>
              </a:ext>
            </a:extLst>
          </p:cNvPr>
          <p:cNvSpPr txBox="1">
            <a:spLocks/>
          </p:cNvSpPr>
          <p:nvPr/>
        </p:nvSpPr>
        <p:spPr>
          <a:xfrm>
            <a:off x="8098971" y="1340768"/>
            <a:ext cx="394969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404040"/>
                </a:solidFill>
              </a:rPr>
              <a:t>La fonction </a:t>
            </a:r>
            <a:r>
              <a:rPr lang="fr-FR" dirty="0" err="1">
                <a:solidFill>
                  <a:srgbClr val="FF0000"/>
                </a:solidFill>
              </a:rPr>
              <a:t>describe</a:t>
            </a:r>
            <a:r>
              <a:rPr lang="fr-FR" dirty="0">
                <a:solidFill>
                  <a:srgbClr val="404040"/>
                </a:solidFill>
              </a:rPr>
              <a:t> permet d’en savoir un peu plus sur les colonnes numériques.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AABCAAB-53EB-4775-8776-49326EAC0F20}"/>
              </a:ext>
            </a:extLst>
          </p:cNvPr>
          <p:cNvSpPr/>
          <p:nvPr/>
        </p:nvSpPr>
        <p:spPr>
          <a:xfrm>
            <a:off x="3523929" y="1595535"/>
            <a:ext cx="457134" cy="5145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41BC857-30A4-40EF-B472-031D06AB508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8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D0180D1-EA83-478F-9AB3-10560A91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96294"/>
              </p:ext>
            </p:extLst>
          </p:nvPr>
        </p:nvGraphicFramePr>
        <p:xfrm>
          <a:off x="2022341" y="1455576"/>
          <a:ext cx="4864091" cy="5235330"/>
        </p:xfrm>
        <a:graphic>
          <a:graphicData uri="http://schemas.openxmlformats.org/drawingml/2006/table">
            <a:tbl>
              <a:tblPr/>
              <a:tblGrid>
                <a:gridCol w="885701">
                  <a:extLst>
                    <a:ext uri="{9D8B030D-6E8A-4147-A177-3AD203B41FA5}">
                      <a16:colId xmlns:a16="http://schemas.microsoft.com/office/drawing/2014/main" val="636968914"/>
                    </a:ext>
                  </a:extLst>
                </a:gridCol>
                <a:gridCol w="1646368">
                  <a:extLst>
                    <a:ext uri="{9D8B030D-6E8A-4147-A177-3AD203B41FA5}">
                      <a16:colId xmlns:a16="http://schemas.microsoft.com/office/drawing/2014/main" val="401311676"/>
                    </a:ext>
                  </a:extLst>
                </a:gridCol>
                <a:gridCol w="780721">
                  <a:extLst>
                    <a:ext uri="{9D8B030D-6E8A-4147-A177-3AD203B41FA5}">
                      <a16:colId xmlns:a16="http://schemas.microsoft.com/office/drawing/2014/main" val="1994502428"/>
                    </a:ext>
                  </a:extLst>
                </a:gridCol>
                <a:gridCol w="1551301">
                  <a:extLst>
                    <a:ext uri="{9D8B030D-6E8A-4147-A177-3AD203B41FA5}">
                      <a16:colId xmlns:a16="http://schemas.microsoft.com/office/drawing/2014/main" val="3926968251"/>
                    </a:ext>
                  </a:extLst>
                </a:gridCol>
              </a:tblGrid>
              <a:tr h="233265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column_name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filling_factor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7798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82.455784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6028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90.140272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1400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aspect_ratio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93.372637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97619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content_rating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93.880870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5248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plot_keywords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96.909941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14041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title_year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97.845090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61295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97.926408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6923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97.926408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22850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num_critic_for_reviews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99.003863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0463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99.532425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8872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99.532425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6710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num_user_for_reviews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99.573084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1567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99.613743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5153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99.695060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1062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facenumber_in_poster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52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723369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8640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99.756048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48110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99.857695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3690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99.857695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11241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99.898353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2496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imdb_score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568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cast_total_facebook_likes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9084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num_voted_users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47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movie_title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3149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657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movie_imdb_link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56842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16970"/>
                  </a:ext>
                </a:extLst>
              </a:tr>
            </a:tbl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9BE844-D5F4-47E4-90B9-B15C137D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1" y="1340768"/>
            <a:ext cx="4864090" cy="5400600"/>
          </a:xfrm>
        </p:spPr>
        <p:txBody>
          <a:bodyPr/>
          <a:lstStyle/>
          <a:p>
            <a:r>
              <a:rPr lang="fr-FR" dirty="0"/>
              <a:t>La donnée « </a:t>
            </a:r>
            <a:r>
              <a:rPr lang="fr-FR" dirty="0" err="1"/>
              <a:t>gross</a:t>
            </a:r>
            <a:r>
              <a:rPr lang="fr-FR" dirty="0"/>
              <a:t> » est la seule qui n’est pas au dessus des 90% de complétude.</a:t>
            </a:r>
          </a:p>
          <a:p>
            <a:r>
              <a:rPr lang="fr-FR" dirty="0"/>
              <a:t>Nous allons rechercher un moyen simple d’augmenter ce ratio.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D76B17B-7621-4A12-ADE0-20AC9DC60509}"/>
              </a:ext>
            </a:extLst>
          </p:cNvPr>
          <p:cNvSpPr/>
          <p:nvPr/>
        </p:nvSpPr>
        <p:spPr>
          <a:xfrm>
            <a:off x="2788467" y="1729212"/>
            <a:ext cx="3778983" cy="21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2F4167FA-80E9-4F48-B0D8-EF98DE416D1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3CF3C9B-6D84-42CC-A784-13B3BA9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AF903D1-AC3C-45AD-AC7C-29B3A5FD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 anchor="t"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On va rechercher une corrélation linéaire entre la donnée « </a:t>
            </a:r>
            <a:r>
              <a:rPr lang="fr-FR" sz="2400" dirty="0" err="1">
                <a:solidFill>
                  <a:schemeClr val="tx1"/>
                </a:solidFill>
              </a:rPr>
              <a:t>gross</a:t>
            </a:r>
            <a:r>
              <a:rPr lang="fr-FR" sz="2400" dirty="0">
                <a:solidFill>
                  <a:schemeClr val="tx1"/>
                </a:solidFill>
              </a:rPr>
              <a:t> » et une autre donnée.</a:t>
            </a:r>
          </a:p>
          <a:p>
            <a:r>
              <a:rPr lang="fr-FR" sz="2400" dirty="0"/>
              <a:t>La mesure de la corrélation linéaire entre les deux se fait alors par le calcul du coefficient de corrélation linéaire. </a:t>
            </a:r>
          </a:p>
          <a:p>
            <a:r>
              <a:rPr lang="fr-FR" sz="2400" dirty="0"/>
              <a:t>Ce coefficient est égal au rapport de leur covariance (écarts conjoints par rapport à leurs espérances respectives) et du produit non nul de leurs écarts types. </a:t>
            </a:r>
          </a:p>
          <a:p>
            <a:r>
              <a:rPr lang="fr-FR" sz="2400" dirty="0">
                <a:solidFill>
                  <a:srgbClr val="0070C0"/>
                </a:solidFill>
              </a:rPr>
              <a:t>Le coefficient de corrélation est compris entre -1 et 1.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A9E38CA4-27FE-4D5E-A437-18AF575B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81318"/>
              </p:ext>
            </p:extLst>
          </p:nvPr>
        </p:nvGraphicFramePr>
        <p:xfrm>
          <a:off x="3859628" y="5126968"/>
          <a:ext cx="5891610" cy="10750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63870">
                  <a:extLst>
                    <a:ext uri="{9D8B030D-6E8A-4147-A177-3AD203B41FA5}">
                      <a16:colId xmlns:a16="http://schemas.microsoft.com/office/drawing/2014/main" val="2280627599"/>
                    </a:ext>
                  </a:extLst>
                </a:gridCol>
                <a:gridCol w="1963870">
                  <a:extLst>
                    <a:ext uri="{9D8B030D-6E8A-4147-A177-3AD203B41FA5}">
                      <a16:colId xmlns:a16="http://schemas.microsoft.com/office/drawing/2014/main" val="850986360"/>
                    </a:ext>
                  </a:extLst>
                </a:gridCol>
                <a:gridCol w="1963870">
                  <a:extLst>
                    <a:ext uri="{9D8B030D-6E8A-4147-A177-3AD203B41FA5}">
                      <a16:colId xmlns:a16="http://schemas.microsoft.com/office/drawing/2014/main" val="1205221460"/>
                    </a:ext>
                  </a:extLst>
                </a:gridCol>
              </a:tblGrid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Corrélation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Négative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Positive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07518"/>
                  </a:ext>
                </a:extLst>
              </a:tr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Faible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-0,5 à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 à 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472179"/>
                  </a:ext>
                </a:extLst>
              </a:tr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−1,0 à −0,5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0,5 à 1,0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146876"/>
                  </a:ext>
                </a:extLst>
              </a:tr>
            </a:tbl>
          </a:graphicData>
        </a:graphic>
      </p:graphicFrame>
      <p:sp>
        <p:nvSpPr>
          <p:cNvPr id="5" name="Flèche droite 4">
            <a:extLst>
              <a:ext uri="{FF2B5EF4-FFF2-40B4-BE49-F238E27FC236}">
                <a16:creationId xmlns:a16="http://schemas.microsoft.com/office/drawing/2014/main" id="{D17F1F9E-1202-4475-97AB-D0A48277ABF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384B9DD-6BB3-4BC2-9FB6-AA3A9586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56" y="1340768"/>
            <a:ext cx="5510771" cy="5276562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93CF3C9B-6D84-42CC-A784-13B3BA9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AF903D1-AC3C-45AD-AC7C-29B3A5FD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470567" cy="54006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gross &amp; </a:t>
            </a:r>
            <a:r>
              <a:rPr lang="en-US" sz="2400" dirty="0" err="1">
                <a:solidFill>
                  <a:srgbClr val="FF0000"/>
                </a:solidFill>
              </a:rPr>
              <a:t>num_voted_users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Score : 0.64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gross &amp; </a:t>
            </a:r>
            <a:r>
              <a:rPr lang="en-US" sz="2400" dirty="0" err="1">
                <a:solidFill>
                  <a:srgbClr val="FF0000"/>
                </a:solidFill>
              </a:rPr>
              <a:t>num_user_for_reviews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Score : 0.56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6A5E1C03-4123-45B3-95F7-8EE7BDD679A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15AFBE-60E1-4DB0-A2B7-4DB97B1FC7BD}"/>
              </a:ext>
            </a:extLst>
          </p:cNvPr>
          <p:cNvSpPr/>
          <p:nvPr/>
        </p:nvSpPr>
        <p:spPr>
          <a:xfrm>
            <a:off x="7577750" y="2788468"/>
            <a:ext cx="3778983" cy="2172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42">
            <a:extLst>
              <a:ext uri="{FF2B5EF4-FFF2-40B4-BE49-F238E27FC236}">
                <a16:creationId xmlns:a16="http://schemas.microsoft.com/office/drawing/2014/main" id="{400CD08A-6A17-4B3D-8286-938B94E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pic>
        <p:nvPicPr>
          <p:cNvPr id="39" name="Espace réservé du contenu 10">
            <a:extLst>
              <a:ext uri="{FF2B5EF4-FFF2-40B4-BE49-F238E27FC236}">
                <a16:creationId xmlns:a16="http://schemas.microsoft.com/office/drawing/2014/main" id="{17E3D631-2F12-4637-8CC3-96872101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72" y="1405204"/>
            <a:ext cx="4876904" cy="30343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77A021-6A94-404B-91EB-94E75CAA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03" y="1405204"/>
            <a:ext cx="4974336" cy="3034344"/>
          </a:xfrm>
          <a:prstGeom prst="rect">
            <a:avLst/>
          </a:prstGeom>
        </p:spPr>
      </p:pic>
      <p:sp>
        <p:nvSpPr>
          <p:cNvPr id="44" name="Content Placeholder 10">
            <a:extLst>
              <a:ext uri="{FF2B5EF4-FFF2-40B4-BE49-F238E27FC236}">
                <a16:creationId xmlns:a16="http://schemas.microsoft.com/office/drawing/2014/main" id="{2807C697-684C-4C47-AF40-38CD2B5708C3}"/>
              </a:ext>
            </a:extLst>
          </p:cNvPr>
          <p:cNvSpPr txBox="1">
            <a:spLocks/>
          </p:cNvSpPr>
          <p:nvPr/>
        </p:nvSpPr>
        <p:spPr>
          <a:xfrm>
            <a:off x="2023539" y="4585120"/>
            <a:ext cx="9854330" cy="215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Aucune des deux représentations ne montre une distribution selon une loi normale.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score de corrélation n’est pas très élevé.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 L’idée de « calculer » les valeurs du « 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gross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 » manquantes est abandonnée.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AC28C215-DB97-4E7E-8709-5D66C9C149ED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80AAECD-63AC-4B97-A6A7-7F53097C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BC67F9C-0ECA-4EB4-8B54-01309C74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42" y="1340693"/>
            <a:ext cx="4433242" cy="27927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8E7E48-1CB3-4218-98E6-201B3A93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2" y="3948600"/>
            <a:ext cx="4433242" cy="2792768"/>
          </a:xfrm>
          <a:prstGeom prst="rect">
            <a:avLst/>
          </a:prstGeom>
        </p:spPr>
      </p:pic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E26CDD01-4D80-417C-9DD9-18078A3E489C}"/>
              </a:ext>
            </a:extLst>
          </p:cNvPr>
          <p:cNvSpPr txBox="1">
            <a:spLocks/>
          </p:cNvSpPr>
          <p:nvPr/>
        </p:nvSpPr>
        <p:spPr>
          <a:xfrm>
            <a:off x="6578081" y="1340768"/>
            <a:ext cx="5470579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remarque que l’acteur qui apparait le plus souvent est « Robert de Niro ».</a:t>
            </a:r>
          </a:p>
          <a:p>
            <a:r>
              <a:rPr lang="fr-FR" dirty="0"/>
              <a:t>On décompte 53 apparitions.</a:t>
            </a:r>
          </a:p>
          <a:p>
            <a:r>
              <a:rPr lang="fr-FR" dirty="0"/>
              <a:t>Environ 2500 films sont du type « Drame » et 1900 « Comédie ».</a:t>
            </a:r>
          </a:p>
          <a:p>
            <a:r>
              <a:rPr lang="fr-FR" dirty="0"/>
              <a:t>L’ordre de grandeur est beaucoup plus grande cette donnée aura plus d’influence dans notre moteur de recherche.</a:t>
            </a:r>
          </a:p>
          <a:p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71F68BC1-A0EA-4831-BE6D-D7CFD15ED42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1758</Words>
  <Application>Microsoft Office PowerPoint</Application>
  <PresentationFormat>Grand écran</PresentationFormat>
  <Paragraphs>525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Gill Sans MT</vt:lpstr>
      <vt:lpstr>Times New Roman</vt:lpstr>
      <vt:lpstr>Wingdings</vt:lpstr>
      <vt:lpstr>1_Colis</vt:lpstr>
      <vt:lpstr>Projet N°3</vt:lpstr>
      <vt:lpstr>Introduction de la problematique</vt:lpstr>
      <vt:lpstr>sommaire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Préparation des données</vt:lpstr>
      <vt:lpstr>Préparation des données</vt:lpstr>
      <vt:lpstr>Préparation des données</vt:lpstr>
      <vt:lpstr>Tests de plusieurs méthodes</vt:lpstr>
      <vt:lpstr>KMeans</vt:lpstr>
      <vt:lpstr>KMEANS</vt:lpstr>
      <vt:lpstr>KMEANS</vt:lpstr>
      <vt:lpstr>KMEANS</vt:lpstr>
      <vt:lpstr>kmeans</vt:lpstr>
      <vt:lpstr>DBScan</vt:lpstr>
      <vt:lpstr>DBScan</vt:lpstr>
      <vt:lpstr>DBSCAN</vt:lpstr>
      <vt:lpstr>Méthode des k plus proches voisins</vt:lpstr>
      <vt:lpstr>Méthode des k plus proches voisins</vt:lpstr>
      <vt:lpstr>Indice de popularité</vt:lpstr>
      <vt:lpstr>Indice de popularité</vt:lpstr>
      <vt:lpstr>Indice de popularité</vt:lpstr>
      <vt:lpstr>Amélioration : Suppression des doublons</vt:lpstr>
      <vt:lpstr>Amélioration : complétude des noms de film</vt:lpstr>
      <vt:lpstr>Test de l’algorithme final retenu</vt:lpstr>
      <vt:lpstr>Création de l’api</vt:lpstr>
      <vt:lpstr>Création de l’API</vt:lpstr>
      <vt:lpstr>Démonstration</vt:lpstr>
      <vt:lpstr>Conclusion : 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242</cp:revision>
  <dcterms:created xsi:type="dcterms:W3CDTF">2018-03-08T07:50:34Z</dcterms:created>
  <dcterms:modified xsi:type="dcterms:W3CDTF">2018-03-09T14:49:47Z</dcterms:modified>
</cp:coreProperties>
</file>