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8" r:id="rId9"/>
    <p:sldId id="269" r:id="rId10"/>
    <p:sldId id="270" r:id="rId11"/>
    <p:sldId id="267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61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7C17-B58F-49FA-AB40-29F5001C03D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52FE-E218-4C8F-AC38-718F30F6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how we observed each 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3 regressions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demographic factors affect general health</a:t>
            </a:r>
          </a:p>
          <a:p>
            <a:r>
              <a:rPr lang="en-US" dirty="0"/>
              <a:t>Strong position correlation between poor health and 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examines how social &amp; economic factors affect general 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Strong positive correlation between education and good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examines how lifestyle factors affect general 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Strong positive correlation between very good health and all the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FE-E218-4C8F-AC38-718F30F691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B87-7285-4D8B-B4AA-A8AE19F8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9603-6F20-42EE-9183-AA34EA66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714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CC05-74E1-4833-AD19-5338902E6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895" y="288732"/>
            <a:ext cx="4882209" cy="1445938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302FAE3-BE73-4E1E-A4A4-3615373F879F}"/>
              </a:ext>
            </a:extLst>
          </p:cNvPr>
          <p:cNvSpPr/>
          <p:nvPr userDrawn="1"/>
        </p:nvSpPr>
        <p:spPr>
          <a:xfrm flipV="1">
            <a:off x="699247" y="1815353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A4DA2140-BB92-4E7B-A9E3-6417FEB4702F}"/>
              </a:ext>
            </a:extLst>
          </p:cNvPr>
          <p:cNvSpPr/>
          <p:nvPr userDrawn="1"/>
        </p:nvSpPr>
        <p:spPr>
          <a:xfrm rot="10800000">
            <a:off x="9435351" y="1734670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A0CC6-690D-445F-900B-DCCE5EF0D282}"/>
              </a:ext>
            </a:extLst>
          </p:cNvPr>
          <p:cNvSpPr/>
          <p:nvPr userDrawn="1"/>
        </p:nvSpPr>
        <p:spPr>
          <a:xfrm>
            <a:off x="699247" y="6573844"/>
            <a:ext cx="10793504" cy="84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3915-9006-4199-8A1C-F25D5CF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97-BF6C-43BF-A453-32CB481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AA36-A8D3-4F5E-8BE1-0581C3250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C7A6ABB8-DF14-4F34-BBAC-42D86C5E4DA0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24937B3-319F-4278-8637-32DBA63A2A58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A7F-7FC7-40EB-95AA-4E122F19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A01BF4D-69AF-4661-95E2-5886DE1A0DDA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991BFF1C-6385-4882-AACC-D0B0418F1682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0D2234E-A8EE-413A-AF6F-BD649E2B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1294" y="1381874"/>
            <a:ext cx="6858000" cy="4572000"/>
          </a:xfrm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1FF7D5B-1BD9-482B-8107-C7ADD2B8D46F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B7C1DFBF-F539-479A-8F11-BEE9421E4B93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820-A550-44E6-87B1-B731B2A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A60B-3C5C-4A61-AF8C-305D461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B014-829D-4216-8DF5-03D58B9A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C35-D1EA-429F-ABA9-6B71583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064D-4EEA-4FA9-90DD-140F5CC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72B4-CE83-4972-A922-4151599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0177-8B59-4A5C-92DB-1FBF0C88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D2E30-9492-4FF1-A4AB-138FCFD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B09-BB38-4676-855D-47E24EA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3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902F-7D02-41E0-BDD5-703B188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47A-3536-42BD-9680-1BBEFED1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CA18-9D88-423E-A91D-4EBB6D94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5F47-BCF2-4B21-A8A8-268CACF5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62B-2E62-4ED0-8871-4A6CAD22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CD8-2522-4B6D-857F-CF69145B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Good, the Bad, &amp; the Ugly of New York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FAC2-D810-4DF7-B028-B9D48644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622800"/>
            <a:ext cx="9144000" cy="1655762"/>
          </a:xfrm>
        </p:spPr>
        <p:txBody>
          <a:bodyPr/>
          <a:lstStyle/>
          <a:p>
            <a:r>
              <a:rPr lang="en-US" dirty="0"/>
              <a:t>Toni Anderson </a:t>
            </a:r>
          </a:p>
          <a:p>
            <a:r>
              <a:rPr lang="en-US" dirty="0"/>
              <a:t>Alex </a:t>
            </a:r>
            <a:r>
              <a:rPr lang="en-US" dirty="0" err="1"/>
              <a:t>Schackmuth</a:t>
            </a:r>
            <a:r>
              <a:rPr lang="en-US" dirty="0"/>
              <a:t> </a:t>
            </a:r>
          </a:p>
          <a:p>
            <a:r>
              <a:rPr lang="en-US" dirty="0"/>
              <a:t>Mieae Yun</a:t>
            </a:r>
          </a:p>
        </p:txBody>
      </p:sp>
    </p:spTree>
    <p:extLst>
      <p:ext uri="{BB962C8B-B14F-4D97-AF65-F5344CB8AC3E}">
        <p14:creationId xmlns:p14="http://schemas.microsoft.com/office/powerpoint/2010/main" val="31926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r>
              <a:rPr lang="en-US" sz="2000" dirty="0"/>
              <a:t>Portion similar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54BE3-76B4-4EFE-8D6F-A6536E75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1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234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836962-E780-4218-98E2-DD8C40E9B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11326" y="346968"/>
            <a:ext cx="6903107" cy="556717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86" y="-217628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011" y="1109994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What groups were surveyed to determine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Race, we found that White Non-Hispanic are in Excellent to Good Health, whereas Black and Hispanics were about average of having Good to Fair Health.</a:t>
            </a:r>
          </a:p>
        </p:txBody>
      </p:sp>
    </p:spTree>
    <p:extLst>
      <p:ext uri="{BB962C8B-B14F-4D97-AF65-F5344CB8AC3E}">
        <p14:creationId xmlns:p14="http://schemas.microsoft.com/office/powerpoint/2010/main" val="94477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1D28A8-F3BE-4158-9EBF-1B8165EC2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590134" y="486896"/>
            <a:ext cx="6815537" cy="542295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18" y="0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671" y="1180333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the environment influence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Based on the Bar Chart of the General Health broken down by the Environment, our analysis shows individuals above the 20% Poverty Line are in Good Health.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What we found interesting is that the individuals below the 10% Poverty Line had a count between 400 – 600 of Excellent to Very Good Health. </a:t>
            </a:r>
          </a:p>
        </p:txBody>
      </p:sp>
    </p:spTree>
    <p:extLst>
      <p:ext uri="{BB962C8B-B14F-4D97-AF65-F5344CB8AC3E}">
        <p14:creationId xmlns:p14="http://schemas.microsoft.com/office/powerpoint/2010/main" val="401033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4C30-65DD-40A4-8BCF-FA5991F61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335947" y="342542"/>
            <a:ext cx="7046759" cy="568302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0414B-A4C6-4D36-A403-2AEB391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74" y="-94890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2679-E861-48E0-A4A4-5C6432B3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033" y="1002362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How does a person’s education affect Health State?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analysis based on Education, we found that great majority of individuals that are College graduates are in Excellent to Good Health.</a:t>
            </a:r>
          </a:p>
          <a:p>
            <a:pPr marL="0" indent="0">
              <a:buNone/>
            </a:pPr>
            <a:r>
              <a:rPr lang="en-US" sz="1700" dirty="0"/>
              <a:t>According to an article on Medical News Today, the higher a person's socioeconomic status (SES), the more likely they are to enjoy good health, a good education, a well-paid job, afford good healthcare when their health is threatened.</a:t>
            </a:r>
          </a:p>
        </p:txBody>
      </p:sp>
    </p:spTree>
    <p:extLst>
      <p:ext uri="{BB962C8B-B14F-4D97-AF65-F5344CB8AC3E}">
        <p14:creationId xmlns:p14="http://schemas.microsoft.com/office/powerpoint/2010/main" val="118324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E50D-6AC4-284F-AB71-4C2D82EE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Insurance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431F-1183-714C-9779-BFFE5A4F0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Due to the Affordable Care Act most people in all categories have insurance.</a:t>
            </a:r>
          </a:p>
          <a:p>
            <a:r>
              <a:rPr lang="en-US" dirty="0"/>
              <a:t>It does not appear to be a strong predictor of health.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65E8D7-FC7C-A741-A560-B8176EC1DF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277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&amp; Vegetable Servings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5" y="1250576"/>
            <a:ext cx="4104163" cy="457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How many total servings of fruit and/or vegetables did you eat yesterday? A serving would equal one medium apple, a handful of broccoli, or a cup of carrots.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State of health Good or better do eat more than 5 servings of fruits &amp; vegetables.</a:t>
            </a:r>
          </a:p>
          <a:p>
            <a:r>
              <a:rPr lang="en-US" sz="2000" dirty="0"/>
              <a:t>Also have a higher portion of 1-4 servings.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86956F-ED4B-411D-9323-C035160E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67574"/>
            <a:ext cx="6400800" cy="46863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27762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During the past 30 days, other than your regular job, did you participate in any physical activities or exercises such as running, calisthenics, golf, gardening, or walking for exercise?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No are slightly larger with the Fair  and Poor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3A639-5F7B-4848-AEF6-4FF9FBB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8461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3BFF-AEF2-3748-B64B-CDA8F28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Smoker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DB52-4641-924D-A091-4DEEA17A2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Smokers believe they are in good health.</a:t>
            </a:r>
          </a:p>
          <a:p>
            <a:r>
              <a:rPr lang="en-US" dirty="0"/>
              <a:t>However they dominate the poor and fair health categories.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A99D3D-FA08-BC48-A527-2BE544103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53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AF91-B762-254B-A103-446C9EC3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Health by Drinker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7F63-421A-FF4E-8F7B-37A1C92A6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distribution for drinkers is similar to smokers.</a:t>
            </a:r>
          </a:p>
          <a:p>
            <a:endParaRPr lang="en-US" dirty="0"/>
          </a:p>
          <a:p>
            <a:r>
              <a:rPr lang="en-US" dirty="0"/>
              <a:t>Perhaps a strong correlation between smoking and drinking.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5B6F44-2F58-284D-973B-C387E91C29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78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A59AA124-B56B-4EC9-B160-124020E6C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848"/>
          <a:stretch/>
        </p:blipFill>
        <p:spPr>
          <a:xfrm>
            <a:off x="6425348" y="1529929"/>
            <a:ext cx="4729288" cy="3982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06E31-96E4-43C2-8755-966A9210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Hmmm…. Inner 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9E56-9B89-4639-B61E-5F902505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28" y="2325748"/>
            <a:ext cx="5814213" cy="4351338"/>
          </a:xfrm>
        </p:spPr>
        <p:txBody>
          <a:bodyPr>
            <a:normAutofit/>
          </a:bodyPr>
          <a:lstStyle/>
          <a:p>
            <a:r>
              <a:rPr lang="en-US" dirty="0"/>
              <a:t>Are these relationships significant?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test these relationships?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4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3">
            <a:extLst>
              <a:ext uri="{FF2B5EF4-FFF2-40B4-BE49-F238E27FC236}">
                <a16:creationId xmlns:a16="http://schemas.microsoft.com/office/drawing/2014/main" id="{964B1BD3-2EED-4EF7-B70B-E05B5EF89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3" b="10163"/>
          <a:stretch>
            <a:fillRect/>
          </a:stretch>
        </p:blipFill>
        <p:spPr>
          <a:xfrm>
            <a:off x="4038600" y="1031264"/>
            <a:ext cx="7188199" cy="4792083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environment &amp; lifestyle influence health state?</a:t>
            </a:r>
            <a:b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30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FA8F956-BD50-4021-9159-4D3FC79CB2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55" y="212780"/>
            <a:ext cx="8340065" cy="6255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Demographic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112830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FE1C9FA-FF0B-4B05-9B4A-48E3BB2CE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63" y="182093"/>
            <a:ext cx="8299357" cy="6224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Socio-Economic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373390429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5B33BA5-FEC2-43F6-9081-83F924BEA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4" y="200381"/>
            <a:ext cx="8609650" cy="6457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1402B-BF1C-4B3C-A7E8-1C814E1B21A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Lifestyle Predictors Compared to Baseline (Good Health)</a:t>
            </a:r>
          </a:p>
        </p:txBody>
      </p:sp>
    </p:spTree>
    <p:extLst>
      <p:ext uri="{BB962C8B-B14F-4D97-AF65-F5344CB8AC3E}">
        <p14:creationId xmlns:p14="http://schemas.microsoft.com/office/powerpoint/2010/main" val="24490896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looking at the camera&#10;&#10;Description generated with high confidence">
            <a:extLst>
              <a:ext uri="{FF2B5EF4-FFF2-40B4-BE49-F238E27FC236}">
                <a16:creationId xmlns:a16="http://schemas.microsoft.com/office/drawing/2014/main" id="{F98F7221-4C7E-467A-90D9-335BAD076A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47" y="872918"/>
            <a:ext cx="4873625" cy="4873625"/>
          </a:xfrm>
        </p:spPr>
      </p:pic>
    </p:spTree>
    <p:extLst>
      <p:ext uri="{BB962C8B-B14F-4D97-AF65-F5344CB8AC3E}">
        <p14:creationId xmlns:p14="http://schemas.microsoft.com/office/powerpoint/2010/main" val="13483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C5C9-EE0B-44EC-AFA4-6B3F10B6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887207"/>
            <a:ext cx="9144000" cy="2387600"/>
          </a:xfrm>
        </p:spPr>
        <p:txBody>
          <a:bodyPr/>
          <a:lstStyle/>
          <a:p>
            <a:r>
              <a:rPr lang="en-US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621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F953FD-3655-4BF8-A79D-F6F7B49B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 these factors </a:t>
            </a:r>
            <a:r>
              <a:rPr lang="en-US" b="1" dirty="0">
                <a:solidFill>
                  <a:schemeClr val="accent1"/>
                </a:solidFill>
              </a:rPr>
              <a:t>actually</a:t>
            </a:r>
            <a:r>
              <a:rPr lang="en-US" dirty="0">
                <a:solidFill>
                  <a:schemeClr val="accent1"/>
                </a:solidFill>
              </a:rPr>
              <a:t> influence Health?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2E25-5967-41FB-A67B-9F47FC8B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338229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social and economic environment: </a:t>
            </a:r>
          </a:p>
          <a:p>
            <a:pPr lvl="1"/>
            <a:r>
              <a:rPr lang="en-US" dirty="0"/>
              <a:t>Neighborhood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Insurance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person's characteristics and behaviors:</a:t>
            </a:r>
          </a:p>
          <a:p>
            <a:pPr lvl="1"/>
            <a:r>
              <a:rPr lang="en-US" dirty="0"/>
              <a:t>Nutrition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Risky Behaviors: Alcohol &amp; Smoking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6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454AE-DC80-4E11-9A42-3B7A1CE3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Based on a New York City Community Health Survey (CHS) 2013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Annual survey conducted in New York City </a:t>
            </a:r>
            <a:r>
              <a:rPr lang="en-US" sz="3000" dirty="0">
                <a:solidFill>
                  <a:srgbClr val="FFFFFF"/>
                </a:solidFill>
              </a:rPr>
              <a:t>to evaluate the general health of its residents.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Content Placeholder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24D1DA43-EE31-4CC6-9C4E-F1F62A1D3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97" y="1519060"/>
            <a:ext cx="7366844" cy="3401850"/>
          </a:xfrm>
        </p:spPr>
      </p:pic>
    </p:spTree>
    <p:extLst>
      <p:ext uri="{BB962C8B-B14F-4D97-AF65-F5344CB8AC3E}">
        <p14:creationId xmlns:p14="http://schemas.microsoft.com/office/powerpoint/2010/main" val="4469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43D9-F8E8-435D-AC36-CED434EF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 need to understand our Data</a:t>
            </a:r>
          </a:p>
        </p:txBody>
      </p:sp>
      <p:pic>
        <p:nvPicPr>
          <p:cNvPr id="5" name="Content Placeholder 4" descr="A picture containing green, monitor, indoor&#10;&#10;Description generated with high confidence">
            <a:extLst>
              <a:ext uri="{FF2B5EF4-FFF2-40B4-BE49-F238E27FC236}">
                <a16:creationId xmlns:a16="http://schemas.microsoft.com/office/drawing/2014/main" id="{18F15EB3-84D9-46E8-B3A2-02D2DCC0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77" y="1594090"/>
            <a:ext cx="5364301" cy="4023226"/>
          </a:xfrm>
        </p:spPr>
      </p:pic>
    </p:spTree>
    <p:extLst>
      <p:ext uri="{BB962C8B-B14F-4D97-AF65-F5344CB8AC3E}">
        <p14:creationId xmlns:p14="http://schemas.microsoft.com/office/powerpoint/2010/main" val="26873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8D1C18-FB64-459D-9504-B74716C4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Exploration of our </a:t>
            </a:r>
            <a:r>
              <a:rPr lang="en-US" dirty="0" err="1">
                <a:solidFill>
                  <a:schemeClr val="accent1"/>
                </a:solidFill>
              </a:rPr>
              <a:t>DataSet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53B2-58CE-4A26-847C-944E8DF2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Challenges with the </a:t>
            </a:r>
            <a:r>
              <a:rPr lang="en-US" sz="2400" dirty="0" err="1"/>
              <a:t>DataSet</a:t>
            </a:r>
            <a:r>
              <a:rPr lang="en-US" sz="2400" dirty="0"/>
              <a:t>…</a:t>
            </a:r>
          </a:p>
          <a:p>
            <a:pPr lvl="1"/>
            <a:r>
              <a:rPr lang="en-US" dirty="0"/>
              <a:t>Data without values (Nan)</a:t>
            </a:r>
          </a:p>
          <a:p>
            <a:pPr lvl="1"/>
            <a:r>
              <a:rPr lang="en-US" dirty="0"/>
              <a:t>Strings instead of numerical values</a:t>
            </a:r>
          </a:p>
          <a:p>
            <a:pPr lvl="1"/>
            <a:r>
              <a:rPr lang="en-US" dirty="0"/>
              <a:t>No continuous variables</a:t>
            </a:r>
          </a:p>
          <a:p>
            <a:pPr lvl="2"/>
            <a:r>
              <a:rPr lang="en-US" sz="2400" dirty="0"/>
              <a:t>Too Categorical</a:t>
            </a:r>
          </a:p>
          <a:p>
            <a:pPr lvl="2"/>
            <a:r>
              <a:rPr lang="en-US" sz="2400" dirty="0"/>
              <a:t>Limited Graph types</a:t>
            </a:r>
          </a:p>
          <a:p>
            <a:r>
              <a:rPr lang="en-US" sz="2400" dirty="0"/>
              <a:t>Solutions…</a:t>
            </a:r>
          </a:p>
          <a:p>
            <a:pPr lvl="1"/>
            <a:r>
              <a:rPr lang="en-US" dirty="0"/>
              <a:t>Divided influences based on those categories</a:t>
            </a:r>
          </a:p>
          <a:p>
            <a:pPr lvl="1"/>
            <a:r>
              <a:rPr lang="en-US" dirty="0"/>
              <a:t>Created complete </a:t>
            </a:r>
            <a:r>
              <a:rPr lang="en-US" dirty="0" err="1"/>
              <a:t>DataSet</a:t>
            </a:r>
            <a:endParaRPr lang="en-US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5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E9BDD9E-55BB-4D80-8C14-7AF66F9D54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 r="1" b="13805"/>
          <a:stretch/>
        </p:blipFill>
        <p:spPr>
          <a:xfrm>
            <a:off x="4980039" y="640082"/>
            <a:ext cx="6572298" cy="530038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09C05-4514-4DAD-B636-6D905416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/>
              <a:t>Respondent Reported Health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AC1E-2B90-45FA-B291-5985BFA2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/>
              <a:t>32.6% - Good Health</a:t>
            </a:r>
          </a:p>
          <a:p>
            <a:r>
              <a:rPr lang="en-US" sz="1800" b="1" dirty="0"/>
              <a:t>25.5 % - Very Good Health</a:t>
            </a:r>
          </a:p>
          <a:p>
            <a:r>
              <a:rPr lang="en-US" sz="1800" b="1" dirty="0"/>
              <a:t>18.3% - Excellent Health</a:t>
            </a:r>
          </a:p>
          <a:p>
            <a:r>
              <a:rPr lang="en-US" sz="1800" b="1" dirty="0"/>
              <a:t>16.4% - Fair Health</a:t>
            </a:r>
          </a:p>
          <a:p>
            <a:r>
              <a:rPr lang="en-US" sz="1800" b="1" dirty="0"/>
              <a:t>7.2% - Poor Health</a:t>
            </a:r>
          </a:p>
          <a:p>
            <a:endParaRPr lang="en-US" sz="1800" b="1" dirty="0"/>
          </a:p>
          <a:p>
            <a:pPr marL="0"/>
            <a:r>
              <a:rPr lang="en-US" sz="1800" b="1" dirty="0"/>
              <a:t>Majority of the NY survey-takers are considered to have between Good to Very Good Health</a:t>
            </a:r>
          </a:p>
        </p:txBody>
      </p:sp>
    </p:spTree>
    <p:extLst>
      <p:ext uri="{BB962C8B-B14F-4D97-AF65-F5344CB8AC3E}">
        <p14:creationId xmlns:p14="http://schemas.microsoft.com/office/powerpoint/2010/main" val="36907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en-US"/>
              <a:t>Age Group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r>
              <a:rPr lang="en-US"/>
              <a:t>Age distribution is proportionally similar across all health categories.</a:t>
            </a:r>
          </a:p>
          <a:p>
            <a:r>
              <a:rPr lang="en-US"/>
              <a:t>There is a spike in poor health for those over 65.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5D49BB-B4A9-1948-B1F0-053BB4B982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71" y="1216659"/>
            <a:ext cx="7105823" cy="4737215"/>
          </a:xfrm>
        </p:spPr>
      </p:pic>
    </p:spTree>
    <p:extLst>
      <p:ext uri="{BB962C8B-B14F-4D97-AF65-F5344CB8AC3E}">
        <p14:creationId xmlns:p14="http://schemas.microsoft.com/office/powerpoint/2010/main" val="291021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by Age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38" y="4940640"/>
            <a:ext cx="10454197" cy="1078021"/>
          </a:xfrm>
        </p:spPr>
        <p:txBody>
          <a:bodyPr>
            <a:normAutofit/>
          </a:bodyPr>
          <a:lstStyle/>
          <a:p>
            <a:r>
              <a:rPr lang="en-US" sz="1600" dirty="0"/>
              <a:t>Millennials vs. Baby Boomers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39BFC-199B-426D-9DBF-6CF9CCFB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8" y="1141394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D652D-617F-4D3F-B50C-DB8BDF651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52" y="1141394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88050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735</Words>
  <Application>Microsoft Office PowerPoint</Application>
  <PresentationFormat>Widescreen</PresentationFormat>
  <Paragraphs>111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The Good, the Bad, &amp; the Ugly of New York Health</vt:lpstr>
      <vt:lpstr>How does environment &amp; lifestyle influence health state? </vt:lpstr>
      <vt:lpstr>Do these factors actually influence Health? </vt:lpstr>
      <vt:lpstr>Based on a New York City Community Health Survey (CHS) 2013 – Annual survey conducted in New York City to evaluate the general health of its residents.</vt:lpstr>
      <vt:lpstr>First we need to understand our Data</vt:lpstr>
      <vt:lpstr>Exploration of our DataSet</vt:lpstr>
      <vt:lpstr>Respondent Reported Health </vt:lpstr>
      <vt:lpstr>Age Group</vt:lpstr>
      <vt:lpstr>Gender by Age</vt:lpstr>
      <vt:lpstr>Gender</vt:lpstr>
      <vt:lpstr>Race</vt:lpstr>
      <vt:lpstr>Environment</vt:lpstr>
      <vt:lpstr>Education</vt:lpstr>
      <vt:lpstr>Self-Reported Health by Insurance Status</vt:lpstr>
      <vt:lpstr>Fruit &amp; Vegetable Servings</vt:lpstr>
      <vt:lpstr>Exercise</vt:lpstr>
      <vt:lpstr>Self-Reported Health by Smoker Status</vt:lpstr>
      <vt:lpstr>Self-Reported Health by Drinker Status</vt:lpstr>
      <vt:lpstr>Hmmm…. Inner thoughts 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Mieae</dc:creator>
  <cp:lastModifiedBy>Mieae</cp:lastModifiedBy>
  <cp:revision>52</cp:revision>
  <dcterms:created xsi:type="dcterms:W3CDTF">2018-06-10T20:25:48Z</dcterms:created>
  <dcterms:modified xsi:type="dcterms:W3CDTF">2018-06-14T02:31:37Z</dcterms:modified>
</cp:coreProperties>
</file>