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8" r:id="rId10"/>
    <p:sldId id="269" r:id="rId11"/>
    <p:sldId id="270" r:id="rId12"/>
    <p:sldId id="267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61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7C17-B58F-49FA-AB40-29F5001C03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52FE-E218-4C8F-AC38-718F30F6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how we observed each 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</a:t>
            </a:r>
            <a:r>
              <a:rPr lang="en-US" dirty="0" err="1"/>
              <a:t>Schackmuth</a:t>
            </a:r>
            <a:r>
              <a:rPr lang="en-US" dirty="0"/>
              <a:t>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by Age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38" y="4940640"/>
            <a:ext cx="10454197" cy="1078021"/>
          </a:xfrm>
        </p:spPr>
        <p:txBody>
          <a:bodyPr>
            <a:normAutofit/>
          </a:bodyPr>
          <a:lstStyle/>
          <a:p>
            <a:r>
              <a:rPr lang="en-US" sz="1600" dirty="0"/>
              <a:t>Millennials vs. Baby Boomers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9BFC-199B-426D-9DBF-6CF9CCFB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8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D652D-617F-4D3F-B50C-DB8BDF651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52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88050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4BE3-76B4-4EFE-8D6F-A6536E75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1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234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836962-E780-4218-98E2-DD8C40E9B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11326" y="346968"/>
            <a:ext cx="6903107" cy="556717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86" y="-217628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011" y="1109994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What groups were surveyed to determine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Race, we found that White Non-Hispanic are in Excellent to Good Health, whereas Black and Hispanics were about average of having Good to Fair Health.</a:t>
            </a:r>
          </a:p>
        </p:txBody>
      </p:sp>
    </p:spTree>
    <p:extLst>
      <p:ext uri="{BB962C8B-B14F-4D97-AF65-F5344CB8AC3E}">
        <p14:creationId xmlns:p14="http://schemas.microsoft.com/office/powerpoint/2010/main" val="9447758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1D28A8-F3BE-4158-9EBF-1B8165EC2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590134" y="486896"/>
            <a:ext cx="6815537" cy="542295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18" y="0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671" y="1180333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the environment influence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Based on the Bar Chart of the General Health broken down by the Environment, our analysis shows individuals above the 20% Poverty Line are in Good Health.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What we found interesting is that the individuals below the 10% Poverty Line had a count between 400 – 600 of Excellent to Very Good Health. </a:t>
            </a:r>
          </a:p>
        </p:txBody>
      </p:sp>
    </p:spTree>
    <p:extLst>
      <p:ext uri="{BB962C8B-B14F-4D97-AF65-F5344CB8AC3E}">
        <p14:creationId xmlns:p14="http://schemas.microsoft.com/office/powerpoint/2010/main" val="401033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4C30-65DD-40A4-8BCF-FA5991F61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335947" y="342542"/>
            <a:ext cx="7046759" cy="568302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74" y="-94890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033" y="1002362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a person’s education affect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Education, we found that great majority of individuals that are College graduates are in Excellent to Good Health.</a:t>
            </a:r>
          </a:p>
          <a:p>
            <a:pPr marL="0" indent="0">
              <a:buNone/>
            </a:pPr>
            <a:r>
              <a:rPr lang="en-US" sz="1700" dirty="0"/>
              <a:t>According to an article on Medical News Today, the higher a person's socioeconomic status (SES), the more likely they are to enjoy good health, a good education, a well-paid job, afford good healthcare when their health is threatened.</a:t>
            </a:r>
          </a:p>
        </p:txBody>
      </p:sp>
    </p:spTree>
    <p:extLst>
      <p:ext uri="{BB962C8B-B14F-4D97-AF65-F5344CB8AC3E}">
        <p14:creationId xmlns:p14="http://schemas.microsoft.com/office/powerpoint/2010/main" val="11832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50D-6AC4-284F-AB71-4C2D82EE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Insurance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431F-1183-714C-9779-BFFE5A4F0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Due to the Affordable Care Act most people in all categories have insurance.</a:t>
            </a:r>
          </a:p>
          <a:p>
            <a:r>
              <a:rPr lang="en-US" dirty="0"/>
              <a:t>It does not appear to be a strong predictor of health.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65E8D7-FC7C-A741-A560-B8176EC1DF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277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&amp; Vegetable Servings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5" y="1250576"/>
            <a:ext cx="4104163" cy="457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How many total servings of fruit and/or vegetables did you eat yesterday? A serving would equal one medium apple, a handful of broccoli, or a cup of carrots.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State of health Good or better do eat more than 5 servings of fruits &amp; vegetables.</a:t>
            </a:r>
          </a:p>
          <a:p>
            <a:r>
              <a:rPr lang="en-US" sz="2000" dirty="0"/>
              <a:t>Also have a higher portion of 1-4 servings.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86956F-ED4B-411D-9323-C035160E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67574"/>
            <a:ext cx="6400800" cy="46863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7762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During the past 30 days, other than your regular job, did you participate in any physical activities or exercises such as running, calisthenics, golf, gardening, or walking for exercise?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3A639-5F7B-4848-AEF6-4FF9FBB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8461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3BFF-AEF2-3748-B64B-CDA8F28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Smoker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DB52-4641-924D-A091-4DEEA17A2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Smokers believe they are in good health.</a:t>
            </a:r>
          </a:p>
          <a:p>
            <a:r>
              <a:rPr lang="en-US" dirty="0"/>
              <a:t>However they dominate the poor and fair health categories.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A99D3D-FA08-BC48-A527-2BE544103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53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AF91-B762-254B-A103-446C9EC3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Drinker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7F63-421A-FF4E-8F7B-37A1C92A6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for drinkers is similar to smokers.</a:t>
            </a:r>
          </a:p>
          <a:p>
            <a:endParaRPr lang="en-US" dirty="0"/>
          </a:p>
          <a:p>
            <a:r>
              <a:rPr lang="en-US" dirty="0"/>
              <a:t>Perhaps a strong correlation between smoking and drinking.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5B6F44-2F58-284D-973B-C387E91C29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78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4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3">
            <a:extLst>
              <a:ext uri="{FF2B5EF4-FFF2-40B4-BE49-F238E27FC236}">
                <a16:creationId xmlns:a16="http://schemas.microsoft.com/office/drawing/2014/main" id="{964B1BD3-2EED-4EF7-B70B-E05B5EF89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10163"/>
          <a:stretch>
            <a:fillRect/>
          </a:stretch>
        </p:blipFill>
        <p:spPr>
          <a:xfrm>
            <a:off x="4038600" y="1031264"/>
            <a:ext cx="7188199" cy="479208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environmental &amp; lifestyle influence health state?</a:t>
            </a:r>
            <a:b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A59AA124-B56B-4EC9-B160-124020E6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848"/>
          <a:stretch/>
        </p:blipFill>
        <p:spPr>
          <a:xfrm>
            <a:off x="6425348" y="1529929"/>
            <a:ext cx="4729288" cy="3982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06E31-96E4-43C2-8755-966A921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Hmmm…. Inner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9E56-9B89-4639-B61E-5F902505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28" y="2325748"/>
            <a:ext cx="5814213" cy="4351338"/>
          </a:xfrm>
        </p:spPr>
        <p:txBody>
          <a:bodyPr>
            <a:normAutofit/>
          </a:bodyPr>
          <a:lstStyle/>
          <a:p>
            <a:r>
              <a:rPr lang="en-US" dirty="0"/>
              <a:t>Are these relationships significant?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test these relationships?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B281-05F8-4835-B781-37D13E3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run some tests...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ED31-B430-4B66-9AB4-B2F1B67C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9"/>
            <a:ext cx="10515600" cy="4351338"/>
          </a:xfrm>
        </p:spPr>
        <p:txBody>
          <a:bodyPr/>
          <a:lstStyle/>
          <a:p>
            <a:r>
              <a:rPr lang="en-US" dirty="0"/>
              <a:t>We created 3 Regression models to display:</a:t>
            </a:r>
          </a:p>
          <a:p>
            <a:endParaRPr lang="en-US" dirty="0"/>
          </a:p>
          <a:p>
            <a:pPr lvl="1"/>
            <a:r>
              <a:rPr lang="en-US" dirty="0"/>
              <a:t>The first model examines how demographic factors affect general health</a:t>
            </a:r>
          </a:p>
          <a:p>
            <a:pPr lvl="1"/>
            <a:r>
              <a:rPr lang="en-US" dirty="0"/>
              <a:t>The second model examines how lifestyle factors affect general health</a:t>
            </a:r>
          </a:p>
          <a:p>
            <a:pPr lvl="1"/>
            <a:r>
              <a:rPr lang="en-US" dirty="0"/>
              <a:t>The third model examines how social &amp; economic factors affect general health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9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FA8F956-BD50-4021-9159-4D3FC79CB2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55" y="212780"/>
            <a:ext cx="8340065" cy="6255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Demographic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1128308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FE1C9FA-FF0B-4B05-9B4A-48E3BB2CE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63" y="182093"/>
            <a:ext cx="8299357" cy="6224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Socio-Economic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37339042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B33BA5-FEC2-43F6-9081-83F924BEA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4" y="200381"/>
            <a:ext cx="8609650" cy="6457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Lifestyle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24490896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looking at the camera&#10;&#10;Description generated with high confidence">
            <a:extLst>
              <a:ext uri="{FF2B5EF4-FFF2-40B4-BE49-F238E27FC236}">
                <a16:creationId xmlns:a16="http://schemas.microsoft.com/office/drawing/2014/main" id="{F98F7221-4C7E-467A-90D9-335BAD076A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47" y="872918"/>
            <a:ext cx="4873625" cy="4873625"/>
          </a:xfrm>
        </p:spPr>
      </p:pic>
    </p:spTree>
    <p:extLst>
      <p:ext uri="{BB962C8B-B14F-4D97-AF65-F5344CB8AC3E}">
        <p14:creationId xmlns:p14="http://schemas.microsoft.com/office/powerpoint/2010/main" val="134833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C5C9-EE0B-44EC-AFA4-6B3F10B6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887207"/>
            <a:ext cx="9144000" cy="2387600"/>
          </a:xfrm>
        </p:spPr>
        <p:txBody>
          <a:bodyPr/>
          <a:lstStyle/>
          <a:p>
            <a:r>
              <a:rPr lang="en-US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219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F953FD-3655-4BF8-A79D-F6F7B49B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 these factors </a:t>
            </a:r>
            <a:r>
              <a:rPr lang="en-US" b="1" dirty="0">
                <a:solidFill>
                  <a:schemeClr val="accent1"/>
                </a:solidFill>
              </a:rPr>
              <a:t>actually</a:t>
            </a:r>
            <a:r>
              <a:rPr lang="en-US" dirty="0">
                <a:solidFill>
                  <a:schemeClr val="accent1"/>
                </a:solidFill>
              </a:rPr>
              <a:t> influence Health?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2E25-5967-41FB-A67B-9F47FC8B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338229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social and economic environment: </a:t>
            </a:r>
          </a:p>
          <a:p>
            <a:pPr lvl="1"/>
            <a:r>
              <a:rPr lang="en-US" dirty="0"/>
              <a:t>Neighborhood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Insurance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person's characteristics and behaviors:</a:t>
            </a:r>
          </a:p>
          <a:p>
            <a:pPr lvl="1"/>
            <a:r>
              <a:rPr lang="en-US" dirty="0"/>
              <a:t>Nutrition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Risky Behaviors: Alcohol &amp; Smoking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6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454AE-DC80-4E11-9A42-3B7A1CE3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Based on a New York City Community Health Survey (CHS) 2013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Men and women were asked several questions regarding their Demographics and Lifestyle to determine how they are categorized in General Health state.</a:t>
            </a:r>
          </a:p>
        </p:txBody>
      </p:sp>
      <p:pic>
        <p:nvPicPr>
          <p:cNvPr id="16" name="Content Placeholder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24D1DA43-EE31-4CC6-9C4E-F1F62A1D3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97" y="1519060"/>
            <a:ext cx="7366844" cy="3401850"/>
          </a:xfrm>
        </p:spPr>
      </p:pic>
    </p:spTree>
    <p:extLst>
      <p:ext uri="{BB962C8B-B14F-4D97-AF65-F5344CB8AC3E}">
        <p14:creationId xmlns:p14="http://schemas.microsoft.com/office/powerpoint/2010/main" val="4469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43D9-F8E8-435D-AC36-CED434EF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 need to understand our Data</a:t>
            </a:r>
          </a:p>
        </p:txBody>
      </p:sp>
      <p:pic>
        <p:nvPicPr>
          <p:cNvPr id="5" name="Content Placeholder 4" descr="A picture containing green, monitor, indoor&#10;&#10;Description generated with high confidence">
            <a:extLst>
              <a:ext uri="{FF2B5EF4-FFF2-40B4-BE49-F238E27FC236}">
                <a16:creationId xmlns:a16="http://schemas.microsoft.com/office/drawing/2014/main" id="{18F15EB3-84D9-46E8-B3A2-02D2DCC0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7" y="1594090"/>
            <a:ext cx="5364301" cy="4023226"/>
          </a:xfrm>
        </p:spPr>
      </p:pic>
    </p:spTree>
    <p:extLst>
      <p:ext uri="{BB962C8B-B14F-4D97-AF65-F5344CB8AC3E}">
        <p14:creationId xmlns:p14="http://schemas.microsoft.com/office/powerpoint/2010/main" val="26873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60F7-D785-4664-A2B8-FF8E6E22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Data versus Clean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FF44-8EF5-45CE-BF69-EDBF7FA6B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Raw Data from &lt;Site&gt;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DF08D-BCB3-47DF-A88A-EC6201001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Clean Data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8A6D876-ECD5-4808-9826-C400C914D8C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52199825"/>
              </p:ext>
            </p:extLst>
          </p:nvPr>
        </p:nvGraphicFramePr>
        <p:xfrm>
          <a:off x="6130422" y="2467897"/>
          <a:ext cx="5904264" cy="3780504"/>
        </p:xfrm>
        <a:graphic>
          <a:graphicData uri="http://schemas.openxmlformats.org/drawingml/2006/table">
            <a:tbl>
              <a:tblPr/>
              <a:tblGrid>
                <a:gridCol w="492022">
                  <a:extLst>
                    <a:ext uri="{9D8B030D-6E8A-4147-A177-3AD203B41FA5}">
                      <a16:colId xmlns:a16="http://schemas.microsoft.com/office/drawing/2014/main" val="3825616074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1623723605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3985078809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52014661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1769596843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2449242692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29593663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2541216588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1107770157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353431370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3782603746"/>
                    </a:ext>
                  </a:extLst>
                </a:gridCol>
                <a:gridCol w="492022">
                  <a:extLst>
                    <a:ext uri="{9D8B030D-6E8A-4147-A177-3AD203B41FA5}">
                      <a16:colId xmlns:a16="http://schemas.microsoft.com/office/drawing/2014/main" val="735858394"/>
                    </a:ext>
                  </a:extLst>
                </a:gridCol>
              </a:tblGrid>
              <a:tr h="95761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Health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 of Population Under FPL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Eaten Fruits or Veggies Yesterday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Insured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Exercise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Drinker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37089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09221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43574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0801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173826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9445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839577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91637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17440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093481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06653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176" marR="3176" marT="31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6" marR="3176" marT="317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2689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6EBE4F-542A-4330-85A7-57691D6627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2621387"/>
              </p:ext>
            </p:extLst>
          </p:nvPr>
        </p:nvGraphicFramePr>
        <p:xfrm>
          <a:off x="412955" y="2505075"/>
          <a:ext cx="5648630" cy="3743314"/>
        </p:xfrm>
        <a:graphic>
          <a:graphicData uri="http://schemas.openxmlformats.org/drawingml/2006/table">
            <a:tbl>
              <a:tblPr/>
              <a:tblGrid>
                <a:gridCol w="434510">
                  <a:extLst>
                    <a:ext uri="{9D8B030D-6E8A-4147-A177-3AD203B41FA5}">
                      <a16:colId xmlns:a16="http://schemas.microsoft.com/office/drawing/2014/main" val="1415170993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862580556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2509683957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86906043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284454927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515687702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025414009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2561404789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2419145347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394574154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4035314386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398987653"/>
                    </a:ext>
                  </a:extLst>
                </a:gridCol>
                <a:gridCol w="434510">
                  <a:extLst>
                    <a:ext uri="{9D8B030D-6E8A-4147-A177-3AD203B41FA5}">
                      <a16:colId xmlns:a16="http://schemas.microsoft.com/office/drawing/2014/main" val="1991238077"/>
                    </a:ext>
                  </a:extLst>
                </a:gridCol>
              </a:tblGrid>
              <a:tr h="9992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demog17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nutrition1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borough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newrace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uhf34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neighpovgroup4_0812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generalhealth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insuredgateway13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insure13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insure5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pcp13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42901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05053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76418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388274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64403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60750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1400006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76898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1400007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014496"/>
                  </a:ext>
                </a:extLst>
              </a:tr>
              <a:tr h="34300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1400008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18" marR="2918" marT="291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9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4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8D1C18-FB64-459D-9504-B74716C4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Exploration of our </a:t>
            </a:r>
            <a:r>
              <a:rPr lang="en-US" dirty="0" err="1">
                <a:solidFill>
                  <a:schemeClr val="accent1"/>
                </a:solidFill>
              </a:rPr>
              <a:t>DataSet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53B2-58CE-4A26-847C-944E8DF2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Challenges with the </a:t>
            </a:r>
            <a:r>
              <a:rPr lang="en-US" sz="2400" dirty="0" err="1"/>
              <a:t>DataSet</a:t>
            </a:r>
            <a:r>
              <a:rPr lang="en-US" sz="2400" dirty="0"/>
              <a:t>…</a:t>
            </a:r>
          </a:p>
          <a:p>
            <a:pPr lvl="1"/>
            <a:r>
              <a:rPr lang="en-US" dirty="0"/>
              <a:t>Data without values (Nan)</a:t>
            </a:r>
          </a:p>
          <a:p>
            <a:pPr lvl="1"/>
            <a:r>
              <a:rPr lang="en-US" dirty="0"/>
              <a:t>Strings instead of numerical values</a:t>
            </a:r>
          </a:p>
          <a:p>
            <a:pPr lvl="1"/>
            <a:r>
              <a:rPr lang="en-US" dirty="0"/>
              <a:t>No continuous variables</a:t>
            </a:r>
          </a:p>
          <a:p>
            <a:pPr lvl="2"/>
            <a:r>
              <a:rPr lang="en-US" sz="2400" dirty="0"/>
              <a:t>Too Categorical</a:t>
            </a:r>
          </a:p>
          <a:p>
            <a:pPr lvl="2"/>
            <a:r>
              <a:rPr lang="en-US" sz="2400" dirty="0"/>
              <a:t>Limited Graph types</a:t>
            </a:r>
          </a:p>
          <a:p>
            <a:r>
              <a:rPr lang="en-US" sz="2400" dirty="0"/>
              <a:t>Solutions…</a:t>
            </a:r>
          </a:p>
          <a:p>
            <a:pPr lvl="1"/>
            <a:r>
              <a:rPr lang="en-US" sz="2000" dirty="0"/>
              <a:t>Divided influences based on those categories</a:t>
            </a:r>
          </a:p>
          <a:p>
            <a:pPr lvl="1"/>
            <a:r>
              <a:rPr lang="en-US" sz="2000" dirty="0"/>
              <a:t>Created complete </a:t>
            </a:r>
            <a:r>
              <a:rPr lang="en-US" sz="2000" dirty="0" err="1"/>
              <a:t>DataSet</a:t>
            </a:r>
            <a:endParaRPr lang="en-US" sz="20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5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E9BDD9E-55BB-4D80-8C14-7AF66F9D54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 r="1" b="13805"/>
          <a:stretch/>
        </p:blipFill>
        <p:spPr>
          <a:xfrm>
            <a:off x="4980039" y="640082"/>
            <a:ext cx="6572298" cy="530038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09C05-4514-4DAD-B636-6D905416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Respondent Reported 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AC1E-2B90-45FA-B291-5985BFA2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/>
              <a:t>32.6% - Good Health</a:t>
            </a:r>
          </a:p>
          <a:p>
            <a:r>
              <a:rPr lang="en-US" sz="1800" b="1" dirty="0"/>
              <a:t>25.5 % - Very Good Health</a:t>
            </a:r>
          </a:p>
          <a:p>
            <a:r>
              <a:rPr lang="en-US" sz="1800" b="1" dirty="0"/>
              <a:t>18.3% - Excellent Health</a:t>
            </a:r>
          </a:p>
          <a:p>
            <a:r>
              <a:rPr lang="en-US" sz="1800" b="1" dirty="0"/>
              <a:t>16.4% - Fair Health</a:t>
            </a:r>
          </a:p>
          <a:p>
            <a:r>
              <a:rPr lang="en-US" sz="1800" b="1" dirty="0"/>
              <a:t>7.2% - Poor Health</a:t>
            </a:r>
          </a:p>
          <a:p>
            <a:endParaRPr lang="en-US" sz="1800" b="1" dirty="0"/>
          </a:p>
          <a:p>
            <a:pPr marL="0"/>
            <a:r>
              <a:rPr lang="en-US" sz="1800" b="1" dirty="0"/>
              <a:t>Majority of the NY survey-takers are considered to have between Good to Very Good Health</a:t>
            </a:r>
          </a:p>
        </p:txBody>
      </p:sp>
    </p:spTree>
    <p:extLst>
      <p:ext uri="{BB962C8B-B14F-4D97-AF65-F5344CB8AC3E}">
        <p14:creationId xmlns:p14="http://schemas.microsoft.com/office/powerpoint/2010/main" val="36907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en-US"/>
              <a:t>Age Group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r>
              <a:rPr lang="en-US"/>
              <a:t>Age distribution is proportionally similar across all health categories.</a:t>
            </a:r>
          </a:p>
          <a:p>
            <a:r>
              <a:rPr lang="en-US"/>
              <a:t>There is a spike in poor health for those over 65.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5D49BB-B4A9-1948-B1F0-053BB4B982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71" y="1216659"/>
            <a:ext cx="7105823" cy="4737215"/>
          </a:xfrm>
        </p:spPr>
      </p:pic>
    </p:spTree>
    <p:extLst>
      <p:ext uri="{BB962C8B-B14F-4D97-AF65-F5344CB8AC3E}">
        <p14:creationId xmlns:p14="http://schemas.microsoft.com/office/powerpoint/2010/main" val="291021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1047</Words>
  <Application>Microsoft Office PowerPoint</Application>
  <PresentationFormat>Widescreen</PresentationFormat>
  <Paragraphs>365</Paragraphs>
  <Slides>26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The Good, the Bad, &amp; the Ugly of New York Health</vt:lpstr>
      <vt:lpstr>How does environmental &amp; lifestyle influence health state? </vt:lpstr>
      <vt:lpstr>Do these factors actually influence Health? </vt:lpstr>
      <vt:lpstr>Based on a New York City Community Health Survey (CHS) 2013 – Men and women were asked several questions regarding their Demographics and Lifestyle to determine how they are categorized in General Health state.</vt:lpstr>
      <vt:lpstr>First we need to understand our Data</vt:lpstr>
      <vt:lpstr>Raw Data versus Clean Data</vt:lpstr>
      <vt:lpstr>Exploration of our DataSet</vt:lpstr>
      <vt:lpstr>Respondent Reported Health </vt:lpstr>
      <vt:lpstr>Age Group</vt:lpstr>
      <vt:lpstr>Gender by Age</vt:lpstr>
      <vt:lpstr>Gender</vt:lpstr>
      <vt:lpstr>Race</vt:lpstr>
      <vt:lpstr>Environment</vt:lpstr>
      <vt:lpstr>Education</vt:lpstr>
      <vt:lpstr>Self-Reported Health by Insurance Status</vt:lpstr>
      <vt:lpstr>Fruit &amp; Vegetable Servings</vt:lpstr>
      <vt:lpstr>Exercise</vt:lpstr>
      <vt:lpstr>Self-Reported Health by Smoker Status</vt:lpstr>
      <vt:lpstr>Self-Reported Health by Drinker Status</vt:lpstr>
      <vt:lpstr>Hmmm…. Inner thoughts </vt:lpstr>
      <vt:lpstr>Lets run some tests...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Toni Anderson</cp:lastModifiedBy>
  <cp:revision>47</cp:revision>
  <dcterms:created xsi:type="dcterms:W3CDTF">2018-06-10T20:25:48Z</dcterms:created>
  <dcterms:modified xsi:type="dcterms:W3CDTF">2018-06-14T01:34:01Z</dcterms:modified>
</cp:coreProperties>
</file>