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7" r:id="rId2"/>
    <p:sldId id="278" r:id="rId3"/>
    <p:sldId id="27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8118"/>
  </p:normalViewPr>
  <p:slideViewPr>
    <p:cSldViewPr snapToGrid="0">
      <p:cViewPr varScale="1">
        <p:scale>
          <a:sx n="106" d="100"/>
          <a:sy n="106"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7C17-B58F-49FA-AB40-29F5001C03D3}"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52FE-E218-4C8F-AC38-718F30F6917B}" type="slidenum">
              <a:rPr lang="en-US" smtClean="0"/>
              <a:t>‹#›</a:t>
            </a:fld>
            <a:endParaRPr lang="en-US"/>
          </a:p>
        </p:txBody>
      </p:sp>
    </p:spTree>
    <p:extLst>
      <p:ext uri="{BB962C8B-B14F-4D97-AF65-F5344CB8AC3E}">
        <p14:creationId xmlns:p14="http://schemas.microsoft.com/office/powerpoint/2010/main" val="218192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is a strong predictor of self-reported health.  Those in poor health are almost 120% more likely to be older than those in good health. Conversely those in excellent health are 20% more likely to be younger than those in good health.</a:t>
            </a:r>
          </a:p>
        </p:txBody>
      </p:sp>
      <p:sp>
        <p:nvSpPr>
          <p:cNvPr id="4" name="Slide Number Placeholder 3"/>
          <p:cNvSpPr>
            <a:spLocks noGrp="1"/>
          </p:cNvSpPr>
          <p:nvPr>
            <p:ph type="sldNum" sz="quarter" idx="10"/>
          </p:nvPr>
        </p:nvSpPr>
        <p:spPr/>
        <p:txBody>
          <a:bodyPr/>
          <a:lstStyle/>
          <a:p>
            <a:fld id="{118452FE-E218-4C8F-AC38-718F30F6917B}" type="slidenum">
              <a:rPr lang="en-US" smtClean="0"/>
              <a:t>1</a:t>
            </a:fld>
            <a:endParaRPr lang="en-US"/>
          </a:p>
        </p:txBody>
      </p:sp>
    </p:spTree>
    <p:extLst>
      <p:ext uri="{BB962C8B-B14F-4D97-AF65-F5344CB8AC3E}">
        <p14:creationId xmlns:p14="http://schemas.microsoft.com/office/powerpoint/2010/main" val="181786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also a strong predictor of self-reported health.  Those in poor health are almost 40% less likely to have a higher education than those in good health. Conversely those in excellent health are almost 50% more likely to have a higher education than those in good health.</a:t>
            </a:r>
          </a:p>
          <a:p>
            <a:endParaRPr lang="en-US" dirty="0"/>
          </a:p>
        </p:txBody>
      </p:sp>
      <p:sp>
        <p:nvSpPr>
          <p:cNvPr id="4" name="Slide Number Placeholder 3"/>
          <p:cNvSpPr>
            <a:spLocks noGrp="1"/>
          </p:cNvSpPr>
          <p:nvPr>
            <p:ph type="sldNum" sz="quarter" idx="10"/>
          </p:nvPr>
        </p:nvSpPr>
        <p:spPr/>
        <p:txBody>
          <a:bodyPr/>
          <a:lstStyle/>
          <a:p>
            <a:fld id="{118452FE-E218-4C8F-AC38-718F30F6917B}" type="slidenum">
              <a:rPr lang="en-US" smtClean="0"/>
              <a:t>2</a:t>
            </a:fld>
            <a:endParaRPr lang="en-US"/>
          </a:p>
        </p:txBody>
      </p:sp>
    </p:spTree>
    <p:extLst>
      <p:ext uri="{BB962C8B-B14F-4D97-AF65-F5344CB8AC3E}">
        <p14:creationId xmlns:p14="http://schemas.microsoft.com/office/powerpoint/2010/main" val="303027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is a direct positive relationship between healthy habits like exercise and eating fruits and veggies, apparently smoking and drinking also share a positive relationship with health.  This is due to the fact that a sizable amount of people that report themselves as in excellent health either smoke or drink.  While these behaviors do negatively affect health over time, ones self perception of health is somewhat subjective in the present. Therefore, at least in the present, people in excellent health are 20%  more likely to be smokers and drinkers.</a:t>
            </a:r>
          </a:p>
        </p:txBody>
      </p:sp>
      <p:sp>
        <p:nvSpPr>
          <p:cNvPr id="4" name="Slide Number Placeholder 3"/>
          <p:cNvSpPr>
            <a:spLocks noGrp="1"/>
          </p:cNvSpPr>
          <p:nvPr>
            <p:ph type="sldNum" sz="quarter" idx="10"/>
          </p:nvPr>
        </p:nvSpPr>
        <p:spPr/>
        <p:txBody>
          <a:bodyPr/>
          <a:lstStyle/>
          <a:p>
            <a:fld id="{118452FE-E218-4C8F-AC38-718F30F6917B}" type="slidenum">
              <a:rPr lang="en-US" smtClean="0"/>
              <a:t>3</a:t>
            </a:fld>
            <a:endParaRPr lang="en-US"/>
          </a:p>
        </p:txBody>
      </p:sp>
    </p:spTree>
    <p:extLst>
      <p:ext uri="{BB962C8B-B14F-4D97-AF65-F5344CB8AC3E}">
        <p14:creationId xmlns:p14="http://schemas.microsoft.com/office/powerpoint/2010/main" val="1156961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3B87-7285-4D8B-B4AA-A8AE19F83792}"/>
              </a:ext>
            </a:extLst>
          </p:cNvPr>
          <p:cNvSpPr>
            <a:spLocks noGrp="1"/>
          </p:cNvSpPr>
          <p:nvPr>
            <p:ph type="ctrTitle"/>
          </p:nvPr>
        </p:nvSpPr>
        <p:spPr>
          <a:xfrm>
            <a:off x="1618130" y="2235200"/>
            <a:ext cx="9144000" cy="2387600"/>
          </a:xfrm>
        </p:spPr>
        <p:txBody>
          <a:bodyPr anchor="ct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1A9603-6F20-42EE-9183-AA34EA668AE8}"/>
              </a:ext>
            </a:extLst>
          </p:cNvPr>
          <p:cNvSpPr>
            <a:spLocks noGrp="1"/>
          </p:cNvSpPr>
          <p:nvPr>
            <p:ph type="subTitle" idx="1"/>
          </p:nvPr>
        </p:nvSpPr>
        <p:spPr>
          <a:xfrm>
            <a:off x="1618130" y="471487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CF2CCC05-74E1-4833-AD19-5338902E6F6B}"/>
              </a:ext>
            </a:extLst>
          </p:cNvPr>
          <p:cNvPicPr>
            <a:picLocks noChangeAspect="1"/>
          </p:cNvPicPr>
          <p:nvPr userDrawn="1"/>
        </p:nvPicPr>
        <p:blipFill>
          <a:blip r:embed="rId2"/>
          <a:stretch>
            <a:fillRect/>
          </a:stretch>
        </p:blipFill>
        <p:spPr>
          <a:xfrm>
            <a:off x="3654895" y="288732"/>
            <a:ext cx="4882209" cy="1445938"/>
          </a:xfrm>
          <a:prstGeom prst="rect">
            <a:avLst/>
          </a:prstGeom>
        </p:spPr>
      </p:pic>
      <p:sp>
        <p:nvSpPr>
          <p:cNvPr id="15" name="L-Shape 14">
            <a:extLst>
              <a:ext uri="{FF2B5EF4-FFF2-40B4-BE49-F238E27FC236}">
                <a16:creationId xmlns:a16="http://schemas.microsoft.com/office/drawing/2014/main" id="{D302FAE3-BE73-4E1E-A4A4-3615373F879F}"/>
              </a:ext>
            </a:extLst>
          </p:cNvPr>
          <p:cNvSpPr/>
          <p:nvPr userDrawn="1"/>
        </p:nvSpPr>
        <p:spPr>
          <a:xfrm flipV="1">
            <a:off x="699247" y="1815353"/>
            <a:ext cx="2057400" cy="1715845"/>
          </a:xfrm>
          <a:prstGeom prst="corner">
            <a:avLst>
              <a:gd name="adj1" fmla="val 4696"/>
              <a:gd name="adj2" fmla="val 511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a:extLst>
              <a:ext uri="{FF2B5EF4-FFF2-40B4-BE49-F238E27FC236}">
                <a16:creationId xmlns:a16="http://schemas.microsoft.com/office/drawing/2014/main" id="{A4DA2140-BB92-4E7B-A9E3-6417FEB4702F}"/>
              </a:ext>
            </a:extLst>
          </p:cNvPr>
          <p:cNvSpPr/>
          <p:nvPr userDrawn="1"/>
        </p:nvSpPr>
        <p:spPr>
          <a:xfrm rot="10800000">
            <a:off x="9435351" y="1734670"/>
            <a:ext cx="2057400" cy="1715845"/>
          </a:xfrm>
          <a:prstGeom prst="corner">
            <a:avLst>
              <a:gd name="adj1" fmla="val 4696"/>
              <a:gd name="adj2" fmla="val 51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7A0CC6-690D-445F-900B-DCCE5EF0D282}"/>
              </a:ext>
            </a:extLst>
          </p:cNvPr>
          <p:cNvSpPr/>
          <p:nvPr userDrawn="1"/>
        </p:nvSpPr>
        <p:spPr>
          <a:xfrm>
            <a:off x="699247" y="6573844"/>
            <a:ext cx="10793504" cy="8429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81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3915-9006-4199-8A1C-F25D5CFDA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EA97-BF6C-43BF-A453-32CB481A55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BDDAA36-A8D3-4F5E-8BE1-0581C32504D7}"/>
              </a:ext>
            </a:extLst>
          </p:cNvPr>
          <p:cNvPicPr>
            <a:picLocks noChangeAspect="1"/>
          </p:cNvPicPr>
          <p:nvPr userDrawn="1"/>
        </p:nvPicPr>
        <p:blipFill>
          <a:blip r:embed="rId2"/>
          <a:stretch>
            <a:fillRect/>
          </a:stretch>
        </p:blipFill>
        <p:spPr>
          <a:xfrm>
            <a:off x="4944924" y="6023913"/>
            <a:ext cx="2302152" cy="681816"/>
          </a:xfrm>
          <a:prstGeom prst="rect">
            <a:avLst/>
          </a:prstGeom>
        </p:spPr>
      </p:pic>
      <p:sp>
        <p:nvSpPr>
          <p:cNvPr id="8" name="L-Shape 7">
            <a:extLst>
              <a:ext uri="{FF2B5EF4-FFF2-40B4-BE49-F238E27FC236}">
                <a16:creationId xmlns:a16="http://schemas.microsoft.com/office/drawing/2014/main" id="{C7A6ABB8-DF14-4F34-BBAC-42D86C5E4DA0}"/>
              </a:ext>
            </a:extLst>
          </p:cNvPr>
          <p:cNvSpPr/>
          <p:nvPr userDrawn="1"/>
        </p:nvSpPr>
        <p:spPr>
          <a:xfrm flipV="1">
            <a:off x="282389" y="192026"/>
            <a:ext cx="1111622" cy="978021"/>
          </a:xfrm>
          <a:prstGeom prst="corner">
            <a:avLst>
              <a:gd name="adj1" fmla="val 4696"/>
              <a:gd name="adj2" fmla="val 511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Shape 8">
            <a:extLst>
              <a:ext uri="{FF2B5EF4-FFF2-40B4-BE49-F238E27FC236}">
                <a16:creationId xmlns:a16="http://schemas.microsoft.com/office/drawing/2014/main" id="{924937B3-319F-4278-8637-32DBA63A2A58}"/>
              </a:ext>
            </a:extLst>
          </p:cNvPr>
          <p:cNvSpPr/>
          <p:nvPr userDrawn="1"/>
        </p:nvSpPr>
        <p:spPr>
          <a:xfrm rot="10800000" flipV="1">
            <a:off x="10797989" y="5727708"/>
            <a:ext cx="1111622" cy="978021"/>
          </a:xfrm>
          <a:prstGeom prst="corner">
            <a:avLst>
              <a:gd name="adj1" fmla="val 4696"/>
              <a:gd name="adj2" fmla="val 51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51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FCDB-0DAB-4C02-958E-20490A7EF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24A7F-7FC7-40EB-95AA-4E122F1966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70ED0-B162-46BC-AB52-4777C4DF21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1D9E0CE-3A29-4A1A-BB93-CC276F002865}"/>
              </a:ext>
            </a:extLst>
          </p:cNvPr>
          <p:cNvPicPr>
            <a:picLocks noChangeAspect="1"/>
          </p:cNvPicPr>
          <p:nvPr userDrawn="1"/>
        </p:nvPicPr>
        <p:blipFill>
          <a:blip r:embed="rId2"/>
          <a:stretch>
            <a:fillRect/>
          </a:stretch>
        </p:blipFill>
        <p:spPr>
          <a:xfrm>
            <a:off x="4944924" y="6023913"/>
            <a:ext cx="2302152" cy="681816"/>
          </a:xfrm>
          <a:prstGeom prst="rect">
            <a:avLst/>
          </a:prstGeom>
        </p:spPr>
      </p:pic>
      <p:sp>
        <p:nvSpPr>
          <p:cNvPr id="11" name="L-Shape 10">
            <a:extLst>
              <a:ext uri="{FF2B5EF4-FFF2-40B4-BE49-F238E27FC236}">
                <a16:creationId xmlns:a16="http://schemas.microsoft.com/office/drawing/2014/main" id="{DA01BF4D-69AF-4661-95E2-5886DE1A0DDA}"/>
              </a:ext>
            </a:extLst>
          </p:cNvPr>
          <p:cNvSpPr/>
          <p:nvPr userDrawn="1"/>
        </p:nvSpPr>
        <p:spPr>
          <a:xfrm flipV="1">
            <a:off x="282389" y="192026"/>
            <a:ext cx="1111622" cy="978021"/>
          </a:xfrm>
          <a:prstGeom prst="corner">
            <a:avLst>
              <a:gd name="adj1" fmla="val 4696"/>
              <a:gd name="adj2" fmla="val 511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991BFF1C-6385-4882-AACC-D0B0418F1682}"/>
              </a:ext>
            </a:extLst>
          </p:cNvPr>
          <p:cNvSpPr/>
          <p:nvPr userDrawn="1"/>
        </p:nvSpPr>
        <p:spPr>
          <a:xfrm rot="10800000" flipV="1">
            <a:off x="10797989" y="5727708"/>
            <a:ext cx="1111622" cy="978021"/>
          </a:xfrm>
          <a:prstGeom prst="corner">
            <a:avLst>
              <a:gd name="adj1" fmla="val 4696"/>
              <a:gd name="adj2" fmla="val 51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5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FCDB-0DAB-4C02-958E-20490A7EF9FB}"/>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83170ED0-B162-46BC-AB52-4777C4DF21CF}"/>
              </a:ext>
            </a:extLst>
          </p:cNvPr>
          <p:cNvSpPr>
            <a:spLocks noGrp="1"/>
          </p:cNvSpPr>
          <p:nvPr>
            <p:ph sz="half" idx="2"/>
          </p:nvPr>
        </p:nvSpPr>
        <p:spPr>
          <a:xfrm>
            <a:off x="7974106" y="1381874"/>
            <a:ext cx="337969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1D9E0CE-3A29-4A1A-BB93-CC276F002865}"/>
              </a:ext>
            </a:extLst>
          </p:cNvPr>
          <p:cNvPicPr>
            <a:picLocks noChangeAspect="1"/>
          </p:cNvPicPr>
          <p:nvPr userDrawn="1"/>
        </p:nvPicPr>
        <p:blipFill>
          <a:blip r:embed="rId2"/>
          <a:stretch>
            <a:fillRect/>
          </a:stretch>
        </p:blipFill>
        <p:spPr>
          <a:xfrm>
            <a:off x="4944924" y="6023913"/>
            <a:ext cx="2302152" cy="681816"/>
          </a:xfrm>
          <a:prstGeom prst="rect">
            <a:avLst/>
          </a:prstGeom>
        </p:spPr>
      </p:pic>
      <p:sp>
        <p:nvSpPr>
          <p:cNvPr id="11" name="Picture Placeholder 2">
            <a:extLst>
              <a:ext uri="{FF2B5EF4-FFF2-40B4-BE49-F238E27FC236}">
                <a16:creationId xmlns:a16="http://schemas.microsoft.com/office/drawing/2014/main" id="{20D2234E-A8EE-413A-AF6F-BD649E2BD3EE}"/>
              </a:ext>
            </a:extLst>
          </p:cNvPr>
          <p:cNvSpPr>
            <a:spLocks noGrp="1"/>
          </p:cNvSpPr>
          <p:nvPr>
            <p:ph type="pic" idx="1"/>
          </p:nvPr>
        </p:nvSpPr>
        <p:spPr>
          <a:xfrm>
            <a:off x="941294" y="1381874"/>
            <a:ext cx="6858000" cy="4572000"/>
          </a:xfrm>
          <a:ln w="12700">
            <a:solidFill>
              <a:schemeClr val="bg1">
                <a:lumMod val="50000"/>
              </a:schemeClr>
            </a:solidFill>
            <a:prstDash val="sysDot"/>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L-Shape 11">
            <a:extLst>
              <a:ext uri="{FF2B5EF4-FFF2-40B4-BE49-F238E27FC236}">
                <a16:creationId xmlns:a16="http://schemas.microsoft.com/office/drawing/2014/main" id="{01FF7D5B-1BD9-482B-8107-C7ADD2B8D46F}"/>
              </a:ext>
            </a:extLst>
          </p:cNvPr>
          <p:cNvSpPr/>
          <p:nvPr userDrawn="1"/>
        </p:nvSpPr>
        <p:spPr>
          <a:xfrm flipV="1">
            <a:off x="282389" y="192026"/>
            <a:ext cx="1111622" cy="978021"/>
          </a:xfrm>
          <a:prstGeom prst="corner">
            <a:avLst>
              <a:gd name="adj1" fmla="val 4696"/>
              <a:gd name="adj2" fmla="val 511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a:extLst>
              <a:ext uri="{FF2B5EF4-FFF2-40B4-BE49-F238E27FC236}">
                <a16:creationId xmlns:a16="http://schemas.microsoft.com/office/drawing/2014/main" id="{B7C1DFBF-F539-479A-8F11-BEE9421E4B93}"/>
              </a:ext>
            </a:extLst>
          </p:cNvPr>
          <p:cNvSpPr/>
          <p:nvPr userDrawn="1"/>
        </p:nvSpPr>
        <p:spPr>
          <a:xfrm rot="10800000" flipV="1">
            <a:off x="10797989" y="5727708"/>
            <a:ext cx="1111622" cy="978021"/>
          </a:xfrm>
          <a:prstGeom prst="corner">
            <a:avLst>
              <a:gd name="adj1" fmla="val 4696"/>
              <a:gd name="adj2" fmla="val 51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33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A820-A550-44E6-87B1-B731B2A7B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46A60B-3C5C-4A61-AF8C-305D461F4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6B014-829D-4216-8DF5-03D58B9AE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3959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5C35-D1EA-429F-ABA9-6B7158308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D064D-4EEA-4FA9-90DD-140F5CC5B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1B72B4-CE83-4972-A922-4151599980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90177-8B59-4A5C-92DB-1FBF0C880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0D2E30-9492-4FF1-A4AB-138FCFD47F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5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FB09-BB38-4676-855D-47E24EAD93A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621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93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902F-7D02-41E0-BDD5-703B188D1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8DF47A-3536-42BD-9680-1BBEFED19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4CA18-9D88-423E-A91D-4EBB6D94B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79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B5F47-BCF2-4B21-A8A8-268CACF52535}"/>
              </a:ext>
            </a:extLst>
          </p:cNvPr>
          <p:cNvSpPr>
            <a:spLocks noGrp="1"/>
          </p:cNvSpPr>
          <p:nvPr>
            <p:ph type="title"/>
          </p:nvPr>
        </p:nvSpPr>
        <p:spPr>
          <a:xfrm>
            <a:off x="838200" y="365125"/>
            <a:ext cx="10515600" cy="88545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0C62B-2E62-4ED0-8871-4A6CAD22F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306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8" r:id="rId4"/>
    <p:sldLayoutId id="2147483657" r:id="rId5"/>
    <p:sldLayoutId id="2147483653" r:id="rId6"/>
    <p:sldLayoutId id="2147483654" r:id="rId7"/>
    <p:sldLayoutId id="2147483655" r:id="rId8"/>
    <p:sldLayoutId id="2147483656" r:id="rId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screenshot&#10;&#10;Description generated with high confidence">
            <a:extLst>
              <a:ext uri="{FF2B5EF4-FFF2-40B4-BE49-F238E27FC236}">
                <a16:creationId xmlns:a16="http://schemas.microsoft.com/office/drawing/2014/main" id="{AFA8F956-BD50-4021-9159-4D3FC79CB2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11855" y="212780"/>
            <a:ext cx="8340065" cy="6255048"/>
          </a:xfrm>
          <a:prstGeom prst="rect">
            <a:avLst/>
          </a:prstGeom>
        </p:spPr>
      </p:pic>
      <p:sp>
        <p:nvSpPr>
          <p:cNvPr id="10" name="TextBox 9">
            <a:extLst>
              <a:ext uri="{FF2B5EF4-FFF2-40B4-BE49-F238E27FC236}">
                <a16:creationId xmlns:a16="http://schemas.microsoft.com/office/drawing/2014/main" id="{6381402B-BF1C-4B3C-A7E8-1C814E1B21A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kern="1200">
                <a:solidFill>
                  <a:srgbClr val="FFFFFF"/>
                </a:solidFill>
                <a:latin typeface="+mj-lt"/>
                <a:ea typeface="+mj-ea"/>
                <a:cs typeface="+mj-cs"/>
              </a:rPr>
              <a:t>Demographic Predictors Compared to Baseline (Good Health)</a:t>
            </a:r>
          </a:p>
        </p:txBody>
      </p:sp>
    </p:spTree>
    <p:extLst>
      <p:ext uri="{BB962C8B-B14F-4D97-AF65-F5344CB8AC3E}">
        <p14:creationId xmlns:p14="http://schemas.microsoft.com/office/powerpoint/2010/main" val="1128308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generated with high confidence">
            <a:extLst>
              <a:ext uri="{FF2B5EF4-FFF2-40B4-BE49-F238E27FC236}">
                <a16:creationId xmlns:a16="http://schemas.microsoft.com/office/drawing/2014/main" id="{CFE1C9FA-FF0B-4B05-9B4A-48E3BB2CECE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52563" y="182093"/>
            <a:ext cx="8299357" cy="6224517"/>
          </a:xfrm>
          <a:prstGeom prst="rect">
            <a:avLst/>
          </a:prstGeom>
        </p:spPr>
      </p:pic>
      <p:sp>
        <p:nvSpPr>
          <p:cNvPr id="10" name="TextBox 9">
            <a:extLst>
              <a:ext uri="{FF2B5EF4-FFF2-40B4-BE49-F238E27FC236}">
                <a16:creationId xmlns:a16="http://schemas.microsoft.com/office/drawing/2014/main" id="{6381402B-BF1C-4B3C-A7E8-1C814E1B21A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200" b="1" kern="1200">
                <a:solidFill>
                  <a:srgbClr val="FFFFFF"/>
                </a:solidFill>
                <a:latin typeface="+mj-lt"/>
                <a:ea typeface="+mj-ea"/>
                <a:cs typeface="+mj-cs"/>
              </a:rPr>
              <a:t>Socio-Economic Predictors Compared to Baseline (Good Health)</a:t>
            </a:r>
          </a:p>
        </p:txBody>
      </p:sp>
    </p:spTree>
    <p:extLst>
      <p:ext uri="{BB962C8B-B14F-4D97-AF65-F5344CB8AC3E}">
        <p14:creationId xmlns:p14="http://schemas.microsoft.com/office/powerpoint/2010/main" val="37339042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generated with high confidence">
            <a:extLst>
              <a:ext uri="{FF2B5EF4-FFF2-40B4-BE49-F238E27FC236}">
                <a16:creationId xmlns:a16="http://schemas.microsoft.com/office/drawing/2014/main" id="{B5B33BA5-FEC2-43F6-9081-83F924BEAA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50484" y="200381"/>
            <a:ext cx="8609650" cy="6457237"/>
          </a:xfrm>
          <a:prstGeom prst="rect">
            <a:avLst/>
          </a:prstGeom>
        </p:spPr>
      </p:pic>
      <p:sp>
        <p:nvSpPr>
          <p:cNvPr id="10" name="TextBox 9">
            <a:extLst>
              <a:ext uri="{FF2B5EF4-FFF2-40B4-BE49-F238E27FC236}">
                <a16:creationId xmlns:a16="http://schemas.microsoft.com/office/drawing/2014/main" id="{6381402B-BF1C-4B3C-A7E8-1C814E1B21A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kern="1200" dirty="0">
                <a:solidFill>
                  <a:srgbClr val="FFFFFF"/>
                </a:solidFill>
                <a:latin typeface="+mj-lt"/>
                <a:ea typeface="+mj-ea"/>
                <a:cs typeface="+mj-cs"/>
              </a:rPr>
              <a:t>Lifestyle Predictors Compared to Baseline (Good Health)</a:t>
            </a:r>
          </a:p>
        </p:txBody>
      </p:sp>
    </p:spTree>
    <p:extLst>
      <p:ext uri="{BB962C8B-B14F-4D97-AF65-F5344CB8AC3E}">
        <p14:creationId xmlns:p14="http://schemas.microsoft.com/office/powerpoint/2010/main" val="244908967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229</Words>
  <Application>Microsoft Macintosh PowerPoint</Application>
  <PresentationFormat>Widescreen</PresentationFormat>
  <Paragraphs>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Mieae</dc:creator>
  <cp:lastModifiedBy>Alex Schackmuth</cp:lastModifiedBy>
  <cp:revision>50</cp:revision>
  <dcterms:created xsi:type="dcterms:W3CDTF">2018-06-10T20:25:48Z</dcterms:created>
  <dcterms:modified xsi:type="dcterms:W3CDTF">2018-06-14T17:30:48Z</dcterms:modified>
</cp:coreProperties>
</file>